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61" r:id="rId5"/>
    <p:sldId id="280" r:id="rId6"/>
    <p:sldId id="281" r:id="rId7"/>
    <p:sldId id="282" r:id="rId8"/>
    <p:sldId id="260" r:id="rId9"/>
    <p:sldId id="269" r:id="rId10"/>
    <p:sldId id="270" r:id="rId11"/>
    <p:sldId id="271" r:id="rId12"/>
    <p:sldId id="272" r:id="rId13"/>
    <p:sldId id="273" r:id="rId14"/>
    <p:sldId id="274" r:id="rId15"/>
    <p:sldId id="275" r:id="rId16"/>
    <p:sldId id="276" r:id="rId17"/>
    <p:sldId id="277" r:id="rId18"/>
    <p:sldId id="278" r:id="rId19"/>
    <p:sldId id="262" r:id="rId20"/>
    <p:sldId id="266" r:id="rId21"/>
    <p:sldId id="267" r:id="rId22"/>
    <p:sldId id="268"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ush" initials="A" lastIdx="1" clrIdx="0">
    <p:extLst>
      <p:ext uri="{19B8F6BF-5375-455C-9EA6-DF929625EA0E}">
        <p15:presenceInfo xmlns:p15="http://schemas.microsoft.com/office/powerpoint/2012/main" userId="Anku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Google Shape;11;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47" name="Google Shape;4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9" name="Google Shape;19;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3" name="Google Shape;23;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4" name="Google Shape;24;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0" name="Google Shape;30;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1" name="Google Shape;31;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Google Shape;3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38" name="Google Shape;38;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9" name="Google Shape;39;p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0" name="Google Shape;40;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43" name="Google Shape;43;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s://flask.palletsprojects.com/en/2.1.x/"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hyperlink" Target="https://www.geeksforgeeks.org/python-programming-language/" TargetMode="External"/><Relationship Id="rId4" Type="http://schemas.openxmlformats.org/officeDocument/2006/relationships/hyperlink" Target="https://docs.python.org/3/"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a:picLocks noGrp="1"/>
          </p:cNvPicPr>
          <p:nvPr>
            <p:ph type="body" idx="4294967295"/>
          </p:nvPr>
        </p:nvPicPr>
        <p:blipFill rotWithShape="1">
          <a:blip r:embed="rId3">
            <a:alphaModFix/>
          </a:blip>
          <a:srcRect/>
          <a:stretch/>
        </p:blipFill>
        <p:spPr>
          <a:xfrm>
            <a:off x="254330" y="173505"/>
            <a:ext cx="2296200" cy="2870700"/>
          </a:xfrm>
          <a:prstGeom prst="rect">
            <a:avLst/>
          </a:prstGeom>
          <a:noFill/>
          <a:ln>
            <a:noFill/>
          </a:ln>
        </p:spPr>
      </p:pic>
      <p:sp>
        <p:nvSpPr>
          <p:cNvPr id="55" name="Google Shape;55;p13"/>
          <p:cNvSpPr txBox="1"/>
          <p:nvPr/>
        </p:nvSpPr>
        <p:spPr>
          <a:xfrm>
            <a:off x="-1270" y="860460"/>
            <a:ext cx="12192000" cy="7988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600" b="1" i="0" u="none" strike="noStrike" cap="none">
                <a:solidFill>
                  <a:schemeClr val="dk1"/>
                </a:solidFill>
                <a:latin typeface="Times New Roman"/>
                <a:ea typeface="Times New Roman"/>
                <a:cs typeface="Times New Roman"/>
                <a:sym typeface="Times New Roman"/>
              </a:rPr>
              <a:t>One-Stop</a:t>
            </a:r>
            <a:endParaRPr sz="3600" b="1" i="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000" b="1" i="0" u="none" strike="noStrike" cap="none">
              <a:solidFill>
                <a:schemeClr val="dk1"/>
              </a:solidFill>
              <a:latin typeface="Times New Roman"/>
              <a:ea typeface="Times New Roman"/>
              <a:cs typeface="Times New Roman"/>
              <a:sym typeface="Times New Roman"/>
            </a:endParaRPr>
          </a:p>
        </p:txBody>
      </p:sp>
      <p:sp>
        <p:nvSpPr>
          <p:cNvPr id="56" name="Google Shape;56;p13"/>
          <p:cNvSpPr txBox="1"/>
          <p:nvPr/>
        </p:nvSpPr>
        <p:spPr>
          <a:xfrm>
            <a:off x="2323759" y="2399030"/>
            <a:ext cx="7626350" cy="6451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600" b="1" i="0" u="none" strike="noStrike" cap="none" dirty="0">
                <a:solidFill>
                  <a:schemeClr val="dk1"/>
                </a:solidFill>
                <a:latin typeface="Times New Roman"/>
                <a:ea typeface="Times New Roman"/>
                <a:cs typeface="Times New Roman"/>
                <a:sym typeface="Times New Roman"/>
              </a:rPr>
              <a:t>Group No.18</a:t>
            </a:r>
            <a:endParaRPr sz="3600" b="1" i="0" u="none" strike="noStrike" cap="none" dirty="0">
              <a:solidFill>
                <a:schemeClr val="dk1"/>
              </a:solidFill>
              <a:latin typeface="Times New Roman"/>
              <a:ea typeface="Times New Roman"/>
              <a:cs typeface="Times New Roman"/>
              <a:sym typeface="Times New Roman"/>
            </a:endParaRPr>
          </a:p>
        </p:txBody>
      </p:sp>
      <p:sp>
        <p:nvSpPr>
          <p:cNvPr id="57" name="Google Shape;57;p13"/>
          <p:cNvSpPr txBox="1"/>
          <p:nvPr/>
        </p:nvSpPr>
        <p:spPr>
          <a:xfrm>
            <a:off x="528036" y="4175352"/>
            <a:ext cx="3736340" cy="169164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i="0" u="none" strike="noStrike" cap="none" dirty="0">
                <a:solidFill>
                  <a:schemeClr val="dk1"/>
                </a:solidFill>
                <a:latin typeface="Times New Roman"/>
                <a:ea typeface="Times New Roman"/>
                <a:cs typeface="Times New Roman"/>
                <a:sym typeface="Times New Roman"/>
              </a:rPr>
              <a:t>Under The Supervision of:-</a:t>
            </a:r>
            <a:endParaRPr sz="2400" b="1"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000" b="0" i="0" u="none" strike="noStrike" cap="none" dirty="0">
                <a:solidFill>
                  <a:schemeClr val="dk1"/>
                </a:solidFill>
                <a:latin typeface="Times New Roman"/>
                <a:ea typeface="Times New Roman"/>
                <a:cs typeface="Times New Roman"/>
                <a:sym typeface="Times New Roman"/>
              </a:rPr>
              <a:t>Mr. Dhirendra prasad </a:t>
            </a:r>
            <a:r>
              <a:rPr lang="en-IN" sz="2000" b="0" i="0" u="none" strike="noStrike" cap="none" dirty="0" err="1">
                <a:solidFill>
                  <a:schemeClr val="dk1"/>
                </a:solidFill>
                <a:latin typeface="Times New Roman"/>
                <a:ea typeface="Times New Roman"/>
                <a:cs typeface="Times New Roman"/>
                <a:sym typeface="Times New Roman"/>
              </a:rPr>
              <a:t>yadav</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000" b="0" i="0" u="none" strike="noStrike" cap="none" dirty="0">
                <a:solidFill>
                  <a:schemeClr val="dk1"/>
                </a:solidFill>
                <a:latin typeface="Times New Roman"/>
                <a:ea typeface="Times New Roman"/>
                <a:cs typeface="Times New Roman"/>
                <a:sym typeface="Times New Roman"/>
              </a:rPr>
              <a:t> (Asst. Professor)</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000" b="0" i="0" u="none" strike="noStrike" cap="none" dirty="0">
                <a:solidFill>
                  <a:schemeClr val="dk1"/>
                </a:solidFill>
                <a:latin typeface="Times New Roman"/>
                <a:ea typeface="Times New Roman"/>
                <a:cs typeface="Times New Roman"/>
                <a:sym typeface="Times New Roman"/>
              </a:rPr>
              <a:t>Department of CEA</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000" b="0" i="0" u="none" strike="noStrike" cap="none" dirty="0">
                <a:solidFill>
                  <a:schemeClr val="dk1"/>
                </a:solidFill>
                <a:latin typeface="Times New Roman"/>
                <a:ea typeface="Times New Roman"/>
                <a:cs typeface="Times New Roman"/>
                <a:sym typeface="Times New Roman"/>
              </a:rPr>
              <a:t>GLA University, Mathura</a:t>
            </a:r>
            <a:endParaRPr sz="2000" b="0" i="0" u="none" strike="noStrike" cap="none" dirty="0">
              <a:solidFill>
                <a:schemeClr val="dk1"/>
              </a:solidFill>
              <a:latin typeface="Times New Roman"/>
              <a:ea typeface="Times New Roman"/>
              <a:cs typeface="Times New Roman"/>
              <a:sym typeface="Times New Roman"/>
            </a:endParaRPr>
          </a:p>
        </p:txBody>
      </p:sp>
      <p:sp>
        <p:nvSpPr>
          <p:cNvPr id="58" name="Google Shape;58;p13"/>
          <p:cNvSpPr txBox="1"/>
          <p:nvPr/>
        </p:nvSpPr>
        <p:spPr>
          <a:xfrm>
            <a:off x="8102991" y="3429000"/>
            <a:ext cx="4034123" cy="32109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i="0" u="none" strike="noStrike" cap="none" dirty="0">
                <a:solidFill>
                  <a:schemeClr val="dk1"/>
                </a:solidFill>
                <a:latin typeface="Times New Roman"/>
                <a:ea typeface="Times New Roman"/>
                <a:cs typeface="Times New Roman"/>
                <a:sym typeface="Times New Roman"/>
              </a:rPr>
              <a:t>Presented By:-</a:t>
            </a:r>
            <a:endParaRPr sz="24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000" dirty="0">
                <a:solidFill>
                  <a:schemeClr val="dk1"/>
                </a:solidFill>
                <a:latin typeface="Times New Roman"/>
                <a:ea typeface="Times New Roman"/>
                <a:cs typeface="Times New Roman"/>
                <a:sym typeface="Times New Roman"/>
              </a:rPr>
              <a:t>Vikash Sharma           2142000294          </a:t>
            </a:r>
            <a:endParaRPr sz="2000" dirty="0">
              <a:solidFill>
                <a:schemeClr val="dk1"/>
              </a:solidFill>
              <a:latin typeface="Times New Roman"/>
              <a:ea typeface="Times New Roman"/>
              <a:cs typeface="Times New Roman"/>
              <a:sym typeface="Times New Roman"/>
            </a:endParaRPr>
          </a:p>
          <a:p>
            <a:pPr lvl="0"/>
            <a:r>
              <a:rPr lang="en-IN" sz="2000" dirty="0">
                <a:solidFill>
                  <a:schemeClr val="dk1"/>
                </a:solidFill>
                <a:latin typeface="Times New Roman"/>
                <a:ea typeface="Times New Roman"/>
                <a:cs typeface="Times New Roman"/>
                <a:sym typeface="Times New Roman"/>
              </a:rPr>
              <a:t>Vishnu Singh 	       2142000305 </a:t>
            </a: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000" dirty="0">
                <a:solidFill>
                  <a:schemeClr val="dk1"/>
                </a:solidFill>
                <a:latin typeface="Times New Roman"/>
                <a:ea typeface="Times New Roman"/>
                <a:cs typeface="Times New Roman"/>
                <a:sym typeface="Times New Roman"/>
              </a:rPr>
              <a:t>Umesh Kumar	      2142000281</a:t>
            </a:r>
          </a:p>
          <a:p>
            <a:pPr marL="0" marR="0" lvl="0" indent="0" algn="l" rtl="0">
              <a:spcBef>
                <a:spcPts val="0"/>
              </a:spcBef>
              <a:spcAft>
                <a:spcPts val="0"/>
              </a:spcAft>
              <a:buNone/>
            </a:pPr>
            <a:r>
              <a:rPr lang="en-IN" sz="2000" dirty="0">
                <a:solidFill>
                  <a:schemeClr val="dk1"/>
                </a:solidFill>
                <a:latin typeface="Times New Roman"/>
                <a:ea typeface="Times New Roman"/>
                <a:cs typeface="Times New Roman"/>
                <a:sym typeface="Times New Roman"/>
              </a:rPr>
              <a:t>Vanisha Kumari	      2142000288</a:t>
            </a: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000" dirty="0">
                <a:solidFill>
                  <a:schemeClr val="dk1"/>
                </a:solidFill>
                <a:latin typeface="Times New Roman"/>
                <a:ea typeface="Times New Roman"/>
                <a:cs typeface="Times New Roman"/>
                <a:sym typeface="Times New Roman"/>
              </a:rPr>
              <a:t>Vasudev Pandey       2142000290</a:t>
            </a:r>
          </a:p>
          <a:p>
            <a:pPr marL="0" marR="0" lvl="0" indent="0" algn="l" rtl="0">
              <a:spcBef>
                <a:spcPts val="0"/>
              </a:spcBef>
              <a:spcAft>
                <a:spcPts val="0"/>
              </a:spcAft>
              <a:buNone/>
            </a:pPr>
            <a:r>
              <a:rPr lang="en-IN" sz="2000" dirty="0">
                <a:solidFill>
                  <a:schemeClr val="dk1"/>
                </a:solidFill>
                <a:latin typeface="Times New Roman"/>
                <a:ea typeface="Times New Roman"/>
                <a:cs typeface="Times New Roman"/>
                <a:sym typeface="Times New Roman"/>
              </a:rPr>
              <a:t>Umesh Raghav	       2142000282</a:t>
            </a:r>
          </a:p>
          <a:p>
            <a:pPr marL="0" marR="0" lvl="0" indent="0" algn="l" rtl="0">
              <a:spcBef>
                <a:spcPts val="0"/>
              </a:spcBef>
              <a:spcAft>
                <a:spcPts val="0"/>
              </a:spcAft>
              <a:buNone/>
            </a:pPr>
            <a:r>
              <a:rPr lang="en-IN" sz="2000" dirty="0">
                <a:solidFill>
                  <a:schemeClr val="dk1"/>
                </a:solidFill>
                <a:latin typeface="Times New Roman"/>
                <a:ea typeface="Times New Roman"/>
                <a:cs typeface="Times New Roman"/>
                <a:sym typeface="Times New Roman"/>
              </a:rPr>
              <a:t>Utkarsh Tiwari	       2142000284</a:t>
            </a:r>
          </a:p>
          <a:p>
            <a:pPr marL="0" marR="0" lvl="0" indent="0" algn="l" rtl="0">
              <a:spcBef>
                <a:spcPts val="0"/>
              </a:spcBef>
              <a:spcAft>
                <a:spcPts val="0"/>
              </a:spcAft>
              <a:buNone/>
            </a:pPr>
            <a:r>
              <a:rPr lang="en-IN" sz="2000" dirty="0">
                <a:solidFill>
                  <a:schemeClr val="dk1"/>
                </a:solidFill>
                <a:latin typeface="Times New Roman"/>
                <a:ea typeface="Times New Roman"/>
                <a:cs typeface="Times New Roman"/>
                <a:sym typeface="Times New Roman"/>
              </a:rPr>
              <a:t>Utkarsh Yadav  	       2142000285</a:t>
            </a:r>
          </a:p>
          <a:p>
            <a:pPr marL="0" marR="0" lvl="0" indent="0" algn="l" rtl="0">
              <a:spcBef>
                <a:spcPts val="0"/>
              </a:spcBef>
              <a:spcAft>
                <a:spcPts val="0"/>
              </a:spcAft>
              <a:buNone/>
            </a:pPr>
            <a:r>
              <a:rPr lang="en-IN" sz="2000" dirty="0">
                <a:solidFill>
                  <a:schemeClr val="dk1"/>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244B3AF-1687-44A0-8E56-4BAE3CFA5905}"/>
              </a:ext>
            </a:extLst>
          </p:cNvPr>
          <p:cNvSpPr>
            <a:spLocks noGrp="1"/>
          </p:cNvSpPr>
          <p:nvPr>
            <p:ph type="body" idx="1"/>
          </p:nvPr>
        </p:nvSpPr>
        <p:spPr>
          <a:xfrm>
            <a:off x="4838131" y="6229852"/>
            <a:ext cx="1826438" cy="535193"/>
          </a:xfrm>
        </p:spPr>
        <p:txBody>
          <a:bodyPr/>
          <a:lstStyle/>
          <a:p>
            <a:r>
              <a:rPr lang="en-GB" dirty="0">
                <a:latin typeface="Times New Roman" panose="02020603050405020304" pitchFamily="18" charset="0"/>
                <a:cs typeface="Times New Roman" panose="02020603050405020304" pitchFamily="18" charset="0"/>
              </a:rPr>
              <a:t>Level 1</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05D8DD9-5393-4AF5-AC70-136462B2EE83}"/>
              </a:ext>
            </a:extLst>
          </p:cNvPr>
          <p:cNvPicPr>
            <a:picLocks noChangeAspect="1"/>
          </p:cNvPicPr>
          <p:nvPr/>
        </p:nvPicPr>
        <p:blipFill>
          <a:blip r:embed="rId2"/>
          <a:stretch>
            <a:fillRect/>
          </a:stretch>
        </p:blipFill>
        <p:spPr>
          <a:xfrm>
            <a:off x="147711" y="92955"/>
            <a:ext cx="11896578" cy="6688559"/>
          </a:xfrm>
          <a:prstGeom prst="rect">
            <a:avLst/>
          </a:prstGeom>
        </p:spPr>
      </p:pic>
    </p:spTree>
    <p:extLst>
      <p:ext uri="{BB962C8B-B14F-4D97-AF65-F5344CB8AC3E}">
        <p14:creationId xmlns:p14="http://schemas.microsoft.com/office/powerpoint/2010/main" val="1125202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4D30AD-B4F4-440A-8538-559688CBBD35}"/>
              </a:ext>
            </a:extLst>
          </p:cNvPr>
          <p:cNvPicPr>
            <a:picLocks noChangeAspect="1"/>
          </p:cNvPicPr>
          <p:nvPr/>
        </p:nvPicPr>
        <p:blipFill>
          <a:blip r:embed="rId2"/>
          <a:stretch>
            <a:fillRect/>
          </a:stretch>
        </p:blipFill>
        <p:spPr>
          <a:xfrm>
            <a:off x="423877" y="239988"/>
            <a:ext cx="11344246" cy="6378024"/>
          </a:xfrm>
          <a:prstGeom prst="rect">
            <a:avLst/>
          </a:prstGeom>
        </p:spPr>
      </p:pic>
    </p:spTree>
    <p:extLst>
      <p:ext uri="{BB962C8B-B14F-4D97-AF65-F5344CB8AC3E}">
        <p14:creationId xmlns:p14="http://schemas.microsoft.com/office/powerpoint/2010/main" val="3574830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5BFF0-DCBF-4D23-8675-D4F85EA5D34B}"/>
              </a:ext>
            </a:extLst>
          </p:cNvPr>
          <p:cNvSpPr>
            <a:spLocks noGrp="1"/>
          </p:cNvSpPr>
          <p:nvPr>
            <p:ph type="title"/>
          </p:nvPr>
        </p:nvSpPr>
        <p:spPr>
          <a:xfrm>
            <a:off x="3327603" y="309238"/>
            <a:ext cx="4991669" cy="833762"/>
          </a:xfrm>
        </p:spPr>
        <p:txBody>
          <a:bodyPr/>
          <a:lstStyle/>
          <a:p>
            <a:r>
              <a:rPr lang="en-GB"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E38E25A-B726-4E84-9ABA-92338B408131}"/>
              </a:ext>
            </a:extLst>
          </p:cNvPr>
          <p:cNvPicPr>
            <a:picLocks noChangeAspect="1"/>
          </p:cNvPicPr>
          <p:nvPr/>
        </p:nvPicPr>
        <p:blipFill>
          <a:blip r:embed="rId2"/>
          <a:stretch>
            <a:fillRect/>
          </a:stretch>
        </p:blipFill>
        <p:spPr>
          <a:xfrm>
            <a:off x="337624" y="1143000"/>
            <a:ext cx="11263532" cy="5646505"/>
          </a:xfrm>
          <a:prstGeom prst="rect">
            <a:avLst/>
          </a:prstGeom>
        </p:spPr>
      </p:pic>
    </p:spTree>
    <p:extLst>
      <p:ext uri="{BB962C8B-B14F-4D97-AF65-F5344CB8AC3E}">
        <p14:creationId xmlns:p14="http://schemas.microsoft.com/office/powerpoint/2010/main" val="1241688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D6E2FF-DE7D-40FB-9139-96E20325AC17}"/>
              </a:ext>
            </a:extLst>
          </p:cNvPr>
          <p:cNvPicPr>
            <a:picLocks noChangeAspect="1"/>
          </p:cNvPicPr>
          <p:nvPr/>
        </p:nvPicPr>
        <p:blipFill>
          <a:blip r:embed="rId2"/>
          <a:stretch>
            <a:fillRect/>
          </a:stretch>
        </p:blipFill>
        <p:spPr>
          <a:xfrm>
            <a:off x="520504" y="223131"/>
            <a:ext cx="11404209" cy="6411737"/>
          </a:xfrm>
          <a:prstGeom prst="rect">
            <a:avLst/>
          </a:prstGeom>
        </p:spPr>
      </p:pic>
    </p:spTree>
    <p:extLst>
      <p:ext uri="{BB962C8B-B14F-4D97-AF65-F5344CB8AC3E}">
        <p14:creationId xmlns:p14="http://schemas.microsoft.com/office/powerpoint/2010/main" val="2027832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67054E-70EE-4660-A63D-EE226B4D149F}"/>
              </a:ext>
            </a:extLst>
          </p:cNvPr>
          <p:cNvPicPr>
            <a:picLocks noChangeAspect="1"/>
          </p:cNvPicPr>
          <p:nvPr/>
        </p:nvPicPr>
        <p:blipFill>
          <a:blip r:embed="rId2"/>
          <a:stretch>
            <a:fillRect/>
          </a:stretch>
        </p:blipFill>
        <p:spPr>
          <a:xfrm>
            <a:off x="168811" y="163812"/>
            <a:ext cx="11615225" cy="6530375"/>
          </a:xfrm>
          <a:prstGeom prst="rect">
            <a:avLst/>
          </a:prstGeom>
        </p:spPr>
      </p:pic>
    </p:spTree>
    <p:extLst>
      <p:ext uri="{BB962C8B-B14F-4D97-AF65-F5344CB8AC3E}">
        <p14:creationId xmlns:p14="http://schemas.microsoft.com/office/powerpoint/2010/main" val="384238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474363-8F59-4D43-A6DF-575A1D5E50C8}"/>
              </a:ext>
            </a:extLst>
          </p:cNvPr>
          <p:cNvPicPr>
            <a:picLocks noChangeAspect="1"/>
          </p:cNvPicPr>
          <p:nvPr/>
        </p:nvPicPr>
        <p:blipFill>
          <a:blip r:embed="rId2"/>
          <a:stretch>
            <a:fillRect/>
          </a:stretch>
        </p:blipFill>
        <p:spPr>
          <a:xfrm>
            <a:off x="370448" y="285128"/>
            <a:ext cx="11451103" cy="6287743"/>
          </a:xfrm>
          <a:prstGeom prst="rect">
            <a:avLst/>
          </a:prstGeom>
        </p:spPr>
      </p:pic>
    </p:spTree>
    <p:extLst>
      <p:ext uri="{BB962C8B-B14F-4D97-AF65-F5344CB8AC3E}">
        <p14:creationId xmlns:p14="http://schemas.microsoft.com/office/powerpoint/2010/main" val="2525853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85DD10-D3CA-4648-B3F4-4F2C8B856B26}"/>
              </a:ext>
            </a:extLst>
          </p:cNvPr>
          <p:cNvPicPr>
            <a:picLocks noChangeAspect="1"/>
          </p:cNvPicPr>
          <p:nvPr/>
        </p:nvPicPr>
        <p:blipFill>
          <a:blip r:embed="rId2"/>
          <a:stretch>
            <a:fillRect/>
          </a:stretch>
        </p:blipFill>
        <p:spPr>
          <a:xfrm>
            <a:off x="457200" y="258723"/>
            <a:ext cx="11277600" cy="6340554"/>
          </a:xfrm>
          <a:prstGeom prst="rect">
            <a:avLst/>
          </a:prstGeom>
        </p:spPr>
      </p:pic>
    </p:spTree>
    <p:extLst>
      <p:ext uri="{BB962C8B-B14F-4D97-AF65-F5344CB8AC3E}">
        <p14:creationId xmlns:p14="http://schemas.microsoft.com/office/powerpoint/2010/main" val="117210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915C9B-19EE-4039-8985-65E501DBE414}"/>
              </a:ext>
            </a:extLst>
          </p:cNvPr>
          <p:cNvPicPr>
            <a:picLocks noChangeAspect="1"/>
          </p:cNvPicPr>
          <p:nvPr/>
        </p:nvPicPr>
        <p:blipFill>
          <a:blip r:embed="rId2"/>
          <a:stretch>
            <a:fillRect/>
          </a:stretch>
        </p:blipFill>
        <p:spPr>
          <a:xfrm>
            <a:off x="175846" y="100538"/>
            <a:ext cx="11840308" cy="6656923"/>
          </a:xfrm>
          <a:prstGeom prst="rect">
            <a:avLst/>
          </a:prstGeom>
        </p:spPr>
      </p:pic>
    </p:spTree>
    <p:extLst>
      <p:ext uri="{BB962C8B-B14F-4D97-AF65-F5344CB8AC3E}">
        <p14:creationId xmlns:p14="http://schemas.microsoft.com/office/powerpoint/2010/main" val="1770548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921F3E-F7F3-4206-AC43-8C47BED8FDDB}"/>
              </a:ext>
            </a:extLst>
          </p:cNvPr>
          <p:cNvPicPr>
            <a:picLocks noChangeAspect="1"/>
          </p:cNvPicPr>
          <p:nvPr/>
        </p:nvPicPr>
        <p:blipFill>
          <a:blip r:embed="rId2"/>
          <a:stretch>
            <a:fillRect/>
          </a:stretch>
        </p:blipFill>
        <p:spPr>
          <a:xfrm>
            <a:off x="281354" y="159858"/>
            <a:ext cx="11629292" cy="6538284"/>
          </a:xfrm>
          <a:prstGeom prst="rect">
            <a:avLst/>
          </a:prstGeom>
        </p:spPr>
      </p:pic>
    </p:spTree>
    <p:extLst>
      <p:ext uri="{BB962C8B-B14F-4D97-AF65-F5344CB8AC3E}">
        <p14:creationId xmlns:p14="http://schemas.microsoft.com/office/powerpoint/2010/main" val="112802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p:nvPr/>
        </p:nvSpPr>
        <p:spPr>
          <a:xfrm>
            <a:off x="90805" y="321945"/>
            <a:ext cx="12192000" cy="13257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3600"/>
              <a:buFont typeface="Times New Roman"/>
              <a:buNone/>
            </a:pPr>
            <a:r>
              <a:rPr lang="en-IN" sz="3600" b="1">
                <a:solidFill>
                  <a:schemeClr val="dk1"/>
                </a:solidFill>
                <a:latin typeface="Times New Roman"/>
                <a:ea typeface="Times New Roman"/>
                <a:cs typeface="Times New Roman"/>
                <a:sym typeface="Times New Roman"/>
              </a:rPr>
              <a:t>Project Scope</a:t>
            </a:r>
            <a:endParaRPr sz="3600" b="1">
              <a:solidFill>
                <a:schemeClr val="dk1"/>
              </a:solidFill>
              <a:latin typeface="Times New Roman"/>
              <a:ea typeface="Times New Roman"/>
              <a:cs typeface="Times New Roman"/>
              <a:sym typeface="Times New Roman"/>
            </a:endParaRPr>
          </a:p>
        </p:txBody>
      </p:sp>
      <p:sp>
        <p:nvSpPr>
          <p:cNvPr id="94" name="Google Shape;94;p19"/>
          <p:cNvSpPr/>
          <p:nvPr/>
        </p:nvSpPr>
        <p:spPr>
          <a:xfrm>
            <a:off x="778678" y="1290010"/>
            <a:ext cx="10817400" cy="5684700"/>
          </a:xfrm>
          <a:prstGeom prst="rect">
            <a:avLst/>
          </a:prstGeom>
          <a:noFill/>
          <a:ln>
            <a:noFill/>
          </a:ln>
        </p:spPr>
        <p:txBody>
          <a:bodyPr spcFirstLastPara="1" wrap="square" lIns="91425" tIns="45700" rIns="91425" bIns="45700" anchor="t" anchorCtr="0">
            <a:noAutofit/>
          </a:bodyPr>
          <a:lstStyle/>
          <a:p>
            <a:pPr marL="228600" marR="0" lvl="0" indent="-76200" algn="l" rtl="0">
              <a:lnSpc>
                <a:spcPct val="90000"/>
              </a:lnSpc>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a:p>
            <a:pPr marL="228600" marR="0" lvl="0" indent="-127000" algn="l" rtl="0">
              <a:lnSpc>
                <a:spcPct val="90000"/>
              </a:lnSpc>
              <a:spcBef>
                <a:spcPts val="1000"/>
              </a:spcBef>
              <a:spcAft>
                <a:spcPts val="0"/>
              </a:spcAft>
              <a:buClr>
                <a:schemeClr val="dk1"/>
              </a:buClr>
              <a:buSzPts val="1600"/>
              <a:buFont typeface="Noto Sans Symbols"/>
              <a:buNone/>
            </a:pPr>
            <a:endParaRPr sz="1600" b="1">
              <a:solidFill>
                <a:schemeClr val="dk1"/>
              </a:solidFill>
              <a:latin typeface="Times New Roman"/>
              <a:ea typeface="Times New Roman"/>
              <a:cs typeface="Times New Roman"/>
              <a:sym typeface="Times New Roman"/>
            </a:endParaRPr>
          </a:p>
          <a:p>
            <a:pPr marL="228600" marR="0" lvl="0" indent="-127000" algn="l" rtl="0">
              <a:lnSpc>
                <a:spcPct val="90000"/>
              </a:lnSpc>
              <a:spcBef>
                <a:spcPts val="1000"/>
              </a:spcBef>
              <a:spcAft>
                <a:spcPts val="0"/>
              </a:spcAft>
              <a:buClr>
                <a:schemeClr val="dk1"/>
              </a:buClr>
              <a:buSzPts val="1600"/>
              <a:buFont typeface="Noto Sans Symbols"/>
              <a:buNone/>
            </a:pPr>
            <a:endParaRPr sz="1600" b="1">
              <a:solidFill>
                <a:schemeClr val="dk1"/>
              </a:solidFill>
              <a:latin typeface="Times New Roman"/>
              <a:ea typeface="Times New Roman"/>
              <a:cs typeface="Times New Roman"/>
              <a:sym typeface="Times New Roman"/>
            </a:endParaRPr>
          </a:p>
        </p:txBody>
      </p:sp>
      <p:sp>
        <p:nvSpPr>
          <p:cNvPr id="95" name="Google Shape;95;p19"/>
          <p:cNvSpPr txBox="1"/>
          <p:nvPr/>
        </p:nvSpPr>
        <p:spPr>
          <a:xfrm>
            <a:off x="581605" y="2033437"/>
            <a:ext cx="10831717" cy="3874993"/>
          </a:xfrm>
          <a:prstGeom prst="rect">
            <a:avLst/>
          </a:prstGeom>
          <a:noFill/>
          <a:ln>
            <a:noFill/>
          </a:ln>
        </p:spPr>
        <p:txBody>
          <a:bodyPr spcFirstLastPara="1" wrap="square" lIns="91425" tIns="45700" rIns="91425" bIns="45700" anchor="t" anchorCtr="0">
            <a:noAutofit/>
          </a:bodyPr>
          <a:lstStyle/>
          <a:p>
            <a:pPr marL="285750" marR="0" lvl="0" indent="-323850" algn="l" rtl="0">
              <a:spcBef>
                <a:spcPts val="0"/>
              </a:spcBef>
              <a:spcAft>
                <a:spcPts val="0"/>
              </a:spcAft>
              <a:buClr>
                <a:schemeClr val="dk1"/>
              </a:buClr>
              <a:buSzPts val="2400"/>
              <a:buFont typeface="Times New Roman"/>
              <a:buChar char="•"/>
            </a:pPr>
            <a:r>
              <a:rPr lang="en-IN" sz="2400" dirty="0">
                <a:solidFill>
                  <a:schemeClr val="dk1"/>
                </a:solidFill>
                <a:latin typeface="Times New Roman"/>
                <a:ea typeface="Times New Roman"/>
                <a:cs typeface="Times New Roman"/>
                <a:sym typeface="Times New Roman"/>
              </a:rPr>
              <a:t>Admins will be able to login</a:t>
            </a:r>
          </a:p>
          <a:p>
            <a:pPr marL="285750" marR="0" lvl="0" indent="-323850" algn="l" rtl="0">
              <a:spcBef>
                <a:spcPts val="0"/>
              </a:spcBef>
              <a:spcAft>
                <a:spcPts val="0"/>
              </a:spcAft>
              <a:buClr>
                <a:schemeClr val="dk1"/>
              </a:buClr>
              <a:buSzPts val="2400"/>
              <a:buFont typeface="Times New Roman"/>
              <a:buChar char="•"/>
            </a:pPr>
            <a:endParaRPr sz="2400" dirty="0">
              <a:solidFill>
                <a:schemeClr val="dk1"/>
              </a:solidFill>
              <a:latin typeface="Times New Roman"/>
              <a:ea typeface="Times New Roman"/>
              <a:cs typeface="Times New Roman"/>
              <a:sym typeface="Times New Roman"/>
            </a:endParaRPr>
          </a:p>
          <a:p>
            <a:pPr marL="285750" marR="0" lvl="0" indent="-323850" algn="l" rtl="0">
              <a:spcBef>
                <a:spcPts val="0"/>
              </a:spcBef>
              <a:spcAft>
                <a:spcPts val="0"/>
              </a:spcAft>
              <a:buClr>
                <a:schemeClr val="dk1"/>
              </a:buClr>
              <a:buSzPts val="2400"/>
              <a:buFont typeface="Times New Roman"/>
              <a:buChar char="•"/>
            </a:pPr>
            <a:r>
              <a:rPr lang="en-IN" sz="2400" dirty="0">
                <a:solidFill>
                  <a:schemeClr val="dk1"/>
                </a:solidFill>
                <a:latin typeface="Times New Roman"/>
                <a:ea typeface="Times New Roman"/>
                <a:cs typeface="Times New Roman"/>
                <a:sym typeface="Times New Roman"/>
              </a:rPr>
              <a:t>Login through the dashboard page of the website</a:t>
            </a:r>
          </a:p>
          <a:p>
            <a:pPr marL="285750" marR="0" lvl="0" indent="-323850" algn="l" rtl="0">
              <a:spcBef>
                <a:spcPts val="0"/>
              </a:spcBef>
              <a:spcAft>
                <a:spcPts val="0"/>
              </a:spcAft>
              <a:buClr>
                <a:schemeClr val="dk1"/>
              </a:buClr>
              <a:buSzPts val="2400"/>
              <a:buFont typeface="Times New Roman"/>
              <a:buChar char="•"/>
            </a:pPr>
            <a:endParaRPr sz="2400" dirty="0">
              <a:solidFill>
                <a:schemeClr val="dk1"/>
              </a:solidFill>
              <a:latin typeface="Times New Roman"/>
              <a:ea typeface="Times New Roman"/>
              <a:cs typeface="Times New Roman"/>
              <a:sym typeface="Times New Roman"/>
            </a:endParaRPr>
          </a:p>
          <a:p>
            <a:pPr marL="285750" marR="0" lvl="0" indent="-323850" algn="l" rtl="0">
              <a:spcBef>
                <a:spcPts val="0"/>
              </a:spcBef>
              <a:spcAft>
                <a:spcPts val="0"/>
              </a:spcAft>
              <a:buClr>
                <a:schemeClr val="dk1"/>
              </a:buClr>
              <a:buSzPts val="2400"/>
              <a:buFont typeface="Times New Roman"/>
              <a:buChar char="•"/>
            </a:pPr>
            <a:r>
              <a:rPr lang="en-IN" sz="2400" dirty="0">
                <a:solidFill>
                  <a:schemeClr val="dk1"/>
                </a:solidFill>
                <a:latin typeface="Times New Roman"/>
                <a:ea typeface="Times New Roman"/>
                <a:cs typeface="Times New Roman"/>
                <a:sym typeface="Times New Roman"/>
              </a:rPr>
              <a:t>Admin should be able to edit / delete/add new blog post</a:t>
            </a:r>
          </a:p>
          <a:p>
            <a:pPr marL="285750" marR="0" lvl="0" indent="-323850" algn="l" rtl="0">
              <a:spcBef>
                <a:spcPts val="0"/>
              </a:spcBef>
              <a:spcAft>
                <a:spcPts val="0"/>
              </a:spcAft>
              <a:buClr>
                <a:schemeClr val="dk1"/>
              </a:buClr>
              <a:buSzPts val="2400"/>
              <a:buFont typeface="Times New Roman"/>
              <a:buChar char="•"/>
            </a:pPr>
            <a:endParaRPr sz="2400" dirty="0">
              <a:solidFill>
                <a:schemeClr val="dk1"/>
              </a:solidFill>
              <a:latin typeface="Times New Roman"/>
              <a:ea typeface="Times New Roman"/>
              <a:cs typeface="Times New Roman"/>
              <a:sym typeface="Times New Roman"/>
            </a:endParaRPr>
          </a:p>
          <a:p>
            <a:pPr marL="285750" marR="0" lvl="0" indent="-323850" algn="l" rtl="0">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Event relates information of gla university can also upload</a:t>
            </a:r>
          </a:p>
          <a:p>
            <a:pPr marL="285750" marR="0" lvl="0" indent="-323850" algn="l" rtl="0">
              <a:spcBef>
                <a:spcPts val="0"/>
              </a:spcBef>
              <a:spcAft>
                <a:spcPts val="0"/>
              </a:spcAft>
              <a:buClr>
                <a:schemeClr val="dk1"/>
              </a:buClr>
              <a:buSzPts val="2400"/>
              <a:buFont typeface="Times New Roman"/>
              <a:buChar char="•"/>
            </a:pPr>
            <a:endParaRPr lang="en-US" sz="2400" dirty="0">
              <a:solidFill>
                <a:schemeClr val="dk1"/>
              </a:solidFill>
              <a:latin typeface="Times New Roman"/>
              <a:ea typeface="Times New Roman"/>
              <a:cs typeface="Times New Roman"/>
              <a:sym typeface="Times New Roman"/>
            </a:endParaRPr>
          </a:p>
          <a:p>
            <a:pPr marL="285750" marR="0" lvl="0" indent="-323850" algn="l" rtl="0">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We also implement api in this website so that new users can create their account</a:t>
            </a:r>
            <a:endParaRPr lang="en-IN" sz="2400" dirty="0">
              <a:solidFill>
                <a:schemeClr val="dk1"/>
              </a:solidFill>
              <a:latin typeface="Times New Roman"/>
              <a:ea typeface="Times New Roman"/>
              <a:cs typeface="Times New Roman"/>
              <a:sym typeface="Times New Roman"/>
            </a:endParaRPr>
          </a:p>
          <a:p>
            <a:pPr marL="285750" marR="0" lvl="0" indent="-323850" algn="l" rtl="0">
              <a:spcBef>
                <a:spcPts val="0"/>
              </a:spcBef>
              <a:spcAft>
                <a:spcPts val="0"/>
              </a:spcAft>
              <a:buClr>
                <a:schemeClr val="dk1"/>
              </a:buClr>
              <a:buSzPts val="2400"/>
              <a:buFont typeface="Times New Roman"/>
              <a:buChar char="•"/>
            </a:pPr>
            <a:r>
              <a:rPr lang="en-IN" sz="2400" dirty="0">
                <a:solidFill>
                  <a:schemeClr val="dk1"/>
                </a:solidFill>
                <a:latin typeface="Times New Roman"/>
                <a:ea typeface="Times New Roman"/>
                <a:cs typeface="Times New Roman"/>
                <a:sym typeface="Times New Roman"/>
              </a:rPr>
              <a:t>Simple</a:t>
            </a: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p:nvPr/>
        </p:nvSpPr>
        <p:spPr>
          <a:xfrm>
            <a:off x="0" y="7926"/>
            <a:ext cx="12192000" cy="83927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IN" sz="4400" b="1">
                <a:solidFill>
                  <a:schemeClr val="dk1"/>
                </a:solidFill>
                <a:latin typeface="Times New Roman"/>
                <a:ea typeface="Times New Roman"/>
                <a:cs typeface="Times New Roman"/>
                <a:sym typeface="Times New Roman"/>
              </a:rPr>
              <a:t>Content</a:t>
            </a:r>
            <a:endParaRPr sz="4400" b="1">
              <a:solidFill>
                <a:schemeClr val="dk1"/>
              </a:solidFill>
              <a:latin typeface="Times New Roman"/>
              <a:ea typeface="Times New Roman"/>
              <a:cs typeface="Times New Roman"/>
              <a:sym typeface="Times New Roman"/>
            </a:endParaRPr>
          </a:p>
        </p:txBody>
      </p:sp>
      <p:sp>
        <p:nvSpPr>
          <p:cNvPr id="64" name="Google Shape;64;p14"/>
          <p:cNvSpPr/>
          <p:nvPr/>
        </p:nvSpPr>
        <p:spPr>
          <a:xfrm>
            <a:off x="930060" y="1858829"/>
            <a:ext cx="9911750" cy="51844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000"/>
              <a:buFont typeface="Arial"/>
              <a:buChar char="•"/>
            </a:pPr>
            <a:r>
              <a:rPr lang="en-IN" sz="2000" dirty="0">
                <a:solidFill>
                  <a:schemeClr val="dk1"/>
                </a:solidFill>
                <a:latin typeface="Times New Roman"/>
                <a:ea typeface="Times New Roman"/>
                <a:cs typeface="Times New Roman"/>
                <a:sym typeface="Times New Roman"/>
              </a:rPr>
              <a:t>Introduction</a:t>
            </a:r>
            <a:endParaRPr sz="2000" dirty="0">
              <a:solidFill>
                <a:schemeClr val="dk1"/>
              </a:solidFill>
              <a:latin typeface="Times New Roman"/>
              <a:ea typeface="Times New Roman"/>
              <a:cs typeface="Times New Roman"/>
              <a:sym typeface="Times New Roman"/>
            </a:endParaRPr>
          </a:p>
          <a:p>
            <a:pPr marL="342900" marR="0" lvl="0" indent="-342900" algn="l" rtl="0">
              <a:lnSpc>
                <a:spcPct val="90000"/>
              </a:lnSpc>
              <a:spcBef>
                <a:spcPts val="1000"/>
              </a:spcBef>
              <a:spcAft>
                <a:spcPts val="0"/>
              </a:spcAft>
              <a:buClr>
                <a:schemeClr val="dk1"/>
              </a:buClr>
              <a:buSzPts val="2000"/>
              <a:buFont typeface="Arial"/>
              <a:buChar char="•"/>
            </a:pPr>
            <a:r>
              <a:rPr lang="en-IN" sz="2000" dirty="0">
                <a:solidFill>
                  <a:schemeClr val="dk1"/>
                </a:solidFill>
                <a:latin typeface="Times New Roman"/>
                <a:ea typeface="Times New Roman"/>
                <a:cs typeface="Times New Roman"/>
                <a:sym typeface="Times New Roman"/>
              </a:rPr>
              <a:t>Hardware And Software Requirement</a:t>
            </a:r>
          </a:p>
          <a:p>
            <a:pPr marL="342900" indent="-342900">
              <a:lnSpc>
                <a:spcPct val="90000"/>
              </a:lnSpc>
              <a:spcBef>
                <a:spcPts val="1000"/>
              </a:spcBef>
              <a:buClr>
                <a:schemeClr val="dk1"/>
              </a:buClr>
              <a:buSzPts val="2000"/>
              <a:buFont typeface="Arial"/>
              <a:buChar char="•"/>
            </a:pPr>
            <a:r>
              <a:rPr lang="en-IN" sz="2000" dirty="0">
                <a:solidFill>
                  <a:schemeClr val="dk1"/>
                </a:solidFill>
                <a:latin typeface="Times New Roman"/>
                <a:ea typeface="Times New Roman"/>
                <a:cs typeface="Times New Roman"/>
                <a:sym typeface="Times New Roman"/>
              </a:rPr>
              <a:t>Objective</a:t>
            </a:r>
          </a:p>
          <a:p>
            <a:pPr marL="342900" indent="-342900">
              <a:lnSpc>
                <a:spcPct val="90000"/>
              </a:lnSpc>
              <a:spcBef>
                <a:spcPts val="1000"/>
              </a:spcBef>
              <a:buClr>
                <a:schemeClr val="dk1"/>
              </a:buClr>
              <a:buSzPts val="2000"/>
              <a:buFont typeface="Arial"/>
              <a:buChar char="•"/>
            </a:pPr>
            <a:r>
              <a:rPr lang="en-US" sz="2000" dirty="0">
                <a:solidFill>
                  <a:schemeClr val="dk1"/>
                </a:solidFill>
                <a:latin typeface="Times New Roman"/>
                <a:ea typeface="Times New Roman"/>
                <a:cs typeface="Times New Roman"/>
                <a:sym typeface="Times New Roman"/>
              </a:rPr>
              <a:t>D</a:t>
            </a:r>
            <a:r>
              <a:rPr lang="en-IN" sz="2000" dirty="0">
                <a:solidFill>
                  <a:schemeClr val="dk1"/>
                </a:solidFill>
                <a:latin typeface="Times New Roman"/>
                <a:ea typeface="Times New Roman"/>
                <a:cs typeface="Times New Roman"/>
                <a:sym typeface="Times New Roman"/>
              </a:rPr>
              <a:t>database tables</a:t>
            </a:r>
            <a:endParaRPr sz="2000" dirty="0">
              <a:solidFill>
                <a:schemeClr val="dk1"/>
              </a:solidFill>
              <a:latin typeface="Times New Roman"/>
              <a:ea typeface="Times New Roman"/>
              <a:cs typeface="Times New Roman"/>
              <a:sym typeface="Times New Roman"/>
            </a:endParaRPr>
          </a:p>
          <a:p>
            <a:pPr marL="342900" marR="0" lvl="0" indent="-342900" algn="l" rtl="0">
              <a:lnSpc>
                <a:spcPct val="90000"/>
              </a:lnSpc>
              <a:spcBef>
                <a:spcPts val="1000"/>
              </a:spcBef>
              <a:spcAft>
                <a:spcPts val="0"/>
              </a:spcAft>
              <a:buClr>
                <a:schemeClr val="dk1"/>
              </a:buClr>
              <a:buSzPts val="2000"/>
              <a:buFont typeface="Times New Roman"/>
              <a:buChar char="•"/>
            </a:pPr>
            <a:r>
              <a:rPr lang="en-IN" sz="2000" dirty="0">
                <a:solidFill>
                  <a:schemeClr val="dk1"/>
                </a:solidFill>
                <a:latin typeface="Times New Roman"/>
                <a:ea typeface="Times New Roman"/>
                <a:cs typeface="Times New Roman"/>
                <a:sym typeface="Times New Roman"/>
              </a:rPr>
              <a:t>Screenshots</a:t>
            </a:r>
            <a:endParaRPr sz="2000" dirty="0">
              <a:solidFill>
                <a:schemeClr val="dk1"/>
              </a:solidFill>
              <a:latin typeface="Times New Roman"/>
              <a:ea typeface="Times New Roman"/>
              <a:cs typeface="Times New Roman"/>
              <a:sym typeface="Times New Roman"/>
            </a:endParaRPr>
          </a:p>
          <a:p>
            <a:pPr marL="342900" marR="0" lvl="0" indent="-342900" algn="l" rtl="0">
              <a:lnSpc>
                <a:spcPct val="90000"/>
              </a:lnSpc>
              <a:spcBef>
                <a:spcPts val="1000"/>
              </a:spcBef>
              <a:spcAft>
                <a:spcPts val="0"/>
              </a:spcAft>
              <a:buClr>
                <a:schemeClr val="dk1"/>
              </a:buClr>
              <a:buSzPts val="2000"/>
              <a:buFont typeface="Arial"/>
              <a:buChar char="•"/>
            </a:pPr>
            <a:r>
              <a:rPr lang="en-IN" sz="2000" dirty="0">
                <a:solidFill>
                  <a:schemeClr val="dk1"/>
                </a:solidFill>
                <a:latin typeface="Times New Roman"/>
                <a:ea typeface="Times New Roman"/>
                <a:cs typeface="Times New Roman"/>
                <a:sym typeface="Times New Roman"/>
              </a:rPr>
              <a:t>Conclusion</a:t>
            </a:r>
            <a:endParaRPr sz="2000" dirty="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p:nvPr/>
        </p:nvSpPr>
        <p:spPr>
          <a:xfrm>
            <a:off x="0" y="365125"/>
            <a:ext cx="12192000" cy="132556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IN" sz="4400" b="1">
                <a:solidFill>
                  <a:schemeClr val="dk1"/>
                </a:solidFill>
                <a:latin typeface="Times New Roman"/>
                <a:ea typeface="Times New Roman"/>
                <a:cs typeface="Times New Roman"/>
                <a:sym typeface="Times New Roman"/>
              </a:rPr>
              <a:t>Conclusion</a:t>
            </a:r>
            <a:endParaRPr sz="4400" b="1">
              <a:solidFill>
                <a:schemeClr val="dk1"/>
              </a:solidFill>
              <a:latin typeface="Times New Roman"/>
              <a:ea typeface="Times New Roman"/>
              <a:cs typeface="Times New Roman"/>
              <a:sym typeface="Times New Roman"/>
            </a:endParaRPr>
          </a:p>
        </p:txBody>
      </p:sp>
      <p:sp>
        <p:nvSpPr>
          <p:cNvPr id="117" name="Google Shape;117;p23"/>
          <p:cNvSpPr/>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85750" lvl="3" indent="-28575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marR="0" lvl="0" indent="-342900" algn="l" rtl="0">
              <a:lnSpc>
                <a:spcPct val="90000"/>
              </a:lnSpc>
              <a:spcBef>
                <a:spcPts val="1000"/>
              </a:spcBef>
              <a:spcAft>
                <a:spcPts val="0"/>
              </a:spcAft>
              <a:buClr>
                <a:schemeClr val="dk1"/>
              </a:buClr>
              <a:buSzPts val="2400"/>
              <a:buFont typeface="Wingdings" panose="05000000000000000000" pitchFamily="2" charset="2"/>
              <a:buChar char="v"/>
            </a:pPr>
            <a:r>
              <a:rPr lang="en-US" sz="2400" dirty="0">
                <a:solidFill>
                  <a:schemeClr val="dk1"/>
                </a:solidFill>
                <a:latin typeface="Times New Roman"/>
                <a:ea typeface="Times New Roman"/>
                <a:cs typeface="Times New Roman"/>
                <a:sym typeface="Times New Roman"/>
              </a:rPr>
              <a:t>If students use this website they should be much aware about new fields of computer science.</a:t>
            </a:r>
          </a:p>
          <a:p>
            <a:pPr marR="0" lvl="0" algn="l" rtl="0">
              <a:lnSpc>
                <a:spcPct val="90000"/>
              </a:lnSpc>
              <a:spcBef>
                <a:spcPts val="1000"/>
              </a:spcBef>
              <a:spcAft>
                <a:spcPts val="0"/>
              </a:spcAft>
              <a:buClr>
                <a:schemeClr val="dk1"/>
              </a:buClr>
              <a:buSzPts val="2400"/>
            </a:pPr>
            <a:endParaRPr lang="en-US" sz="2400" dirty="0">
              <a:solidFill>
                <a:schemeClr val="dk1"/>
              </a:solidFill>
              <a:latin typeface="Times New Roman"/>
              <a:ea typeface="Times New Roman"/>
              <a:cs typeface="Times New Roman"/>
              <a:sym typeface="Times New Roman"/>
            </a:endParaRPr>
          </a:p>
          <a:p>
            <a:pPr marL="342900" marR="0" lvl="0" indent="-342900" algn="l" rtl="0">
              <a:lnSpc>
                <a:spcPct val="90000"/>
              </a:lnSpc>
              <a:spcBef>
                <a:spcPts val="1000"/>
              </a:spcBef>
              <a:spcAft>
                <a:spcPts val="0"/>
              </a:spcAft>
              <a:buClr>
                <a:schemeClr val="dk1"/>
              </a:buClr>
              <a:buSzPts val="2400"/>
              <a:buFont typeface="Wingdings" panose="05000000000000000000" pitchFamily="2" charset="2"/>
              <a:buChar char="v"/>
            </a:pPr>
            <a:r>
              <a:rPr lang="en-US" sz="2400" dirty="0">
                <a:solidFill>
                  <a:schemeClr val="dk1"/>
                </a:solidFill>
                <a:latin typeface="Times New Roman"/>
                <a:ea typeface="Times New Roman"/>
                <a:cs typeface="Times New Roman"/>
                <a:sym typeface="Times New Roman"/>
              </a:rPr>
              <a:t>Students  should be able to see events happening in the university</a:t>
            </a:r>
          </a:p>
          <a:p>
            <a:pPr marR="0" lvl="0" algn="l" rtl="0">
              <a:lnSpc>
                <a:spcPct val="90000"/>
              </a:lnSpc>
              <a:spcBef>
                <a:spcPts val="1000"/>
              </a:spcBef>
              <a:spcAft>
                <a:spcPts val="0"/>
              </a:spcAft>
              <a:buClr>
                <a:schemeClr val="dk1"/>
              </a:buClr>
              <a:buSzPts val="2400"/>
            </a:pPr>
            <a:r>
              <a:rPr lang="en-US" sz="2400" dirty="0">
                <a:solidFill>
                  <a:schemeClr val="dk1"/>
                </a:solidFill>
                <a:latin typeface="Times New Roman"/>
                <a:ea typeface="Times New Roman"/>
                <a:cs typeface="Times New Roman"/>
                <a:sym typeface="Times New Roman"/>
              </a:rPr>
              <a:t>	In the single platform</a:t>
            </a:r>
          </a:p>
          <a:p>
            <a:pPr marL="342900" marR="0" lvl="0" indent="-342900" algn="l" rtl="0">
              <a:lnSpc>
                <a:spcPct val="90000"/>
              </a:lnSpc>
              <a:spcBef>
                <a:spcPts val="1000"/>
              </a:spcBef>
              <a:spcAft>
                <a:spcPts val="0"/>
              </a:spcAft>
              <a:buClr>
                <a:schemeClr val="dk1"/>
              </a:buClr>
              <a:buSzPts val="2400"/>
              <a:buFont typeface="Wingdings" panose="05000000000000000000" pitchFamily="2" charset="2"/>
              <a:buChar char="v"/>
            </a:pP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p:nvPr/>
        </p:nvSpPr>
        <p:spPr>
          <a:xfrm>
            <a:off x="0" y="365125"/>
            <a:ext cx="12192000" cy="132556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IN" sz="4400" b="1">
                <a:solidFill>
                  <a:schemeClr val="dk1"/>
                </a:solidFill>
                <a:latin typeface="Times New Roman"/>
                <a:ea typeface="Times New Roman"/>
                <a:cs typeface="Times New Roman"/>
                <a:sym typeface="Times New Roman"/>
              </a:rPr>
              <a:t>References</a:t>
            </a:r>
            <a:endParaRPr sz="4400" b="1">
              <a:solidFill>
                <a:schemeClr val="dk1"/>
              </a:solidFill>
              <a:latin typeface="Times New Roman"/>
              <a:ea typeface="Times New Roman"/>
              <a:cs typeface="Times New Roman"/>
              <a:sym typeface="Times New Roman"/>
            </a:endParaRPr>
          </a:p>
        </p:txBody>
      </p:sp>
      <p:sp>
        <p:nvSpPr>
          <p:cNvPr id="123" name="Google Shape;123;p24"/>
          <p:cNvSpPr/>
          <p:nvPr/>
        </p:nvSpPr>
        <p:spPr>
          <a:xfrm>
            <a:off x="857250" y="1345302"/>
            <a:ext cx="10744200" cy="2267287"/>
          </a:xfrm>
          <a:prstGeom prst="rect">
            <a:avLst/>
          </a:prstGeom>
          <a:noFill/>
          <a:ln>
            <a:noFill/>
          </a:ln>
        </p:spPr>
        <p:txBody>
          <a:bodyPr spcFirstLastPara="1" wrap="square" lIns="91425" tIns="45700" rIns="91425" bIns="45700" anchor="ctr" anchorCtr="0">
            <a:noAutofit/>
          </a:bodyPr>
          <a:lstStyle/>
          <a:p>
            <a:pPr marL="228600" marR="0" lvl="0" indent="-228600" algn="l" rtl="0">
              <a:lnSpc>
                <a:spcPct val="90000"/>
              </a:lnSpc>
              <a:spcBef>
                <a:spcPts val="1000"/>
              </a:spcBef>
              <a:spcAft>
                <a:spcPts val="0"/>
              </a:spcAft>
              <a:buClr>
                <a:schemeClr val="dk1"/>
              </a:buClr>
              <a:buSzPts val="2400"/>
              <a:buFont typeface="Arial"/>
              <a:buChar char="•"/>
            </a:pPr>
            <a:endParaRPr lang="en-IN" sz="2400" dirty="0">
              <a:solidFill>
                <a:schemeClr val="dk1"/>
              </a:solidFill>
              <a:latin typeface="Times New Roman"/>
              <a:ea typeface="Times New Roman"/>
              <a:cs typeface="Times New Roman"/>
              <a:sym typeface="Times New Roman"/>
            </a:endParaRPr>
          </a:p>
          <a:p>
            <a:pPr marL="228600" lvl="0" indent="-228600">
              <a:lnSpc>
                <a:spcPct val="90000"/>
              </a:lnSpc>
              <a:spcBef>
                <a:spcPts val="1000"/>
              </a:spcBef>
              <a:buClr>
                <a:schemeClr val="dk1"/>
              </a:buClr>
              <a:buSzPts val="2400"/>
              <a:buFont typeface="Arial"/>
              <a:buChar char="•"/>
            </a:pPr>
            <a:r>
              <a:rPr lang="en-US" sz="2400" dirty="0">
                <a:hlinkClick r:id="rId3"/>
              </a:rPr>
              <a:t>Welcome to Flask — Flask Documentation (2.1.x) (palletsprojects.com)</a:t>
            </a:r>
            <a:endParaRPr sz="2400" dirty="0">
              <a:solidFill>
                <a:schemeClr val="dk1"/>
              </a:solidFill>
              <a:latin typeface="Times New Roman"/>
              <a:ea typeface="Times New Roman"/>
              <a:cs typeface="Times New Roman"/>
              <a:sym typeface="Times New Roman"/>
            </a:endParaRPr>
          </a:p>
          <a:p>
            <a:pPr marL="228600" lvl="0" indent="-228600">
              <a:lnSpc>
                <a:spcPct val="90000"/>
              </a:lnSpc>
              <a:spcBef>
                <a:spcPts val="1000"/>
              </a:spcBef>
              <a:buClr>
                <a:schemeClr val="dk1"/>
              </a:buClr>
              <a:buSzPts val="2400"/>
              <a:buFont typeface="Arial"/>
              <a:buChar char="•"/>
            </a:pPr>
            <a:r>
              <a:rPr lang="en-IN" sz="2400" dirty="0">
                <a:hlinkClick r:id="rId4"/>
              </a:rPr>
              <a:t>3.10.4 Documentation (python.org)</a:t>
            </a:r>
            <a:endParaRPr lang="en-IN" sz="2400" dirty="0">
              <a:solidFill>
                <a:schemeClr val="dk1"/>
              </a:solidFill>
              <a:latin typeface="Times New Roman"/>
              <a:cs typeface="Times New Roman"/>
              <a:sym typeface="Times New Roman"/>
            </a:endParaRPr>
          </a:p>
          <a:p>
            <a:pPr marL="228600" lvl="0" indent="-228600">
              <a:lnSpc>
                <a:spcPct val="90000"/>
              </a:lnSpc>
              <a:spcBef>
                <a:spcPts val="1000"/>
              </a:spcBef>
              <a:buClr>
                <a:schemeClr val="dk1"/>
              </a:buClr>
              <a:buSzPts val="2400"/>
              <a:buFont typeface="Arial"/>
              <a:buChar char="•"/>
            </a:pPr>
            <a:r>
              <a:rPr lang="en-IN" sz="2400" dirty="0">
                <a:hlinkClick r:id="rId5"/>
              </a:rPr>
              <a:t>Python Programming Language - </a:t>
            </a:r>
            <a:r>
              <a:rPr lang="en-IN" sz="2400" dirty="0" err="1">
                <a:hlinkClick r:id="rId5"/>
              </a:rPr>
              <a:t>GeeksforGeeks</a:t>
            </a: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p:nvPr/>
        </p:nvSpPr>
        <p:spPr>
          <a:xfrm>
            <a:off x="19050" y="2889250"/>
            <a:ext cx="12172950" cy="1325563"/>
          </a:xfrm>
          <a:prstGeom prst="rect">
            <a:avLst/>
          </a:prstGeom>
          <a:no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6600"/>
              <a:buFont typeface="Times New Roman"/>
              <a:buNone/>
            </a:pPr>
            <a:r>
              <a:rPr lang="en-IN" sz="6600">
                <a:solidFill>
                  <a:schemeClr val="dk1"/>
                </a:solidFill>
                <a:latin typeface="Times New Roman"/>
                <a:ea typeface="Times New Roman"/>
                <a:cs typeface="Times New Roman"/>
                <a:sym typeface="Times New Roman"/>
              </a:rPr>
              <a:t>THANK YOU!!!</a:t>
            </a:r>
            <a:endParaRPr sz="66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3441065" y="168910"/>
            <a:ext cx="5300345" cy="121158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IN" sz="4400" b="1">
                <a:solidFill>
                  <a:schemeClr val="dk1"/>
                </a:solidFill>
                <a:latin typeface="Times New Roman"/>
                <a:ea typeface="Times New Roman"/>
                <a:cs typeface="Times New Roman"/>
                <a:sym typeface="Times New Roman"/>
              </a:rPr>
              <a:t>Introduction</a:t>
            </a:r>
            <a:endParaRPr sz="4400" b="1">
              <a:solidFill>
                <a:schemeClr val="dk1"/>
              </a:solidFill>
              <a:latin typeface="Times New Roman"/>
              <a:ea typeface="Times New Roman"/>
              <a:cs typeface="Times New Roman"/>
              <a:sym typeface="Times New Roman"/>
            </a:endParaRPr>
          </a:p>
        </p:txBody>
      </p:sp>
      <p:sp>
        <p:nvSpPr>
          <p:cNvPr id="70" name="Google Shape;70;p15"/>
          <p:cNvSpPr/>
          <p:nvPr/>
        </p:nvSpPr>
        <p:spPr>
          <a:xfrm>
            <a:off x="503820" y="1055185"/>
            <a:ext cx="10899975" cy="5802815"/>
          </a:xfrm>
          <a:prstGeom prst="rect">
            <a:avLst/>
          </a:prstGeom>
          <a:noFill/>
          <a:ln>
            <a:noFill/>
          </a:ln>
        </p:spPr>
        <p:txBody>
          <a:bodyPr spcFirstLastPara="1" wrap="square" lIns="91425" tIns="45700" rIns="91425" bIns="45700" anchor="t" anchorCtr="0">
            <a:noAutofit/>
          </a:bodyPr>
          <a:lstStyle/>
          <a:p>
            <a:r>
              <a:rPr lang="en-IN" sz="1600" dirty="0"/>
              <a:t>As the technology is increasing day by day and the new fields is introduces in the computer science.</a:t>
            </a:r>
          </a:p>
          <a:p>
            <a:r>
              <a:rPr lang="en-IN" sz="1600" dirty="0"/>
              <a:t>Ex: stack overflow , Quora, google blogs etc</a:t>
            </a:r>
          </a:p>
          <a:p>
            <a:endParaRPr lang="en-IN" sz="1600" dirty="0"/>
          </a:p>
          <a:p>
            <a:r>
              <a:rPr lang="en-IN" sz="1600" dirty="0"/>
              <a:t>We create a blogging website where we can upload and delete blog posts related  to new technology</a:t>
            </a:r>
          </a:p>
          <a:p>
            <a:r>
              <a:rPr lang="en-IN" sz="1600" dirty="0"/>
              <a:t>And delete blog posts related  to new technology.</a:t>
            </a:r>
          </a:p>
          <a:p>
            <a:r>
              <a:rPr lang="en-IN" sz="1600" dirty="0"/>
              <a:t>We also create a admin panel where we can manage the posts add, delete, edit the posts.</a:t>
            </a:r>
          </a:p>
          <a:p>
            <a:endParaRPr lang="en-IN" sz="1600" dirty="0">
              <a:latin typeface="Times New Roman" panose="02020603050405020304" pitchFamily="18" charset="0"/>
              <a:cs typeface="Times New Roman" panose="02020603050405020304" pitchFamily="18" charset="0"/>
            </a:endParaRPr>
          </a:p>
          <a:p>
            <a:r>
              <a:rPr lang="en-IN" sz="1600" b="1" dirty="0"/>
              <a:t>The project divide into four modules</a:t>
            </a:r>
          </a:p>
          <a:p>
            <a:endParaRPr lang="en-IN" sz="1600" b="1" dirty="0"/>
          </a:p>
          <a:p>
            <a:r>
              <a:rPr lang="en-IN" sz="1600" b="1" u="sng" dirty="0"/>
              <a:t>Home page</a:t>
            </a:r>
            <a:r>
              <a:rPr lang="en-IN" sz="1600" b="1" dirty="0"/>
              <a:t>: </a:t>
            </a:r>
          </a:p>
          <a:p>
            <a:r>
              <a:rPr lang="en-IN" sz="1600" dirty="0"/>
              <a:t>In this page we shows the blogs and this is the front page of the website.</a:t>
            </a:r>
          </a:p>
          <a:p>
            <a:r>
              <a:rPr lang="en-IN" sz="1600" dirty="0"/>
              <a:t> </a:t>
            </a:r>
          </a:p>
          <a:p>
            <a:r>
              <a:rPr lang="en-IN" sz="1600" b="1" u="sng" dirty="0"/>
              <a:t>About page</a:t>
            </a:r>
            <a:r>
              <a:rPr lang="en-IN" sz="1600" u="sng" dirty="0"/>
              <a:t>: </a:t>
            </a:r>
            <a:r>
              <a:rPr lang="en-IN" sz="1600" dirty="0"/>
              <a:t> </a:t>
            </a:r>
          </a:p>
          <a:p>
            <a:r>
              <a:rPr lang="en-IN" sz="1600" dirty="0"/>
              <a:t>this page shows the description of the website and about the team members.</a:t>
            </a:r>
          </a:p>
          <a:p>
            <a:r>
              <a:rPr lang="en-IN" sz="1600" dirty="0"/>
              <a:t> </a:t>
            </a:r>
          </a:p>
          <a:p>
            <a:r>
              <a:rPr lang="en-IN" sz="1600" b="1" u="sng" dirty="0"/>
              <a:t>Contact</a:t>
            </a:r>
            <a:r>
              <a:rPr lang="en-IN" sz="1600" dirty="0"/>
              <a:t>: </a:t>
            </a:r>
          </a:p>
          <a:p>
            <a:r>
              <a:rPr lang="en-IN" sz="1600" dirty="0"/>
              <a:t>this is the contact page where user can contact with us by sending the mail</a:t>
            </a:r>
          </a:p>
          <a:p>
            <a:r>
              <a:rPr lang="en-IN" sz="1600" dirty="0"/>
              <a:t> </a:t>
            </a:r>
          </a:p>
          <a:p>
            <a:r>
              <a:rPr lang="en-IN" sz="1600" b="1" u="sng" dirty="0"/>
              <a:t>Login</a:t>
            </a:r>
            <a:r>
              <a:rPr lang="en-IN" sz="1600" b="1" dirty="0"/>
              <a:t>:</a:t>
            </a:r>
            <a:r>
              <a:rPr lang="en-IN" sz="1600" dirty="0"/>
              <a:t> </a:t>
            </a:r>
          </a:p>
          <a:p>
            <a:r>
              <a:rPr lang="en-IN" sz="1600" dirty="0"/>
              <a:t>this is the login page of website from where     admin can enters in dashboard section and manage theirs posts</a:t>
            </a:r>
          </a:p>
          <a:p>
            <a:r>
              <a:rPr lang="en-IN" sz="1600" dirty="0"/>
              <a:t> </a:t>
            </a:r>
          </a:p>
          <a:p>
            <a:r>
              <a:rPr lang="en-IN" sz="1600" b="1" u="sng" dirty="0"/>
              <a:t>dashboard: </a:t>
            </a:r>
            <a:endParaRPr lang="en-IN" sz="1600" b="1" dirty="0"/>
          </a:p>
          <a:p>
            <a:r>
              <a:rPr lang="en-IN" sz="1600" dirty="0"/>
              <a:t>when user enters the username and password correctly it enters in dashboard where he/she can manage their posts.</a:t>
            </a:r>
          </a:p>
          <a:p>
            <a:endParaRPr lang="en-IN" sz="2000" dirty="0">
              <a:latin typeface="Times New Roman" panose="02020603050405020304" pitchFamily="18" charset="0"/>
              <a:cs typeface="Times New Roman" panose="02020603050405020304" pitchFamily="18" charset="0"/>
            </a:endParaRPr>
          </a:p>
          <a:p>
            <a:pPr marL="0" marR="0" lvl="0" indent="0" algn="l" rtl="0">
              <a:lnSpc>
                <a:spcPct val="90000"/>
              </a:lnSpc>
              <a:spcBef>
                <a:spcPts val="1000"/>
              </a:spcBef>
              <a:spcAft>
                <a:spcPts val="0"/>
              </a:spcAft>
              <a:buClr>
                <a:schemeClr val="dk1"/>
              </a:buClr>
              <a:buSzPts val="2400"/>
              <a:buFont typeface="Arial"/>
              <a:buNone/>
            </a:pP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p:nvPr/>
        </p:nvSpPr>
        <p:spPr>
          <a:xfrm>
            <a:off x="0" y="365125"/>
            <a:ext cx="12192000" cy="132556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3600"/>
              <a:buFont typeface="Times New Roman"/>
              <a:buNone/>
            </a:pPr>
            <a:r>
              <a:rPr lang="en-IN" sz="3600" b="1">
                <a:solidFill>
                  <a:schemeClr val="dk1"/>
                </a:solidFill>
                <a:latin typeface="Times New Roman"/>
                <a:ea typeface="Times New Roman"/>
                <a:cs typeface="Times New Roman"/>
                <a:sym typeface="Times New Roman"/>
              </a:rPr>
              <a:t>Hardware And Software Specification</a:t>
            </a:r>
            <a:endParaRPr sz="3600" b="1">
              <a:solidFill>
                <a:schemeClr val="dk1"/>
              </a:solidFill>
              <a:latin typeface="Times New Roman"/>
              <a:ea typeface="Times New Roman"/>
              <a:cs typeface="Times New Roman"/>
              <a:sym typeface="Times New Roman"/>
            </a:endParaRPr>
          </a:p>
        </p:txBody>
      </p:sp>
      <p:sp>
        <p:nvSpPr>
          <p:cNvPr id="88" name="Google Shape;88;p18"/>
          <p:cNvSpPr/>
          <p:nvPr/>
        </p:nvSpPr>
        <p:spPr>
          <a:xfrm>
            <a:off x="872196" y="1825624"/>
            <a:ext cx="10481603" cy="456110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Noto Sans Symbols"/>
              <a:buChar char="⮚"/>
            </a:pPr>
            <a:r>
              <a:rPr lang="en-IN" sz="2400" dirty="0">
                <a:solidFill>
                  <a:schemeClr val="dk1"/>
                </a:solidFill>
                <a:latin typeface="Times New Roman"/>
                <a:ea typeface="Times New Roman"/>
                <a:cs typeface="Times New Roman"/>
                <a:sym typeface="Times New Roman"/>
              </a:rPr>
              <a:t> HTML, CSS and JavaScript (frontend)</a:t>
            </a:r>
            <a:endParaRPr sz="2400" dirty="0">
              <a:solidFill>
                <a:schemeClr val="dk1"/>
              </a:solidFill>
              <a:latin typeface="Times New Roman"/>
              <a:ea typeface="Times New Roman"/>
              <a:cs typeface="Times New Roman"/>
              <a:sym typeface="Times New Roman"/>
            </a:endParaRPr>
          </a:p>
          <a:p>
            <a:pPr marL="228600" marR="0" lvl="0" indent="-228600" algn="l" rtl="0">
              <a:lnSpc>
                <a:spcPct val="90000"/>
              </a:lnSpc>
              <a:spcBef>
                <a:spcPts val="1000"/>
              </a:spcBef>
              <a:spcAft>
                <a:spcPts val="0"/>
              </a:spcAft>
              <a:buClr>
                <a:schemeClr val="dk1"/>
              </a:buClr>
              <a:buSzPts val="2400"/>
              <a:buFont typeface="Noto Sans Symbols"/>
              <a:buChar char="⮚"/>
            </a:pPr>
            <a:r>
              <a:rPr lang="en-IN" sz="2400" dirty="0">
                <a:solidFill>
                  <a:schemeClr val="dk1"/>
                </a:solidFill>
                <a:latin typeface="Times New Roman"/>
                <a:ea typeface="Times New Roman"/>
                <a:cs typeface="Times New Roman"/>
                <a:sym typeface="Times New Roman"/>
              </a:rPr>
              <a:t> bootstrap 5</a:t>
            </a:r>
            <a:endParaRPr sz="2400" dirty="0">
              <a:solidFill>
                <a:schemeClr val="dk1"/>
              </a:solidFill>
              <a:latin typeface="Times New Roman"/>
              <a:ea typeface="Times New Roman"/>
              <a:cs typeface="Times New Roman"/>
              <a:sym typeface="Times New Roman"/>
            </a:endParaRPr>
          </a:p>
          <a:p>
            <a:pPr marL="228600" marR="0" lvl="0" indent="-228600" algn="l" rtl="0">
              <a:lnSpc>
                <a:spcPct val="90000"/>
              </a:lnSpc>
              <a:spcBef>
                <a:spcPts val="1000"/>
              </a:spcBef>
              <a:spcAft>
                <a:spcPts val="0"/>
              </a:spcAft>
              <a:buClr>
                <a:schemeClr val="dk1"/>
              </a:buClr>
              <a:buSzPts val="2400"/>
              <a:buFont typeface="Noto Sans Symbols"/>
              <a:buChar char="⮚"/>
            </a:pPr>
            <a:r>
              <a:rPr lang="en-IN" sz="2400" dirty="0">
                <a:solidFill>
                  <a:schemeClr val="dk1"/>
                </a:solidFill>
                <a:latin typeface="Times New Roman"/>
                <a:ea typeface="Times New Roman"/>
                <a:cs typeface="Times New Roman"/>
                <a:sym typeface="Times New Roman"/>
              </a:rPr>
              <a:t> python programming language (backend)</a:t>
            </a:r>
          </a:p>
          <a:p>
            <a:pPr marL="228600" marR="0" lvl="0" indent="-228600" algn="l" rtl="0">
              <a:lnSpc>
                <a:spcPct val="90000"/>
              </a:lnSpc>
              <a:spcBef>
                <a:spcPts val="100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J</a:t>
            </a:r>
            <a:r>
              <a:rPr lang="en-IN" sz="2400" dirty="0">
                <a:solidFill>
                  <a:schemeClr val="dk1"/>
                </a:solidFill>
                <a:latin typeface="Times New Roman"/>
                <a:ea typeface="Times New Roman"/>
                <a:cs typeface="Times New Roman"/>
                <a:sym typeface="Times New Roman"/>
              </a:rPr>
              <a:t>inja templating (template inheritance)</a:t>
            </a:r>
          </a:p>
          <a:p>
            <a:pPr marL="228600" marR="0" lvl="0" indent="-228600" algn="l" rtl="0">
              <a:lnSpc>
                <a:spcPct val="90000"/>
              </a:lnSpc>
              <a:spcBef>
                <a:spcPts val="100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F</a:t>
            </a:r>
            <a:r>
              <a:rPr lang="en-IN" sz="2400" dirty="0">
                <a:solidFill>
                  <a:schemeClr val="dk1"/>
                </a:solidFill>
                <a:latin typeface="Times New Roman"/>
                <a:ea typeface="Times New Roman"/>
                <a:cs typeface="Times New Roman"/>
                <a:sym typeface="Times New Roman"/>
              </a:rPr>
              <a:t>lask framework </a:t>
            </a:r>
          </a:p>
          <a:p>
            <a:pPr marL="228600" marR="0" lvl="0" indent="-228600" algn="l" rtl="0">
              <a:lnSpc>
                <a:spcPct val="90000"/>
              </a:lnSpc>
              <a:spcBef>
                <a:spcPts val="100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F</a:t>
            </a:r>
            <a:r>
              <a:rPr lang="en-IN" sz="2400" dirty="0">
                <a:solidFill>
                  <a:schemeClr val="dk1"/>
                </a:solidFill>
                <a:latin typeface="Times New Roman"/>
                <a:ea typeface="Times New Roman"/>
                <a:cs typeface="Times New Roman"/>
                <a:sym typeface="Times New Roman"/>
              </a:rPr>
              <a:t>lask mail services</a:t>
            </a:r>
          </a:p>
          <a:p>
            <a:pPr marL="228600" marR="0" lvl="0" indent="-228600" algn="l" rtl="0">
              <a:lnSpc>
                <a:spcPct val="90000"/>
              </a:lnSpc>
              <a:spcBef>
                <a:spcPts val="100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Xampp local production server</a:t>
            </a:r>
            <a:endParaRPr lang="en-IN" sz="2400" dirty="0">
              <a:solidFill>
                <a:schemeClr val="dk1"/>
              </a:solidFill>
              <a:latin typeface="Times New Roman"/>
              <a:ea typeface="Times New Roman"/>
              <a:cs typeface="Times New Roman"/>
              <a:sym typeface="Times New Roman"/>
            </a:endParaRPr>
          </a:p>
          <a:p>
            <a:pPr marL="228600" marR="0" lvl="0" indent="-228600" algn="l" rtl="0">
              <a:lnSpc>
                <a:spcPct val="90000"/>
              </a:lnSpc>
              <a:spcBef>
                <a:spcPts val="100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MyS</a:t>
            </a:r>
            <a:r>
              <a:rPr lang="en-IN" sz="2400" dirty="0">
                <a:solidFill>
                  <a:schemeClr val="dk1"/>
                </a:solidFill>
                <a:latin typeface="Times New Roman"/>
                <a:ea typeface="Times New Roman"/>
                <a:cs typeface="Times New Roman"/>
                <a:sym typeface="Times New Roman"/>
              </a:rPr>
              <a:t>QL Database</a:t>
            </a:r>
          </a:p>
          <a:p>
            <a:pPr marL="228600" marR="0" lvl="0" indent="-228600" algn="l" rtl="0">
              <a:lnSpc>
                <a:spcPct val="90000"/>
              </a:lnSpc>
              <a:spcBef>
                <a:spcPts val="1000"/>
              </a:spcBef>
              <a:spcAft>
                <a:spcPts val="0"/>
              </a:spcAft>
              <a:buClr>
                <a:schemeClr val="dk1"/>
              </a:buClr>
              <a:buSzPts val="2400"/>
              <a:buFont typeface="Noto Sans Symbols"/>
              <a:buChar char="⮚"/>
            </a:pPr>
            <a:r>
              <a:rPr lang="en-IN" sz="2400" dirty="0">
                <a:solidFill>
                  <a:schemeClr val="dk1"/>
                </a:solidFill>
                <a:latin typeface="Times New Roman"/>
                <a:ea typeface="Times New Roman"/>
                <a:cs typeface="Times New Roman"/>
                <a:sym typeface="Times New Roman"/>
              </a:rPr>
              <a:t>laptop </a:t>
            </a:r>
          </a:p>
          <a:p>
            <a:pPr marL="228600" marR="0" lvl="0" indent="-228600" algn="l" rtl="0">
              <a:lnSpc>
                <a:spcPct val="90000"/>
              </a:lnSpc>
              <a:spcBef>
                <a:spcPts val="1000"/>
              </a:spcBef>
              <a:spcAft>
                <a:spcPts val="0"/>
              </a:spcAft>
              <a:buClr>
                <a:schemeClr val="dk1"/>
              </a:buClr>
              <a:buSzPts val="2400"/>
              <a:buFont typeface="Noto Sans Symbols"/>
              <a:buChar char="⮚"/>
            </a:pPr>
            <a:r>
              <a:rPr lang="en-IN" sz="2400" dirty="0">
                <a:solidFill>
                  <a:schemeClr val="dk1"/>
                </a:solidFill>
                <a:latin typeface="Times New Roman"/>
                <a:ea typeface="Times New Roman"/>
                <a:cs typeface="Times New Roman"/>
                <a:sym typeface="Times New Roman"/>
              </a:rPr>
              <a:t>internet connectivity </a:t>
            </a:r>
          </a:p>
          <a:p>
            <a:pPr marR="0" lvl="0" algn="l" rtl="0">
              <a:lnSpc>
                <a:spcPct val="90000"/>
              </a:lnSpc>
              <a:spcBef>
                <a:spcPts val="1000"/>
              </a:spcBef>
              <a:spcAft>
                <a:spcPts val="0"/>
              </a:spcAft>
              <a:buClr>
                <a:schemeClr val="dk1"/>
              </a:buClr>
              <a:buSzPts val="2400"/>
            </a:pPr>
            <a:endParaRPr sz="2400" dirty="0">
              <a:solidFill>
                <a:schemeClr val="dk1"/>
              </a:solidFill>
              <a:latin typeface="Times New Roman"/>
              <a:ea typeface="Times New Roman"/>
              <a:cs typeface="Times New Roman"/>
              <a:sym typeface="Times New Roman"/>
            </a:endParaRPr>
          </a:p>
          <a:p>
            <a:pPr marL="228600" marR="0" lvl="0" indent="-76200" algn="l" rtl="0">
              <a:lnSpc>
                <a:spcPct val="90000"/>
              </a:lnSpc>
              <a:spcBef>
                <a:spcPts val="1000"/>
              </a:spcBef>
              <a:spcAft>
                <a:spcPts val="0"/>
              </a:spcAft>
              <a:buClr>
                <a:schemeClr val="dk1"/>
              </a:buClr>
              <a:buSzPts val="2400"/>
              <a:buFont typeface="Noto Sans Symbols"/>
              <a:buNone/>
            </a:pPr>
            <a:endParaRPr sz="2400" dirty="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2400"/>
              <a:buFont typeface="Arial"/>
              <a:buNone/>
            </a:pPr>
            <a:endParaRPr sz="2400" dirty="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2400"/>
              <a:buFont typeface="Arial"/>
              <a:buNone/>
            </a:pP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B2BC61-BD8D-48B5-9F1E-9FC655E2B515}"/>
              </a:ext>
            </a:extLst>
          </p:cNvPr>
          <p:cNvSpPr/>
          <p:nvPr/>
        </p:nvSpPr>
        <p:spPr>
          <a:xfrm>
            <a:off x="661181" y="196948"/>
            <a:ext cx="10592973" cy="6678751"/>
          </a:xfrm>
          <a:prstGeom prst="rect">
            <a:avLst/>
          </a:prstGeom>
        </p:spPr>
        <p:txBody>
          <a:bodyPr wrap="square">
            <a:spAutoFit/>
          </a:bodyPr>
          <a:lstStyle/>
          <a:p>
            <a:pPr lvl="0"/>
            <a:r>
              <a:rPr lang="en-IN" sz="1800" b="1" dirty="0"/>
              <a:t>Html, CSS, JavaScript (frontend)</a:t>
            </a:r>
          </a:p>
          <a:p>
            <a:pPr lvl="0"/>
            <a:endParaRPr lang="en-IN" sz="1800" dirty="0"/>
          </a:p>
          <a:p>
            <a:pPr fontAlgn="base"/>
            <a:r>
              <a:rPr lang="en-IN" sz="1800" b="1" u="sng" dirty="0"/>
              <a:t>HTML</a:t>
            </a:r>
            <a:r>
              <a:rPr lang="en-IN" sz="1800" b="1" dirty="0"/>
              <a:t> </a:t>
            </a:r>
          </a:p>
          <a:p>
            <a:pPr fontAlgn="base"/>
            <a:r>
              <a:rPr lang="en-IN" sz="1800" dirty="0"/>
              <a:t>provides the </a:t>
            </a:r>
            <a:r>
              <a:rPr lang="en-IN" sz="1800" i="1" dirty="0"/>
              <a:t>basic structure</a:t>
            </a:r>
            <a:r>
              <a:rPr lang="en-IN" sz="1800" dirty="0"/>
              <a:t> of sites, which is enhanced and modified by other technologies like CSS and JavaScript.</a:t>
            </a:r>
          </a:p>
          <a:p>
            <a:pPr fontAlgn="base"/>
            <a:r>
              <a:rPr lang="en-IN" sz="1800" dirty="0"/>
              <a:t> </a:t>
            </a:r>
          </a:p>
          <a:p>
            <a:pPr fontAlgn="base"/>
            <a:r>
              <a:rPr lang="en-IN" sz="1800" b="1" u="sng" dirty="0"/>
              <a:t>CSS</a:t>
            </a:r>
            <a:r>
              <a:rPr lang="en-IN" sz="1800" dirty="0"/>
              <a:t> </a:t>
            </a:r>
          </a:p>
          <a:p>
            <a:pPr fontAlgn="base"/>
            <a:r>
              <a:rPr lang="en-IN" sz="1800" dirty="0"/>
              <a:t>stands for Cascading Style Sheets. This programming language dictates how the HTML elements of a website should actually appear on the frontend of the page.</a:t>
            </a:r>
            <a:r>
              <a:rPr lang="en-IN" sz="1800" b="1" dirty="0"/>
              <a:t> </a:t>
            </a:r>
            <a:r>
              <a:rPr lang="en-IN" sz="1800" dirty="0"/>
              <a:t>CSS is used to control </a:t>
            </a:r>
            <a:r>
              <a:rPr lang="en-IN" sz="1800" i="1" dirty="0"/>
              <a:t>presentation, formatting, and layout</a:t>
            </a:r>
            <a:r>
              <a:rPr lang="en-IN" sz="1800" dirty="0"/>
              <a:t>.</a:t>
            </a:r>
          </a:p>
          <a:p>
            <a:pPr fontAlgn="base"/>
            <a:endParaRPr lang="en-US" sz="1800" dirty="0"/>
          </a:p>
          <a:p>
            <a:r>
              <a:rPr lang="en-US" sz="1800" b="1" u="sng" dirty="0"/>
              <a:t>B</a:t>
            </a:r>
            <a:r>
              <a:rPr lang="en-IN" sz="1800" b="1" u="sng" dirty="0" err="1"/>
              <a:t>ootstrap</a:t>
            </a:r>
            <a:r>
              <a:rPr lang="en-IN" sz="1800" b="1" u="sng" dirty="0"/>
              <a:t> 5:</a:t>
            </a:r>
          </a:p>
          <a:p>
            <a:endParaRPr lang="en-US" sz="1800" b="1" u="sng" dirty="0"/>
          </a:p>
          <a:p>
            <a:r>
              <a:rPr lang="en-US" sz="1800" dirty="0"/>
              <a:t>Bootstrap is a free and open-source framework for creating websites and web applications. It's the most popular HTML, CSS, and JS framework for developing responsive, mobile first projects on the web. As the web evolves more and more toward responsive design, it can be a real challenge for web developers to keep up.</a:t>
            </a:r>
          </a:p>
          <a:p>
            <a:pPr fontAlgn="base"/>
            <a:endParaRPr lang="en-IN" sz="1800" dirty="0"/>
          </a:p>
          <a:p>
            <a:pPr fontAlgn="base"/>
            <a:r>
              <a:rPr lang="en-IN" sz="1800" b="1" u="sng" dirty="0"/>
              <a:t>JavaScript</a:t>
            </a:r>
            <a:r>
              <a:rPr lang="en-IN" sz="1800" dirty="0"/>
              <a:t> </a:t>
            </a:r>
          </a:p>
          <a:p>
            <a:pPr fontAlgn="base"/>
            <a:r>
              <a:rPr lang="en-IN" sz="1800" dirty="0"/>
              <a:t>JavaScript is a more complicated language than HTML or CSS, and it wasn't released in beta form until 1995. Nowadays, JavaScript is supported by all modern web browsers and is used on almost every site on the web for more powerful and complex functionality.</a:t>
            </a:r>
          </a:p>
          <a:p>
            <a:endParaRPr lang="en-IN" sz="1800" dirty="0"/>
          </a:p>
          <a:p>
            <a:r>
              <a:rPr lang="en-IN" dirty="0"/>
              <a:t> </a:t>
            </a:r>
          </a:p>
        </p:txBody>
      </p:sp>
    </p:spTree>
    <p:extLst>
      <p:ext uri="{BB962C8B-B14F-4D97-AF65-F5344CB8AC3E}">
        <p14:creationId xmlns:p14="http://schemas.microsoft.com/office/powerpoint/2010/main" val="529125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A060F3-1F2C-4616-9615-03FB194DE90C}"/>
              </a:ext>
            </a:extLst>
          </p:cNvPr>
          <p:cNvSpPr/>
          <p:nvPr/>
        </p:nvSpPr>
        <p:spPr>
          <a:xfrm>
            <a:off x="1172307" y="0"/>
            <a:ext cx="9847385" cy="6186309"/>
          </a:xfrm>
          <a:prstGeom prst="rect">
            <a:avLst/>
          </a:prstGeom>
        </p:spPr>
        <p:txBody>
          <a:bodyPr wrap="square">
            <a:spAutoFit/>
          </a:bodyPr>
          <a:lstStyle/>
          <a:p>
            <a:r>
              <a:rPr lang="en-US" sz="1800" dirty="0"/>
              <a:t> </a:t>
            </a:r>
          </a:p>
          <a:p>
            <a:r>
              <a:rPr lang="en-US" sz="1800" b="1" u="sng" dirty="0"/>
              <a:t>MySQL database</a:t>
            </a:r>
          </a:p>
          <a:p>
            <a:r>
              <a:rPr lang="en-US" sz="1800" dirty="0"/>
              <a:t>MySQL is an open source relational database management system. For WordPress sites, that means it helps you store all your blog posts, users, plugin information, etc. It stores that information in separate “tables” and connects it with “keys”, which is why it's relational.</a:t>
            </a:r>
          </a:p>
          <a:p>
            <a:endParaRPr lang="en-US" sz="1800" dirty="0"/>
          </a:p>
          <a:p>
            <a:r>
              <a:rPr lang="en-US" sz="1800" b="1" u="sng" dirty="0"/>
              <a:t>local production server </a:t>
            </a:r>
            <a:r>
              <a:rPr lang="en-US" sz="1800" b="1" u="sng" dirty="0" err="1"/>
              <a:t>xampp</a:t>
            </a:r>
            <a:endParaRPr lang="en-US" sz="1800" b="1" u="sng" dirty="0"/>
          </a:p>
          <a:p>
            <a:r>
              <a:rPr lang="en-US" sz="1800" dirty="0"/>
              <a:t> XAMPP has the ability to serve web pages on the World Wide Web. A special tool is provided to password-protect the most important parts of the package. XAMPP also provides support for creating and manipulating databases in MariaDB and SQLite among others.</a:t>
            </a:r>
          </a:p>
          <a:p>
            <a:endParaRPr lang="en-US" sz="1800" dirty="0"/>
          </a:p>
          <a:p>
            <a:pPr lvl="0"/>
            <a:r>
              <a:rPr lang="en-IN" sz="1800" b="1" u="sng" dirty="0"/>
              <a:t>python programming language(backend)</a:t>
            </a:r>
          </a:p>
          <a:p>
            <a:r>
              <a:rPr lang="en-IN" sz="1800" dirty="0"/>
              <a:t> Python is a full-stack language. It is used in backend development while its frameworks are used in frontend development. A Python program can be written in MAC OS and the same program can run in Linux, therefore Python is also a cross-stage language</a:t>
            </a:r>
            <a:endParaRPr lang="en-US" sz="1800" b="1" u="sng" dirty="0"/>
          </a:p>
          <a:p>
            <a:endParaRPr lang="en-US" sz="1800" b="1" u="sng" dirty="0"/>
          </a:p>
          <a:p>
            <a:r>
              <a:rPr lang="en-US" sz="1800" b="1" u="sng" dirty="0"/>
              <a:t>flask framework</a:t>
            </a:r>
          </a:p>
          <a:p>
            <a:r>
              <a:rPr lang="en-US" sz="1800" dirty="0"/>
              <a:t>Flask is a web application framework written in Python. Armin </a:t>
            </a:r>
            <a:r>
              <a:rPr lang="en-US" sz="1800" dirty="0" err="1"/>
              <a:t>Ronacher</a:t>
            </a:r>
            <a:r>
              <a:rPr lang="en-US" sz="1800" dirty="0"/>
              <a:t>, who leads an international group of Python enthusiasts named </a:t>
            </a:r>
            <a:r>
              <a:rPr lang="en-US" sz="1800" dirty="0" err="1"/>
              <a:t>Pocco</a:t>
            </a:r>
            <a:r>
              <a:rPr lang="en-US" sz="1800" dirty="0"/>
              <a:t>, develops it. Flask is based on </a:t>
            </a:r>
            <a:r>
              <a:rPr lang="en-US" sz="1800" dirty="0" err="1"/>
              <a:t>Werkzeug</a:t>
            </a:r>
            <a:r>
              <a:rPr lang="en-US" sz="1800" dirty="0"/>
              <a:t> WSGI toolkit and Jinja2 template engine. Both are </a:t>
            </a:r>
            <a:r>
              <a:rPr lang="en-US" sz="1800" dirty="0" err="1"/>
              <a:t>Pocco</a:t>
            </a:r>
            <a:r>
              <a:rPr lang="en-US" sz="1800" dirty="0"/>
              <a:t> projects.</a:t>
            </a:r>
          </a:p>
          <a:p>
            <a:endParaRPr lang="en-US" sz="1800" dirty="0"/>
          </a:p>
          <a:p>
            <a:r>
              <a:rPr lang="en-US" sz="1800" dirty="0"/>
              <a:t> </a:t>
            </a:r>
          </a:p>
        </p:txBody>
      </p:sp>
    </p:spTree>
    <p:extLst>
      <p:ext uri="{BB962C8B-B14F-4D97-AF65-F5344CB8AC3E}">
        <p14:creationId xmlns:p14="http://schemas.microsoft.com/office/powerpoint/2010/main" val="1847213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89D021-B539-486F-A850-863938739156}"/>
              </a:ext>
            </a:extLst>
          </p:cNvPr>
          <p:cNvSpPr/>
          <p:nvPr/>
        </p:nvSpPr>
        <p:spPr>
          <a:xfrm>
            <a:off x="534572" y="337626"/>
            <a:ext cx="10494499" cy="5632311"/>
          </a:xfrm>
          <a:prstGeom prst="rect">
            <a:avLst/>
          </a:prstGeom>
        </p:spPr>
        <p:txBody>
          <a:bodyPr wrap="square">
            <a:spAutoFit/>
          </a:bodyPr>
          <a:lstStyle/>
          <a:p>
            <a:endParaRPr lang="en-US" sz="1800" dirty="0"/>
          </a:p>
          <a:p>
            <a:r>
              <a:rPr lang="en-US" sz="1800" b="1" u="sng" dirty="0"/>
              <a:t>flask mail services</a:t>
            </a:r>
          </a:p>
          <a:p>
            <a:r>
              <a:rPr lang="en-US" sz="1800" dirty="0"/>
              <a:t> A web-based application is often required to have a feature of sending mail to the users/clients. Flask-Mail extension makes it very easy to set up a simple interface with any email server. At first, Flask-Mail extension should be installed with the help of pip utility.</a:t>
            </a:r>
          </a:p>
          <a:p>
            <a:endParaRPr lang="en-US" sz="1800" b="1" u="sng" dirty="0"/>
          </a:p>
          <a:p>
            <a:endParaRPr lang="en-US" sz="1800" b="1" u="sng" dirty="0"/>
          </a:p>
          <a:p>
            <a:r>
              <a:rPr lang="en-US" sz="1800" b="1" u="sng" dirty="0"/>
              <a:t>Jinja templating</a:t>
            </a:r>
            <a:r>
              <a:rPr lang="en-IN" sz="1800" b="1" u="sng" dirty="0"/>
              <a:t>:</a:t>
            </a:r>
          </a:p>
          <a:p>
            <a:endParaRPr lang="en-US" sz="1800" b="1" u="sng" dirty="0"/>
          </a:p>
          <a:p>
            <a:r>
              <a:rPr lang="en-US" sz="1800" dirty="0"/>
              <a:t>Jinja is a web template engine for the Python programming language. It was created by Armin </a:t>
            </a:r>
            <a:r>
              <a:rPr lang="en-US" sz="1800" dirty="0" err="1"/>
              <a:t>Ronacher</a:t>
            </a:r>
            <a:r>
              <a:rPr lang="en-US" sz="1800" dirty="0"/>
              <a:t> and is licensed under a BSD License. Jinja is similar to the Django template engine but provides Python-like expressions while ensuring that the templates are evaluated in a sandbox</a:t>
            </a:r>
          </a:p>
          <a:p>
            <a:endParaRPr lang="en-US" sz="1800" dirty="0"/>
          </a:p>
          <a:p>
            <a:r>
              <a:rPr lang="en-US" sz="1800" dirty="0"/>
              <a:t>Template inheritance allows you to build a base “skeleton” template that contains all the common elements of your site and defines blocks that child templates can override. Sounds complicated but is very basic. It's easiest to understand it by starting with an example.</a:t>
            </a:r>
          </a:p>
          <a:p>
            <a:endParaRPr lang="en-IN" sz="1800" b="1" u="sng" dirty="0"/>
          </a:p>
          <a:p>
            <a:endParaRPr lang="en-IN" sz="1800" b="1" u="sng" dirty="0"/>
          </a:p>
          <a:p>
            <a:endParaRPr lang="en-IN" sz="1800" b="1" u="sng" dirty="0"/>
          </a:p>
          <a:p>
            <a:r>
              <a:rPr lang="en-IN" sz="1800" b="1" u="sng" dirty="0"/>
              <a:t> </a:t>
            </a:r>
          </a:p>
        </p:txBody>
      </p:sp>
    </p:spTree>
    <p:extLst>
      <p:ext uri="{BB962C8B-B14F-4D97-AF65-F5344CB8AC3E}">
        <p14:creationId xmlns:p14="http://schemas.microsoft.com/office/powerpoint/2010/main" val="728204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p:nvPr/>
        </p:nvSpPr>
        <p:spPr>
          <a:xfrm>
            <a:off x="2031365" y="492760"/>
            <a:ext cx="7407910" cy="150368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IN" sz="4400" b="1" dirty="0">
                <a:solidFill>
                  <a:schemeClr val="dk1"/>
                </a:solidFill>
                <a:latin typeface="Times New Roman"/>
                <a:ea typeface="Times New Roman"/>
                <a:cs typeface="Times New Roman"/>
                <a:sym typeface="Times New Roman"/>
              </a:rPr>
              <a:t>Objective</a:t>
            </a:r>
            <a:endParaRPr sz="4400" b="1" dirty="0">
              <a:solidFill>
                <a:schemeClr val="dk1"/>
              </a:solidFill>
              <a:latin typeface="Times New Roman"/>
              <a:ea typeface="Times New Roman"/>
              <a:cs typeface="Times New Roman"/>
              <a:sym typeface="Times New Roman"/>
            </a:endParaRPr>
          </a:p>
        </p:txBody>
      </p:sp>
      <p:sp>
        <p:nvSpPr>
          <p:cNvPr id="82" name="Google Shape;82;p17"/>
          <p:cNvSpPr/>
          <p:nvPr/>
        </p:nvSpPr>
        <p:spPr>
          <a:xfrm>
            <a:off x="1642354" y="1910862"/>
            <a:ext cx="9206230" cy="317754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720"/>
              <a:buFont typeface="Arial"/>
              <a:buNone/>
            </a:pPr>
            <a:endParaRPr sz="720" dirty="0">
              <a:solidFill>
                <a:schemeClr val="dk1"/>
              </a:solidFill>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DCE1FDB5-36BD-4826-91D6-4F2513FFA34D}"/>
              </a:ext>
            </a:extLst>
          </p:cNvPr>
          <p:cNvSpPr/>
          <p:nvPr/>
        </p:nvSpPr>
        <p:spPr>
          <a:xfrm>
            <a:off x="2264897" y="1758463"/>
            <a:ext cx="7407910" cy="3856505"/>
          </a:xfrm>
          <a:prstGeom prst="rect">
            <a:avLst/>
          </a:prstGeom>
        </p:spPr>
        <p:txBody>
          <a:bodyPr wrap="square">
            <a:spAutoFit/>
          </a:bodyPr>
          <a:lstStyle/>
          <a:p>
            <a:pPr>
              <a:lnSpc>
                <a:spcPct val="107000"/>
              </a:lnSpc>
              <a:tabLst>
                <a:tab pos="2286000" algn="l"/>
                <a:tab pos="3238500" algn="l"/>
              </a:tabLst>
            </a:pPr>
            <a:r>
              <a:rPr lang="en-IN" sz="2000" dirty="0">
                <a:latin typeface="Times New Roman" panose="02020603050405020304" pitchFamily="18" charset="0"/>
                <a:ea typeface="DengXian" panose="02010600030101010101" pitchFamily="2" charset="-122"/>
                <a:cs typeface="Times New Roman" panose="02020603050405020304" pitchFamily="18" charset="0"/>
              </a:rPr>
              <a:t>The main objective of this website is to provide the knowledge about new technologies introducing day by day.</a:t>
            </a:r>
            <a:endParaRPr lang="en-IN" sz="20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tabLst>
                <a:tab pos="2286000" algn="l"/>
                <a:tab pos="3238500" algn="l"/>
              </a:tabLst>
            </a:pPr>
            <a:r>
              <a:rPr lang="en-IN" sz="2000" dirty="0">
                <a:latin typeface="Times New Roman" panose="02020603050405020304" pitchFamily="18" charset="0"/>
                <a:ea typeface="DengXian" panose="02010600030101010101" pitchFamily="2" charset="-122"/>
                <a:cs typeface="Times New Roman" panose="02020603050405020304" pitchFamily="18" charset="0"/>
              </a:rPr>
              <a:t> </a:t>
            </a:r>
            <a:endParaRPr lang="en-IN" sz="20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tabLst>
                <a:tab pos="2286000" algn="l"/>
                <a:tab pos="3238500" algn="l"/>
              </a:tabLst>
            </a:pPr>
            <a:r>
              <a:rPr lang="en-IN" sz="2000" dirty="0">
                <a:latin typeface="Times New Roman" panose="02020603050405020304" pitchFamily="18" charset="0"/>
                <a:ea typeface="DengXian" panose="02010600030101010101" pitchFamily="2" charset="-122"/>
                <a:cs typeface="Times New Roman" panose="02020603050405020304" pitchFamily="18" charset="0"/>
              </a:rPr>
              <a:t>Here users can find the posts related to new technologies.</a:t>
            </a:r>
          </a:p>
          <a:p>
            <a:pPr>
              <a:lnSpc>
                <a:spcPct val="107000"/>
              </a:lnSpc>
              <a:tabLst>
                <a:tab pos="2286000" algn="l"/>
                <a:tab pos="3238500" algn="l"/>
              </a:tabLst>
            </a:pPr>
            <a:endParaRPr lang="en-US" sz="2000" dirty="0">
              <a:latin typeface="Times New Roman" panose="02020603050405020304" pitchFamily="18" charset="0"/>
              <a:ea typeface="DengXian" panose="02010600030101010101" pitchFamily="2" charset="-122"/>
              <a:cs typeface="Times New Roman" panose="02020603050405020304" pitchFamily="18" charset="0"/>
            </a:endParaRPr>
          </a:p>
          <a:p>
            <a:pPr>
              <a:lnSpc>
                <a:spcPct val="107000"/>
              </a:lnSpc>
              <a:tabLst>
                <a:tab pos="2286000" algn="l"/>
                <a:tab pos="3238500" algn="l"/>
              </a:tabLst>
            </a:pPr>
            <a:r>
              <a:rPr lang="en-US" sz="2000" dirty="0">
                <a:latin typeface="Times New Roman" panose="02020603050405020304" pitchFamily="18" charset="0"/>
                <a:ea typeface="DengXian" panose="02010600030101010101" pitchFamily="2" charset="-122"/>
                <a:cs typeface="Times New Roman" panose="02020603050405020304" pitchFamily="18" charset="0"/>
              </a:rPr>
              <a:t>User  can also upload the blog post and share their ideas on various points of technology</a:t>
            </a:r>
          </a:p>
          <a:p>
            <a:pPr>
              <a:lnSpc>
                <a:spcPct val="107000"/>
              </a:lnSpc>
              <a:tabLst>
                <a:tab pos="2286000" algn="l"/>
                <a:tab pos="3238500" algn="l"/>
              </a:tabLst>
            </a:pPr>
            <a:endParaRPr lang="en-US" sz="2000" dirty="0">
              <a:latin typeface="Times New Roman" panose="02020603050405020304" pitchFamily="18" charset="0"/>
              <a:ea typeface="DengXian" panose="02010600030101010101" pitchFamily="2" charset="-122"/>
              <a:cs typeface="Times New Roman" panose="02020603050405020304" pitchFamily="18" charset="0"/>
            </a:endParaRPr>
          </a:p>
          <a:p>
            <a:pPr>
              <a:lnSpc>
                <a:spcPct val="107000"/>
              </a:lnSpc>
              <a:tabLst>
                <a:tab pos="2286000" algn="l"/>
                <a:tab pos="3238500" algn="l"/>
              </a:tabLst>
            </a:pPr>
            <a:r>
              <a:rPr lang="en-US" sz="2000" dirty="0">
                <a:latin typeface="Times New Roman" panose="02020603050405020304" pitchFamily="18" charset="0"/>
                <a:ea typeface="DengXian" panose="02010600030101010101" pitchFamily="2" charset="-122"/>
                <a:cs typeface="Times New Roman" panose="02020603050405020304" pitchFamily="18" charset="0"/>
              </a:rPr>
              <a:t>In gla university there are many events happens day by day,	</a:t>
            </a:r>
          </a:p>
          <a:p>
            <a:pPr>
              <a:lnSpc>
                <a:spcPct val="107000"/>
              </a:lnSpc>
              <a:tabLst>
                <a:tab pos="2286000" algn="l"/>
                <a:tab pos="3238500" algn="l"/>
              </a:tabLst>
            </a:pPr>
            <a:r>
              <a:rPr lang="en-US" sz="2000" dirty="0">
                <a:latin typeface="Times New Roman" panose="02020603050405020304" pitchFamily="18" charset="0"/>
                <a:ea typeface="DengXian" panose="02010600030101010101" pitchFamily="2" charset="-122"/>
                <a:cs typeface="Times New Roman" panose="02020603050405020304" pitchFamily="18" charset="0"/>
              </a:rPr>
              <a:t>Students can add their event information in this website so all events information are available in this website</a:t>
            </a:r>
            <a:endParaRPr lang="en-US" sz="900" dirty="0">
              <a:effectLst/>
              <a:latin typeface="Times New Roman" panose="02020603050405020304" pitchFamily="18" charset="0"/>
              <a:ea typeface="DengXian" panose="02010600030101010101" pitchFamily="2" charset="-122"/>
              <a:cs typeface="Times New Roman" panose="02020603050405020304" pitchFamily="18" charset="0"/>
            </a:endParaRPr>
          </a:p>
          <a:p>
            <a:pPr>
              <a:lnSpc>
                <a:spcPct val="107000"/>
              </a:lnSpc>
              <a:tabLst>
                <a:tab pos="2286000" algn="l"/>
                <a:tab pos="3238500" algn="l"/>
              </a:tabLst>
            </a:pPr>
            <a:endParaRPr lang="en-IN" sz="9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7FC0C9E-E676-4074-AC46-504479CF2BC8}"/>
              </a:ext>
            </a:extLst>
          </p:cNvPr>
          <p:cNvSpPr>
            <a:spLocks noGrp="1"/>
          </p:cNvSpPr>
          <p:nvPr>
            <p:ph type="body" idx="1"/>
          </p:nvPr>
        </p:nvSpPr>
        <p:spPr>
          <a:xfrm>
            <a:off x="4876759" y="6180488"/>
            <a:ext cx="1606631" cy="623508"/>
          </a:xfrm>
        </p:spPr>
        <p:txBody>
          <a:bodyPr/>
          <a:lstStyle/>
          <a:p>
            <a:r>
              <a:rPr lang="en-GB" dirty="0">
                <a:latin typeface="Times New Roman" panose="02020603050405020304" pitchFamily="18" charset="0"/>
                <a:cs typeface="Times New Roman" panose="02020603050405020304" pitchFamily="18" charset="0"/>
              </a:rPr>
              <a:t>Level 0</a:t>
            </a:r>
            <a:endParaRPr lang="en-IN"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A6DE0D73-5A88-443E-84CB-89B36588ACE2}"/>
              </a:ext>
            </a:extLst>
          </p:cNvPr>
          <p:cNvSpPr>
            <a:spLocks noGrp="1"/>
          </p:cNvSpPr>
          <p:nvPr>
            <p:ph type="title" idx="4294967295"/>
          </p:nvPr>
        </p:nvSpPr>
        <p:spPr>
          <a:xfrm>
            <a:off x="0" y="593725"/>
            <a:ext cx="11360150" cy="763588"/>
          </a:xfrm>
        </p:spPr>
        <p:txBody>
          <a:bodyPr/>
          <a:lstStyle/>
          <a:p>
            <a:r>
              <a:rPr lang="en-GB" b="1" dirty="0">
                <a:latin typeface="Times New Roman" panose="02020603050405020304" pitchFamily="18" charset="0"/>
                <a:cs typeface="Times New Roman" panose="02020603050405020304" pitchFamily="18" charset="0"/>
              </a:rPr>
              <a:t>                            Database tables</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D5AF95F-246C-4F28-B3AA-C48C4B0A8B00}"/>
              </a:ext>
            </a:extLst>
          </p:cNvPr>
          <p:cNvPicPr>
            <a:picLocks noChangeAspect="1"/>
          </p:cNvPicPr>
          <p:nvPr/>
        </p:nvPicPr>
        <p:blipFill>
          <a:blip r:embed="rId2"/>
          <a:stretch>
            <a:fillRect/>
          </a:stretch>
        </p:blipFill>
        <p:spPr>
          <a:xfrm>
            <a:off x="831850" y="1357313"/>
            <a:ext cx="9156212" cy="5147856"/>
          </a:xfrm>
          <a:prstGeom prst="rect">
            <a:avLst/>
          </a:prstGeom>
        </p:spPr>
      </p:pic>
    </p:spTree>
    <p:extLst>
      <p:ext uri="{BB962C8B-B14F-4D97-AF65-F5344CB8AC3E}">
        <p14:creationId xmlns:p14="http://schemas.microsoft.com/office/powerpoint/2010/main" val="154771436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1072</Words>
  <Application>Microsoft Office PowerPoint</Application>
  <PresentationFormat>Widescreen</PresentationFormat>
  <Paragraphs>143</Paragraphs>
  <Slides>22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DengXian</vt:lpstr>
      <vt:lpstr>Arial</vt:lpstr>
      <vt:lpstr>Calibri</vt:lpstr>
      <vt:lpstr>Noto Sans Symbols</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Database tables</vt:lpstr>
      <vt:lpstr>PowerPoint Presentation</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Ankush</cp:lastModifiedBy>
  <cp:revision>41</cp:revision>
  <dcterms:modified xsi:type="dcterms:W3CDTF">2022-05-28T06:31:24Z</dcterms:modified>
</cp:coreProperties>
</file>