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25"/>
  </p:notesMasterIdLst>
  <p:handoutMasterIdLst>
    <p:handoutMasterId r:id="rId26"/>
  </p:handoutMasterIdLst>
  <p:sldIdLst>
    <p:sldId id="256" r:id="rId4"/>
    <p:sldId id="265" r:id="rId5"/>
    <p:sldId id="276" r:id="rId6"/>
    <p:sldId id="271" r:id="rId7"/>
    <p:sldId id="272" r:id="rId8"/>
    <p:sldId id="263" r:id="rId9"/>
    <p:sldId id="258" r:id="rId10"/>
    <p:sldId id="274" r:id="rId11"/>
    <p:sldId id="267" r:id="rId12"/>
    <p:sldId id="268" r:id="rId13"/>
    <p:sldId id="269" r:id="rId14"/>
    <p:sldId id="270" r:id="rId15"/>
    <p:sldId id="273" r:id="rId16"/>
    <p:sldId id="275" r:id="rId17"/>
    <p:sldId id="292" r:id="rId18"/>
    <p:sldId id="293" r:id="rId19"/>
    <p:sldId id="288" r:id="rId20"/>
    <p:sldId id="289" r:id="rId21"/>
    <p:sldId id="290" r:id="rId22"/>
    <p:sldId id="291"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9999"/>
    <a:srgbClr val="006699"/>
    <a:srgbClr val="666633"/>
    <a:srgbClr val="385723"/>
    <a:srgbClr val="D88306"/>
    <a:srgbClr val="003300"/>
    <a:srgbClr val="FAAE3E"/>
    <a:srgbClr val="6B2347"/>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034" autoAdjust="0"/>
    <p:restoredTop sz="94660"/>
  </p:normalViewPr>
  <p:slideViewPr>
    <p:cSldViewPr snapToGrid="0">
      <p:cViewPr varScale="1">
        <p:scale>
          <a:sx n="60" d="100"/>
          <a:sy n="60" d="100"/>
        </p:scale>
        <p:origin x="90" y="342"/>
      </p:cViewPr>
      <p:guideLst>
        <p:guide orient="horz" pos="2146"/>
        <p:guide pos="3840"/>
      </p:guideLst>
    </p:cSldViewPr>
  </p:slideViewPr>
  <p:notesTextViewPr>
    <p:cViewPr>
      <p:scale>
        <a:sx n="1" d="1"/>
        <a:sy n="1" d="1"/>
      </p:scale>
      <p:origin x="0" y="0"/>
    </p:cViewPr>
  </p:notesTextViewPr>
  <p:notesViewPr>
    <p:cSldViewPr snapToGrid="0">
      <p:cViewPr varScale="1">
        <p:scale>
          <a:sx n="78" d="100"/>
          <a:sy n="78" d="100"/>
        </p:scale>
        <p:origin x="1917" y="45"/>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8A56D4-16A9-4D40-926F-FEF1D95A5930}"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B477D1-EB9A-40C6-A132-B42EA32957FC}"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7FD87-D7BA-4707-A985-7AC6F8FA0161}" type="datetimeFigureOut">
              <a:rPr lang="de-DE" smtClean="0"/>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2C4DC9-859E-4249-9436-6F8DAE9C4948}" type="slidenum">
              <a:rPr lang="de-DE" smtClean="0"/>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7702560" y="0"/>
            <a:ext cx="4489440" cy="6858000"/>
          </a:xfrm>
          <a:prstGeom prst="rect">
            <a:avLst/>
          </a:prstGeom>
          <a:solidFill>
            <a:srgbClr val="0051A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026" name="Picture 2" descr="https://lh3.googleusercontent.com/-X2O7Y9M6N48/VuKl9L5b4bI/AAAAAAAAALc/GK53gvPY8tQ1gWc1DWaGV_W2JQCy2tV6g/w1782-h250-no/2016-03-1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92744" y="6198112"/>
            <a:ext cx="3549650" cy="4979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1" y="0"/>
            <a:ext cx="12192001" cy="6858000"/>
          </a:xfrm>
          <a:prstGeom prst="rect">
            <a:avLst/>
          </a:prstGeom>
          <a:blipFill dpi="0" rotWithShape="1">
            <a:blip r:embed="rId3">
              <a:alphaModFix amt="15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96E54A9-6E13-4B0A-A37A-ED511E0E23E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96E54A9-6E13-4B0A-A37A-ED511E0E23E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F96E54A9-6E13-4B0A-A37A-ED511E0E23E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F96E54A9-6E13-4B0A-A37A-ED511E0E23E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A57297F-F165-4BB9-9219-8E798A7CA5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A57297F-F165-4BB9-9219-8E798A7CA5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A57297F-F165-4BB9-9219-8E798A7CA5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A57297F-F165-4BB9-9219-8E798A7CA5A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A57297F-F165-4BB9-9219-8E798A7CA5A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A57297F-F165-4BB9-9219-8E798A7CA5A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0" y="6451319"/>
            <a:ext cx="12192000" cy="40668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2pPr>
              <a:defRPr>
                <a:solidFill>
                  <a:schemeClr val="accent1">
                    <a:lumMod val="50000"/>
                  </a:schemeClr>
                </a:solidFill>
              </a:defRPr>
            </a:lvl2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Date Placeholder 3"/>
          <p:cNvSpPr>
            <a:spLocks noGrp="1"/>
          </p:cNvSpPr>
          <p:nvPr>
            <p:ph type="dt" sz="half" idx="10"/>
          </p:nvPr>
        </p:nvSpPr>
        <p:spPr/>
        <p:txBody>
          <a:bodyPr/>
          <a:lstStyle/>
          <a:p>
            <a:fld id="{F96E54A9-6E13-4B0A-A37A-ED511E0E23E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F0D96-A5BA-44EE-B3E0-6FAD8525CCDB}" type="slidenum">
              <a:rPr lang="en-GB" smtClean="0"/>
            </a:fld>
            <a:endParaRPr lang="en-GB"/>
          </a:p>
        </p:txBody>
      </p:sp>
      <p:pic>
        <p:nvPicPr>
          <p:cNvPr id="7" name="Picture 2" descr="https://lh3.googleusercontent.com/-X2O7Y9M6N48/VuKl9L5b4bI/AAAAAAAAALc/GK53gvPY8tQ1gWc1DWaGV_W2JQCy2tV6g/w1782-h250-no/2016-03-1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505" y="6486931"/>
            <a:ext cx="2348768" cy="329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97F-F165-4BB9-9219-8E798A7CA5A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A57297F-F165-4BB9-9219-8E798A7CA5A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A57297F-F165-4BB9-9219-8E798A7CA5A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A57297F-F165-4BB9-9219-8E798A7CA5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A57297F-F165-4BB9-9219-8E798A7CA5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E13FB-0677-462A-BB7B-297C200805F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accent1">
            <a:lumMod val="50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0" y="6451319"/>
            <a:ext cx="12192000" cy="406680"/>
          </a:xfrm>
          <a:prstGeom prst="rect">
            <a:avLst/>
          </a:prstGeom>
          <a:solidFill>
            <a:schemeClr val="accent1">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F96E54A9-6E13-4B0A-A37A-ED511E0E23E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F0D96-A5BA-44EE-B3E0-6FAD8525CCDB}" type="slidenum">
              <a:rPr lang="en-GB" smtClean="0"/>
            </a:fld>
            <a:endParaRPr lang="en-GB"/>
          </a:p>
        </p:txBody>
      </p:sp>
      <p:pic>
        <p:nvPicPr>
          <p:cNvPr id="7" name="Picture 2" descr="https://lh3.googleusercontent.com/-X2O7Y9M6N48/VuKl9L5b4bI/AAAAAAAAALc/GK53gvPY8tQ1gWc1DWaGV_W2JQCy2tV6g/w1782-h250-no/2016-03-1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505" y="6486931"/>
            <a:ext cx="2348768" cy="329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6451319"/>
            <a:ext cx="12192000" cy="4066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0" y="21772"/>
            <a:ext cx="6335486" cy="961345"/>
          </a:xfrm>
        </p:spPr>
        <p:txBody>
          <a:body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F96E54A9-6E13-4B0A-A37A-ED511E0E23E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F0D96-A5BA-44EE-B3E0-6FAD8525CCDB}" type="slidenum">
              <a:rPr lang="en-GB" smtClean="0"/>
            </a:fld>
            <a:endParaRPr lang="en-GB"/>
          </a:p>
        </p:txBody>
      </p:sp>
      <p:pic>
        <p:nvPicPr>
          <p:cNvPr id="7" name="Picture 2" descr="https://lh3.googleusercontent.com/-X2O7Y9M6N48/VuKl9L5b4bI/AAAAAAAAALc/GK53gvPY8tQ1gWc1DWaGV_W2JQCy2tV6g/w1782-h250-no/2016-03-1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505" y="6486931"/>
            <a:ext cx="2348768" cy="329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96E54A9-6E13-4B0A-A37A-ED511E0E23E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F96E54A9-6E13-4B0A-A37A-ED511E0E23E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F96E54A9-6E13-4B0A-A37A-ED511E0E23E7}"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96E54A9-6E13-4B0A-A37A-ED511E0E23E7}"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E54A9-6E13-4B0A-A37A-ED511E0E23E7}"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00F0D96-A5BA-44EE-B3E0-6FAD8525CCDB}"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E54A9-6E13-4B0A-A37A-ED511E0E23E7}"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F0D96-A5BA-44EE-B3E0-6FAD8525CCDB}"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7297F-F165-4BB9-9219-8E798A7CA5AB}" type="datetimeFigureOut">
              <a:rPr lang="en-US" smtClean="0"/>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E13FB-0677-462A-BB7B-297C200805F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6.xml"/><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590" y="2423795"/>
            <a:ext cx="7475220" cy="1375410"/>
          </a:xfrm>
          <a:prstGeom prst="rect">
            <a:avLst/>
          </a:prstGeom>
          <a:noFill/>
        </p:spPr>
        <p:txBody>
          <a:bodyPr wrap="square" rtlCol="0">
            <a:spAutoFit/>
          </a:bodyPr>
          <a:lstStyle/>
          <a:p>
            <a:r>
              <a:rPr lang="en-US" altLang="de-DE" sz="2800" dirty="0"/>
              <a:t>BMIDE for codeful customization.</a:t>
            </a:r>
            <a:endParaRPr lang="en-US" altLang="de-DE" sz="2800" dirty="0"/>
          </a:p>
          <a:p>
            <a:endParaRPr lang="en-US" altLang="de-DE" sz="2800" dirty="0"/>
          </a:p>
          <a:p>
            <a:r>
              <a:rPr lang="en-US" altLang="de-DE" sz="2800" dirty="0"/>
              <a:t>By: Jaikumar Pardeshi</a:t>
            </a:r>
            <a:endParaRPr lang="en-US" altLang="de-DE"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200"/>
              <a:t>Build related variables in </a:t>
            </a:r>
            <a:r>
              <a:rPr lang="en-US" sz="3200" b="1"/>
              <a:t>makefile.wntx64</a:t>
            </a:r>
            <a:endParaRPr lang="en-US" sz="3200" b="1"/>
          </a:p>
        </p:txBody>
      </p:sp>
      <p:pic>
        <p:nvPicPr>
          <p:cNvPr id="4" name="Content Placeholder 3"/>
          <p:cNvPicPr>
            <a:picLocks noChangeAspect="1"/>
          </p:cNvPicPr>
          <p:nvPr>
            <p:ph idx="1"/>
          </p:nvPr>
        </p:nvPicPr>
        <p:blipFill>
          <a:blip r:embed="rId1"/>
          <a:stretch>
            <a:fillRect/>
          </a:stretch>
        </p:blipFill>
        <p:spPr>
          <a:xfrm>
            <a:off x="1382395" y="1402715"/>
            <a:ext cx="8670290" cy="4677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64845" y="72390"/>
            <a:ext cx="9812020" cy="807720"/>
          </a:xfrm>
        </p:spPr>
        <p:txBody>
          <a:bodyPr>
            <a:normAutofit/>
          </a:bodyPr>
          <a:p>
            <a:r>
              <a:rPr lang="en-US" sz="2800" b="1">
                <a:sym typeface="+mn-ea"/>
              </a:rPr>
              <a:t>Relative Project locations in makefile.wntx64</a:t>
            </a:r>
            <a:endParaRPr lang="en-US" sz="2800" b="1"/>
          </a:p>
        </p:txBody>
      </p:sp>
      <p:pic>
        <p:nvPicPr>
          <p:cNvPr id="7" name="Content Placeholder 6"/>
          <p:cNvPicPr>
            <a:picLocks noChangeAspect="1"/>
          </p:cNvPicPr>
          <p:nvPr>
            <p:ph idx="1"/>
          </p:nvPr>
        </p:nvPicPr>
        <p:blipFill>
          <a:blip r:embed="rId1"/>
          <a:stretch>
            <a:fillRect/>
          </a:stretch>
        </p:blipFill>
        <p:spPr>
          <a:xfrm>
            <a:off x="889635" y="1869440"/>
            <a:ext cx="7939405" cy="3250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38810" y="106680"/>
            <a:ext cx="9824720" cy="913765"/>
          </a:xfrm>
        </p:spPr>
        <p:txBody>
          <a:bodyPr/>
          <a:p>
            <a:r>
              <a:rPr lang="en-US" sz="2800"/>
              <a:t>Build tokens in </a:t>
            </a:r>
            <a:r>
              <a:rPr lang="en-US" sz="2800" b="1"/>
              <a:t>makefile.wntx64</a:t>
            </a:r>
            <a:endParaRPr lang="en-US" sz="2800" b="1"/>
          </a:p>
        </p:txBody>
      </p:sp>
      <p:pic>
        <p:nvPicPr>
          <p:cNvPr id="7" name="Content Placeholder 6"/>
          <p:cNvPicPr>
            <a:picLocks noChangeAspect="1"/>
          </p:cNvPicPr>
          <p:nvPr>
            <p:ph idx="1"/>
          </p:nvPr>
        </p:nvPicPr>
        <p:blipFill>
          <a:blip r:embed="rId1"/>
          <a:stretch>
            <a:fillRect/>
          </a:stretch>
        </p:blipFill>
        <p:spPr>
          <a:xfrm>
            <a:off x="4288155" y="1020445"/>
            <a:ext cx="6674485" cy="5288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t>makefile </a:t>
            </a:r>
            <a:r>
              <a:rPr lang="en-US"/>
              <a:t>for custom library</a:t>
            </a:r>
            <a:endParaRPr lang="en-US"/>
          </a:p>
        </p:txBody>
      </p:sp>
      <p:pic>
        <p:nvPicPr>
          <p:cNvPr id="6" name="Content Placeholder 5"/>
          <p:cNvPicPr>
            <a:picLocks noChangeAspect="1"/>
          </p:cNvPicPr>
          <p:nvPr>
            <p:ph idx="1"/>
          </p:nvPr>
        </p:nvPicPr>
        <p:blipFill>
          <a:blip r:embed="rId1"/>
          <a:stretch>
            <a:fillRect/>
          </a:stretch>
        </p:blipFill>
        <p:spPr>
          <a:xfrm>
            <a:off x="1943735" y="1825625"/>
            <a:ext cx="8303895" cy="4351655"/>
          </a:xfrm>
          <a:prstGeom prst="rect">
            <a:avLst/>
          </a:prstGeom>
        </p:spPr>
      </p:pic>
      <p:sp>
        <p:nvSpPr>
          <p:cNvPr id="8" name="Rectangle 7"/>
          <p:cNvSpPr/>
          <p:nvPr/>
        </p:nvSpPr>
        <p:spPr>
          <a:xfrm>
            <a:off x="1918335" y="2567305"/>
            <a:ext cx="2024380" cy="72517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output </a:t>
            </a:r>
            <a:r>
              <a:rPr lang="en-US"/>
              <a:t>folder containing the build output.</a:t>
            </a:r>
            <a:endParaRPr lang="en-US"/>
          </a:p>
        </p:txBody>
      </p:sp>
      <p:pic>
        <p:nvPicPr>
          <p:cNvPr id="4" name="Content Placeholder 3"/>
          <p:cNvPicPr>
            <a:picLocks noChangeAspect="1"/>
          </p:cNvPicPr>
          <p:nvPr>
            <p:ph idx="1"/>
          </p:nvPr>
        </p:nvPicPr>
        <p:blipFill>
          <a:blip r:embed="rId1"/>
          <a:stretch>
            <a:fillRect/>
          </a:stretch>
        </p:blipFill>
        <p:spPr>
          <a:xfrm>
            <a:off x="1540510" y="1840865"/>
            <a:ext cx="4095115" cy="4351655"/>
          </a:xfrm>
          <a:prstGeom prst="rect">
            <a:avLst/>
          </a:prstGeom>
        </p:spPr>
      </p:pic>
      <p:sp>
        <p:nvSpPr>
          <p:cNvPr id="6" name="Rectangle 5"/>
          <p:cNvSpPr/>
          <p:nvPr/>
        </p:nvSpPr>
        <p:spPr>
          <a:xfrm>
            <a:off x="1540510" y="3353435"/>
            <a:ext cx="2673985" cy="24168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163310" y="1840865"/>
            <a:ext cx="5091430" cy="5031740"/>
          </a:xfrm>
          <a:prstGeom prst="rect">
            <a:avLst/>
          </a:prstGeom>
          <a:noFill/>
        </p:spPr>
        <p:txBody>
          <a:bodyPr wrap="square" rtlCol="0">
            <a:spAutoFit/>
          </a:bodyPr>
          <a:p>
            <a:pPr marL="285750" indent="-285750">
              <a:buFont typeface="Arial" panose="020B0604020202020204" pitchFamily="34" charset="0"/>
              <a:buChar char="•"/>
            </a:pPr>
            <a:r>
              <a:rPr lang="en-US"/>
              <a:t>The </a:t>
            </a:r>
            <a:r>
              <a:rPr lang="en-US" b="1"/>
              <a:t>build </a:t>
            </a:r>
            <a:r>
              <a:rPr lang="en-US"/>
              <a:t>and </a:t>
            </a:r>
            <a:r>
              <a:rPr lang="en-US" b="1"/>
              <a:t>output </a:t>
            </a:r>
            <a:r>
              <a:rPr lang="en-US"/>
              <a:t>folders are dynamic and are bound to change whenever a user generates the C++ code . </a:t>
            </a:r>
            <a:endParaRPr lang="en-US"/>
          </a:p>
          <a:p>
            <a:pPr marL="285750" indent="-285750">
              <a:buFont typeface="Arial" panose="020B0604020202020204" pitchFamily="34" charset="0"/>
              <a:buChar char="•"/>
            </a:pPr>
            <a:r>
              <a:rPr lang="en-US"/>
              <a:t>A user can delete the </a:t>
            </a:r>
            <a:r>
              <a:rPr lang="en-US" b="1"/>
              <a:t>output </a:t>
            </a:r>
            <a:r>
              <a:rPr lang="en-US"/>
              <a:t>and </a:t>
            </a:r>
            <a:r>
              <a:rPr lang="en-US" b="1"/>
              <a:t>build </a:t>
            </a:r>
            <a:r>
              <a:rPr lang="en-US"/>
              <a:t>folder completly and they get regenrated whenever </a:t>
            </a:r>
            <a:r>
              <a:rPr lang="en-US">
                <a:sym typeface="+mn-ea"/>
              </a:rPr>
              <a:t>C++ code is regenerated.</a:t>
            </a:r>
            <a:endParaRPr lang="en-US">
              <a:sym typeface="+mn-ea"/>
            </a:endParaRPr>
          </a:p>
          <a:p>
            <a:pPr marL="285750" indent="-285750">
              <a:buFont typeface="Arial" panose="020B0604020202020204" pitchFamily="34" charset="0"/>
              <a:buChar char="•"/>
            </a:pPr>
            <a:r>
              <a:rPr lang="en-US"/>
              <a:t>The content in </a:t>
            </a:r>
            <a:r>
              <a:rPr lang="en-US" b="1"/>
              <a:t>src </a:t>
            </a:r>
            <a:r>
              <a:rPr lang="en-US"/>
              <a:t>folder remains unaffected. </a:t>
            </a:r>
            <a:endParaRPr lang="en-US"/>
          </a:p>
          <a:p>
            <a:pPr marL="285750" indent="-285750">
              <a:buFont typeface="Arial" panose="020B0604020202020204" pitchFamily="34" charset="0"/>
              <a:buChar char="•"/>
            </a:pPr>
            <a:r>
              <a:rPr lang="en-US"/>
              <a:t>If a user has added a new Extension in BMIDE then the .hxx and .cxx files for the same would get generated in src folder whenever a user re</a:t>
            </a:r>
            <a:r>
              <a:rPr lang="en-US">
                <a:sym typeface="+mn-ea"/>
              </a:rPr>
              <a:t>generates the C++ code.</a:t>
            </a:r>
            <a:endParaRPr lang="en-US">
              <a:sym typeface="+mn-ea"/>
            </a:endParaRPr>
          </a:p>
          <a:p>
            <a:pPr marL="285750" indent="-285750">
              <a:buFont typeface="Arial" panose="020B0604020202020204" pitchFamily="34" charset="0"/>
              <a:buChar char="•"/>
            </a:pPr>
            <a:r>
              <a:rPr lang="en-US"/>
              <a:t>If an Extension is deleted from BMIDE then regeneration of C++ code does not remove the corresponding files from </a:t>
            </a:r>
            <a:r>
              <a:rPr lang="en-US" b="1"/>
              <a:t>src </a:t>
            </a:r>
            <a:r>
              <a:rPr lang="en-US"/>
              <a:t>folder, you have to explicitly remove them from the src folder.</a:t>
            </a:r>
            <a:endParaRPr lang="en-US"/>
          </a:p>
          <a:p>
            <a:pPr marL="285750" indent="-285750"/>
            <a:endParaRPr lang="en-US"/>
          </a:p>
          <a:p>
            <a:r>
              <a:rPr lang="en-US" b="1"/>
              <a:t>NOTE: The </a:t>
            </a:r>
            <a:r>
              <a:rPr lang="en-US" b="1" i="1"/>
              <a:t>src </a:t>
            </a:r>
            <a:r>
              <a:rPr lang="en-US" b="1"/>
              <a:t>folder is closed for modification but open for Addition.</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443085" cy="645795"/>
          </a:xfrm>
        </p:spPr>
        <p:txBody>
          <a:bodyPr>
            <a:normAutofit fontScale="90000"/>
          </a:bodyPr>
          <a:p>
            <a:r>
              <a:rPr lang="en-US" sz="2800" b="1"/>
              <a:t>Need for </a:t>
            </a:r>
            <a:r>
              <a:rPr lang="en-US" sz="2800" b="1">
                <a:sym typeface="+mn-ea"/>
              </a:rPr>
              <a:t>Data model customization framework</a:t>
            </a:r>
            <a:br>
              <a:rPr lang="en-US" sz="2800" b="1"/>
            </a:br>
            <a:endParaRPr lang="en-US" sz="2800" b="1"/>
          </a:p>
        </p:txBody>
      </p:sp>
      <p:sp>
        <p:nvSpPr>
          <p:cNvPr id="4" name="Text Box 3"/>
          <p:cNvSpPr txBox="1"/>
          <p:nvPr/>
        </p:nvSpPr>
        <p:spPr>
          <a:xfrm>
            <a:off x="838200" y="1164590"/>
            <a:ext cx="9655175" cy="4208780"/>
          </a:xfrm>
          <a:prstGeom prst="rect">
            <a:avLst/>
          </a:prstGeom>
          <a:noFill/>
        </p:spPr>
        <p:txBody>
          <a:bodyPr wrap="square" rtlCol="0" anchor="t">
            <a:spAutoFit/>
          </a:bodyPr>
          <a:p>
            <a:r>
              <a:rPr lang="en-US" b="1"/>
              <a:t>Need :</a:t>
            </a:r>
            <a:endParaRPr lang="en-US" b="1"/>
          </a:p>
          <a:p>
            <a:r>
              <a:rPr lang="en-US"/>
              <a:t>Prior to Teamcenter 8, customizers wrote business logic everywhere: the rich client, ITK, C++,</a:t>
            </a:r>
            <a:endParaRPr lang="en-US"/>
          </a:p>
          <a:p>
            <a:r>
              <a:rPr lang="en-US"/>
              <a:t>services, and so on. This was not a good practice. By having business logic in the rich client, other clients did not get that business logic, and by having business logic in ITK, customizers did not get override capability and extensibility (pre-conditions, pre-actions, and post-actions). Having this inconsistency in the location made business logic difficult to maintain, and some business logic could get executed only in certain paths. Hence the need for </a:t>
            </a:r>
            <a:r>
              <a:rPr lang="en-US" b="1">
                <a:sym typeface="+mn-ea"/>
              </a:rPr>
              <a:t>Data model customization framework </a:t>
            </a:r>
            <a:r>
              <a:rPr lang="en-US">
                <a:sym typeface="+mn-ea"/>
              </a:rPr>
              <a:t>was felt.</a:t>
            </a:r>
            <a:endParaRPr lang="en-US">
              <a:sym typeface="+mn-ea"/>
            </a:endParaRPr>
          </a:p>
          <a:p>
            <a:endParaRPr lang="en-US"/>
          </a:p>
          <a:p>
            <a:r>
              <a:rPr lang="en-US" b="1"/>
              <a:t>Benifits :</a:t>
            </a:r>
            <a:endParaRPr lang="en-US" b="1"/>
          </a:p>
          <a:p>
            <a:r>
              <a:rPr lang="en-US"/>
              <a:t>The framework provides the solution to this problem. It isolates business logic in one location i.e.</a:t>
            </a:r>
            <a:endParaRPr lang="en-US"/>
          </a:p>
          <a:p>
            <a:r>
              <a:rPr lang="en-US"/>
              <a:t>the </a:t>
            </a:r>
            <a:r>
              <a:rPr lang="en-US" b="1"/>
              <a:t>Impl</a:t>
            </a:r>
            <a:r>
              <a:rPr lang="en-US"/>
              <a:t> class.</a:t>
            </a:r>
            <a:endParaRPr lang="en-US"/>
          </a:p>
          <a:p>
            <a:endParaRPr lang="en-US"/>
          </a:p>
          <a:p>
            <a:r>
              <a:rPr lang="en-US">
                <a:sym typeface="+mn-ea"/>
              </a:rPr>
              <a:t>The data model customization framework supports a single coherent mechanism for developing new</a:t>
            </a:r>
            <a:endParaRPr lang="en-US"/>
          </a:p>
          <a:p>
            <a:r>
              <a:rPr lang="en-US">
                <a:sym typeface="+mn-ea"/>
              </a:rPr>
              <a:t>business functionality by defining business logic on the business objects.</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120650" y="1253490"/>
            <a:ext cx="6656070" cy="4772660"/>
          </a:xfrm>
          <a:prstGeom prst="rect">
            <a:avLst/>
          </a:prstGeom>
        </p:spPr>
      </p:pic>
      <p:pic>
        <p:nvPicPr>
          <p:cNvPr id="6" name="Content Placeholder 5"/>
          <p:cNvPicPr>
            <a:picLocks noChangeAspect="1"/>
          </p:cNvPicPr>
          <p:nvPr>
            <p:ph sz="half" idx="2"/>
          </p:nvPr>
        </p:nvPicPr>
        <p:blipFill>
          <a:blip r:embed="rId2"/>
          <a:stretch>
            <a:fillRect/>
          </a:stretch>
        </p:blipFill>
        <p:spPr>
          <a:xfrm>
            <a:off x="6188710" y="1253490"/>
            <a:ext cx="5645785" cy="4772660"/>
          </a:xfrm>
          <a:prstGeom prst="rect">
            <a:avLst/>
          </a:prstGeom>
        </p:spPr>
      </p:pic>
      <p:sp>
        <p:nvSpPr>
          <p:cNvPr id="8" name="Text Box 7"/>
          <p:cNvSpPr txBox="1"/>
          <p:nvPr/>
        </p:nvSpPr>
        <p:spPr>
          <a:xfrm>
            <a:off x="6790690" y="448945"/>
            <a:ext cx="4760595" cy="398780"/>
          </a:xfrm>
          <a:prstGeom prst="rect">
            <a:avLst/>
          </a:prstGeom>
          <a:noFill/>
        </p:spPr>
        <p:txBody>
          <a:bodyPr wrap="square" rtlCol="0" anchor="t">
            <a:spAutoFit/>
          </a:bodyPr>
          <a:p>
            <a:r>
              <a:rPr lang="en-US" sz="2000"/>
              <a:t>Teamcenter interaction after Teamcenter 8</a:t>
            </a:r>
            <a:endParaRPr lang="en-US" sz="2000"/>
          </a:p>
        </p:txBody>
      </p:sp>
      <p:sp>
        <p:nvSpPr>
          <p:cNvPr id="9" name="Text Box 8"/>
          <p:cNvSpPr txBox="1"/>
          <p:nvPr/>
        </p:nvSpPr>
        <p:spPr>
          <a:xfrm>
            <a:off x="691515" y="448945"/>
            <a:ext cx="4926330" cy="398780"/>
          </a:xfrm>
          <a:prstGeom prst="rect">
            <a:avLst/>
          </a:prstGeom>
          <a:noFill/>
        </p:spPr>
        <p:txBody>
          <a:bodyPr wrap="square" rtlCol="0" anchor="t">
            <a:spAutoFit/>
          </a:bodyPr>
          <a:p>
            <a:r>
              <a:rPr lang="en-US" sz="2000"/>
              <a:t>Teamcenter interaction prior to Teamcenter 8</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585960" cy="701675"/>
          </a:xfrm>
        </p:spPr>
        <p:txBody>
          <a:bodyPr/>
          <a:p>
            <a:r>
              <a:rPr lang="en-US" sz="2800" b="1"/>
              <a:t>Data model customization framework</a:t>
            </a:r>
            <a:endParaRPr lang="en-US" sz="2800" b="1"/>
          </a:p>
        </p:txBody>
      </p:sp>
      <p:sp>
        <p:nvSpPr>
          <p:cNvPr id="4" name="Text Box 3"/>
          <p:cNvSpPr txBox="1"/>
          <p:nvPr/>
        </p:nvSpPr>
        <p:spPr>
          <a:xfrm>
            <a:off x="1091565" y="916940"/>
            <a:ext cx="9610725" cy="4757420"/>
          </a:xfrm>
          <a:prstGeom prst="rect">
            <a:avLst/>
          </a:prstGeom>
          <a:noFill/>
        </p:spPr>
        <p:txBody>
          <a:bodyPr wrap="square" rtlCol="0" anchor="t">
            <a:spAutoFit/>
          </a:bodyPr>
          <a:p>
            <a:r>
              <a:rPr lang="en-US"/>
              <a:t>The data-model-based customization framework supports a single coherent mechanism for</a:t>
            </a:r>
            <a:endParaRPr lang="en-US"/>
          </a:p>
          <a:p>
            <a:r>
              <a:rPr lang="en-US"/>
              <a:t>developing new functionality using C++. The framework:</a:t>
            </a:r>
            <a:endParaRPr lang="en-US"/>
          </a:p>
          <a:p>
            <a:endParaRPr lang="en-US"/>
          </a:p>
          <a:p>
            <a:r>
              <a:rPr lang="en-US"/>
              <a:t>• Defines business logic on business objects in the Impl class of the business object.</a:t>
            </a:r>
            <a:endParaRPr lang="en-US"/>
          </a:p>
          <a:p>
            <a:r>
              <a:rPr lang="en-US"/>
              <a:t>• Provides a consistent approach that can be used for internal Siemens PLM Software development</a:t>
            </a:r>
            <a:endParaRPr lang="en-US"/>
          </a:p>
          <a:p>
            <a:r>
              <a:rPr lang="en-US"/>
              <a:t>   as well as for external customizations.</a:t>
            </a:r>
            <a:endParaRPr lang="en-US"/>
          </a:p>
          <a:p>
            <a:r>
              <a:rPr lang="en-US"/>
              <a:t>• Is scalable (delayed loading of DLLs).</a:t>
            </a:r>
            <a:endParaRPr lang="en-US"/>
          </a:p>
          <a:p>
            <a:r>
              <a:rPr lang="en-US"/>
              <a:t>• Exposes the business logic API in an object-oriented way (through interfaces).</a:t>
            </a:r>
            <a:endParaRPr lang="en-US"/>
          </a:p>
          <a:p>
            <a:r>
              <a:rPr lang="en-US"/>
              <a:t>• Improves memory performance.</a:t>
            </a:r>
            <a:endParaRPr lang="en-US"/>
          </a:p>
          <a:p>
            <a:endParaRPr lang="en-US"/>
          </a:p>
          <a:p>
            <a:r>
              <a:rPr lang="en-US"/>
              <a:t>   Using the BMIDE, you can autogenerate the C++ plumbing code required to</a:t>
            </a:r>
            <a:endParaRPr lang="en-US"/>
          </a:p>
          <a:p>
            <a:r>
              <a:rPr lang="en-US"/>
              <a:t>   implement the business logic. This:</a:t>
            </a:r>
            <a:endParaRPr lang="en-US"/>
          </a:p>
          <a:p>
            <a:r>
              <a:rPr lang="en-US"/>
              <a:t>• Reduces implementation time.</a:t>
            </a:r>
            <a:endParaRPr lang="en-US"/>
          </a:p>
          <a:p>
            <a:r>
              <a:rPr lang="en-US"/>
              <a:t>• Increases productivity because you can spend more time in writing business logic.</a:t>
            </a:r>
            <a:endParaRPr lang="en-US"/>
          </a:p>
          <a:p>
            <a:r>
              <a:rPr lang="en-US"/>
              <a:t>• Enforces coding standards.</a:t>
            </a:r>
            <a:endParaRPr lang="en-US"/>
          </a:p>
          <a:p>
            <a:r>
              <a:rPr lang="en-US">
                <a:sym typeface="+mn-ea"/>
              </a:rPr>
              <a:t>• Aids future enhancements.</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800" b="1"/>
              <a:t>Data model customization framework paradigm</a:t>
            </a:r>
            <a:endParaRPr lang="en-US" sz="2800" b="1"/>
          </a:p>
        </p:txBody>
      </p:sp>
      <p:sp>
        <p:nvSpPr>
          <p:cNvPr id="4" name="Text Box 3"/>
          <p:cNvSpPr txBox="1"/>
          <p:nvPr/>
        </p:nvSpPr>
        <p:spPr>
          <a:xfrm>
            <a:off x="640080" y="1322705"/>
            <a:ext cx="6725920" cy="368300"/>
          </a:xfrm>
          <a:prstGeom prst="rect">
            <a:avLst/>
          </a:prstGeom>
          <a:noFill/>
        </p:spPr>
        <p:txBody>
          <a:bodyPr wrap="square" rtlCol="0" anchor="t">
            <a:spAutoFit/>
          </a:bodyPr>
          <a:p>
            <a:r>
              <a:rPr lang="en-US" b="1"/>
              <a:t>Framework Interfaces</a:t>
            </a:r>
            <a:endParaRPr lang="en-US" b="1"/>
          </a:p>
        </p:txBody>
      </p:sp>
      <p:pic>
        <p:nvPicPr>
          <p:cNvPr id="5" name="Content Placeholder 4"/>
          <p:cNvPicPr>
            <a:picLocks noChangeAspect="1"/>
          </p:cNvPicPr>
          <p:nvPr>
            <p:ph idx="1"/>
          </p:nvPr>
        </p:nvPicPr>
        <p:blipFill>
          <a:blip r:embed="rId1"/>
          <a:stretch>
            <a:fillRect/>
          </a:stretch>
        </p:blipFill>
        <p:spPr>
          <a:xfrm>
            <a:off x="640080" y="1691005"/>
            <a:ext cx="10680065" cy="42208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r>
              <a:rPr lang="en-US" sz="2800" b="1">
                <a:sym typeface="+mn-ea"/>
              </a:rPr>
              <a:t>Data model customization framework paradigm</a:t>
            </a:r>
            <a:endParaRPr lang="en-US" sz="2800" b="1">
              <a:sym typeface="+mn-ea"/>
            </a:endParaRPr>
          </a:p>
        </p:txBody>
      </p:sp>
      <p:pic>
        <p:nvPicPr>
          <p:cNvPr id="4" name="Content Placeholder 3"/>
          <p:cNvPicPr>
            <a:picLocks noChangeAspect="1"/>
          </p:cNvPicPr>
          <p:nvPr>
            <p:ph sz="half" idx="1"/>
          </p:nvPr>
        </p:nvPicPr>
        <p:blipFill>
          <a:blip r:embed="rId1"/>
          <a:stretch>
            <a:fillRect/>
          </a:stretch>
        </p:blipFill>
        <p:spPr>
          <a:xfrm>
            <a:off x="1056640" y="1852930"/>
            <a:ext cx="4743450" cy="4295775"/>
          </a:xfrm>
          <a:prstGeom prst="rect">
            <a:avLst/>
          </a:prstGeom>
        </p:spPr>
      </p:pic>
      <p:pic>
        <p:nvPicPr>
          <p:cNvPr id="6" name="Content Placeholder 5"/>
          <p:cNvPicPr>
            <a:picLocks noChangeAspect="1"/>
          </p:cNvPicPr>
          <p:nvPr>
            <p:ph sz="half" idx="2"/>
          </p:nvPr>
        </p:nvPicPr>
        <p:blipFill>
          <a:blip r:embed="rId2"/>
          <a:stretch>
            <a:fillRect/>
          </a:stretch>
        </p:blipFill>
        <p:spPr>
          <a:xfrm>
            <a:off x="6446520" y="1825625"/>
            <a:ext cx="4632325" cy="4351655"/>
          </a:xfrm>
          <a:prstGeom prst="rect">
            <a:avLst/>
          </a:prstGeom>
        </p:spPr>
      </p:pic>
      <p:sp>
        <p:nvSpPr>
          <p:cNvPr id="7" name="Text Box 6"/>
          <p:cNvSpPr txBox="1"/>
          <p:nvPr/>
        </p:nvSpPr>
        <p:spPr>
          <a:xfrm>
            <a:off x="831850" y="1262380"/>
            <a:ext cx="4930775" cy="368300"/>
          </a:xfrm>
          <a:prstGeom prst="rect">
            <a:avLst/>
          </a:prstGeom>
          <a:noFill/>
        </p:spPr>
        <p:txBody>
          <a:bodyPr wrap="square" rtlCol="0">
            <a:spAutoFit/>
          </a:bodyPr>
          <a:p>
            <a:r>
              <a:rPr lang="en-US" b="1"/>
              <a:t>Autogenerated files</a:t>
            </a:r>
            <a:endParaRPr lang="en-US" b="1"/>
          </a:p>
        </p:txBody>
      </p:sp>
      <p:sp>
        <p:nvSpPr>
          <p:cNvPr id="9" name="Text Box 8"/>
          <p:cNvSpPr txBox="1"/>
          <p:nvPr/>
        </p:nvSpPr>
        <p:spPr>
          <a:xfrm>
            <a:off x="6446520" y="1322705"/>
            <a:ext cx="4930775" cy="368300"/>
          </a:xfrm>
          <a:prstGeom prst="rect">
            <a:avLst/>
          </a:prstGeom>
          <a:noFill/>
        </p:spPr>
        <p:txBody>
          <a:bodyPr wrap="square" rtlCol="0">
            <a:spAutoFit/>
          </a:bodyPr>
          <a:p>
            <a:r>
              <a:rPr lang="en-US" b="1"/>
              <a:t>Implementation file</a:t>
            </a:r>
            <a:endParaRPr lang="en-US" b="1"/>
          </a:p>
        </p:txBody>
      </p:sp>
      <p:sp>
        <p:nvSpPr>
          <p:cNvPr id="10" name="Rectangle 9"/>
          <p:cNvSpPr/>
          <p:nvPr/>
        </p:nvSpPr>
        <p:spPr>
          <a:xfrm>
            <a:off x="1550035" y="3029585"/>
            <a:ext cx="2139315" cy="1116965"/>
          </a:xfrm>
          <a:prstGeom prst="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 10"/>
          <p:cNvSpPr/>
          <p:nvPr/>
        </p:nvSpPr>
        <p:spPr>
          <a:xfrm>
            <a:off x="7206615" y="4894580"/>
            <a:ext cx="2139315" cy="406400"/>
          </a:xfrm>
          <a:prstGeom prst="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 11"/>
          <p:cNvSpPr/>
          <p:nvPr/>
        </p:nvSpPr>
        <p:spPr>
          <a:xfrm>
            <a:off x="1894840" y="5770880"/>
            <a:ext cx="2139315" cy="406400"/>
          </a:xfrm>
          <a:prstGeom prst="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9060"/>
            <a:ext cx="7842885" cy="715010"/>
          </a:xfrm>
        </p:spPr>
        <p:txBody>
          <a:bodyPr>
            <a:normAutofit/>
          </a:bodyPr>
          <a:p>
            <a:r>
              <a:rPr lang="en-US" sz="2800" b="1"/>
              <a:t>Agenda</a:t>
            </a:r>
            <a:endParaRPr lang="en-US" sz="2800" b="1"/>
          </a:p>
        </p:txBody>
      </p:sp>
      <p:sp>
        <p:nvSpPr>
          <p:cNvPr id="4" name="Text Box 3"/>
          <p:cNvSpPr txBox="1"/>
          <p:nvPr/>
        </p:nvSpPr>
        <p:spPr>
          <a:xfrm>
            <a:off x="1636395" y="1402080"/>
            <a:ext cx="8281035" cy="3385820"/>
          </a:xfrm>
          <a:prstGeom prst="rect">
            <a:avLst/>
          </a:prstGeom>
          <a:noFill/>
        </p:spPr>
        <p:txBody>
          <a:bodyPr wrap="square" rtlCol="0" anchor="t">
            <a:spAutoFit/>
          </a:bodyPr>
          <a:p>
            <a:pPr marL="285750" indent="-285750">
              <a:buFont typeface="Wingdings" panose="05000000000000000000" charset="0"/>
              <a:buChar char="q"/>
            </a:pPr>
            <a:r>
              <a:rPr lang="en-US">
                <a:sym typeface="+mn-ea"/>
              </a:rPr>
              <a:t>Configure bmide.bat</a:t>
            </a:r>
            <a:endParaRPr lang="en-US"/>
          </a:p>
          <a:p>
            <a:pPr marL="285750" indent="-285750">
              <a:buFont typeface="Wingdings" panose="05000000000000000000" charset="0"/>
              <a:buChar char="q"/>
            </a:pPr>
            <a:r>
              <a:rPr lang="en-US"/>
              <a:t>Create BMIDE Template Project.</a:t>
            </a:r>
            <a:endParaRPr lang="en-US"/>
          </a:p>
          <a:p>
            <a:pPr marL="285750" indent="-285750">
              <a:buFont typeface="Wingdings" panose="05000000000000000000" charset="0"/>
              <a:buChar char="q"/>
            </a:pPr>
            <a:r>
              <a:rPr lang="en-US"/>
              <a:t>Configure BMIDE Project for codeful customization.</a:t>
            </a:r>
            <a:endParaRPr lang="en-US"/>
          </a:p>
          <a:p>
            <a:pPr marL="285750" indent="-285750">
              <a:buFont typeface="Wingdings" panose="05000000000000000000" charset="0"/>
              <a:buChar char="q"/>
            </a:pPr>
            <a:r>
              <a:rPr lang="en-US"/>
              <a:t>Generate C++ code in BMIDE.</a:t>
            </a:r>
            <a:endParaRPr lang="en-US"/>
          </a:p>
          <a:p>
            <a:pPr marL="285750" indent="-285750">
              <a:buFont typeface="Wingdings" panose="05000000000000000000" charset="0"/>
              <a:buChar char="q"/>
            </a:pPr>
            <a:r>
              <a:rPr lang="en-US"/>
              <a:t>Explore the BMIDE project folder structure.</a:t>
            </a:r>
            <a:endParaRPr lang="en-US"/>
          </a:p>
          <a:p>
            <a:pPr marL="285750" indent="-285750">
              <a:buFont typeface="Wingdings" panose="05000000000000000000" charset="0"/>
              <a:buChar char="q"/>
            </a:pPr>
            <a:r>
              <a:rPr lang="en-US">
                <a:sym typeface="+mn-ea"/>
              </a:rPr>
              <a:t>Codeful customization using BMIDE.</a:t>
            </a:r>
            <a:endParaRPr lang="en-US"/>
          </a:p>
          <a:p>
            <a:pPr marL="285750" indent="-285750">
              <a:buFont typeface="Wingdings" panose="05000000000000000000" charset="0"/>
              <a:buChar char="q"/>
            </a:pPr>
            <a:r>
              <a:rPr lang="en-US"/>
              <a:t>Explore makefile.wntx64</a:t>
            </a:r>
            <a:endParaRPr lang="en-US"/>
          </a:p>
          <a:p>
            <a:pPr marL="285750" indent="-285750">
              <a:buFont typeface="Wingdings" panose="05000000000000000000" charset="0"/>
              <a:buChar char="q"/>
            </a:pPr>
            <a:r>
              <a:rPr lang="en-US"/>
              <a:t>Explore makefile for custom library</a:t>
            </a:r>
            <a:endParaRPr lang="en-US"/>
          </a:p>
          <a:p>
            <a:pPr marL="285750" indent="-285750">
              <a:buFont typeface="Wingdings" panose="05000000000000000000" charset="0"/>
              <a:buChar char="q"/>
            </a:pPr>
            <a:r>
              <a:rPr lang="en-US">
                <a:sym typeface="+mn-ea"/>
              </a:rPr>
              <a:t>Explore </a:t>
            </a:r>
            <a:r>
              <a:rPr lang="en-US"/>
              <a:t>the src folder of BMIDE.</a:t>
            </a:r>
            <a:endParaRPr lang="en-US"/>
          </a:p>
          <a:p>
            <a:pPr marL="285750" indent="-285750">
              <a:buFont typeface="Wingdings" panose="05000000000000000000" charset="0"/>
              <a:buChar char="q"/>
            </a:pPr>
            <a:r>
              <a:rPr lang="en-US">
                <a:sym typeface="+mn-ea"/>
              </a:rPr>
              <a:t>Explore </a:t>
            </a:r>
            <a:r>
              <a:rPr lang="en-US"/>
              <a:t>output folder.</a:t>
            </a:r>
            <a:endParaRPr lang="en-US"/>
          </a:p>
          <a:p>
            <a:pPr marL="285750" indent="-285750">
              <a:buFont typeface="Wingdings" panose="05000000000000000000" charset="0"/>
              <a:buChar char="q"/>
            </a:pPr>
            <a:r>
              <a:rPr lang="en-US"/>
              <a:t>How to Build custom code using BMIDE.</a:t>
            </a:r>
            <a:endParaRPr lang="en-US"/>
          </a:p>
          <a:p>
            <a:pPr marL="285750" indent="-285750">
              <a:buFont typeface="Wingdings" panose="05000000000000000000" charset="0"/>
              <a:buChar char="q"/>
            </a:pPr>
            <a:r>
              <a:rPr lang="en-US"/>
              <a:t>Data model customization framework</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838200" y="365125"/>
            <a:ext cx="9141460" cy="601345"/>
          </a:xfrm>
        </p:spPr>
        <p:txBody>
          <a:bodyPr/>
          <a:p>
            <a:r>
              <a:rPr lang="en-US" sz="2800" b="1"/>
              <a:t>Framework Interfaces</a:t>
            </a:r>
            <a:endParaRPr lang="en-US" sz="2800" b="1"/>
          </a:p>
        </p:txBody>
      </p:sp>
      <p:graphicFrame>
        <p:nvGraphicFramePr>
          <p:cNvPr id="8" name="Content Placeholder 7"/>
          <p:cNvGraphicFramePr/>
          <p:nvPr>
            <p:ph idx="1"/>
          </p:nvPr>
        </p:nvGraphicFramePr>
        <p:xfrm>
          <a:off x="1004570" y="966470"/>
          <a:ext cx="10772775" cy="5190490"/>
        </p:xfrm>
        <a:graphic>
          <a:graphicData uri="http://schemas.openxmlformats.org/drawingml/2006/table">
            <a:tbl>
              <a:tblPr firstRow="1" bandRow="1">
                <a:tableStyleId>{5C22544A-7EE6-4342-B048-85BDC9FD1C3A}</a:tableStyleId>
              </a:tblPr>
              <a:tblGrid>
                <a:gridCol w="3706495"/>
                <a:gridCol w="1628775"/>
                <a:gridCol w="5437505"/>
              </a:tblGrid>
              <a:tr h="168910">
                <a:tc>
                  <a:txBody>
                    <a:bodyPr/>
                    <a:p>
                      <a:pPr marL="0" indent="0" algn="ctr">
                        <a:buNone/>
                      </a:pPr>
                      <a:r>
                        <a:rPr sz="1400" b="1" u="none">
                          <a:solidFill>
                            <a:srgbClr val="000000"/>
                          </a:solidFill>
                          <a:highlight>
                            <a:srgbClr val="FFFF00"/>
                          </a:highlight>
                          <a:latin typeface="Calibri" panose="020F0502020204030204" charset="0"/>
                          <a:ea typeface="Calibri" panose="020F0502020204030204" charset="0"/>
                          <a:cs typeface="Calibri" panose="020F0502020204030204" charset="0"/>
                        </a:rPr>
                        <a:t>Class </a:t>
                      </a:r>
                      <a:endParaRPr lang="en-US" sz="1400" b="1" u="none">
                        <a:solidFill>
                          <a:srgbClr val="000000"/>
                        </a:solidFill>
                        <a:highlight>
                          <a:srgbClr val="FFFF00"/>
                        </a:highlight>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lgn="ctr">
                        <a:buNone/>
                      </a:pPr>
                      <a:r>
                        <a:rPr sz="1400" b="1" u="none">
                          <a:solidFill>
                            <a:srgbClr val="000000"/>
                          </a:solidFill>
                          <a:highlight>
                            <a:srgbClr val="FFFF00"/>
                          </a:highlight>
                          <a:latin typeface="Calibri" panose="020F0502020204030204" charset="0"/>
                          <a:ea typeface="Calibri" panose="020F0502020204030204" charset="0"/>
                          <a:cs typeface="Calibri" panose="020F0502020204030204" charset="0"/>
                        </a:rPr>
                        <a:t>Auto generated</a:t>
                      </a:r>
                      <a:endParaRPr lang="en-US" sz="1400" b="1" u="none">
                        <a:solidFill>
                          <a:srgbClr val="000000"/>
                        </a:solidFill>
                        <a:highlight>
                          <a:srgbClr val="FFFF00"/>
                        </a:highlight>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lgn="ctr">
                        <a:buNone/>
                      </a:pPr>
                      <a:r>
                        <a:rPr sz="1400" b="1" u="none">
                          <a:solidFill>
                            <a:srgbClr val="000000"/>
                          </a:solidFill>
                          <a:highlight>
                            <a:srgbClr val="FFFF00"/>
                          </a:highlight>
                          <a:latin typeface="Calibri" panose="020F0502020204030204" charset="0"/>
                          <a:ea typeface="Calibri" panose="020F0502020204030204" charset="0"/>
                          <a:cs typeface="Calibri" panose="020F0502020204030204" charset="0"/>
                        </a:rPr>
                        <a:t>Purpose</a:t>
                      </a:r>
                      <a:endParaRPr lang="en-US" sz="1400" b="1" u="none">
                        <a:solidFill>
                          <a:srgbClr val="000000"/>
                        </a:solidFill>
                        <a:highlight>
                          <a:srgbClr val="FFFF00"/>
                        </a:highlight>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1105535">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Interface</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sz="1400" b="0" u="none">
                          <a:solidFill>
                            <a:srgbClr val="000000"/>
                          </a:solidFill>
                          <a:latin typeface="Calibri" panose="020F0502020204030204" charset="0"/>
                          <a:ea typeface="Calibri" panose="020F0502020204030204" charset="0"/>
                          <a:cs typeface="Calibri" panose="020F0502020204030204" charset="0"/>
                        </a:rPr>
                        <a:t>Yes</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C++ interface class. Defines published/unpublished</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r>
                        <a:rPr sz="1400" b="0" u="none">
                          <a:solidFill>
                            <a:srgbClr val="000000"/>
                          </a:solidFill>
                          <a:latin typeface="Calibri" panose="020F0502020204030204" charset="0"/>
                          <a:ea typeface="Calibri" panose="020F0502020204030204" charset="0"/>
                          <a:cs typeface="Calibri" panose="020F0502020204030204" charset="0"/>
                        </a:rPr>
                        <a:t>   API. All server caller code dependent on this business</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r>
                        <a:rPr sz="1400" b="0" u="none">
                          <a:solidFill>
                            <a:srgbClr val="000000"/>
                          </a:solidFill>
                          <a:latin typeface="Calibri" panose="020F0502020204030204" charset="0"/>
                          <a:ea typeface="Calibri" panose="020F0502020204030204" charset="0"/>
                          <a:cs typeface="Calibri" panose="020F0502020204030204" charset="0"/>
                        </a:rPr>
                        <a:t>   object works with only this interface.</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05535">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Dispatch</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sz="1400" b="0" u="none">
                          <a:solidFill>
                            <a:srgbClr val="000000"/>
                          </a:solidFill>
                          <a:latin typeface="Calibri" panose="020F0502020204030204" charset="0"/>
                          <a:ea typeface="Calibri" panose="020F0502020204030204" charset="0"/>
                          <a:cs typeface="Calibri" panose="020F0502020204030204" charset="0"/>
                        </a:rPr>
                        <a:t>Yes</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Implements the interface. Provides the overriding and</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r>
                        <a:rPr sz="1400" b="0" u="none">
                          <a:solidFill>
                            <a:srgbClr val="000000"/>
                          </a:solidFill>
                          <a:latin typeface="Calibri" panose="020F0502020204030204" charset="0"/>
                          <a:ea typeface="Calibri" panose="020F0502020204030204" charset="0"/>
                          <a:cs typeface="Calibri" panose="020F0502020204030204" charset="0"/>
                        </a:rPr>
                        <a:t>   extensibility (pre/post) capabilities to the business object.</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05535">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General Implementation ( GenImpl )</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sz="1400" b="0" u="none">
                          <a:solidFill>
                            <a:srgbClr val="000000"/>
                          </a:solidFill>
                          <a:latin typeface="Calibri" panose="020F0502020204030204" charset="0"/>
                          <a:ea typeface="Calibri" panose="020F0502020204030204" charset="0"/>
                          <a:cs typeface="Calibri" panose="020F0502020204030204" charset="0"/>
                        </a:rPr>
                        <a:t>Yes</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C++ abstract Class. This class provides methods to  get/set </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r>
                        <a:rPr sz="1400" b="0" u="none">
                          <a:solidFill>
                            <a:srgbClr val="000000"/>
                          </a:solidFill>
                          <a:latin typeface="Calibri" panose="020F0502020204030204" charset="0"/>
                          <a:ea typeface="Calibri" panose="020F0502020204030204" charset="0"/>
                          <a:cs typeface="Calibri" panose="020F0502020204030204" charset="0"/>
                        </a:rPr>
                        <a:t>    attribute values in the database and any other helper methods </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r>
                        <a:rPr sz="1400" b="0" u="none">
                          <a:solidFill>
                            <a:srgbClr val="000000"/>
                          </a:solidFill>
                          <a:latin typeface="Calibri" panose="020F0502020204030204" charset="0"/>
                          <a:ea typeface="Calibri" panose="020F0502020204030204" charset="0"/>
                          <a:cs typeface="Calibri" panose="020F0502020204030204" charset="0"/>
                        </a:rPr>
                        <a:t>    needed  by the implementation.</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18210">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Delegate</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sz="1400" b="0" u="none">
                          <a:solidFill>
                            <a:srgbClr val="000000"/>
                          </a:solidFill>
                          <a:latin typeface="Calibri" panose="020F0502020204030204" charset="0"/>
                          <a:ea typeface="Calibri" panose="020F0502020204030204" charset="0"/>
                          <a:cs typeface="Calibri" panose="020F0502020204030204" charset="0"/>
                        </a:rPr>
                        <a:t>Yes</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C++ abstract class. This class breaks the direct dependency between </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r>
                        <a:rPr sz="1400" b="0" u="none">
                          <a:solidFill>
                            <a:srgbClr val="000000"/>
                          </a:solidFill>
                          <a:latin typeface="Calibri" panose="020F0502020204030204" charset="0"/>
                          <a:ea typeface="Calibri" panose="020F0502020204030204" charset="0"/>
                          <a:cs typeface="Calibri" panose="020F0502020204030204" charset="0"/>
                        </a:rPr>
                        <a:t>     the dispatch and implementation classes.</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40410">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Implementation ( Impl )</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sz="1400" b="0" u="none">
                          <a:solidFill>
                            <a:srgbClr val="000000"/>
                          </a:solidFill>
                          <a:latin typeface="Calibri" panose="020F0502020204030204" charset="0"/>
                          <a:ea typeface="Calibri" panose="020F0502020204030204" charset="0"/>
                          <a:cs typeface="Calibri" panose="020F0502020204030204" charset="0"/>
                        </a:rPr>
                        <a:t>No</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400" b="0" u="none">
                          <a:solidFill>
                            <a:srgbClr val="000000"/>
                          </a:solidFill>
                          <a:latin typeface="Calibri" panose="020F0502020204030204" charset="0"/>
                          <a:ea typeface="Calibri" panose="020F0502020204030204" charset="0"/>
                          <a:cs typeface="Calibri" panose="020F0502020204030204" charset="0"/>
                        </a:rPr>
                        <a:t>     </a:t>
                      </a:r>
                      <a:r>
                        <a:rPr sz="1400" b="0" u="none">
                          <a:solidFill>
                            <a:srgbClr val="000000"/>
                          </a:solidFill>
                          <a:latin typeface="Calibri" panose="020F0502020204030204" charset="0"/>
                          <a:ea typeface="Calibri" panose="020F0502020204030204" charset="0"/>
                          <a:cs typeface="Calibri" panose="020F0502020204030204" charset="0"/>
                        </a:rPr>
                        <a:t>Implementation class. The developer implements the core business </a:t>
                      </a:r>
                      <a:endParaRPr sz="1400" b="0" u="none">
                        <a:solidFill>
                          <a:srgbClr val="000000"/>
                        </a:solidFill>
                        <a:latin typeface="Calibri" panose="020F0502020204030204" charset="0"/>
                        <a:ea typeface="Calibri" panose="020F0502020204030204" charset="0"/>
                        <a:cs typeface="Calibri" panose="020F0502020204030204" charset="0"/>
                      </a:endParaRPr>
                    </a:p>
                    <a:p>
                      <a:pPr marL="0" indent="0" algn="l">
                        <a:buNone/>
                      </a:pPr>
                      <a:r>
                        <a:rPr sz="1400" b="0" u="none">
                          <a:solidFill>
                            <a:srgbClr val="000000"/>
                          </a:solidFill>
                          <a:latin typeface="Calibri" panose="020F0502020204030204" charset="0"/>
                          <a:ea typeface="Calibri" panose="020F0502020204030204" charset="0"/>
                          <a:cs typeface="Calibri" panose="020F0502020204030204" charset="0"/>
                        </a:rPr>
                        <a:t>     logic for the business object in this class.</a:t>
                      </a:r>
                      <a:endParaRPr lang="en-US" sz="1400" b="0" u="none">
                        <a:solidFill>
                          <a:srgbClr val="000000"/>
                        </a:solidFill>
                        <a:latin typeface="Calibri" panose="020F0502020204030204" charset="0"/>
                        <a:ea typeface="Calibri" panose="020F0502020204030204" charset="0"/>
                        <a:cs typeface="Calibri" panose="020F0502020204030204"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961120" cy="607695"/>
          </a:xfrm>
        </p:spPr>
        <p:txBody>
          <a:bodyPr/>
          <a:p>
            <a:r>
              <a:rPr lang="en-US" sz="2800" b="1"/>
              <a:t>What did we learn ?</a:t>
            </a:r>
            <a:endParaRPr lang="en-US" sz="2800" b="1"/>
          </a:p>
        </p:txBody>
      </p:sp>
      <p:sp>
        <p:nvSpPr>
          <p:cNvPr id="5" name="Text Box 4"/>
          <p:cNvSpPr txBox="1"/>
          <p:nvPr/>
        </p:nvSpPr>
        <p:spPr>
          <a:xfrm>
            <a:off x="838200" y="1276985"/>
            <a:ext cx="8268335" cy="2837180"/>
          </a:xfrm>
          <a:prstGeom prst="rect">
            <a:avLst/>
          </a:prstGeom>
          <a:noFill/>
        </p:spPr>
        <p:txBody>
          <a:bodyPr wrap="square" rtlCol="0" anchor="t">
            <a:spAutoFit/>
          </a:bodyPr>
          <a:p>
            <a:pPr marL="285750" indent="-285750">
              <a:buFont typeface="Arial" panose="020B0604020202020204" pitchFamily="34" charset="0"/>
              <a:buChar char="•"/>
            </a:pPr>
            <a:r>
              <a:rPr lang="en-US"/>
              <a:t>Create and Configure BMIDE Project for codeful customization.</a:t>
            </a:r>
            <a:endParaRPr lang="en-US"/>
          </a:p>
          <a:p>
            <a:pPr marL="285750" indent="-285750">
              <a:buFont typeface="Arial" panose="020B0604020202020204" pitchFamily="34" charset="0"/>
              <a:buChar char="•"/>
            </a:pPr>
            <a:r>
              <a:rPr lang="en-US"/>
              <a:t>Generate serverside custom code using BMIDE.</a:t>
            </a:r>
            <a:endParaRPr lang="en-US"/>
          </a:p>
          <a:p>
            <a:pPr marL="285750" indent="-285750">
              <a:buFont typeface="Arial" panose="020B0604020202020204" pitchFamily="34" charset="0"/>
              <a:buChar char="•"/>
            </a:pPr>
            <a:r>
              <a:rPr lang="en-US"/>
              <a:t>Explore the BMIDE project folder structure.</a:t>
            </a:r>
            <a:endParaRPr lang="en-US"/>
          </a:p>
          <a:p>
            <a:pPr marL="285750" indent="-285750">
              <a:buFont typeface="Arial" panose="020B0604020202020204" pitchFamily="34" charset="0"/>
              <a:buChar char="•"/>
            </a:pPr>
            <a:r>
              <a:rPr lang="en-US"/>
              <a:t>Codeful customization using BMIDE.</a:t>
            </a:r>
            <a:endParaRPr lang="en-US"/>
          </a:p>
          <a:p>
            <a:pPr marL="285750" indent="-285750">
              <a:buFont typeface="Arial" panose="020B0604020202020204" pitchFamily="34" charset="0"/>
              <a:buChar char="•"/>
            </a:pPr>
            <a:r>
              <a:rPr lang="en-US"/>
              <a:t>Elements of </a:t>
            </a:r>
            <a:r>
              <a:rPr lang="en-US" b="1"/>
              <a:t>makefile.wntx64</a:t>
            </a:r>
            <a:r>
              <a:rPr lang="en-US"/>
              <a:t>.</a:t>
            </a:r>
            <a:endParaRPr lang="en-US"/>
          </a:p>
          <a:p>
            <a:pPr marL="285750" indent="-285750">
              <a:buFont typeface="Arial" panose="020B0604020202020204" pitchFamily="34" charset="0"/>
              <a:buChar char="•"/>
            </a:pPr>
            <a:r>
              <a:rPr lang="en-US">
                <a:sym typeface="+mn-ea"/>
              </a:rPr>
              <a:t>Explore </a:t>
            </a:r>
            <a:r>
              <a:rPr lang="en-US" b="1"/>
              <a:t>makefile</a:t>
            </a:r>
            <a:r>
              <a:rPr lang="en-US"/>
              <a:t> for custom library.</a:t>
            </a:r>
            <a:endParaRPr lang="en-US"/>
          </a:p>
          <a:p>
            <a:pPr marL="285750" indent="-285750">
              <a:buFont typeface="Arial" panose="020B0604020202020204" pitchFamily="34" charset="0"/>
              <a:buChar char="•"/>
            </a:pPr>
            <a:r>
              <a:rPr lang="en-US"/>
              <a:t>Explore the </a:t>
            </a:r>
            <a:r>
              <a:rPr lang="en-US" b="1"/>
              <a:t>src</a:t>
            </a:r>
            <a:r>
              <a:rPr lang="en-US"/>
              <a:t> folder of BMIDE.</a:t>
            </a:r>
            <a:endParaRPr lang="en-US"/>
          </a:p>
          <a:p>
            <a:pPr marL="285750" indent="-285750">
              <a:buFont typeface="Arial" panose="020B0604020202020204" pitchFamily="34" charset="0"/>
              <a:buChar char="•"/>
            </a:pPr>
            <a:r>
              <a:rPr lang="en-US"/>
              <a:t>Explore </a:t>
            </a:r>
            <a:r>
              <a:rPr lang="en-US" b="1"/>
              <a:t>output</a:t>
            </a:r>
            <a:r>
              <a:rPr lang="en-US"/>
              <a:t> folder.</a:t>
            </a:r>
            <a:endParaRPr lang="en-US"/>
          </a:p>
          <a:p>
            <a:pPr marL="285750" indent="-285750">
              <a:buFont typeface="Arial" panose="020B0604020202020204" pitchFamily="34" charset="0"/>
              <a:buChar char="•"/>
            </a:pPr>
            <a:r>
              <a:rPr lang="en-US"/>
              <a:t>How to </a:t>
            </a:r>
            <a:r>
              <a:rPr lang="en-US" b="1"/>
              <a:t>Build custom code </a:t>
            </a:r>
            <a:r>
              <a:rPr lang="en-US"/>
              <a:t>using BMIDE ?</a:t>
            </a:r>
            <a:endParaRPr lang="en-US"/>
          </a:p>
          <a:p>
            <a:pPr marL="285750" indent="-285750">
              <a:buFont typeface="Arial" panose="020B0604020202020204" pitchFamily="34" charset="0"/>
              <a:buChar char="•"/>
            </a:pPr>
            <a:r>
              <a:rPr lang="en-US"/>
              <a:t>Data model customization paradigm.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52755" y="46355"/>
            <a:ext cx="9838055" cy="755015"/>
          </a:xfrm>
        </p:spPr>
        <p:txBody>
          <a:bodyPr/>
          <a:p>
            <a:r>
              <a:rPr lang="en-US" sz="2800" b="1"/>
              <a:t>Configure bmide.bat file</a:t>
            </a:r>
            <a:endParaRPr lang="en-US" sz="2800" b="1"/>
          </a:p>
        </p:txBody>
      </p:sp>
      <p:pic>
        <p:nvPicPr>
          <p:cNvPr id="4" name="Content Placeholder 3"/>
          <p:cNvPicPr>
            <a:picLocks noChangeAspect="1"/>
          </p:cNvPicPr>
          <p:nvPr>
            <p:ph idx="1"/>
          </p:nvPr>
        </p:nvPicPr>
        <p:blipFill>
          <a:blip r:embed="rId1"/>
          <a:stretch>
            <a:fillRect/>
          </a:stretch>
        </p:blipFill>
        <p:spPr>
          <a:xfrm>
            <a:off x="5283200" y="949960"/>
            <a:ext cx="6912610" cy="4482465"/>
          </a:xfrm>
          <a:prstGeom prst="rect">
            <a:avLst/>
          </a:prstGeom>
        </p:spPr>
      </p:pic>
      <p:sp>
        <p:nvSpPr>
          <p:cNvPr id="9" name="Text Box 8"/>
          <p:cNvSpPr txBox="1"/>
          <p:nvPr/>
        </p:nvSpPr>
        <p:spPr>
          <a:xfrm>
            <a:off x="133985" y="949960"/>
            <a:ext cx="5063490" cy="4483100"/>
          </a:xfrm>
          <a:prstGeom prst="rect">
            <a:avLst/>
          </a:prstGeom>
          <a:noFill/>
        </p:spPr>
        <p:txBody>
          <a:bodyPr wrap="square" rtlCol="0">
            <a:spAutoFit/>
          </a:bodyPr>
          <a:p>
            <a:endParaRPr lang="en-US"/>
          </a:p>
          <a:p>
            <a:pPr marL="285750" indent="-285750">
              <a:buFont typeface="Arial" panose="020B0604020202020204" pitchFamily="34" charset="0"/>
              <a:buChar char="•"/>
            </a:pPr>
            <a:r>
              <a:rPr lang="en-US"/>
              <a:t>Open  ~TC_ROOT\bmide\client\bmide.bat in notepad.</a:t>
            </a:r>
            <a:endParaRPr lang="en-US"/>
          </a:p>
          <a:p>
            <a:pPr marL="285750" indent="-285750">
              <a:buFont typeface="Arial" panose="020B0604020202020204" pitchFamily="34" charset="0"/>
              <a:buChar char="•"/>
            </a:pPr>
            <a:r>
              <a:rPr lang="en-US"/>
              <a:t>Set the following variables in bmide.bat:</a:t>
            </a:r>
            <a:endParaRPr lang="en-US"/>
          </a:p>
          <a:p>
            <a:pPr marL="742950" lvl="1" indent="-285750">
              <a:buFont typeface="Wingdings" panose="05000000000000000000" charset="0"/>
              <a:buChar char="§"/>
            </a:pPr>
            <a:r>
              <a:rPr lang="en-US" b="1"/>
              <a:t>JAVA_HOME</a:t>
            </a:r>
            <a:endParaRPr lang="en-US" b="1"/>
          </a:p>
          <a:p>
            <a:pPr marL="742950" lvl="1" indent="-285750">
              <a:buFont typeface="Wingdings" panose="05000000000000000000" charset="0"/>
              <a:buChar char="§"/>
            </a:pPr>
            <a:r>
              <a:rPr lang="en-US" b="1"/>
              <a:t>JDK_HOME</a:t>
            </a:r>
            <a:endParaRPr lang="en-US" b="1"/>
          </a:p>
          <a:p>
            <a:pPr marL="742950" lvl="1" indent="-285750">
              <a:buFont typeface="Wingdings" panose="05000000000000000000" charset="0"/>
              <a:buChar char="§"/>
            </a:pPr>
            <a:r>
              <a:rPr lang="en-US" b="1"/>
              <a:t>FMS_HOME</a:t>
            </a:r>
            <a:endParaRPr lang="en-US" b="1"/>
          </a:p>
          <a:p>
            <a:endParaRPr lang="en-US"/>
          </a:p>
          <a:p>
            <a:pPr marL="285750" indent="-285750">
              <a:buFont typeface="Arial" panose="020B0604020202020204" pitchFamily="34" charset="0"/>
              <a:buChar char="•"/>
            </a:pPr>
            <a:r>
              <a:rPr lang="en-US">
                <a:sym typeface="+mn-ea"/>
              </a:rPr>
              <a:t>Find the location where appropriate version of Visual Studio is installed.</a:t>
            </a:r>
            <a:endParaRPr lang="en-US">
              <a:sym typeface="+mn-ea"/>
            </a:endParaRPr>
          </a:p>
          <a:p>
            <a:pPr marL="285750" indent="-285750">
              <a:buFont typeface="Arial" panose="020B0604020202020204" pitchFamily="34" charset="0"/>
              <a:buChar char="•"/>
            </a:pPr>
            <a:r>
              <a:rPr lang="en-US"/>
              <a:t>Add the entry of </a:t>
            </a:r>
            <a:r>
              <a:rPr lang="en-US" b="1"/>
              <a:t>vcvarsall.bat</a:t>
            </a:r>
            <a:r>
              <a:rPr lang="en-US"/>
              <a:t> as shown in the image.</a:t>
            </a:r>
            <a:endParaRPr lang="en-US"/>
          </a:p>
          <a:p>
            <a:pPr marL="285750" indent="-285750">
              <a:buFont typeface="Arial" panose="020B0604020202020204" pitchFamily="34" charset="0"/>
              <a:buChar char="•"/>
            </a:pPr>
            <a:r>
              <a:rPr lang="en-US"/>
              <a:t>Open Teamcenter command prompt.</a:t>
            </a:r>
            <a:endParaRPr lang="en-US"/>
          </a:p>
          <a:p>
            <a:pPr marL="285750" indent="-285750">
              <a:buFont typeface="Arial" panose="020B0604020202020204" pitchFamily="34" charset="0"/>
              <a:buChar char="•"/>
            </a:pPr>
            <a:r>
              <a:rPr lang="en-US"/>
              <a:t>Launch this modified bmide.bat from Teamcenter command prompt. This will open BMIDE for you.</a:t>
            </a:r>
            <a:endParaRPr lang="en-US"/>
          </a:p>
          <a:p>
            <a:endParaRPr lang="en-US"/>
          </a:p>
        </p:txBody>
      </p:sp>
      <p:sp>
        <p:nvSpPr>
          <p:cNvPr id="6" name="Rectangle 5"/>
          <p:cNvSpPr/>
          <p:nvPr/>
        </p:nvSpPr>
        <p:spPr>
          <a:xfrm>
            <a:off x="5698490" y="2724150"/>
            <a:ext cx="5740400" cy="95885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838200" y="365125"/>
            <a:ext cx="8855075" cy="475615"/>
          </a:xfrm>
        </p:spPr>
        <p:txBody>
          <a:bodyPr>
            <a:normAutofit fontScale="90000"/>
          </a:bodyPr>
          <a:p>
            <a:r>
              <a:rPr lang="en-US" sz="2800" b="1"/>
              <a:t>Create a BMIDE Template Project</a:t>
            </a:r>
            <a:endParaRPr lang="en-US" sz="2800" b="1"/>
          </a:p>
        </p:txBody>
      </p:sp>
      <p:graphicFrame>
        <p:nvGraphicFramePr>
          <p:cNvPr id="4" name="Content Placeholder 3"/>
          <p:cNvGraphicFramePr/>
          <p:nvPr>
            <p:ph sz="half" idx="1"/>
          </p:nvPr>
        </p:nvGraphicFramePr>
        <p:xfrm>
          <a:off x="1022033" y="3396139"/>
          <a:ext cx="4813935" cy="1210310"/>
        </p:xfrm>
        <a:graphic>
          <a:graphicData uri="http://schemas.openxmlformats.org/presentationml/2006/ole">
            <mc:AlternateContent xmlns:mc="http://schemas.openxmlformats.org/markup-compatibility/2006">
              <mc:Choice xmlns:v="urn:schemas-microsoft-com:vml" Requires="v">
                <p:oleObj spid="_x0000_s5" name="" r:id="rId1" imgW="4810125" imgH="1209675" progId="Paint.Picture">
                  <p:embed/>
                </p:oleObj>
              </mc:Choice>
              <mc:Fallback>
                <p:oleObj name="" r:id="rId1" imgW="4810125" imgH="1209675" progId="Paint.Picture">
                  <p:embed/>
                  <p:pic>
                    <p:nvPicPr>
                      <p:cNvPr id="0" name="Picture 4"/>
                      <p:cNvPicPr/>
                      <p:nvPr/>
                    </p:nvPicPr>
                    <p:blipFill>
                      <a:blip r:embed="rId2"/>
                    </p:blipFill>
                    <p:spPr>
                      <a:xfrm>
                        <a:off x="1022033" y="3396139"/>
                        <a:ext cx="4813935" cy="1210310"/>
                      </a:xfrm>
                      <a:prstGeom prst="rect">
                        <a:avLst/>
                      </a:prstGeom>
                    </p:spPr>
                  </p:pic>
                </p:oleObj>
              </mc:Fallback>
            </mc:AlternateContent>
          </a:graphicData>
        </a:graphic>
      </p:graphicFrame>
      <p:pic>
        <p:nvPicPr>
          <p:cNvPr id="7" name="Content Placeholder 6"/>
          <p:cNvPicPr>
            <a:picLocks noChangeAspect="1"/>
          </p:cNvPicPr>
          <p:nvPr>
            <p:ph sz="half" idx="2"/>
          </p:nvPr>
        </p:nvPicPr>
        <p:blipFill>
          <a:blip r:embed="rId3"/>
          <a:stretch>
            <a:fillRect/>
          </a:stretch>
        </p:blipFill>
        <p:spPr>
          <a:xfrm>
            <a:off x="6423025" y="1825625"/>
            <a:ext cx="4679315" cy="4351655"/>
          </a:xfrm>
          <a:prstGeom prst="rect">
            <a:avLst/>
          </a:prstGeom>
        </p:spPr>
      </p:pic>
      <p:sp>
        <p:nvSpPr>
          <p:cNvPr id="10" name="Text Box 9"/>
          <p:cNvSpPr txBox="1"/>
          <p:nvPr/>
        </p:nvSpPr>
        <p:spPr>
          <a:xfrm>
            <a:off x="800100" y="1374140"/>
            <a:ext cx="4305935" cy="1191260"/>
          </a:xfrm>
          <a:prstGeom prst="rect">
            <a:avLst/>
          </a:prstGeom>
          <a:noFill/>
        </p:spPr>
        <p:txBody>
          <a:bodyPr wrap="square" rtlCol="0">
            <a:spAutoFit/>
          </a:bodyPr>
          <a:p>
            <a:pPr marL="285750" indent="-285750">
              <a:buFont typeface="Arial" panose="020B0604020202020204" pitchFamily="34" charset="0"/>
              <a:buChar char="•"/>
            </a:pPr>
            <a:r>
              <a:rPr lang="en-US"/>
              <a:t>Open BMIDE.</a:t>
            </a:r>
            <a:endParaRPr lang="en-US"/>
          </a:p>
          <a:p>
            <a:pPr marL="285750" indent="-285750">
              <a:buFont typeface="Arial" panose="020B0604020202020204" pitchFamily="34" charset="0"/>
              <a:buChar char="•"/>
            </a:pPr>
            <a:r>
              <a:rPr lang="en-US"/>
              <a:t>File -&gt; New -&gt; Project</a:t>
            </a:r>
            <a:endParaRPr lang="en-US"/>
          </a:p>
          <a:p>
            <a:pPr marL="285750" indent="-285750">
              <a:buFont typeface="Arial" panose="020B0604020202020204" pitchFamily="34" charset="0"/>
              <a:buChar char="•"/>
            </a:pPr>
            <a:r>
              <a:rPr lang="en-US"/>
              <a:t>Select </a:t>
            </a:r>
            <a:r>
              <a:rPr lang="en-US" b="1"/>
              <a:t>“New Business Modeler IDE Template Project”</a:t>
            </a:r>
            <a:r>
              <a:rPr lang="en-US"/>
              <a:t> as shown in the image.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800" b="1">
                <a:sym typeface="+mn-ea"/>
              </a:rPr>
              <a:t>Create a New BMIDE Template Project</a:t>
            </a:r>
            <a:br>
              <a:rPr lang="en-US" sz="2800" b="1"/>
            </a:br>
            <a:endParaRPr lang="en-US" sz="2800" b="1"/>
          </a:p>
        </p:txBody>
      </p:sp>
      <p:pic>
        <p:nvPicPr>
          <p:cNvPr id="5" name="Content Placeholder 4"/>
          <p:cNvPicPr>
            <a:picLocks noChangeAspect="1"/>
          </p:cNvPicPr>
          <p:nvPr>
            <p:ph idx="1"/>
          </p:nvPr>
        </p:nvPicPr>
        <p:blipFill>
          <a:blip r:embed="rId1"/>
          <a:stretch>
            <a:fillRect/>
          </a:stretch>
        </p:blipFill>
        <p:spPr>
          <a:xfrm>
            <a:off x="6638925" y="788670"/>
            <a:ext cx="5204460" cy="5995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9186545" cy="608330"/>
          </a:xfrm>
        </p:spPr>
        <p:txBody>
          <a:bodyPr>
            <a:normAutofit/>
          </a:bodyPr>
          <a:p>
            <a:r>
              <a:rPr lang="en-US" sz="2800" b="1"/>
              <a:t>Setting up a BMIDE project for codeful customization</a:t>
            </a:r>
            <a:endParaRPr lang="en-US" sz="2800" b="1"/>
          </a:p>
        </p:txBody>
      </p:sp>
      <p:pic>
        <p:nvPicPr>
          <p:cNvPr id="6" name="Content Placeholder 5"/>
          <p:cNvPicPr>
            <a:picLocks noChangeAspect="1"/>
          </p:cNvPicPr>
          <p:nvPr>
            <p:ph idx="1"/>
          </p:nvPr>
        </p:nvPicPr>
        <p:blipFill>
          <a:blip r:embed="rId1"/>
          <a:stretch>
            <a:fillRect/>
          </a:stretch>
        </p:blipFill>
        <p:spPr>
          <a:xfrm>
            <a:off x="3081020" y="2605405"/>
            <a:ext cx="6029325" cy="2790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9307195" cy="842645"/>
          </a:xfrm>
        </p:spPr>
        <p:txBody>
          <a:bodyPr/>
          <a:p>
            <a:r>
              <a:rPr lang="en-US" sz="2800" b="1">
                <a:latin typeface="+mn-lt"/>
              </a:rPr>
              <a:t>Binding type to generate for SOA.</a:t>
            </a:r>
            <a:endParaRPr lang="en-US" sz="2800" b="1">
              <a:latin typeface="+mn-lt"/>
            </a:endParaRPr>
          </a:p>
        </p:txBody>
      </p:sp>
      <p:pic>
        <p:nvPicPr>
          <p:cNvPr id="3" name="Content Placeholder 2"/>
          <p:cNvPicPr>
            <a:picLocks noChangeAspect="1"/>
          </p:cNvPicPr>
          <p:nvPr>
            <p:ph idx="1"/>
          </p:nvPr>
        </p:nvPicPr>
        <p:blipFill>
          <a:blip r:embed="rId1"/>
          <a:stretch>
            <a:fillRect/>
          </a:stretch>
        </p:blipFill>
        <p:spPr>
          <a:xfrm>
            <a:off x="4184015" y="1825625"/>
            <a:ext cx="382270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139065"/>
            <a:ext cx="10515600" cy="1325563"/>
          </a:xfrm>
        </p:spPr>
        <p:txBody>
          <a:bodyPr/>
          <a:p>
            <a:r>
              <a:rPr lang="en-US" sz="2800" b="1">
                <a:sym typeface="+mn-ea"/>
              </a:rPr>
              <a:t>Generate C++ code in BMIDE.</a:t>
            </a:r>
            <a:endParaRPr lang="en-US" sz="2800" b="1"/>
          </a:p>
        </p:txBody>
      </p:sp>
      <p:pic>
        <p:nvPicPr>
          <p:cNvPr id="4" name="Content Placeholder 3"/>
          <p:cNvPicPr>
            <a:picLocks noChangeAspect="1"/>
          </p:cNvPicPr>
          <p:nvPr>
            <p:ph sz="half" idx="1"/>
          </p:nvPr>
        </p:nvPicPr>
        <p:blipFill>
          <a:blip r:embed="rId1"/>
          <a:stretch>
            <a:fillRect/>
          </a:stretch>
        </p:blipFill>
        <p:spPr>
          <a:xfrm>
            <a:off x="7414895" y="2343150"/>
            <a:ext cx="4657725" cy="4351655"/>
          </a:xfrm>
          <a:prstGeom prst="rect">
            <a:avLst/>
          </a:prstGeom>
        </p:spPr>
      </p:pic>
      <p:graphicFrame>
        <p:nvGraphicFramePr>
          <p:cNvPr id="6" name="Content Placeholder 5"/>
          <p:cNvGraphicFramePr/>
          <p:nvPr>
            <p:ph sz="half" idx="2"/>
          </p:nvPr>
        </p:nvGraphicFramePr>
        <p:xfrm>
          <a:off x="271463" y="2729072"/>
          <a:ext cx="4775835" cy="3965575"/>
        </p:xfrm>
        <a:graphic>
          <a:graphicData uri="http://schemas.openxmlformats.org/presentationml/2006/ole">
            <mc:AlternateContent xmlns:mc="http://schemas.openxmlformats.org/markup-compatibility/2006">
              <mc:Choice xmlns:v="urn:schemas-microsoft-com:vml" Requires="v">
                <p:oleObj spid="_x0000_s7" name="" r:id="rId2" imgW="4772025" imgH="3962400" progId="Paint.Picture">
                  <p:embed/>
                </p:oleObj>
              </mc:Choice>
              <mc:Fallback>
                <p:oleObj name="" r:id="rId2" imgW="4772025" imgH="3962400" progId="Paint.Picture">
                  <p:embed/>
                  <p:pic>
                    <p:nvPicPr>
                      <p:cNvPr id="0" name="Picture 6"/>
                      <p:cNvPicPr/>
                      <p:nvPr/>
                    </p:nvPicPr>
                    <p:blipFill>
                      <a:blip r:embed="rId3"/>
                    </p:blipFill>
                    <p:spPr>
                      <a:xfrm>
                        <a:off x="271463" y="2729072"/>
                        <a:ext cx="4775835" cy="3965575"/>
                      </a:xfrm>
                      <a:prstGeom prst="rect">
                        <a:avLst/>
                      </a:prstGeom>
                    </p:spPr>
                  </p:pic>
                </p:oleObj>
              </mc:Fallback>
            </mc:AlternateContent>
          </a:graphicData>
        </a:graphic>
      </p:graphicFrame>
      <p:sp>
        <p:nvSpPr>
          <p:cNvPr id="8" name="Text Box 7"/>
          <p:cNvSpPr txBox="1"/>
          <p:nvPr/>
        </p:nvSpPr>
        <p:spPr>
          <a:xfrm>
            <a:off x="633730" y="1525270"/>
            <a:ext cx="4909820" cy="642620"/>
          </a:xfrm>
          <a:prstGeom prst="rect">
            <a:avLst/>
          </a:prstGeom>
          <a:noFill/>
        </p:spPr>
        <p:txBody>
          <a:bodyPr wrap="square" rtlCol="0">
            <a:spAutoFit/>
          </a:bodyPr>
          <a:p>
            <a:pPr marL="285750" indent="-285750">
              <a:buFont typeface="Arial" panose="020B0604020202020204" pitchFamily="34" charset="0"/>
              <a:buChar char="•"/>
            </a:pPr>
            <a:r>
              <a:rPr lang="en-US"/>
              <a:t>Select BMIDE project in “Business Objects” tab</a:t>
            </a:r>
            <a:endParaRPr lang="en-US"/>
          </a:p>
          <a:p>
            <a:pPr marL="285750" indent="-285750">
              <a:buFont typeface="Arial" panose="020B0604020202020204" pitchFamily="34" charset="0"/>
              <a:buChar char="•"/>
            </a:pPr>
            <a:r>
              <a:rPr lang="en-US"/>
              <a:t>RMB-&gt; Generate Code -&gt; C++ Classes.</a:t>
            </a:r>
            <a:endParaRPr lang="en-US"/>
          </a:p>
        </p:txBody>
      </p:sp>
      <p:sp>
        <p:nvSpPr>
          <p:cNvPr id="9" name="Text Box 8"/>
          <p:cNvSpPr txBox="1"/>
          <p:nvPr/>
        </p:nvSpPr>
        <p:spPr>
          <a:xfrm>
            <a:off x="6888480" y="1464945"/>
            <a:ext cx="5183505" cy="642620"/>
          </a:xfrm>
          <a:prstGeom prst="rect">
            <a:avLst/>
          </a:prstGeom>
          <a:noFill/>
        </p:spPr>
        <p:txBody>
          <a:bodyPr wrap="square" rtlCol="0">
            <a:spAutoFit/>
          </a:bodyPr>
          <a:p>
            <a:r>
              <a:rPr lang="en-US"/>
              <a:t>Plumbing code gets generated in folder src\server\&lt;library_name&gt; as shown in the image.</a:t>
            </a:r>
            <a:endParaRPr lang="en-US"/>
          </a:p>
        </p:txBody>
      </p:sp>
      <p:sp>
        <p:nvSpPr>
          <p:cNvPr id="10" name="Rectangle 9"/>
          <p:cNvSpPr/>
          <p:nvPr/>
        </p:nvSpPr>
        <p:spPr>
          <a:xfrm>
            <a:off x="7462520" y="4032885"/>
            <a:ext cx="2825115" cy="187325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r>
              <a:rPr lang="en-US" sz="3200">
                <a:sym typeface="+mn-ea"/>
              </a:rPr>
              <a:t>Path variables in </a:t>
            </a:r>
            <a:r>
              <a:rPr lang="en-US" sz="3200" b="1">
                <a:sym typeface="+mn-ea"/>
              </a:rPr>
              <a:t>makefile.wntx64</a:t>
            </a:r>
            <a:br>
              <a:rPr lang="en-US" sz="3200" b="1"/>
            </a:br>
            <a:endParaRPr lang="en-US" sz="3200" b="1"/>
          </a:p>
        </p:txBody>
      </p:sp>
      <p:pic>
        <p:nvPicPr>
          <p:cNvPr id="4" name="Content Placeholder 3"/>
          <p:cNvPicPr>
            <a:picLocks noChangeAspect="1"/>
          </p:cNvPicPr>
          <p:nvPr>
            <p:ph sz="half" idx="1"/>
          </p:nvPr>
        </p:nvPicPr>
        <p:blipFill>
          <a:blip r:embed="rId1"/>
          <a:stretch>
            <a:fillRect/>
          </a:stretch>
        </p:blipFill>
        <p:spPr>
          <a:xfrm>
            <a:off x="6216015" y="2678430"/>
            <a:ext cx="5181600" cy="2302510"/>
          </a:xfrm>
          <a:prstGeom prst="rect">
            <a:avLst/>
          </a:prstGeom>
        </p:spPr>
      </p:pic>
      <p:pic>
        <p:nvPicPr>
          <p:cNvPr id="6" name="Content Placeholder 5"/>
          <p:cNvPicPr>
            <a:picLocks noChangeAspect="1"/>
          </p:cNvPicPr>
          <p:nvPr>
            <p:ph sz="half" idx="2"/>
          </p:nvPr>
        </p:nvPicPr>
        <p:blipFill>
          <a:blip r:embed="rId2"/>
          <a:stretch>
            <a:fillRect/>
          </a:stretch>
        </p:blipFill>
        <p:spPr>
          <a:xfrm>
            <a:off x="499745" y="1782445"/>
            <a:ext cx="4197985" cy="3561080"/>
          </a:xfrm>
          <a:prstGeom prst="rect">
            <a:avLst/>
          </a:prstGeom>
        </p:spPr>
      </p:pic>
      <p:sp>
        <p:nvSpPr>
          <p:cNvPr id="7" name="Rectangle 6"/>
          <p:cNvSpPr/>
          <p:nvPr/>
        </p:nvSpPr>
        <p:spPr>
          <a:xfrm>
            <a:off x="634365" y="4485640"/>
            <a:ext cx="2463165" cy="347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6374765" y="1948180"/>
            <a:ext cx="4864735" cy="368300"/>
          </a:xfrm>
          <a:prstGeom prst="rect">
            <a:avLst/>
          </a:prstGeom>
          <a:noFill/>
          <a:ln>
            <a:solidFill>
              <a:schemeClr val="tx1"/>
            </a:solidFill>
          </a:ln>
        </p:spPr>
        <p:txBody>
          <a:bodyPr wrap="square" rtlCol="0">
            <a:spAutoFit/>
          </a:bodyPr>
          <a:p>
            <a:r>
              <a:rPr lang="en-US"/>
              <a:t>Project configurations defined in makefile.wntx64</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5447</Words>
  <Application>WPS Presentation</Application>
  <PresentationFormat>Widescreen</PresentationFormat>
  <Paragraphs>184</Paragraphs>
  <Slides>21</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21</vt:i4>
      </vt:variant>
    </vt:vector>
  </HeadingPairs>
  <TitlesOfParts>
    <vt:vector size="32" baseType="lpstr">
      <vt:lpstr>Arial</vt:lpstr>
      <vt:lpstr>SimSun</vt:lpstr>
      <vt:lpstr>Wingdings</vt:lpstr>
      <vt:lpstr>Wingdings</vt:lpstr>
      <vt:lpstr>Calibri</vt:lpstr>
      <vt:lpstr>Microsoft YaHei</vt:lpstr>
      <vt:lpstr>Calibri Light</vt:lpstr>
      <vt:lpstr>Office Theme</vt:lpstr>
      <vt:lpstr>Custom Design</vt:lpstr>
      <vt:lpstr>Paint.Picture</vt:lpstr>
      <vt:lpstr>Paint.Picture</vt:lpstr>
      <vt:lpstr>PowerPoint 演示文稿</vt:lpstr>
      <vt:lpstr>Agenda</vt:lpstr>
      <vt:lpstr>Configure bmide.bat file</vt:lpstr>
      <vt:lpstr>Create a BMIDE Template Project</vt:lpstr>
      <vt:lpstr>Create a New BMIDE Template Project </vt:lpstr>
      <vt:lpstr>Setting up a BMIDE project for codeful customization</vt:lpstr>
      <vt:lpstr>Binding type to generate for SOA.</vt:lpstr>
      <vt:lpstr>Generate C++ code in BMIDE.</vt:lpstr>
      <vt:lpstr>Path variables in makefile.wntx64 </vt:lpstr>
      <vt:lpstr>Build related variables in makefile.wntx64</vt:lpstr>
      <vt:lpstr>Project location variables in makefile.wntx64</vt:lpstr>
      <vt:lpstr>Build tokens in makefile.wntx64</vt:lpstr>
      <vt:lpstr>makefile for custom library</vt:lpstr>
      <vt:lpstr>output folder containing the build output.</vt:lpstr>
      <vt:lpstr>Need for Data model customization framework </vt:lpstr>
      <vt:lpstr>PowerPoint 演示文稿</vt:lpstr>
      <vt:lpstr>Data model customization framework</vt:lpstr>
      <vt:lpstr>Data model customization framework paradigm</vt:lpstr>
      <vt:lpstr>Data model customization framework paradigm</vt:lpstr>
      <vt:lpstr>Framework Interfaces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Thutupalli</dc:creator>
  <cp:lastModifiedBy>IZNPUNO39</cp:lastModifiedBy>
  <cp:revision>2632</cp:revision>
  <dcterms:created xsi:type="dcterms:W3CDTF">2016-03-11T11:01:00Z</dcterms:created>
  <dcterms:modified xsi:type="dcterms:W3CDTF">2017-06-20T06:07:00Z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KSOProductBuildVer">
    <vt:lpwstr>1033-10.2.0.5871</vt:lpwstr>
  </property>
</Properties>
</file>