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9133-4A2D-F843-34E9-A529A4FE477B}"/>
              </a:ext>
            </a:extLst>
          </p:cNvPr>
          <p:cNvSpPr>
            <a:spLocks noGrp="1"/>
          </p:cNvSpPr>
          <p:nvPr>
            <p:ph type="ctrTitle" idx="4294967295"/>
          </p:nvPr>
        </p:nvSpPr>
        <p:spPr>
          <a:xfrm>
            <a:off x="2055813" y="1250950"/>
            <a:ext cx="10136187" cy="1558511"/>
          </a:xfrm>
        </p:spPr>
        <p:txBody>
          <a:bodyPr>
            <a:normAutofit/>
          </a:bodyPr>
          <a:lstStyle/>
          <a:p>
            <a:r>
              <a:rPr lang="en-IN" b="1" dirty="0">
                <a:solidFill>
                  <a:schemeClr val="accent1">
                    <a:lumMod val="60000"/>
                    <a:lumOff val="40000"/>
                  </a:schemeClr>
                </a:solidFill>
                <a:effectLst/>
                <a:highlight>
                  <a:srgbClr val="008080"/>
                </a:highlight>
                <a:latin typeface="Calibri" panose="020F0502020204030204" pitchFamily="34" charset="0"/>
                <a:ea typeface="Calibri" panose="020F0502020204030204" pitchFamily="34" charset="0"/>
                <a:cs typeface="Times New Roman" panose="02020603050405020304" pitchFamily="18" charset="0"/>
              </a:rPr>
              <a:t>Micro Credit Defaulter Project</a:t>
            </a:r>
            <a:endParaRPr lang="en-US" b="1" dirty="0">
              <a:solidFill>
                <a:schemeClr val="accent1">
                  <a:lumMod val="60000"/>
                  <a:lumOff val="40000"/>
                </a:schemeClr>
              </a:solidFill>
              <a:highlight>
                <a:srgbClr val="008080"/>
              </a:highlight>
            </a:endParaRPr>
          </a:p>
        </p:txBody>
      </p:sp>
      <p:sp>
        <p:nvSpPr>
          <p:cNvPr id="3" name="Subtitle 2">
            <a:extLst>
              <a:ext uri="{FF2B5EF4-FFF2-40B4-BE49-F238E27FC236}">
                <a16:creationId xmlns:a16="http://schemas.microsoft.com/office/drawing/2014/main" id="{2E850660-53AF-03DA-28FB-282273095BD5}"/>
              </a:ext>
            </a:extLst>
          </p:cNvPr>
          <p:cNvSpPr>
            <a:spLocks noGrp="1"/>
          </p:cNvSpPr>
          <p:nvPr>
            <p:ph type="subTitle" idx="4294967295"/>
          </p:nvPr>
        </p:nvSpPr>
        <p:spPr>
          <a:xfrm>
            <a:off x="8031921" y="3246783"/>
            <a:ext cx="3616739" cy="801757"/>
          </a:xfrm>
        </p:spPr>
        <p:txBody>
          <a:bodyPr>
            <a:noAutofit/>
          </a:bodyPr>
          <a:lstStyle/>
          <a:p>
            <a:pPr algn="r"/>
            <a:r>
              <a:rPr lang="en-US" sz="3200" b="1" dirty="0"/>
              <a:t>Vikash Kumar singh</a:t>
            </a:r>
          </a:p>
        </p:txBody>
      </p:sp>
    </p:spTree>
    <p:extLst>
      <p:ext uri="{BB962C8B-B14F-4D97-AF65-F5344CB8AC3E}">
        <p14:creationId xmlns:p14="http://schemas.microsoft.com/office/powerpoint/2010/main" val="368012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BE05-EA00-5D2C-91D4-E9C39A1C8433}"/>
              </a:ext>
            </a:extLst>
          </p:cNvPr>
          <p:cNvSpPr>
            <a:spLocks noGrp="1"/>
          </p:cNvSpPr>
          <p:nvPr>
            <p:ph type="title" idx="4294967295"/>
          </p:nvPr>
        </p:nvSpPr>
        <p:spPr>
          <a:xfrm>
            <a:off x="3935896" y="2261913"/>
            <a:ext cx="3829878" cy="1369184"/>
          </a:xfrm>
        </p:spPr>
        <p:txBody>
          <a:bodyPr>
            <a:noAutofit/>
          </a:bodyPr>
          <a:lstStyle/>
          <a:p>
            <a:r>
              <a:rPr lang="en-US" sz="5400" b="1" dirty="0">
                <a:solidFill>
                  <a:schemeClr val="accent2">
                    <a:lumMod val="60000"/>
                    <a:lumOff val="40000"/>
                  </a:schemeClr>
                </a:solidFill>
              </a:rPr>
              <a:t>THANK YOU</a:t>
            </a:r>
          </a:p>
        </p:txBody>
      </p:sp>
    </p:spTree>
    <p:extLst>
      <p:ext uri="{BB962C8B-B14F-4D97-AF65-F5344CB8AC3E}">
        <p14:creationId xmlns:p14="http://schemas.microsoft.com/office/powerpoint/2010/main" val="208183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C5ED-6C22-CB5D-8EA2-54A9228C7AEB}"/>
              </a:ext>
            </a:extLst>
          </p:cNvPr>
          <p:cNvSpPr>
            <a:spLocks noGrp="1"/>
          </p:cNvSpPr>
          <p:nvPr>
            <p:ph type="title" idx="4294967295"/>
          </p:nvPr>
        </p:nvSpPr>
        <p:spPr>
          <a:xfrm>
            <a:off x="185531" y="0"/>
            <a:ext cx="5512903" cy="2464905"/>
          </a:xfrm>
        </p:spPr>
        <p:txBody>
          <a:bodyPr>
            <a:normAutofit fontScale="90000"/>
          </a:bodyPr>
          <a:lstStyle/>
          <a:p>
            <a:r>
              <a:rPr lang="en-US" u="sng" dirty="0">
                <a:solidFill>
                  <a:schemeClr val="bg2">
                    <a:lumMod val="90000"/>
                  </a:schemeClr>
                </a:solidFill>
                <a:highlight>
                  <a:srgbClr val="008080"/>
                </a:highlight>
              </a:rPr>
              <a:t>Problem Statement And </a:t>
            </a:r>
            <a:r>
              <a:rPr lang="en-US" sz="4800" u="sng" dirty="0">
                <a:solidFill>
                  <a:schemeClr val="bg2">
                    <a:lumMod val="90000"/>
                  </a:schemeClr>
                </a:solidFill>
                <a:highlight>
                  <a:srgbClr val="008080"/>
                </a:highlight>
              </a:rPr>
              <a:t>Understanding</a:t>
            </a:r>
            <a:br>
              <a:rPr lang="en-US" u="sng" dirty="0">
                <a:solidFill>
                  <a:schemeClr val="bg2">
                    <a:lumMod val="90000"/>
                  </a:schemeClr>
                </a:solidFill>
                <a:highlight>
                  <a:srgbClr val="008080"/>
                </a:highlight>
              </a:rPr>
            </a:br>
            <a:br>
              <a:rPr lang="en-US" u="sng" dirty="0">
                <a:solidFill>
                  <a:schemeClr val="bg2">
                    <a:lumMod val="90000"/>
                  </a:schemeClr>
                </a:solidFill>
                <a:highlight>
                  <a:srgbClr val="008080"/>
                </a:highlight>
              </a:rPr>
            </a:br>
            <a:endParaRPr lang="en-US" u="sng" dirty="0">
              <a:solidFill>
                <a:schemeClr val="bg2">
                  <a:lumMod val="90000"/>
                </a:schemeClr>
              </a:solidFill>
              <a:highlight>
                <a:srgbClr val="008080"/>
              </a:highlight>
            </a:endParaRPr>
          </a:p>
        </p:txBody>
      </p:sp>
      <p:sp>
        <p:nvSpPr>
          <p:cNvPr id="3" name="Content Placeholder 2">
            <a:extLst>
              <a:ext uri="{FF2B5EF4-FFF2-40B4-BE49-F238E27FC236}">
                <a16:creationId xmlns:a16="http://schemas.microsoft.com/office/drawing/2014/main" id="{309BC190-9590-C526-8CCF-ECCA9AAD11C6}"/>
              </a:ext>
            </a:extLst>
          </p:cNvPr>
          <p:cNvSpPr>
            <a:spLocks noGrp="1"/>
          </p:cNvSpPr>
          <p:nvPr>
            <p:ph idx="4294967295"/>
          </p:nvPr>
        </p:nvSpPr>
        <p:spPr>
          <a:xfrm>
            <a:off x="0" y="1219201"/>
            <a:ext cx="12192000" cy="5062330"/>
          </a:xfrm>
        </p:spPr>
        <p:txBody>
          <a:bodyPr>
            <a:normAutofit fontScale="77500" lnSpcReduction="20000"/>
          </a:bodyPr>
          <a:lstStyle/>
          <a:p>
            <a:pPr algn="l"/>
            <a:endParaRPr lang="en-US" sz="1800" b="0" i="0" u="none" strike="noStrike" baseline="0" dirty="0">
              <a:solidFill>
                <a:srgbClr val="000000"/>
              </a:solidFill>
              <a:latin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low-income families and poor customers that can help them in the need of hour.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p>
          <a:p>
            <a:pPr marL="0" marR="0" lvl="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6404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29B8-F39F-D79D-0817-6AC0B1E02BCA}"/>
              </a:ext>
            </a:extLst>
          </p:cNvPr>
          <p:cNvSpPr>
            <a:spLocks noGrp="1"/>
          </p:cNvSpPr>
          <p:nvPr>
            <p:ph type="title" idx="4294967295"/>
          </p:nvPr>
        </p:nvSpPr>
        <p:spPr>
          <a:xfrm>
            <a:off x="225287" y="652463"/>
            <a:ext cx="11966713" cy="1193800"/>
          </a:xfrm>
        </p:spPr>
        <p:txBody>
          <a:bodyPr>
            <a:normAutofit/>
          </a:bodyPr>
          <a:lstStyle/>
          <a:p>
            <a:r>
              <a:rPr lang="en-US" sz="2800" b="1" dirty="0"/>
              <a:t>In general, any machine learning problem can be assigned to one of two broad   classifications</a:t>
            </a:r>
            <a:r>
              <a:rPr lang="en-US" sz="2800" dirty="0"/>
              <a:t>:</a:t>
            </a:r>
            <a:br>
              <a:rPr lang="en-US" sz="2800" dirty="0"/>
            </a:br>
            <a:r>
              <a:rPr lang="en-US" sz="2800" dirty="0"/>
              <a:t>Supervised learning and Unsupervised learning.</a:t>
            </a:r>
          </a:p>
        </p:txBody>
      </p:sp>
      <p:sp>
        <p:nvSpPr>
          <p:cNvPr id="3" name="Content Placeholder 2">
            <a:extLst>
              <a:ext uri="{FF2B5EF4-FFF2-40B4-BE49-F238E27FC236}">
                <a16:creationId xmlns:a16="http://schemas.microsoft.com/office/drawing/2014/main" id="{72BEF681-C4AE-62BB-6B5F-66D02C76E121}"/>
              </a:ext>
            </a:extLst>
          </p:cNvPr>
          <p:cNvSpPr>
            <a:spLocks noGrp="1"/>
          </p:cNvSpPr>
          <p:nvPr>
            <p:ph idx="4294967295"/>
          </p:nvPr>
        </p:nvSpPr>
        <p:spPr>
          <a:xfrm>
            <a:off x="225287" y="1846263"/>
            <a:ext cx="11966713" cy="4022725"/>
          </a:xfrm>
        </p:spPr>
        <p:txBody>
          <a:bodyPr>
            <a:normAutofit/>
          </a:bodyPr>
          <a:lstStyle/>
          <a:p>
            <a:pPr>
              <a:buFont typeface="Arial" panose="020B0604020202020204" pitchFamily="34" charset="0"/>
              <a:buChar char="•"/>
            </a:pPr>
            <a:r>
              <a:rPr lang="en-US" dirty="0"/>
              <a:t>  </a:t>
            </a:r>
            <a:r>
              <a:rPr lang="en-US" u="sng" dirty="0"/>
              <a:t>Supervised Learning</a:t>
            </a:r>
            <a:r>
              <a:rPr lang="en-US" dirty="0"/>
              <a:t>: - In supervised learning ,we are given a data set and already know what our correct output should look like, having the idea that there is a relationship between the input and the output. Supervised learning problems are categorized into “regression” and “classification” problems.</a:t>
            </a:r>
          </a:p>
          <a:p>
            <a:pPr marL="457200" indent="-457200">
              <a:buFont typeface="+mj-lt"/>
              <a:buAutoNum type="arabicParenR"/>
            </a:pPr>
            <a:r>
              <a:rPr lang="en-US" dirty="0"/>
              <a:t>In a regression problem, we are trying to predict results within a continuous output, meaning that we are trying to map input variables to some continuous function.</a:t>
            </a:r>
          </a:p>
          <a:p>
            <a:pPr marL="457200" indent="-457200">
              <a:buFont typeface="+mj-lt"/>
              <a:buAutoNum type="arabicParenR"/>
            </a:pPr>
            <a:r>
              <a:rPr lang="en-US" dirty="0"/>
              <a:t>In a classification problem, we are instead trying to predict  results in a discrete output. In other words, we are trying to map input variables into discrete categories.</a:t>
            </a:r>
          </a:p>
          <a:p>
            <a:pPr>
              <a:buFont typeface="Arial" panose="020B0604020202020204" pitchFamily="34" charset="0"/>
              <a:buChar char="•"/>
            </a:pPr>
            <a:r>
              <a:rPr lang="en-US" dirty="0"/>
              <a:t> </a:t>
            </a:r>
            <a:r>
              <a:rPr lang="en-US" u="sng" dirty="0"/>
              <a:t>Unsupervised</a:t>
            </a:r>
            <a:r>
              <a:rPr lang="en-US" dirty="0"/>
              <a:t> </a:t>
            </a:r>
            <a:r>
              <a:rPr lang="en-US" u="sng" dirty="0"/>
              <a:t>Learning</a:t>
            </a:r>
            <a:r>
              <a:rPr lang="en-US" dirty="0"/>
              <a:t>: -Unsupervised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p>
          <a:p>
            <a:pPr marL="457200" indent="-457200">
              <a:buFont typeface="+mj-lt"/>
              <a:buAutoNum type="arabicParenR"/>
            </a:pPr>
            <a:endParaRPr lang="en-US" dirty="0"/>
          </a:p>
        </p:txBody>
      </p:sp>
    </p:spTree>
    <p:extLst>
      <p:ext uri="{BB962C8B-B14F-4D97-AF65-F5344CB8AC3E}">
        <p14:creationId xmlns:p14="http://schemas.microsoft.com/office/powerpoint/2010/main" val="104159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8B3D-7E33-46FA-92BF-9321226AEBA5}"/>
              </a:ext>
            </a:extLst>
          </p:cNvPr>
          <p:cNvSpPr>
            <a:spLocks noGrp="1"/>
          </p:cNvSpPr>
          <p:nvPr>
            <p:ph type="title" idx="4294967295"/>
          </p:nvPr>
        </p:nvSpPr>
        <p:spPr>
          <a:xfrm>
            <a:off x="1" y="0"/>
            <a:ext cx="8945216" cy="1749287"/>
          </a:xfrm>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EDA steps and visualizations </a:t>
            </a:r>
            <a:r>
              <a:rPr lang="en-US" dirty="0"/>
              <a:t>:</a:t>
            </a:r>
            <a:br>
              <a:rPr lang="en-US" u="sng" dirty="0"/>
            </a:br>
            <a:endParaRPr lang="en-US" u="sng" dirty="0"/>
          </a:p>
        </p:txBody>
      </p:sp>
      <p:sp>
        <p:nvSpPr>
          <p:cNvPr id="4" name="Content Placeholder 3">
            <a:extLst>
              <a:ext uri="{FF2B5EF4-FFF2-40B4-BE49-F238E27FC236}">
                <a16:creationId xmlns:a16="http://schemas.microsoft.com/office/drawing/2014/main" id="{CE98885C-BAF7-EE11-1458-DFFEC61C313E}"/>
              </a:ext>
            </a:extLst>
          </p:cNvPr>
          <p:cNvSpPr>
            <a:spLocks noGrp="1"/>
          </p:cNvSpPr>
          <p:nvPr>
            <p:ph idx="4294967295"/>
          </p:nvPr>
        </p:nvSpPr>
        <p:spPr>
          <a:xfrm>
            <a:off x="145774" y="1085989"/>
            <a:ext cx="10058400" cy="4022725"/>
          </a:xfrm>
        </p:spPr>
        <p:txBody>
          <a:bodyPr>
            <a:normAutofit fontScale="85000" lnSpcReduction="20000"/>
          </a:bodyPr>
          <a:lstStyle/>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Cleansing</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the dataset</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0"/>
              </a:spcAft>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This is an essential step to perform before creating a visualization. Clean, consistent data will be much easier to visualize.</a:t>
            </a: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Data cleaning tasks will be very dependent on the dataset that you’re working with. In most cases, data cleaning involves</a:t>
            </a:r>
            <a:r>
              <a:rPr lang="en-US" sz="1900" dirty="0">
                <a:solidFill>
                  <a:srgbClr val="333333"/>
                </a:solidFill>
                <a:latin typeface="Arial" panose="020B0604020202020204" pitchFamily="34" charset="0"/>
              </a:rPr>
              <a:t>:</a:t>
            </a:r>
          </a:p>
          <a:p>
            <a:pPr>
              <a:buFont typeface="Wingdings" panose="05000000000000000000" pitchFamily="2" charset="2"/>
              <a:buChar char="§"/>
            </a:pPr>
            <a:r>
              <a:rPr lang="en-US" sz="1900" b="0" i="0" dirty="0">
                <a:solidFill>
                  <a:srgbClr val="333333"/>
                </a:solidFill>
                <a:effectLst/>
                <a:latin typeface="Arial" panose="020B0604020202020204" pitchFamily="34" charset="0"/>
              </a:rPr>
              <a:t> Removing unnecessary variables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Deleting duplicate rows/observations</a:t>
            </a:r>
          </a:p>
          <a:p>
            <a:pPr>
              <a:buFont typeface="Wingdings" panose="05000000000000000000" pitchFamily="2" charset="2"/>
              <a:buChar char="§"/>
            </a:pPr>
            <a:r>
              <a:rPr lang="en-US" sz="1900" b="0" i="0" dirty="0">
                <a:solidFill>
                  <a:srgbClr val="333333"/>
                </a:solidFill>
                <a:effectLst/>
                <a:latin typeface="Arial" panose="020B0604020202020204" pitchFamily="34" charset="0"/>
              </a:rPr>
              <a:t> Addressing outliers or invalid data</a:t>
            </a:r>
          </a:p>
          <a:p>
            <a:pPr>
              <a:buFont typeface="Wingdings" panose="05000000000000000000" pitchFamily="2" charset="2"/>
              <a:buChar char="§"/>
            </a:pPr>
            <a:r>
              <a:rPr lang="en-US" sz="1900" b="0" i="0" dirty="0">
                <a:solidFill>
                  <a:srgbClr val="333333"/>
                </a:solidFill>
                <a:effectLst/>
                <a:latin typeface="Arial" panose="020B0604020202020204" pitchFamily="34" charset="0"/>
              </a:rPr>
              <a:t> Dealing with missing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Standardizing or categorizing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Correcting typographical errors</a:t>
            </a:r>
          </a:p>
          <a:p>
            <a:pPr marL="342900" indent="-342900">
              <a:lnSpc>
                <a:spcPct val="107000"/>
              </a:lnSpc>
              <a:spcBef>
                <a:spcPts val="0"/>
              </a:spcBef>
              <a:spcAft>
                <a:spcPts val="0"/>
              </a:spcAft>
              <a:buFont typeface="+mj-lt"/>
              <a:buAutoNum type="arabicPeriod"/>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139223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B89-C3B8-A42A-37F6-A83FA6EAE160}"/>
              </a:ext>
            </a:extLst>
          </p:cNvPr>
          <p:cNvSpPr>
            <a:spLocks noGrp="1"/>
          </p:cNvSpPr>
          <p:nvPr>
            <p:ph type="title" idx="4294967295"/>
          </p:nvPr>
        </p:nvSpPr>
        <p:spPr>
          <a:xfrm>
            <a:off x="0" y="287338"/>
            <a:ext cx="10850563" cy="1449387"/>
          </a:xfrm>
        </p:spPr>
        <p:txBody>
          <a:bodyPr/>
          <a:lstStyle/>
          <a:p>
            <a: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  Data Visualization:</a:t>
            </a:r>
            <a:b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br>
            <a:endParaRPr lang="en-US" u="sng" dirty="0">
              <a:latin typeface="Nirmala UI" panose="020B0502040204020203" pitchFamily="34" charset="0"/>
              <a:ea typeface="Nirmala UI" panose="020B0502040204020203" pitchFamily="34" charset="0"/>
              <a:cs typeface="Nirmala UI" panose="020B0502040204020203" pitchFamily="34" charset="0"/>
            </a:endParaRPr>
          </a:p>
        </p:txBody>
      </p:sp>
      <p:sp>
        <p:nvSpPr>
          <p:cNvPr id="3" name="Content Placeholder 2">
            <a:extLst>
              <a:ext uri="{FF2B5EF4-FFF2-40B4-BE49-F238E27FC236}">
                <a16:creationId xmlns:a16="http://schemas.microsoft.com/office/drawing/2014/main" id="{7A23C5AA-AB93-3A36-742B-E1254FE704CA}"/>
              </a:ext>
            </a:extLst>
          </p:cNvPr>
          <p:cNvSpPr>
            <a:spLocks noGrp="1"/>
          </p:cNvSpPr>
          <p:nvPr>
            <p:ph idx="4294967295"/>
          </p:nvPr>
        </p:nvSpPr>
        <p:spPr>
          <a:xfrm>
            <a:off x="0" y="1536700"/>
            <a:ext cx="10850563" cy="4332288"/>
          </a:xfrm>
        </p:spPr>
        <p:txBody>
          <a:bodyPr/>
          <a:lstStyle/>
          <a:p>
            <a:pPr algn="l"/>
            <a:r>
              <a:rPr lang="en-US" b="0" i="0" dirty="0">
                <a:solidFill>
                  <a:srgbClr val="333333"/>
                </a:solidFill>
                <a:effectLst/>
                <a:latin typeface="Arial" panose="020B0604020202020204" pitchFamily="34" charset="0"/>
              </a:rPr>
              <a:t>The data preparation steps involve various type of visualization, which include</a:t>
            </a:r>
            <a:r>
              <a:rPr lang="en-US" dirty="0">
                <a:solidFill>
                  <a:srgbClr val="333333"/>
                </a:solidFill>
                <a:latin typeface="Arial" panose="020B0604020202020204" pitchFamily="34" charset="0"/>
              </a:rPr>
              <a:t>:</a:t>
            </a:r>
            <a:r>
              <a:rPr lang="en-US" b="0" i="0" dirty="0">
                <a:solidFill>
                  <a:srgbClr val="333333"/>
                </a:solidFill>
                <a:effectLst/>
                <a:latin typeface="Arial" panose="020B0604020202020204" pitchFamily="34" charset="0"/>
              </a:rPr>
              <a:t> </a:t>
            </a:r>
          </a:p>
          <a:p>
            <a:pPr algn="l">
              <a:buFont typeface="Arial" panose="020B0604020202020204" pitchFamily="34" charset="0"/>
              <a:buChar char="•"/>
            </a:pPr>
            <a:r>
              <a:rPr lang="en-US" b="0" i="0" dirty="0">
                <a:solidFill>
                  <a:srgbClr val="333333"/>
                </a:solidFill>
                <a:effectLst/>
                <a:latin typeface="Arial" panose="020B0604020202020204" pitchFamily="34" charset="0"/>
              </a:rPr>
              <a:t> bar plot to check the relationship between categorical and numerical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Scatter plot is used to check the relationship between two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Distplot</a:t>
            </a:r>
            <a:r>
              <a:rPr lang="en-US" b="0" i="0" dirty="0">
                <a:solidFill>
                  <a:srgbClr val="333333"/>
                </a:solidFill>
                <a:effectLst/>
                <a:latin typeface="Arial" panose="020B0604020202020204" pitchFamily="34" charset="0"/>
              </a:rPr>
              <a:t> is used to check the distribution of any variable. </a:t>
            </a:r>
            <a:r>
              <a:rPr lang="en-US" dirty="0">
                <a:solidFill>
                  <a:srgbClr val="333333"/>
                </a:solidFill>
                <a:latin typeface="Arial" panose="020B0604020202020204" pitchFamily="34" charset="0"/>
              </a:rPr>
              <a:t>A well distributed </a:t>
            </a:r>
            <a:r>
              <a:rPr lang="en-US" b="0" i="0" dirty="0">
                <a:solidFill>
                  <a:srgbClr val="333333"/>
                </a:solidFill>
                <a:effectLst/>
                <a:latin typeface="Arial" panose="020B0604020202020204" pitchFamily="34" charset="0"/>
              </a:rPr>
              <a:t>variable shows  bell shape curve. It also analyze the skewness of the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Box plot is </a:t>
            </a:r>
            <a:r>
              <a:rPr lang="en-US" dirty="0">
                <a:solidFill>
                  <a:srgbClr val="333333"/>
                </a:solidFill>
                <a:latin typeface="Arial" panose="020B0604020202020204" pitchFamily="34" charset="0"/>
              </a:rPr>
              <a:t>to determine the outlier of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Histogram plot is also </a:t>
            </a:r>
            <a:r>
              <a:rPr lang="en-US" dirty="0">
                <a:solidFill>
                  <a:srgbClr val="333333"/>
                </a:solidFill>
                <a:latin typeface="Arial" panose="020B0604020202020204" pitchFamily="34" charset="0"/>
              </a:rPr>
              <a:t>shown in the model.</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333333"/>
                </a:solidFill>
                <a:effectLst/>
                <a:latin typeface="Arial" panose="020B0604020202020204" pitchFamily="34" charset="0"/>
              </a:rPr>
              <a:t>Heat map shows </a:t>
            </a:r>
            <a:r>
              <a:rPr lang="en-US" dirty="0">
                <a:solidFill>
                  <a:srgbClr val="333333"/>
                </a:solidFill>
                <a:latin typeface="Arial" panose="020B0604020202020204" pitchFamily="34" charset="0"/>
              </a:rPr>
              <a:t>for the multicollinearity between variables.</a:t>
            </a:r>
          </a:p>
          <a:p>
            <a:pPr algn="l">
              <a:buFont typeface="Arial" panose="020B0604020202020204" pitchFamily="34" charset="0"/>
              <a:buChar char="•"/>
            </a:pPr>
            <a:r>
              <a:rPr lang="en-US" dirty="0">
                <a:solidFill>
                  <a:srgbClr val="333333"/>
                </a:solidFill>
                <a:latin typeface="Arial" panose="020B0604020202020204" pitchFamily="34" charset="0"/>
              </a:rPr>
              <a:t>Pair plot is used to create an axis grid for every numerical variable.</a:t>
            </a:r>
            <a:endParaRPr lang="en-US" b="0" i="0" dirty="0">
              <a:solidFill>
                <a:srgbClr val="333333"/>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49728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22A2-A6F9-CC07-B3AE-693CDB427851}"/>
              </a:ext>
            </a:extLst>
          </p:cNvPr>
          <p:cNvSpPr>
            <a:spLocks noGrp="1"/>
          </p:cNvSpPr>
          <p:nvPr>
            <p:ph type="title" idx="4294967295"/>
          </p:nvPr>
        </p:nvSpPr>
        <p:spPr>
          <a:xfrm>
            <a:off x="0" y="307975"/>
            <a:ext cx="11155363" cy="536575"/>
          </a:xfrm>
        </p:spPr>
        <p:txBody>
          <a:bodyPr>
            <a:normAutofit fontScale="90000"/>
          </a:bodyPr>
          <a:lstStyle/>
          <a:p>
            <a:r>
              <a:rPr lang="en-US" sz="4000" b="0" i="0" u="sng" dirty="0">
                <a:solidFill>
                  <a:schemeClr val="tx1"/>
                </a:solidFill>
                <a:effectLst/>
                <a:latin typeface="Arial" panose="020B0604020202020204" pitchFamily="34" charset="0"/>
                <a:cs typeface="Arial" panose="020B0604020202020204" pitchFamily="34" charset="0"/>
              </a:rPr>
              <a:t>Steps and assumptions used to complete the project</a:t>
            </a:r>
            <a:r>
              <a:rPr lang="en-US" sz="4000" b="0" i="0" dirty="0">
                <a:solidFill>
                  <a:srgbClr val="4E5E6A"/>
                </a:solidFill>
                <a:effectLst/>
                <a:latin typeface="Open Sans"/>
              </a:rPr>
              <a:t>:</a:t>
            </a:r>
            <a:endParaRPr lang="en-US" sz="4000" dirty="0"/>
          </a:p>
        </p:txBody>
      </p:sp>
      <p:sp>
        <p:nvSpPr>
          <p:cNvPr id="3" name="Content Placeholder 2">
            <a:extLst>
              <a:ext uri="{FF2B5EF4-FFF2-40B4-BE49-F238E27FC236}">
                <a16:creationId xmlns:a16="http://schemas.microsoft.com/office/drawing/2014/main" id="{A4A2C2CE-E7DD-8EAD-D6F7-4BB7C5F5B96E}"/>
              </a:ext>
            </a:extLst>
          </p:cNvPr>
          <p:cNvSpPr>
            <a:spLocks noGrp="1"/>
          </p:cNvSpPr>
          <p:nvPr>
            <p:ph idx="4294967295"/>
          </p:nvPr>
        </p:nvSpPr>
        <p:spPr>
          <a:xfrm>
            <a:off x="927652" y="844551"/>
            <a:ext cx="10108648" cy="5437188"/>
          </a:xfrm>
        </p:spPr>
        <p:txBody>
          <a:bodyPr>
            <a:normAutofit fontScale="55000" lnSpcReduction="20000"/>
          </a:bodyPr>
          <a:lstStyle/>
          <a:p>
            <a:pPr>
              <a:lnSpc>
                <a:spcPct val="107000"/>
              </a:lnSpc>
              <a:spcBef>
                <a:spcPts val="0"/>
              </a:spcBef>
              <a:spcAft>
                <a:spcPts val="0"/>
              </a:spcAft>
              <a:buFont typeface="Wingdings" panose="05000000000000000000" pitchFamily="2" charset="2"/>
              <a:buChar char="Ø"/>
            </a:pPr>
            <a:r>
              <a:rPr lang="en-US" sz="3300" b="1" dirty="0">
                <a:effectLst/>
                <a:ea typeface="Calibri" panose="020F0502020204030204" pitchFamily="34" charset="0"/>
                <a:cs typeface="Times New Roman" panose="02020603050405020304" pitchFamily="18" charset="0"/>
              </a:rPr>
              <a:t>Importing the given dataset </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Check the </a:t>
            </a:r>
            <a:r>
              <a:rPr lang="en-US" sz="3300" b="1" i="0" dirty="0">
                <a:solidFill>
                  <a:srgbClr val="000000"/>
                </a:solidFill>
                <a:effectLst/>
              </a:rPr>
              <a:t> data info</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null Values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the duplicate data</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Dropping the duplicate </a:t>
            </a:r>
            <a:r>
              <a:rPr lang="en-US" sz="3300" b="1" dirty="0">
                <a:solidFill>
                  <a:srgbClr val="000000"/>
                </a:solidFill>
              </a:rPr>
              <a:t>data</a:t>
            </a:r>
            <a:endParaRPr lang="en-US" sz="3300" b="1" i="0" dirty="0">
              <a:solidFill>
                <a:srgbClr val="000000"/>
              </a:solidFill>
              <a:effectLst/>
            </a:endParaRP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Dropping the unwanted columns from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Transforming the skewed data by </a:t>
            </a:r>
            <a:r>
              <a:rPr lang="en-US" sz="3300" b="1" dirty="0">
                <a:solidFill>
                  <a:srgbClr val="000000"/>
                </a:solidFill>
              </a:rPr>
              <a:t>square root</a:t>
            </a:r>
            <a:r>
              <a:rPr lang="en-US" sz="3300" b="1" i="0" dirty="0">
                <a:solidFill>
                  <a:srgbClr val="000000"/>
                </a:solidFill>
                <a:effectLst/>
              </a:rPr>
              <a:t> Transformation</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distribution of numerical features</a:t>
            </a:r>
            <a:endParaRPr lang="en-US" sz="3300" b="1" dirty="0">
              <a:solidFill>
                <a:srgbClr val="000000"/>
              </a:solidFill>
            </a:endParaRP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removing the outliers</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histogram</a:t>
            </a:r>
            <a:r>
              <a:rPr lang="en-US" sz="3300" b="1" i="0" dirty="0">
                <a:solidFill>
                  <a:srgbClr val="000000"/>
                </a:solidFill>
                <a:effectLst/>
              </a:rPr>
              <a:t> plot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Heatmap of numerical variables</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Encoding </a:t>
            </a:r>
            <a:endParaRPr lang="en-US" sz="3300" b="1" i="0" dirty="0">
              <a:solidFill>
                <a:srgbClr val="000000"/>
              </a:solidFill>
              <a:effectLst/>
            </a:endParaRP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splitting the target and features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scaling the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splitting the train and test dataset</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Machine learning Algorithm</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Metrics-Recall, f1 score , precision, cross validation score and roc </a:t>
            </a:r>
            <a:r>
              <a:rPr lang="en-US" sz="3300" b="1" dirty="0" err="1">
                <a:solidFill>
                  <a:srgbClr val="000000"/>
                </a:solidFill>
              </a:rPr>
              <a:t>auc</a:t>
            </a:r>
            <a:r>
              <a:rPr lang="en-US" sz="3300" b="1" dirty="0">
                <a:solidFill>
                  <a:srgbClr val="000000"/>
                </a:solidFill>
              </a:rPr>
              <a:t> score.</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Accuracy; Classification report</a:t>
            </a:r>
            <a:endParaRPr lang="en-US" sz="3300" b="1" i="0" dirty="0">
              <a:solidFill>
                <a:srgbClr val="000000"/>
              </a:solidFill>
              <a:effectLst/>
            </a:endParaRP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Models</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Hyperparameter tuning</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Saving the model</a:t>
            </a:r>
          </a:p>
          <a:p>
            <a:pPr marL="0" indent="0">
              <a:lnSpc>
                <a:spcPct val="107000"/>
              </a:lnSpc>
              <a:spcBef>
                <a:spcPts val="0"/>
              </a:spcBef>
              <a:spcAft>
                <a:spcPts val="0"/>
              </a:spcAft>
              <a:buNone/>
            </a:pPr>
            <a:endParaRPr lang="en-US" sz="3300" b="1" dirty="0">
              <a:solidFill>
                <a:srgbClr val="000000"/>
              </a:solidFill>
            </a:endParaRPr>
          </a:p>
          <a:p>
            <a:pPr>
              <a:lnSpc>
                <a:spcPct val="107000"/>
              </a:lnSpc>
              <a:spcBef>
                <a:spcPts val="0"/>
              </a:spcBef>
              <a:spcAft>
                <a:spcPts val="0"/>
              </a:spcAft>
              <a:buFont typeface="Arial" panose="020B0604020202020204" pitchFamily="34" charset="0"/>
              <a:buChar char="•"/>
            </a:pPr>
            <a:endParaRPr lang="en-US" sz="1100" b="1" dirty="0">
              <a:solidFill>
                <a:srgbClr val="000000"/>
              </a:solidFill>
              <a:latin typeface="Helvetica Neue"/>
            </a:endParaRPr>
          </a:p>
          <a:p>
            <a:pPr marL="0" indent="0">
              <a:lnSpc>
                <a:spcPct val="107000"/>
              </a:lnSpc>
              <a:spcBef>
                <a:spcPts val="0"/>
              </a:spcBef>
              <a:spcAft>
                <a:spcPts val="0"/>
              </a:spcAft>
              <a:buNone/>
            </a:pPr>
            <a:endParaRPr lang="en-US" sz="11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2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4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6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Font typeface="+mj-lt"/>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376532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DEC6-6E46-11A1-BCAC-8CA86F753F22}"/>
              </a:ext>
            </a:extLst>
          </p:cNvPr>
          <p:cNvSpPr>
            <a:spLocks noGrp="1"/>
          </p:cNvSpPr>
          <p:nvPr>
            <p:ph type="title" idx="4294967295"/>
          </p:nvPr>
        </p:nvSpPr>
        <p:spPr>
          <a:xfrm>
            <a:off x="0" y="198438"/>
            <a:ext cx="3062288" cy="569912"/>
          </a:xfrm>
        </p:spPr>
        <p:txBody>
          <a:bodyPr>
            <a:normAutofit fontScale="90000"/>
          </a:bodyPr>
          <a:lstStyle/>
          <a:p>
            <a:r>
              <a:rPr lang="en-US" b="1" u="sng" dirty="0"/>
              <a:t>Models</a:t>
            </a:r>
            <a:r>
              <a:rPr lang="en-US" b="1" dirty="0"/>
              <a:t>:</a:t>
            </a:r>
          </a:p>
        </p:txBody>
      </p:sp>
      <p:sp>
        <p:nvSpPr>
          <p:cNvPr id="3" name="Content Placeholder 2">
            <a:extLst>
              <a:ext uri="{FF2B5EF4-FFF2-40B4-BE49-F238E27FC236}">
                <a16:creationId xmlns:a16="http://schemas.microsoft.com/office/drawing/2014/main" id="{E1C31550-8061-42A9-730E-E05F5D022BAC}"/>
              </a:ext>
            </a:extLst>
          </p:cNvPr>
          <p:cNvSpPr>
            <a:spLocks noGrp="1"/>
          </p:cNvSpPr>
          <p:nvPr>
            <p:ph sz="half" idx="4294967295"/>
          </p:nvPr>
        </p:nvSpPr>
        <p:spPr>
          <a:xfrm>
            <a:off x="0" y="1673225"/>
            <a:ext cx="4937125" cy="4024313"/>
          </a:xfrm>
        </p:spPr>
        <p:txBody>
          <a:bodyPr>
            <a:normAutofit fontScale="85000" lnSpcReduction="20000"/>
          </a:bodyPr>
          <a:lstStyle/>
          <a:p>
            <a:r>
              <a:rPr lang="en-US" b="1" dirty="0"/>
              <a:t>Names:</a:t>
            </a:r>
          </a:p>
          <a:p>
            <a:pPr marL="457200" indent="-457200">
              <a:buFont typeface="+mj-lt"/>
              <a:buAutoNum type="arabicPeriod"/>
            </a:pPr>
            <a:r>
              <a:rPr lang="en-US" dirty="0"/>
              <a:t>Logistic regression</a:t>
            </a:r>
          </a:p>
          <a:p>
            <a:pPr marL="457200" indent="-457200">
              <a:buFont typeface="+mj-lt"/>
              <a:buAutoNum type="arabicPeriod"/>
            </a:pPr>
            <a:r>
              <a:rPr lang="en-US" dirty="0">
                <a:highlight>
                  <a:srgbClr val="00FF00"/>
                </a:highlight>
              </a:rPr>
              <a:t>Random forest classifier</a:t>
            </a:r>
          </a:p>
          <a:p>
            <a:pPr marL="457200" indent="-457200">
              <a:buFont typeface="+mj-lt"/>
              <a:buAutoNum type="arabicPeriod"/>
            </a:pPr>
            <a:r>
              <a:rPr lang="en-US" dirty="0"/>
              <a:t>Decision tree classifier</a:t>
            </a:r>
          </a:p>
          <a:p>
            <a:pPr marL="457200" indent="-457200">
              <a:buFont typeface="+mj-lt"/>
              <a:buAutoNum type="arabicPeriod"/>
            </a:pPr>
            <a:r>
              <a:rPr lang="en-US" dirty="0"/>
              <a:t>Extra tree classifier</a:t>
            </a:r>
          </a:p>
          <a:p>
            <a:pPr marL="457200" indent="-457200">
              <a:buFont typeface="+mj-lt"/>
              <a:buAutoNum type="arabicPeriod"/>
            </a:pPr>
            <a:r>
              <a:rPr lang="en-US" dirty="0"/>
              <a:t>Support vector regressor(SVR)</a:t>
            </a:r>
          </a:p>
          <a:p>
            <a:pPr marL="457200" indent="-457200">
              <a:buFont typeface="+mj-lt"/>
              <a:buAutoNum type="arabicPeriod"/>
            </a:pPr>
            <a:r>
              <a:rPr lang="en-US" dirty="0" err="1"/>
              <a:t>Kneighbour</a:t>
            </a:r>
            <a:r>
              <a:rPr lang="en-US" dirty="0"/>
              <a:t> classifier</a:t>
            </a:r>
          </a:p>
          <a:p>
            <a:pPr marL="457200" indent="-457200">
              <a:buFont typeface="+mj-lt"/>
              <a:buAutoNum type="arabicPeriod"/>
            </a:pPr>
            <a:r>
              <a:rPr lang="en-US" dirty="0" err="1"/>
              <a:t>GaussianNB</a:t>
            </a:r>
            <a:endParaRPr lang="en-US" dirty="0"/>
          </a:p>
          <a:p>
            <a:pPr marL="457200" indent="-457200">
              <a:buFont typeface="+mj-lt"/>
              <a:buAutoNum type="arabicPeriod"/>
            </a:pPr>
            <a:r>
              <a:rPr lang="en-US" dirty="0" err="1"/>
              <a:t>Adaboost</a:t>
            </a:r>
            <a:r>
              <a:rPr lang="en-US" dirty="0"/>
              <a:t> classifier</a:t>
            </a:r>
          </a:p>
          <a:p>
            <a:pPr marL="457200" indent="-457200">
              <a:buFont typeface="+mj-lt"/>
              <a:buAutoNum type="arabicPeriod"/>
            </a:pPr>
            <a:r>
              <a:rPr lang="en-US" dirty="0"/>
              <a:t>Gradient boosting classifier</a:t>
            </a:r>
          </a:p>
          <a:p>
            <a:pPr marL="457200" indent="-457200">
              <a:buFont typeface="+mj-lt"/>
              <a:buAutoNum type="arabicPeriod"/>
            </a:pPr>
            <a:r>
              <a:rPr lang="en-US" dirty="0"/>
              <a:t>Dummy classifier</a:t>
            </a:r>
          </a:p>
        </p:txBody>
      </p:sp>
      <p:sp>
        <p:nvSpPr>
          <p:cNvPr id="4" name="Content Placeholder 3">
            <a:extLst>
              <a:ext uri="{FF2B5EF4-FFF2-40B4-BE49-F238E27FC236}">
                <a16:creationId xmlns:a16="http://schemas.microsoft.com/office/drawing/2014/main" id="{67B781DA-B255-A9CE-DE1E-564068D7B071}"/>
              </a:ext>
            </a:extLst>
          </p:cNvPr>
          <p:cNvSpPr>
            <a:spLocks noGrp="1"/>
          </p:cNvSpPr>
          <p:nvPr>
            <p:ph sz="half" idx="4294967295"/>
          </p:nvPr>
        </p:nvSpPr>
        <p:spPr>
          <a:xfrm>
            <a:off x="7254875" y="1673225"/>
            <a:ext cx="4937125" cy="4024313"/>
          </a:xfrm>
        </p:spPr>
        <p:txBody>
          <a:bodyPr>
            <a:normAutofit fontScale="85000" lnSpcReduction="20000"/>
          </a:bodyPr>
          <a:lstStyle/>
          <a:p>
            <a:r>
              <a:rPr lang="en-US" b="1" dirty="0"/>
              <a:t>Accuracy:</a:t>
            </a:r>
          </a:p>
          <a:p>
            <a:pPr marL="457200" indent="-457200">
              <a:buFont typeface="+mj-lt"/>
              <a:buAutoNum type="arabicPeriod"/>
            </a:pPr>
            <a:r>
              <a:rPr lang="en-US" b="1" dirty="0"/>
              <a:t>87…%</a:t>
            </a:r>
          </a:p>
          <a:p>
            <a:pPr marL="457200" indent="-457200">
              <a:buFont typeface="+mj-lt"/>
              <a:buAutoNum type="arabicPeriod"/>
            </a:pPr>
            <a:r>
              <a:rPr lang="en-US" b="1" dirty="0">
                <a:highlight>
                  <a:srgbClr val="00FF00"/>
                </a:highlight>
              </a:rPr>
              <a:t>92%</a:t>
            </a:r>
          </a:p>
          <a:p>
            <a:pPr marL="457200" indent="-457200">
              <a:buFont typeface="+mj-lt"/>
              <a:buAutoNum type="arabicPeriod"/>
            </a:pPr>
            <a:r>
              <a:rPr lang="en-US" b="1" dirty="0"/>
              <a:t>87%</a:t>
            </a:r>
          </a:p>
          <a:p>
            <a:pPr marL="457200" indent="-457200">
              <a:buFont typeface="+mj-lt"/>
              <a:buAutoNum type="arabicPeriod"/>
            </a:pPr>
            <a:r>
              <a:rPr lang="en-US" b="1" dirty="0"/>
              <a:t>91%</a:t>
            </a:r>
          </a:p>
          <a:p>
            <a:pPr marL="457200" indent="-457200">
              <a:buFont typeface="+mj-lt"/>
              <a:buAutoNum type="arabicPeriod"/>
            </a:pPr>
            <a:r>
              <a:rPr lang="en-US" b="1" dirty="0"/>
              <a:t>72%</a:t>
            </a:r>
          </a:p>
          <a:p>
            <a:pPr marL="457200" indent="-457200">
              <a:buFont typeface="+mj-lt"/>
              <a:buAutoNum type="arabicPeriod"/>
            </a:pPr>
            <a:r>
              <a:rPr lang="en-US" b="1" dirty="0"/>
              <a:t>88%</a:t>
            </a:r>
          </a:p>
          <a:p>
            <a:pPr marL="457200" indent="-457200">
              <a:buFont typeface="+mj-lt"/>
              <a:buAutoNum type="arabicPeriod"/>
            </a:pPr>
            <a:r>
              <a:rPr lang="en-US" b="1" dirty="0"/>
              <a:t>75%</a:t>
            </a:r>
          </a:p>
          <a:p>
            <a:pPr marL="457200" indent="-457200">
              <a:buFont typeface="+mj-lt"/>
              <a:buAutoNum type="arabicPeriod"/>
            </a:pPr>
            <a:r>
              <a:rPr lang="en-US" b="1" dirty="0"/>
              <a:t>91%</a:t>
            </a:r>
          </a:p>
          <a:p>
            <a:pPr marL="457200" indent="-457200">
              <a:buFont typeface="+mj-lt"/>
              <a:buAutoNum type="arabicPeriod"/>
            </a:pPr>
            <a:r>
              <a:rPr lang="en-US" b="1" dirty="0"/>
              <a:t>91%</a:t>
            </a:r>
          </a:p>
          <a:p>
            <a:pPr marL="457200" indent="-457200">
              <a:buFont typeface="+mj-lt"/>
              <a:buAutoNum type="arabicPeriod"/>
            </a:pPr>
            <a:r>
              <a:rPr lang="en-US" b="1" dirty="0"/>
              <a:t>87%</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p:txBody>
      </p:sp>
    </p:spTree>
    <p:extLst>
      <p:ext uri="{BB962C8B-B14F-4D97-AF65-F5344CB8AC3E}">
        <p14:creationId xmlns:p14="http://schemas.microsoft.com/office/powerpoint/2010/main" val="423206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ECEE-F3D0-82DA-5BFD-F46FEB3CE95E}"/>
              </a:ext>
            </a:extLst>
          </p:cNvPr>
          <p:cNvSpPr>
            <a:spLocks noGrp="1"/>
          </p:cNvSpPr>
          <p:nvPr>
            <p:ph type="title" idx="4294967295"/>
          </p:nvPr>
        </p:nvSpPr>
        <p:spPr>
          <a:xfrm>
            <a:off x="0" y="287338"/>
            <a:ext cx="9053513" cy="942975"/>
          </a:xfrm>
        </p:spPr>
        <p:txBody>
          <a:bodyPr/>
          <a:lstStyle/>
          <a:p>
            <a:r>
              <a:rPr lang="en-US" b="1" u="sng" dirty="0"/>
              <a:t>Finalized model:</a:t>
            </a:r>
          </a:p>
        </p:txBody>
      </p:sp>
      <p:sp>
        <p:nvSpPr>
          <p:cNvPr id="3" name="Content Placeholder 2">
            <a:extLst>
              <a:ext uri="{FF2B5EF4-FFF2-40B4-BE49-F238E27FC236}">
                <a16:creationId xmlns:a16="http://schemas.microsoft.com/office/drawing/2014/main" id="{6C3DDC85-8B88-3615-E665-A468758257FE}"/>
              </a:ext>
            </a:extLst>
          </p:cNvPr>
          <p:cNvSpPr>
            <a:spLocks noGrp="1"/>
          </p:cNvSpPr>
          <p:nvPr>
            <p:ph idx="4294967295"/>
          </p:nvPr>
        </p:nvSpPr>
        <p:spPr>
          <a:xfrm>
            <a:off x="0" y="1846263"/>
            <a:ext cx="9226550" cy="3781425"/>
          </a:xfrm>
        </p:spPr>
        <p:txBody>
          <a:bodyPr/>
          <a:lstStyle/>
          <a:p>
            <a:r>
              <a:rPr lang="en-US" b="1" dirty="0"/>
              <a:t>Model 3; Random forest has highest accuracy and lowest difference between its accuracy and cross validation score. </a:t>
            </a:r>
          </a:p>
          <a:p>
            <a:endParaRPr lang="en-US" dirty="0"/>
          </a:p>
        </p:txBody>
      </p:sp>
      <p:pic>
        <p:nvPicPr>
          <p:cNvPr id="6" name="Picture 5">
            <a:extLst>
              <a:ext uri="{FF2B5EF4-FFF2-40B4-BE49-F238E27FC236}">
                <a16:creationId xmlns:a16="http://schemas.microsoft.com/office/drawing/2014/main" id="{537C7C02-44A5-C318-2580-116479AD46BB}"/>
              </a:ext>
            </a:extLst>
          </p:cNvPr>
          <p:cNvPicPr>
            <a:picLocks noChangeAspect="1"/>
          </p:cNvPicPr>
          <p:nvPr/>
        </p:nvPicPr>
        <p:blipFill>
          <a:blip r:embed="rId2"/>
          <a:stretch>
            <a:fillRect/>
          </a:stretch>
        </p:blipFill>
        <p:spPr>
          <a:xfrm>
            <a:off x="3229506" y="2425146"/>
            <a:ext cx="4248743" cy="3525080"/>
          </a:xfrm>
          <a:prstGeom prst="rect">
            <a:avLst/>
          </a:prstGeom>
        </p:spPr>
      </p:pic>
    </p:spTree>
    <p:extLst>
      <p:ext uri="{BB962C8B-B14F-4D97-AF65-F5344CB8AC3E}">
        <p14:creationId xmlns:p14="http://schemas.microsoft.com/office/powerpoint/2010/main" val="337557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F63E-902E-CDCE-2BE3-BA43F7305B67}"/>
              </a:ext>
            </a:extLst>
          </p:cNvPr>
          <p:cNvSpPr>
            <a:spLocks noGrp="1"/>
          </p:cNvSpPr>
          <p:nvPr>
            <p:ph type="title" idx="4294967295"/>
          </p:nvPr>
        </p:nvSpPr>
        <p:spPr>
          <a:xfrm>
            <a:off x="185531" y="287339"/>
            <a:ext cx="6029740" cy="812592"/>
          </a:xfrm>
        </p:spPr>
        <p:txBody>
          <a:bodyPr/>
          <a:lstStyle/>
          <a:p>
            <a:r>
              <a:rPr lang="en-US" b="1" u="sng" dirty="0"/>
              <a:t>Conclusion:</a:t>
            </a:r>
          </a:p>
        </p:txBody>
      </p:sp>
      <p:sp>
        <p:nvSpPr>
          <p:cNvPr id="3" name="Content Placeholder 2">
            <a:extLst>
              <a:ext uri="{FF2B5EF4-FFF2-40B4-BE49-F238E27FC236}">
                <a16:creationId xmlns:a16="http://schemas.microsoft.com/office/drawing/2014/main" id="{154DCA2A-B07F-6490-C080-8F65ECAE2DBE}"/>
              </a:ext>
            </a:extLst>
          </p:cNvPr>
          <p:cNvSpPr>
            <a:spLocks noGrp="1"/>
          </p:cNvSpPr>
          <p:nvPr>
            <p:ph idx="4294967295"/>
          </p:nvPr>
        </p:nvSpPr>
        <p:spPr>
          <a:xfrm>
            <a:off x="278296" y="1510746"/>
            <a:ext cx="10429461" cy="3299793"/>
          </a:xfrm>
        </p:spPr>
        <p:txBody>
          <a:bodyPr>
            <a:norm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aim of this project was to determine whether the customer will be paying back the loaned amount. In this project Label ‘1’ indicates that the loan has been paid i.e., non-defaulter </a:t>
            </a:r>
            <a:r>
              <a:rPr lang="en-IN" sz="1800" dirty="0">
                <a:effectLst/>
                <a:latin typeface="Calibri" panose="020F0502020204030204" pitchFamily="34" charset="0"/>
                <a:ea typeface="Calibri" panose="020F0502020204030204" pitchFamily="34" charset="0"/>
                <a:cs typeface="Times New Roman" panose="02020603050405020304" pitchFamily="18" charset="0"/>
              </a:rPr>
              <a:t>while, Label ‘0’ indicates that the loan has not been paid i.e., defaulter.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this project, to improve the selection of customers for the credit, the client needs some predictions that could help them in further investment and improvement in selection of customers.  we have discovered many algorithms and application of machine learning techniques with the objective to predict the customer is a defaulter or not. We have done first cleaning and exploring of the input data. We have performed Logistic regression, Random Forest classifier, Decision Tree classifier, SVC,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KNeighbours</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classifier, Dummy classifier,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GaussianNB</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Adaboost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classifier, XGB classifier and Gradient boosting classifier and hyperparameter tuning as we understand that parameterization can drive the significant result in the performance.</a:t>
            </a:r>
          </a:p>
          <a:p>
            <a:endParaRPr lang="en-US" dirty="0"/>
          </a:p>
        </p:txBody>
      </p:sp>
    </p:spTree>
    <p:extLst>
      <p:ext uri="{BB962C8B-B14F-4D97-AF65-F5344CB8AC3E}">
        <p14:creationId xmlns:p14="http://schemas.microsoft.com/office/powerpoint/2010/main" val="1171154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369</TotalTime>
  <Words>1205</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Helvetica Neue</vt:lpstr>
      <vt:lpstr>Nirmala UI</vt:lpstr>
      <vt:lpstr>Open Sans</vt:lpstr>
      <vt:lpstr>Symbol</vt:lpstr>
      <vt:lpstr>Times New Roman</vt:lpstr>
      <vt:lpstr>Wingdings</vt:lpstr>
      <vt:lpstr>Retrospect</vt:lpstr>
      <vt:lpstr>Micro Credit Defaulter Project</vt:lpstr>
      <vt:lpstr>Problem Statement And Understanding  </vt:lpstr>
      <vt:lpstr>In general, any machine learning problem can be assigned to one of two broad   classifications: Supervised learning and Unsupervised learning.</vt:lpstr>
      <vt:lpstr>EDA steps and visualizations : </vt:lpstr>
      <vt:lpstr>  Data Visualization: </vt:lpstr>
      <vt:lpstr>Steps and assumptions used to complete the project:</vt:lpstr>
      <vt:lpstr>Models:</vt:lpstr>
      <vt:lpstr>Finalized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 Price Prediction</dc:title>
  <dc:creator>vikash singh</dc:creator>
  <cp:lastModifiedBy>vikash singh</cp:lastModifiedBy>
  <cp:revision>2</cp:revision>
  <dcterms:created xsi:type="dcterms:W3CDTF">2022-10-19T13:29:51Z</dcterms:created>
  <dcterms:modified xsi:type="dcterms:W3CDTF">2022-11-06T19:22:34Z</dcterms:modified>
</cp:coreProperties>
</file>