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29"/>
  </p:notesMasterIdLst>
  <p:sldIdLst>
    <p:sldId id="278" r:id="rId2"/>
    <p:sldId id="279" r:id="rId3"/>
    <p:sldId id="280" r:id="rId4"/>
    <p:sldId id="281" r:id="rId5"/>
    <p:sldId id="294" r:id="rId6"/>
    <p:sldId id="283" r:id="rId7"/>
    <p:sldId id="284" r:id="rId8"/>
    <p:sldId id="389" r:id="rId9"/>
    <p:sldId id="298" r:id="rId10"/>
    <p:sldId id="326" r:id="rId11"/>
    <p:sldId id="358" r:id="rId12"/>
    <p:sldId id="300" r:id="rId13"/>
    <p:sldId id="390" r:id="rId14"/>
    <p:sldId id="381" r:id="rId15"/>
    <p:sldId id="382" r:id="rId16"/>
    <p:sldId id="318" r:id="rId17"/>
    <p:sldId id="391" r:id="rId18"/>
    <p:sldId id="392" r:id="rId19"/>
    <p:sldId id="383" r:id="rId20"/>
    <p:sldId id="313" r:id="rId21"/>
    <p:sldId id="393" r:id="rId22"/>
    <p:sldId id="324" r:id="rId23"/>
    <p:sldId id="282" r:id="rId24"/>
    <p:sldId id="384" r:id="rId25"/>
    <p:sldId id="350" r:id="rId26"/>
    <p:sldId id="370" r:id="rId27"/>
    <p:sldId id="293" r:id="rId2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202C8F"/>
    <a:srgbClr val="FDFBF6"/>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09" autoAdjust="0"/>
  </p:normalViewPr>
  <p:slideViewPr>
    <p:cSldViewPr snapToGrid="0" snapToObjects="1">
      <p:cViewPr varScale="1">
        <p:scale>
          <a:sx n="68" d="100"/>
          <a:sy n="68" d="100"/>
        </p:scale>
        <p:origin x="738"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Freeform: Shape 7">
            <a:extLst>
              <a:ext uri="{FF2B5EF4-FFF2-40B4-BE49-F238E27FC236}">
                <a16:creationId xmlns:a16="http://schemas.microsoft.com/office/drawing/2014/main" id="{18096119-9284-F3B4-49F2-5EA9DEA1BA90}"/>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CC6CDA7B-5DA1-7EA0-C7DB-E377AA7B9028}"/>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5816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048043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89896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064109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8327047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29387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054522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78666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173570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4520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388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2/12/2023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75840959"/>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57288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087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Freeform: Shape 6">
            <a:extLst>
              <a:ext uri="{FF2B5EF4-FFF2-40B4-BE49-F238E27FC236}">
                <a16:creationId xmlns:a16="http://schemas.microsoft.com/office/drawing/2014/main" id="{4F8FC5FB-C9C7-3756-24BA-34BD5CE0B19C}"/>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8A1C9B56-75F3-0786-4B8D-283974D8FCA3}"/>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DCE38EC3-EEE9-EF79-C7BA-6E1AAE336AF7}"/>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690A3F42-25D3-3180-86F7-CA2C7F1F7156}"/>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1E43124E-1E99-46A8-A579-C53619DC9110}"/>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E12DC99A-B878-A2E3-446C-02F97E2F50E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97174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2/12/2023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3336446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 name="Image 0" descr="preencoded.png">
            <a:extLst>
              <a:ext uri="{FF2B5EF4-FFF2-40B4-BE49-F238E27FC236}">
                <a16:creationId xmlns:a16="http://schemas.microsoft.com/office/drawing/2014/main" id="{E4DBF0A7-A71C-489E-DF08-159741C70B84}"/>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45E8779D-3362-86A8-F904-C974D7C0F8D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1101A187-7239-5B4C-A62B-2DEC5D3902C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6C1ECA83-A26C-CF2C-DE5D-DA83976B3E50}"/>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08975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6" name="Freeform: Shape 5">
            <a:extLst>
              <a:ext uri="{FF2B5EF4-FFF2-40B4-BE49-F238E27FC236}">
                <a16:creationId xmlns:a16="http://schemas.microsoft.com/office/drawing/2014/main" id="{A459EBC0-1333-6CED-E506-34641670D7C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C33580D8-4F1B-DB06-AC9B-E08C4714520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0020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F96E2C79-93FD-A9DF-12E5-0046B762CB0E}"/>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FFF146E8-DF89-D8B6-7CE3-986BDD70D16C}"/>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7485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Freeform: Shape 7">
            <a:extLst>
              <a:ext uri="{FF2B5EF4-FFF2-40B4-BE49-F238E27FC236}">
                <a16:creationId xmlns:a16="http://schemas.microsoft.com/office/drawing/2014/main" id="{2710AE79-6C19-57F7-6EE1-EF18E9FB9B5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7536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3" name="Freeform: Shape 2">
            <a:extLst>
              <a:ext uri="{FF2B5EF4-FFF2-40B4-BE49-F238E27FC236}">
                <a16:creationId xmlns:a16="http://schemas.microsoft.com/office/drawing/2014/main" id="{92C789D1-6684-78C2-74B0-6A34685A7D84}"/>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1163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3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610561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69" r:id="rId22"/>
    <p:sldLayoutId id="2147483673" r:id="rId23"/>
    <p:sldLayoutId id="2147483670" r:id="rId24"/>
    <p:sldLayoutId id="2147483671" r:id="rId25"/>
    <p:sldLayoutId id="2147483655" r:id="rId26"/>
    <p:sldLayoutId id="2147483674" r:id="rId27"/>
    <p:sldLayoutId id="2147483654" r:id="rId28"/>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flipnwork.com/index.php/team_members/view/228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1026942"/>
            <a:ext cx="10670552" cy="1209821"/>
          </a:xfrm>
        </p:spPr>
        <p:txBody>
          <a:bodyPr/>
          <a:lstStyle/>
          <a:p>
            <a:r>
              <a:rPr lang="en-IN" sz="3200" b="1" i="0" dirty="0">
                <a:effectLst/>
                <a:latin typeface="Arial Black" panose="020B0A04020102020204" pitchFamily="34" charset="0"/>
              </a:rPr>
              <a:t>Fake NEWS project</a:t>
            </a:r>
            <a:endParaRPr lang="en-IN" sz="3200" dirty="0">
              <a:latin typeface="Arial Black" panose="020B0A04020102020204" pitchFamily="34" charset="0"/>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4" name="Picture 3">
            <a:extLst>
              <a:ext uri="{FF2B5EF4-FFF2-40B4-BE49-F238E27FC236}">
                <a16:creationId xmlns:a16="http://schemas.microsoft.com/office/drawing/2014/main" id="{B8F6547B-AAFF-B731-1BA9-43DCD5872E92}"/>
              </a:ext>
            </a:extLst>
          </p:cNvPr>
          <p:cNvPicPr>
            <a:picLocks noChangeAspect="1"/>
          </p:cNvPicPr>
          <p:nvPr/>
        </p:nvPicPr>
        <p:blipFill>
          <a:blip r:embed="rId3"/>
          <a:stretch>
            <a:fillRect/>
          </a:stretch>
        </p:blipFill>
        <p:spPr>
          <a:xfrm>
            <a:off x="796988" y="1184856"/>
            <a:ext cx="3648584" cy="1581371"/>
          </a:xfrm>
          <a:prstGeom prst="rect">
            <a:avLst/>
          </a:prstGeom>
        </p:spPr>
      </p:pic>
      <p:pic>
        <p:nvPicPr>
          <p:cNvPr id="9" name="Picture 8">
            <a:extLst>
              <a:ext uri="{FF2B5EF4-FFF2-40B4-BE49-F238E27FC236}">
                <a16:creationId xmlns:a16="http://schemas.microsoft.com/office/drawing/2014/main" id="{408239E3-2B50-F51E-45FD-883BF6555C75}"/>
              </a:ext>
            </a:extLst>
          </p:cNvPr>
          <p:cNvPicPr>
            <a:picLocks noChangeAspect="1"/>
          </p:cNvPicPr>
          <p:nvPr/>
        </p:nvPicPr>
        <p:blipFill>
          <a:blip r:embed="rId4"/>
          <a:stretch>
            <a:fillRect/>
          </a:stretch>
        </p:blipFill>
        <p:spPr>
          <a:xfrm>
            <a:off x="4753625" y="1230923"/>
            <a:ext cx="6641388" cy="4986997"/>
          </a:xfrm>
          <a:prstGeom prst="rect">
            <a:avLst/>
          </a:prstGeom>
        </p:spPr>
      </p:pic>
      <p:pic>
        <p:nvPicPr>
          <p:cNvPr id="12" name="Picture 11">
            <a:extLst>
              <a:ext uri="{FF2B5EF4-FFF2-40B4-BE49-F238E27FC236}">
                <a16:creationId xmlns:a16="http://schemas.microsoft.com/office/drawing/2014/main" id="{A2FF3C74-0C79-CB2E-B89E-9E031591F54E}"/>
              </a:ext>
            </a:extLst>
          </p:cNvPr>
          <p:cNvPicPr>
            <a:picLocks noChangeAspect="1"/>
          </p:cNvPicPr>
          <p:nvPr/>
        </p:nvPicPr>
        <p:blipFill>
          <a:blip r:embed="rId5"/>
          <a:stretch>
            <a:fillRect/>
          </a:stretch>
        </p:blipFill>
        <p:spPr>
          <a:xfrm>
            <a:off x="701693" y="3024554"/>
            <a:ext cx="4193864" cy="3446583"/>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549588" y="389544"/>
            <a:ext cx="2442883" cy="955162"/>
          </a:xfrm>
          <a:prstGeom prst="rect">
            <a:avLst/>
          </a:prstGeom>
        </p:spPr>
      </p:pic>
      <p:pic>
        <p:nvPicPr>
          <p:cNvPr id="4" name="Picture 3">
            <a:extLst>
              <a:ext uri="{FF2B5EF4-FFF2-40B4-BE49-F238E27FC236}">
                <a16:creationId xmlns:a16="http://schemas.microsoft.com/office/drawing/2014/main" id="{95EA6C8E-F052-DDBB-A951-0AAED2FD0014}"/>
              </a:ext>
            </a:extLst>
          </p:cNvPr>
          <p:cNvPicPr>
            <a:picLocks noChangeAspect="1"/>
          </p:cNvPicPr>
          <p:nvPr/>
        </p:nvPicPr>
        <p:blipFill>
          <a:blip r:embed="rId3"/>
          <a:stretch>
            <a:fillRect/>
          </a:stretch>
        </p:blipFill>
        <p:spPr>
          <a:xfrm>
            <a:off x="2989341" y="1614915"/>
            <a:ext cx="5563376" cy="257211"/>
          </a:xfrm>
          <a:prstGeom prst="rect">
            <a:avLst/>
          </a:prstGeom>
        </p:spPr>
      </p:pic>
      <p:pic>
        <p:nvPicPr>
          <p:cNvPr id="3" name="Picture 2">
            <a:extLst>
              <a:ext uri="{FF2B5EF4-FFF2-40B4-BE49-F238E27FC236}">
                <a16:creationId xmlns:a16="http://schemas.microsoft.com/office/drawing/2014/main" id="{3169974B-A6A1-E9FB-FFC4-FC4C09E9C2E2}"/>
              </a:ext>
            </a:extLst>
          </p:cNvPr>
          <p:cNvPicPr>
            <a:picLocks noChangeAspect="1"/>
          </p:cNvPicPr>
          <p:nvPr/>
        </p:nvPicPr>
        <p:blipFill>
          <a:blip r:embed="rId4"/>
          <a:stretch>
            <a:fillRect/>
          </a:stretch>
        </p:blipFill>
        <p:spPr>
          <a:xfrm>
            <a:off x="695884" y="1963421"/>
            <a:ext cx="4677428" cy="4176005"/>
          </a:xfrm>
          <a:prstGeom prst="rect">
            <a:avLst/>
          </a:prstGeom>
        </p:spPr>
      </p:pic>
      <p:pic>
        <p:nvPicPr>
          <p:cNvPr id="8" name="Picture 7">
            <a:extLst>
              <a:ext uri="{FF2B5EF4-FFF2-40B4-BE49-F238E27FC236}">
                <a16:creationId xmlns:a16="http://schemas.microsoft.com/office/drawing/2014/main" id="{DBA7FFBC-925A-B4F7-C77C-AD9536B63173}"/>
              </a:ext>
            </a:extLst>
          </p:cNvPr>
          <p:cNvPicPr>
            <a:picLocks noChangeAspect="1"/>
          </p:cNvPicPr>
          <p:nvPr/>
        </p:nvPicPr>
        <p:blipFill>
          <a:blip r:embed="rId5"/>
          <a:stretch>
            <a:fillRect/>
          </a:stretch>
        </p:blipFill>
        <p:spPr>
          <a:xfrm>
            <a:off x="5609317" y="1999712"/>
            <a:ext cx="5886799" cy="4204856"/>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4" name="Picture 3">
            <a:extLst>
              <a:ext uri="{FF2B5EF4-FFF2-40B4-BE49-F238E27FC236}">
                <a16:creationId xmlns:a16="http://schemas.microsoft.com/office/drawing/2014/main" id="{8A814332-B948-A28F-0555-71983E334183}"/>
              </a:ext>
            </a:extLst>
          </p:cNvPr>
          <p:cNvPicPr>
            <a:picLocks noChangeAspect="1"/>
          </p:cNvPicPr>
          <p:nvPr/>
        </p:nvPicPr>
        <p:blipFill>
          <a:blip r:embed="rId2"/>
          <a:stretch>
            <a:fillRect/>
          </a:stretch>
        </p:blipFill>
        <p:spPr>
          <a:xfrm>
            <a:off x="1422011" y="702153"/>
            <a:ext cx="7096867" cy="5406547"/>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7EE169C6-775F-DFD6-0DBE-7E008212D319}"/>
              </a:ext>
            </a:extLst>
          </p:cNvPr>
          <p:cNvPicPr>
            <a:picLocks noChangeAspect="1"/>
          </p:cNvPicPr>
          <p:nvPr/>
        </p:nvPicPr>
        <p:blipFill>
          <a:blip r:embed="rId2"/>
          <a:stretch>
            <a:fillRect/>
          </a:stretch>
        </p:blipFill>
        <p:spPr>
          <a:xfrm>
            <a:off x="3277771" y="586681"/>
            <a:ext cx="5922499" cy="2662955"/>
          </a:xfrm>
          <a:prstGeom prst="rect">
            <a:avLst/>
          </a:prstGeom>
        </p:spPr>
      </p:pic>
      <p:pic>
        <p:nvPicPr>
          <p:cNvPr id="9" name="Picture 8">
            <a:extLst>
              <a:ext uri="{FF2B5EF4-FFF2-40B4-BE49-F238E27FC236}">
                <a16:creationId xmlns:a16="http://schemas.microsoft.com/office/drawing/2014/main" id="{18B1803E-2DFA-1681-FEE2-3BE398EAB0C3}"/>
              </a:ext>
            </a:extLst>
          </p:cNvPr>
          <p:cNvPicPr>
            <a:picLocks noChangeAspect="1"/>
          </p:cNvPicPr>
          <p:nvPr/>
        </p:nvPicPr>
        <p:blipFill>
          <a:blip r:embed="rId3"/>
          <a:stretch>
            <a:fillRect/>
          </a:stretch>
        </p:blipFill>
        <p:spPr>
          <a:xfrm>
            <a:off x="3467408" y="3429000"/>
            <a:ext cx="5602598" cy="2623624"/>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i5 processor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457683"/>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D056768-367B-C87C-4AE4-EBE2A0ECD5A5}"/>
              </a:ext>
            </a:extLst>
          </p:cNvPr>
          <p:cNvPicPr>
            <a:picLocks noChangeAspect="1"/>
          </p:cNvPicPr>
          <p:nvPr/>
        </p:nvPicPr>
        <p:blipFill>
          <a:blip r:embed="rId2"/>
          <a:stretch>
            <a:fillRect/>
          </a:stretch>
        </p:blipFill>
        <p:spPr>
          <a:xfrm>
            <a:off x="2913655" y="833235"/>
            <a:ext cx="5826934" cy="4596894"/>
          </a:xfrm>
          <a:prstGeom prst="rect">
            <a:avLst/>
          </a:prstGeom>
        </p:spPr>
      </p:pic>
      <p:pic>
        <p:nvPicPr>
          <p:cNvPr id="6" name="Picture 5">
            <a:extLst>
              <a:ext uri="{FF2B5EF4-FFF2-40B4-BE49-F238E27FC236}">
                <a16:creationId xmlns:a16="http://schemas.microsoft.com/office/drawing/2014/main" id="{608277FB-E6FE-5D3F-6EAA-915EE5A18F69}"/>
              </a:ext>
            </a:extLst>
          </p:cNvPr>
          <p:cNvPicPr>
            <a:picLocks noChangeAspect="1"/>
          </p:cNvPicPr>
          <p:nvPr/>
        </p:nvPicPr>
        <p:blipFill>
          <a:blip r:embed="rId3"/>
          <a:stretch>
            <a:fillRect/>
          </a:stretch>
        </p:blipFill>
        <p:spPr>
          <a:xfrm>
            <a:off x="2913655" y="5499264"/>
            <a:ext cx="5826934" cy="628738"/>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653833" y="1232425"/>
            <a:ext cx="6098240" cy="2351413"/>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p>
          <a:p>
            <a:pPr lvl="0" algn="ctr">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638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3" name="Picture 2">
            <a:extLst>
              <a:ext uri="{FF2B5EF4-FFF2-40B4-BE49-F238E27FC236}">
                <a16:creationId xmlns:a16="http://schemas.microsoft.com/office/drawing/2014/main" id="{F1C3FE90-7E23-92EA-CDE6-1655B60CE8EA}"/>
              </a:ext>
            </a:extLst>
          </p:cNvPr>
          <p:cNvPicPr>
            <a:picLocks noChangeAspect="1"/>
          </p:cNvPicPr>
          <p:nvPr/>
        </p:nvPicPr>
        <p:blipFill>
          <a:blip r:embed="rId2"/>
          <a:stretch>
            <a:fillRect/>
          </a:stretch>
        </p:blipFill>
        <p:spPr>
          <a:xfrm>
            <a:off x="759655" y="640149"/>
            <a:ext cx="5034875" cy="3341007"/>
          </a:xfrm>
          <a:prstGeom prst="rect">
            <a:avLst/>
          </a:prstGeom>
        </p:spPr>
      </p:pic>
      <p:pic>
        <p:nvPicPr>
          <p:cNvPr id="5" name="Picture 4">
            <a:extLst>
              <a:ext uri="{FF2B5EF4-FFF2-40B4-BE49-F238E27FC236}">
                <a16:creationId xmlns:a16="http://schemas.microsoft.com/office/drawing/2014/main" id="{917D9A06-7676-63FB-3874-31A4F54C7DD6}"/>
              </a:ext>
            </a:extLst>
          </p:cNvPr>
          <p:cNvPicPr>
            <a:picLocks noChangeAspect="1"/>
          </p:cNvPicPr>
          <p:nvPr/>
        </p:nvPicPr>
        <p:blipFill>
          <a:blip r:embed="rId3"/>
          <a:stretch>
            <a:fillRect/>
          </a:stretch>
        </p:blipFill>
        <p:spPr>
          <a:xfrm>
            <a:off x="6182305" y="2278966"/>
            <a:ext cx="5087985" cy="3791242"/>
          </a:xfrm>
          <a:prstGeom prst="rect">
            <a:avLst/>
          </a:prstGeom>
        </p:spPr>
      </p:pic>
    </p:spTree>
    <p:extLst>
      <p:ext uri="{BB962C8B-B14F-4D97-AF65-F5344CB8AC3E}">
        <p14:creationId xmlns:p14="http://schemas.microsoft.com/office/powerpoint/2010/main" val="212339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Picture 3">
            <a:extLst>
              <a:ext uri="{FF2B5EF4-FFF2-40B4-BE49-F238E27FC236}">
                <a16:creationId xmlns:a16="http://schemas.microsoft.com/office/drawing/2014/main" id="{8DB2B836-BCC4-7351-A91E-69EAA20D3F57}"/>
              </a:ext>
            </a:extLst>
          </p:cNvPr>
          <p:cNvPicPr>
            <a:picLocks noChangeAspect="1"/>
          </p:cNvPicPr>
          <p:nvPr/>
        </p:nvPicPr>
        <p:blipFill>
          <a:blip r:embed="rId2"/>
          <a:stretch>
            <a:fillRect/>
          </a:stretch>
        </p:blipFill>
        <p:spPr>
          <a:xfrm>
            <a:off x="723684" y="785420"/>
            <a:ext cx="4909623" cy="3773027"/>
          </a:xfrm>
          <a:prstGeom prst="rect">
            <a:avLst/>
          </a:prstGeom>
        </p:spPr>
      </p:pic>
      <p:pic>
        <p:nvPicPr>
          <p:cNvPr id="6" name="Picture 5">
            <a:extLst>
              <a:ext uri="{FF2B5EF4-FFF2-40B4-BE49-F238E27FC236}">
                <a16:creationId xmlns:a16="http://schemas.microsoft.com/office/drawing/2014/main" id="{0EAC1B72-0D56-82F5-986A-A3629C2C3607}"/>
              </a:ext>
            </a:extLst>
          </p:cNvPr>
          <p:cNvPicPr>
            <a:picLocks noChangeAspect="1"/>
          </p:cNvPicPr>
          <p:nvPr/>
        </p:nvPicPr>
        <p:blipFill>
          <a:blip r:embed="rId3"/>
          <a:stretch>
            <a:fillRect/>
          </a:stretch>
        </p:blipFill>
        <p:spPr>
          <a:xfrm>
            <a:off x="5951000" y="2436970"/>
            <a:ext cx="4627905" cy="3708133"/>
          </a:xfrm>
          <a:prstGeom prst="rect">
            <a:avLst/>
          </a:prstGeom>
        </p:spPr>
      </p:pic>
    </p:spTree>
    <p:extLst>
      <p:ext uri="{BB962C8B-B14F-4D97-AF65-F5344CB8AC3E}">
        <p14:creationId xmlns:p14="http://schemas.microsoft.com/office/powerpoint/2010/main" val="83903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4" name="Picture 3">
            <a:extLst>
              <a:ext uri="{FF2B5EF4-FFF2-40B4-BE49-F238E27FC236}">
                <a16:creationId xmlns:a16="http://schemas.microsoft.com/office/drawing/2014/main" id="{F6B5D20A-12C2-3D11-2E08-2893895C3701}"/>
              </a:ext>
            </a:extLst>
          </p:cNvPr>
          <p:cNvPicPr>
            <a:picLocks noChangeAspect="1"/>
          </p:cNvPicPr>
          <p:nvPr/>
        </p:nvPicPr>
        <p:blipFill>
          <a:blip r:embed="rId2"/>
          <a:stretch>
            <a:fillRect/>
          </a:stretch>
        </p:blipFill>
        <p:spPr>
          <a:xfrm>
            <a:off x="622191" y="647114"/>
            <a:ext cx="5473809" cy="3108960"/>
          </a:xfrm>
          <a:prstGeom prst="rect">
            <a:avLst/>
          </a:prstGeom>
        </p:spPr>
      </p:pic>
      <p:pic>
        <p:nvPicPr>
          <p:cNvPr id="6" name="Picture 5">
            <a:extLst>
              <a:ext uri="{FF2B5EF4-FFF2-40B4-BE49-F238E27FC236}">
                <a16:creationId xmlns:a16="http://schemas.microsoft.com/office/drawing/2014/main" id="{5DFBAF26-3DCF-E6F8-DC74-A570A5FDDDD2}"/>
              </a:ext>
            </a:extLst>
          </p:cNvPr>
          <p:cNvPicPr>
            <a:picLocks noChangeAspect="1"/>
          </p:cNvPicPr>
          <p:nvPr/>
        </p:nvPicPr>
        <p:blipFill>
          <a:blip r:embed="rId3"/>
          <a:stretch>
            <a:fillRect/>
          </a:stretch>
        </p:blipFill>
        <p:spPr>
          <a:xfrm>
            <a:off x="6274192" y="1918500"/>
            <a:ext cx="5092504" cy="4256753"/>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393553" cy="4843755"/>
          </a:xfrm>
        </p:spPr>
        <p:txBody>
          <a:bodyPr>
            <a:normAutofit fontScale="85000" lnSpcReduction="20000"/>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3" name="Picture 2">
            <a:extLst>
              <a:ext uri="{FF2B5EF4-FFF2-40B4-BE49-F238E27FC236}">
                <a16:creationId xmlns:a16="http://schemas.microsoft.com/office/drawing/2014/main" id="{02C46BBB-8D0E-5767-93EE-C891CE68DCFF}"/>
              </a:ext>
            </a:extLst>
          </p:cNvPr>
          <p:cNvPicPr>
            <a:picLocks noChangeAspect="1"/>
          </p:cNvPicPr>
          <p:nvPr/>
        </p:nvPicPr>
        <p:blipFill>
          <a:blip r:embed="rId2"/>
          <a:stretch>
            <a:fillRect/>
          </a:stretch>
        </p:blipFill>
        <p:spPr>
          <a:xfrm>
            <a:off x="636477" y="577045"/>
            <a:ext cx="5167481" cy="3530722"/>
          </a:xfrm>
          <a:prstGeom prst="rect">
            <a:avLst/>
          </a:prstGeom>
        </p:spPr>
      </p:pic>
      <p:pic>
        <p:nvPicPr>
          <p:cNvPr id="6" name="Picture 5">
            <a:extLst>
              <a:ext uri="{FF2B5EF4-FFF2-40B4-BE49-F238E27FC236}">
                <a16:creationId xmlns:a16="http://schemas.microsoft.com/office/drawing/2014/main" id="{C563E0F1-0467-92F4-0004-123BAFF8B30D}"/>
              </a:ext>
            </a:extLst>
          </p:cNvPr>
          <p:cNvPicPr>
            <a:picLocks noChangeAspect="1"/>
          </p:cNvPicPr>
          <p:nvPr/>
        </p:nvPicPr>
        <p:blipFill>
          <a:blip r:embed="rId3"/>
          <a:stretch>
            <a:fillRect/>
          </a:stretch>
        </p:blipFill>
        <p:spPr>
          <a:xfrm>
            <a:off x="6096000" y="2000082"/>
            <a:ext cx="5167479" cy="4248318"/>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4" name="Picture 3">
            <a:extLst>
              <a:ext uri="{FF2B5EF4-FFF2-40B4-BE49-F238E27FC236}">
                <a16:creationId xmlns:a16="http://schemas.microsoft.com/office/drawing/2014/main" id="{E15DEA16-8257-2037-1D57-A782246B6B6C}"/>
              </a:ext>
            </a:extLst>
          </p:cNvPr>
          <p:cNvPicPr>
            <a:picLocks noChangeAspect="1"/>
          </p:cNvPicPr>
          <p:nvPr/>
        </p:nvPicPr>
        <p:blipFill>
          <a:blip r:embed="rId2"/>
          <a:stretch>
            <a:fillRect/>
          </a:stretch>
        </p:blipFill>
        <p:spPr>
          <a:xfrm>
            <a:off x="22964" y="-1"/>
            <a:ext cx="5797593" cy="4051495"/>
          </a:xfrm>
          <a:prstGeom prst="rect">
            <a:avLst/>
          </a:prstGeom>
        </p:spPr>
      </p:pic>
      <p:pic>
        <p:nvPicPr>
          <p:cNvPr id="7" name="Picture 6">
            <a:extLst>
              <a:ext uri="{FF2B5EF4-FFF2-40B4-BE49-F238E27FC236}">
                <a16:creationId xmlns:a16="http://schemas.microsoft.com/office/drawing/2014/main" id="{6C58A390-C97A-F693-2B8D-474E5BDA7221}"/>
              </a:ext>
            </a:extLst>
          </p:cNvPr>
          <p:cNvPicPr>
            <a:picLocks noChangeAspect="1"/>
          </p:cNvPicPr>
          <p:nvPr/>
        </p:nvPicPr>
        <p:blipFill>
          <a:blip r:embed="rId3"/>
          <a:stretch>
            <a:fillRect/>
          </a:stretch>
        </p:blipFill>
        <p:spPr>
          <a:xfrm>
            <a:off x="6513342" y="1959192"/>
            <a:ext cx="5047011" cy="4700648"/>
          </a:xfrm>
          <a:prstGeom prst="rect">
            <a:avLst/>
          </a:prstGeom>
        </p:spPr>
      </p:pic>
    </p:spTree>
    <p:extLst>
      <p:ext uri="{BB962C8B-B14F-4D97-AF65-F5344CB8AC3E}">
        <p14:creationId xmlns:p14="http://schemas.microsoft.com/office/powerpoint/2010/main" val="1368350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3" name="Picture 2">
            <a:extLst>
              <a:ext uri="{FF2B5EF4-FFF2-40B4-BE49-F238E27FC236}">
                <a16:creationId xmlns:a16="http://schemas.microsoft.com/office/drawing/2014/main" id="{559BC7D3-FAF5-9B7F-BA43-FF24BC270E43}"/>
              </a:ext>
            </a:extLst>
          </p:cNvPr>
          <p:cNvPicPr>
            <a:picLocks noChangeAspect="1"/>
          </p:cNvPicPr>
          <p:nvPr/>
        </p:nvPicPr>
        <p:blipFill>
          <a:blip r:embed="rId2"/>
          <a:stretch>
            <a:fillRect/>
          </a:stretch>
        </p:blipFill>
        <p:spPr>
          <a:xfrm>
            <a:off x="1533378" y="832552"/>
            <a:ext cx="7734889" cy="4401687"/>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5" name="Picture 4">
            <a:extLst>
              <a:ext uri="{FF2B5EF4-FFF2-40B4-BE49-F238E27FC236}">
                <a16:creationId xmlns:a16="http://schemas.microsoft.com/office/drawing/2014/main" id="{1469E49A-9A37-D2FC-78DC-58450BE5D2E0}"/>
              </a:ext>
            </a:extLst>
          </p:cNvPr>
          <p:cNvPicPr>
            <a:picLocks noChangeAspect="1"/>
          </p:cNvPicPr>
          <p:nvPr/>
        </p:nvPicPr>
        <p:blipFill>
          <a:blip r:embed="rId2"/>
          <a:stretch>
            <a:fillRect/>
          </a:stretch>
        </p:blipFill>
        <p:spPr>
          <a:xfrm>
            <a:off x="3978999" y="3334870"/>
            <a:ext cx="4925850" cy="1054249"/>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pPr algn="ct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5" name="Picture 4">
            <a:extLst>
              <a:ext uri="{FF2B5EF4-FFF2-40B4-BE49-F238E27FC236}">
                <a16:creationId xmlns:a16="http://schemas.microsoft.com/office/drawing/2014/main" id="{5BEE29B1-84FB-8CA1-B186-0581036601B7}"/>
              </a:ext>
            </a:extLst>
          </p:cNvPr>
          <p:cNvPicPr>
            <a:picLocks noChangeAspect="1"/>
          </p:cNvPicPr>
          <p:nvPr/>
        </p:nvPicPr>
        <p:blipFill>
          <a:blip r:embed="rId2"/>
          <a:stretch>
            <a:fillRect/>
          </a:stretch>
        </p:blipFill>
        <p:spPr>
          <a:xfrm>
            <a:off x="5373858" y="2574433"/>
            <a:ext cx="3929060" cy="3673968"/>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3334870"/>
          </a:xfrm>
        </p:spPr>
        <p:txBody>
          <a:bodyPr/>
          <a:lstStyle/>
          <a:p>
            <a:pPr algn="ct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4" name="Picture 3">
            <a:extLst>
              <a:ext uri="{FF2B5EF4-FFF2-40B4-BE49-F238E27FC236}">
                <a16:creationId xmlns:a16="http://schemas.microsoft.com/office/drawing/2014/main" id="{5F381A9B-62BA-8BED-DCF3-4343699EB29A}"/>
              </a:ext>
            </a:extLst>
          </p:cNvPr>
          <p:cNvPicPr>
            <a:picLocks noChangeAspect="1"/>
          </p:cNvPicPr>
          <p:nvPr/>
        </p:nvPicPr>
        <p:blipFill>
          <a:blip r:embed="rId2"/>
          <a:stretch>
            <a:fillRect/>
          </a:stretch>
        </p:blipFill>
        <p:spPr>
          <a:xfrm>
            <a:off x="3657259" y="3090815"/>
            <a:ext cx="6654359" cy="1157628"/>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2377440" y="2097741"/>
            <a:ext cx="7469945" cy="2502394"/>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detected which news are fake news and which are true news. Then we have done different text process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random forest classifier for our final model.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1204575" y="457200"/>
            <a:ext cx="987425" cy="274638"/>
          </a:xfrm>
        </p:spPr>
        <p:txBody>
          <a:bodyPr/>
          <a:lstStyle/>
          <a:p>
            <a:fld id="{48F63A3B-78C7-47BE-AE5E-E10140E04643}" type="slidenum">
              <a:rPr lang="en-US" smtClean="0"/>
              <a:pPr/>
              <a:t>26</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4023360" y="787792"/>
            <a:ext cx="3573194" cy="2074984"/>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4543864" y="3052689"/>
            <a:ext cx="3255967" cy="3235569"/>
          </a:xfrm>
        </p:spPr>
        <p:txBody>
          <a:bodyPr/>
          <a:lstStyle/>
          <a:p>
            <a:endParaRPr lang="en-US" dirty="0"/>
          </a:p>
          <a:p>
            <a:r>
              <a:rPr lang="en-US" b="1" dirty="0"/>
              <a:t>Prepared </a:t>
            </a:r>
            <a:r>
              <a:rPr lang="en-US" b="1" dirty="0" err="1"/>
              <a:t>by</a:t>
            </a:r>
            <a:r>
              <a:rPr lang="en-US" dirty="0" err="1"/>
              <a:t>:Vikash</a:t>
            </a:r>
            <a:endParaRPr lang="en-US" dirty="0"/>
          </a:p>
          <a:p>
            <a:r>
              <a:rPr lang="en-US" b="1" dirty="0">
                <a:solidFill>
                  <a:srgbClr val="FFFF00"/>
                </a:solidFill>
                <a:highlight>
                  <a:srgbClr val="000000"/>
                </a:highlight>
              </a:rPr>
              <a:t>SME</a:t>
            </a:r>
            <a:r>
              <a:rPr lang="en-US" b="1" dirty="0">
                <a:highlight>
                  <a:srgbClr val="000000"/>
                </a:highlight>
              </a:rPr>
              <a:t> </a:t>
            </a:r>
            <a:r>
              <a:rPr lang="en-US" b="1" dirty="0">
                <a:solidFill>
                  <a:srgbClr val="FFFF00"/>
                </a:solidFill>
                <a:highlight>
                  <a:srgbClr val="000000"/>
                </a:highlight>
              </a:rPr>
              <a:t>Name</a:t>
            </a:r>
            <a:r>
              <a:rPr lang="en-US" b="1" dirty="0">
                <a:highlight>
                  <a:srgbClr val="000000"/>
                </a:highlight>
              </a:rPr>
              <a:t>: </a:t>
            </a:r>
            <a:br>
              <a:rPr lang="en-US" b="1" i="0" u="none" strike="noStrike" dirty="0">
                <a:solidFill>
                  <a:srgbClr val="000000"/>
                </a:solidFill>
                <a:effectLst/>
                <a:highlight>
                  <a:srgbClr val="000000"/>
                </a:highlight>
                <a:latin typeface="Open Sans"/>
                <a:hlinkClick r:id="rId2"/>
              </a:rPr>
            </a:br>
            <a:r>
              <a:rPr lang="en-US" b="1" i="0" u="none" strike="noStrike" dirty="0" err="1">
                <a:solidFill>
                  <a:srgbClr val="000000"/>
                </a:solidFill>
                <a:effectLst/>
                <a:highlight>
                  <a:srgbClr val="000000"/>
                </a:highlight>
                <a:hlinkClick r:id="rId2"/>
              </a:rPr>
              <a:t>Gulshana</a:t>
            </a:r>
            <a:r>
              <a:rPr lang="en-US" b="1" i="0" u="none" strike="noStrike" dirty="0">
                <a:solidFill>
                  <a:srgbClr val="000000"/>
                </a:solidFill>
                <a:effectLst/>
                <a:highlight>
                  <a:srgbClr val="000000"/>
                </a:highlight>
                <a:hlinkClick r:id="rId2"/>
              </a:rPr>
              <a:t> Chaudhary</a:t>
            </a:r>
            <a:r>
              <a:rPr lang="en-US" b="0" i="0" dirty="0">
                <a:solidFill>
                  <a:srgbClr val="4E5E6A"/>
                </a:solidFill>
                <a:effectLst/>
                <a:highlight>
                  <a:srgbClr val="000000"/>
                </a:highlight>
              </a:rPr>
              <a:t> </a:t>
            </a:r>
            <a:endParaRPr lang="en-US" dirty="0">
              <a:highlight>
                <a:srgbClr val="000000"/>
              </a:highlight>
            </a:endParaRP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42411" y="2118799"/>
            <a:ext cx="10504303" cy="2844818"/>
          </a:xfrm>
          <a:prstGeom prst="rect">
            <a:avLst/>
          </a:prstGeom>
          <a:noFill/>
        </p:spPr>
        <p:txBody>
          <a:bodyPr wrap="square" rtlCol="0">
            <a:spAutoFit/>
          </a:bodyPr>
          <a:lstStyle/>
          <a:p>
            <a:pPr marL="457200" algn="just">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936376" y="823498"/>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33817" y="2622176"/>
            <a:ext cx="7005918" cy="4061012"/>
          </a:xfrm>
        </p:spPr>
        <p:txBody>
          <a:bodyPr/>
          <a:lstStyle/>
          <a:p>
            <a:pPr marL="457200" algn="just">
              <a:lnSpc>
                <a:spcPct val="107000"/>
              </a:lnSpc>
              <a:spcAft>
                <a:spcPts val="800"/>
              </a:spcAft>
            </a:pPr>
            <a:r>
              <a:rPr lang="en-US"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177246" y="1974446"/>
            <a:ext cx="9930025" cy="4247317"/>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dirty="0">
              <a:latin typeface="-apple-system"/>
            </a:endParaRPr>
          </a:p>
          <a:p>
            <a:pPr algn="just"/>
            <a:r>
              <a:rPr lang="en-US" b="0" i="0" dirty="0">
                <a:effectLst/>
                <a:latin typeface="-apple-system"/>
              </a:rPr>
              <a:t>There are two datasets one for fake news and one for true news. In true news, there is 21417 news, and in fake news, there is 23481 news. We have to insert one label column zero for fake news and one for true news. We have to combine both datasets using pandas built-in function.</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IN" b="1" i="0" dirty="0">
                <a:solidFill>
                  <a:srgbClr val="000000"/>
                </a:solidFill>
                <a:effectLst/>
                <a:latin typeface="Helvetica Neue"/>
              </a:rPr>
              <a:t>Added one more feature to distinguish between fake and true news by labelling</a:t>
            </a:r>
          </a:p>
          <a:p>
            <a:r>
              <a:rPr lang="en-IN" b="1" dirty="0">
                <a:solidFill>
                  <a:srgbClr val="000000"/>
                </a:solidFill>
                <a:latin typeface="Helvetica Neue"/>
              </a:rPr>
              <a:t>Merged both dataset</a:t>
            </a:r>
          </a:p>
          <a:p>
            <a:r>
              <a:rPr lang="en-US" b="1" dirty="0">
                <a:solidFill>
                  <a:srgbClr val="000000"/>
                </a:solidFill>
                <a:latin typeface="Helvetica Neue"/>
              </a:rPr>
              <a:t>Dropped irrelevant features</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8264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fake_news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23481</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true_news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21417</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4" name="Picture 3">
            <a:extLst>
              <a:ext uri="{FF2B5EF4-FFF2-40B4-BE49-F238E27FC236}">
                <a16:creationId xmlns:a16="http://schemas.microsoft.com/office/drawing/2014/main" id="{F0F4D98A-F719-7A8D-D41D-57FD6E9F86D6}"/>
              </a:ext>
            </a:extLst>
          </p:cNvPr>
          <p:cNvPicPr>
            <a:picLocks noChangeAspect="1"/>
          </p:cNvPicPr>
          <p:nvPr/>
        </p:nvPicPr>
        <p:blipFill>
          <a:blip r:embed="rId2"/>
          <a:stretch>
            <a:fillRect/>
          </a:stretch>
        </p:blipFill>
        <p:spPr>
          <a:xfrm>
            <a:off x="3970386" y="2955250"/>
            <a:ext cx="2646774" cy="1082178"/>
          </a:xfrm>
          <a:prstGeom prst="rect">
            <a:avLst/>
          </a:prstGeom>
        </p:spPr>
      </p:pic>
      <p:pic>
        <p:nvPicPr>
          <p:cNvPr id="7" name="Picture 6">
            <a:extLst>
              <a:ext uri="{FF2B5EF4-FFF2-40B4-BE49-F238E27FC236}">
                <a16:creationId xmlns:a16="http://schemas.microsoft.com/office/drawing/2014/main" id="{08FA2E0D-3D91-DE03-3199-CDFFE834EB87}"/>
              </a:ext>
            </a:extLst>
          </p:cNvPr>
          <p:cNvPicPr>
            <a:picLocks noChangeAspect="1"/>
          </p:cNvPicPr>
          <p:nvPr/>
        </p:nvPicPr>
        <p:blipFill>
          <a:blip r:embed="rId3"/>
          <a:stretch>
            <a:fillRect/>
          </a:stretch>
        </p:blipFill>
        <p:spPr>
          <a:xfrm>
            <a:off x="3690297" y="4900562"/>
            <a:ext cx="3220967" cy="125819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2" name="Picture 11">
            <a:extLst>
              <a:ext uri="{FF2B5EF4-FFF2-40B4-BE49-F238E27FC236}">
                <a16:creationId xmlns:a16="http://schemas.microsoft.com/office/drawing/2014/main" id="{17FDA02D-ED53-7E62-8C0E-E19E62F88894}"/>
              </a:ext>
            </a:extLst>
          </p:cNvPr>
          <p:cNvPicPr>
            <a:picLocks noChangeAspect="1"/>
          </p:cNvPicPr>
          <p:nvPr/>
        </p:nvPicPr>
        <p:blipFill>
          <a:blip r:embed="rId2"/>
          <a:stretch>
            <a:fillRect/>
          </a:stretch>
        </p:blipFill>
        <p:spPr>
          <a:xfrm>
            <a:off x="4235824" y="731520"/>
            <a:ext cx="2811978" cy="917614"/>
          </a:xfrm>
          <a:prstGeom prst="rect">
            <a:avLst/>
          </a:prstGeom>
        </p:spPr>
      </p:pic>
      <p:pic>
        <p:nvPicPr>
          <p:cNvPr id="3" name="Picture 2">
            <a:extLst>
              <a:ext uri="{FF2B5EF4-FFF2-40B4-BE49-F238E27FC236}">
                <a16:creationId xmlns:a16="http://schemas.microsoft.com/office/drawing/2014/main" id="{748B09C7-796C-740C-F12F-C262467E4B63}"/>
              </a:ext>
            </a:extLst>
          </p:cNvPr>
          <p:cNvPicPr>
            <a:picLocks noChangeAspect="1"/>
          </p:cNvPicPr>
          <p:nvPr/>
        </p:nvPicPr>
        <p:blipFill>
          <a:blip r:embed="rId3"/>
          <a:stretch>
            <a:fillRect/>
          </a:stretch>
        </p:blipFill>
        <p:spPr>
          <a:xfrm>
            <a:off x="1716965" y="1546241"/>
            <a:ext cx="9192178" cy="1773733"/>
          </a:xfrm>
          <a:prstGeom prst="rect">
            <a:avLst/>
          </a:prstGeom>
        </p:spPr>
      </p:pic>
      <p:pic>
        <p:nvPicPr>
          <p:cNvPr id="6" name="Picture 5">
            <a:extLst>
              <a:ext uri="{FF2B5EF4-FFF2-40B4-BE49-F238E27FC236}">
                <a16:creationId xmlns:a16="http://schemas.microsoft.com/office/drawing/2014/main" id="{CC5C14E4-47E1-8DA9-02E1-28CCAF0BC60C}"/>
              </a:ext>
            </a:extLst>
          </p:cNvPr>
          <p:cNvPicPr>
            <a:picLocks noChangeAspect="1"/>
          </p:cNvPicPr>
          <p:nvPr/>
        </p:nvPicPr>
        <p:blipFill>
          <a:blip r:embed="rId4"/>
          <a:stretch>
            <a:fillRect/>
          </a:stretch>
        </p:blipFill>
        <p:spPr>
          <a:xfrm>
            <a:off x="2216732" y="3538027"/>
            <a:ext cx="8692411" cy="2122565"/>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9" name="Picture 8">
            <a:extLst>
              <a:ext uri="{FF2B5EF4-FFF2-40B4-BE49-F238E27FC236}">
                <a16:creationId xmlns:a16="http://schemas.microsoft.com/office/drawing/2014/main" id="{C9B09829-3A63-83C3-15E4-F0A5FC124786}"/>
              </a:ext>
            </a:extLst>
          </p:cNvPr>
          <p:cNvPicPr>
            <a:picLocks noChangeAspect="1"/>
          </p:cNvPicPr>
          <p:nvPr/>
        </p:nvPicPr>
        <p:blipFill>
          <a:blip r:embed="rId2"/>
          <a:stretch>
            <a:fillRect/>
          </a:stretch>
        </p:blipFill>
        <p:spPr>
          <a:xfrm>
            <a:off x="5012557" y="1786630"/>
            <a:ext cx="1629002" cy="381053"/>
          </a:xfrm>
          <a:prstGeom prst="rect">
            <a:avLst/>
          </a:prstGeom>
        </p:spPr>
      </p:pic>
      <p:pic>
        <p:nvPicPr>
          <p:cNvPr id="4" name="Picture 3">
            <a:extLst>
              <a:ext uri="{FF2B5EF4-FFF2-40B4-BE49-F238E27FC236}">
                <a16:creationId xmlns:a16="http://schemas.microsoft.com/office/drawing/2014/main" id="{CC5C3FCD-9622-A415-9064-1443B52047BE}"/>
              </a:ext>
            </a:extLst>
          </p:cNvPr>
          <p:cNvPicPr>
            <a:picLocks noChangeAspect="1"/>
          </p:cNvPicPr>
          <p:nvPr/>
        </p:nvPicPr>
        <p:blipFill>
          <a:blip r:embed="rId3"/>
          <a:stretch>
            <a:fillRect/>
          </a:stretch>
        </p:blipFill>
        <p:spPr>
          <a:xfrm>
            <a:off x="3133322" y="2703213"/>
            <a:ext cx="6081016" cy="3430302"/>
          </a:xfrm>
          <a:prstGeom prst="rect">
            <a:avLst/>
          </a:prstGeom>
        </p:spPr>
      </p:pic>
    </p:spTree>
    <p:extLst>
      <p:ext uri="{BB962C8B-B14F-4D97-AF65-F5344CB8AC3E}">
        <p14:creationId xmlns:p14="http://schemas.microsoft.com/office/powerpoint/2010/main" val="134875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5132</TotalTime>
  <Words>647</Words>
  <Application>Microsoft Office PowerPoint</Application>
  <PresentationFormat>Widescreen</PresentationFormat>
  <Paragraphs>107</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-apple-system</vt:lpstr>
      <vt:lpstr>Arial</vt:lpstr>
      <vt:lpstr>Arial Black</vt:lpstr>
      <vt:lpstr>Calibri</vt:lpstr>
      <vt:lpstr>Garamond</vt:lpstr>
      <vt:lpstr>Georgia</vt:lpstr>
      <vt:lpstr>Helvetica Neue</vt:lpstr>
      <vt:lpstr>Open Sans</vt:lpstr>
      <vt:lpstr>Symbol</vt:lpstr>
      <vt:lpstr>Wingdings</vt:lpstr>
      <vt:lpstr>Organic</vt:lpstr>
      <vt:lpstr>Fake NEWS project</vt:lpstr>
      <vt:lpstr>AGENDA</vt:lpstr>
      <vt:lpstr>Introduction</vt:lpstr>
      <vt:lpstr>Business Goal</vt:lpstr>
      <vt:lpstr>Technical Requirements</vt:lpstr>
      <vt:lpstr>Exploratory Data Analysis (EDA)</vt:lpstr>
      <vt:lpstr>Data Description of Data-set</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cp:lastModifiedBy>vikash singh</cp:lastModifiedBy>
  <cp:revision>259</cp:revision>
  <dcterms:created xsi:type="dcterms:W3CDTF">2022-08-31T15:26:21Z</dcterms:created>
  <dcterms:modified xsi:type="dcterms:W3CDTF">2023-02-11T19:54:03Z</dcterms:modified>
</cp:coreProperties>
</file>