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9133-4A2D-F843-34E9-A529A4FE477B}"/>
              </a:ext>
            </a:extLst>
          </p:cNvPr>
          <p:cNvSpPr>
            <a:spLocks noGrp="1"/>
          </p:cNvSpPr>
          <p:nvPr>
            <p:ph type="ctrTitle" idx="4294967295"/>
          </p:nvPr>
        </p:nvSpPr>
        <p:spPr>
          <a:xfrm>
            <a:off x="2055814" y="1250950"/>
            <a:ext cx="9789184" cy="1865313"/>
          </a:xfrm>
        </p:spPr>
        <p:txBody>
          <a:bodyPr>
            <a:normAutofit/>
          </a:bodyPr>
          <a:lstStyle/>
          <a:p>
            <a:r>
              <a:rPr lang="en-US" sz="6000" b="1" dirty="0"/>
              <a:t>Flight Price Prediction Project</a:t>
            </a:r>
          </a:p>
        </p:txBody>
      </p:sp>
      <p:sp>
        <p:nvSpPr>
          <p:cNvPr id="3" name="Subtitle 2">
            <a:extLst>
              <a:ext uri="{FF2B5EF4-FFF2-40B4-BE49-F238E27FC236}">
                <a16:creationId xmlns:a16="http://schemas.microsoft.com/office/drawing/2014/main" id="{2E850660-53AF-03DA-28FB-282273095BD5}"/>
              </a:ext>
            </a:extLst>
          </p:cNvPr>
          <p:cNvSpPr>
            <a:spLocks noGrp="1"/>
          </p:cNvSpPr>
          <p:nvPr>
            <p:ph type="subTitle" idx="4294967295"/>
          </p:nvPr>
        </p:nvSpPr>
        <p:spPr>
          <a:xfrm>
            <a:off x="8031921" y="3546475"/>
            <a:ext cx="2649331" cy="390525"/>
          </a:xfrm>
        </p:spPr>
        <p:txBody>
          <a:bodyPr>
            <a:normAutofit/>
          </a:bodyPr>
          <a:lstStyle/>
          <a:p>
            <a:pPr algn="r"/>
            <a:r>
              <a:rPr lang="en-US" b="1" dirty="0"/>
              <a:t>Vikash Kumar singh</a:t>
            </a:r>
          </a:p>
        </p:txBody>
      </p:sp>
    </p:spTree>
    <p:extLst>
      <p:ext uri="{BB962C8B-B14F-4D97-AF65-F5344CB8AC3E}">
        <p14:creationId xmlns:p14="http://schemas.microsoft.com/office/powerpoint/2010/main" val="3680123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BE05-EA00-5D2C-91D4-E9C39A1C8433}"/>
              </a:ext>
            </a:extLst>
          </p:cNvPr>
          <p:cNvSpPr>
            <a:spLocks noGrp="1"/>
          </p:cNvSpPr>
          <p:nvPr>
            <p:ph type="title" idx="4294967295"/>
          </p:nvPr>
        </p:nvSpPr>
        <p:spPr>
          <a:xfrm>
            <a:off x="3935896" y="2261913"/>
            <a:ext cx="3829878" cy="1369184"/>
          </a:xfrm>
        </p:spPr>
        <p:txBody>
          <a:bodyPr>
            <a:noAutofit/>
          </a:bodyPr>
          <a:lstStyle/>
          <a:p>
            <a:r>
              <a:rPr lang="en-US" sz="5400" b="1" dirty="0">
                <a:solidFill>
                  <a:schemeClr val="accent2">
                    <a:lumMod val="60000"/>
                    <a:lumOff val="40000"/>
                  </a:schemeClr>
                </a:solidFill>
              </a:rPr>
              <a:t>THANK YOU</a:t>
            </a:r>
          </a:p>
        </p:txBody>
      </p:sp>
    </p:spTree>
    <p:extLst>
      <p:ext uri="{BB962C8B-B14F-4D97-AF65-F5344CB8AC3E}">
        <p14:creationId xmlns:p14="http://schemas.microsoft.com/office/powerpoint/2010/main" val="2081833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C5ED-6C22-CB5D-8EA2-54A9228C7AEB}"/>
              </a:ext>
            </a:extLst>
          </p:cNvPr>
          <p:cNvSpPr>
            <a:spLocks noGrp="1"/>
          </p:cNvSpPr>
          <p:nvPr>
            <p:ph type="title" idx="4294967295"/>
          </p:nvPr>
        </p:nvSpPr>
        <p:spPr>
          <a:xfrm>
            <a:off x="185531" y="0"/>
            <a:ext cx="5512903" cy="2464905"/>
          </a:xfrm>
        </p:spPr>
        <p:txBody>
          <a:bodyPr>
            <a:normAutofit fontScale="90000"/>
          </a:bodyPr>
          <a:lstStyle/>
          <a:p>
            <a:r>
              <a:rPr lang="en-US" u="sng" dirty="0"/>
              <a:t>Problem Statement And </a:t>
            </a:r>
            <a:r>
              <a:rPr lang="en-US" sz="4800" u="sng" dirty="0"/>
              <a:t>Understanding</a:t>
            </a:r>
            <a:br>
              <a:rPr lang="en-US" u="sng" dirty="0"/>
            </a:br>
            <a:br>
              <a:rPr lang="en-US" u="sng" dirty="0"/>
            </a:br>
            <a:endParaRPr lang="en-US" u="sng" dirty="0"/>
          </a:p>
        </p:txBody>
      </p:sp>
      <p:sp>
        <p:nvSpPr>
          <p:cNvPr id="3" name="Content Placeholder 2">
            <a:extLst>
              <a:ext uri="{FF2B5EF4-FFF2-40B4-BE49-F238E27FC236}">
                <a16:creationId xmlns:a16="http://schemas.microsoft.com/office/drawing/2014/main" id="{309BC190-9590-C526-8CCF-ECCA9AAD11C6}"/>
              </a:ext>
            </a:extLst>
          </p:cNvPr>
          <p:cNvSpPr>
            <a:spLocks noGrp="1"/>
          </p:cNvSpPr>
          <p:nvPr>
            <p:ph idx="4294967295"/>
          </p:nvPr>
        </p:nvSpPr>
        <p:spPr>
          <a:xfrm>
            <a:off x="0" y="1846262"/>
            <a:ext cx="12192000" cy="4386095"/>
          </a:xfrm>
        </p:spPr>
        <p:txBody>
          <a:bodyPr>
            <a:normAutofit/>
          </a:body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Anyone who has booked a flight ticket knows how unexpectedly the prices vary. The cheapest available ticket on a given flight gets more and less expensive over time. This usually happens as an attempt to maximize revenue based on –</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 1. Time of purchase patterns (making sure last-minute purchases are expensive) 2. Keeping the flight as full as they want it (raising prices on a flight which is filling up in order to reduce sales and hold back inventory for those expensive last-minute expensive purchases)</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 So, you have to work on a project where you collect data of flight fares with other features and work to make a model to predict fares of flights</a:t>
            </a:r>
            <a:r>
              <a:rPr kumimoji="0" lang="en-US"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a:t>
            </a:r>
            <a:endParaRPr kumimoji="0" lang="en-IN"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04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29B8-F39F-D79D-0817-6AC0B1E02BCA}"/>
              </a:ext>
            </a:extLst>
          </p:cNvPr>
          <p:cNvSpPr>
            <a:spLocks noGrp="1"/>
          </p:cNvSpPr>
          <p:nvPr>
            <p:ph type="title" idx="4294967295"/>
          </p:nvPr>
        </p:nvSpPr>
        <p:spPr>
          <a:xfrm>
            <a:off x="225287" y="652463"/>
            <a:ext cx="11966713" cy="1193800"/>
          </a:xfrm>
        </p:spPr>
        <p:txBody>
          <a:bodyPr>
            <a:normAutofit/>
          </a:bodyPr>
          <a:lstStyle/>
          <a:p>
            <a:r>
              <a:rPr lang="en-US" sz="2800" b="1" dirty="0"/>
              <a:t>In general, any machine learning problem can be assigned to one of two broad   classifications</a:t>
            </a:r>
            <a:r>
              <a:rPr lang="en-US" sz="2800" dirty="0"/>
              <a:t>:</a:t>
            </a:r>
            <a:br>
              <a:rPr lang="en-US" sz="2800" dirty="0"/>
            </a:br>
            <a:r>
              <a:rPr lang="en-US" sz="2800" dirty="0"/>
              <a:t>Supervised learning and Unsupervised learning.</a:t>
            </a:r>
          </a:p>
        </p:txBody>
      </p:sp>
      <p:sp>
        <p:nvSpPr>
          <p:cNvPr id="3" name="Content Placeholder 2">
            <a:extLst>
              <a:ext uri="{FF2B5EF4-FFF2-40B4-BE49-F238E27FC236}">
                <a16:creationId xmlns:a16="http://schemas.microsoft.com/office/drawing/2014/main" id="{72BEF681-C4AE-62BB-6B5F-66D02C76E121}"/>
              </a:ext>
            </a:extLst>
          </p:cNvPr>
          <p:cNvSpPr>
            <a:spLocks noGrp="1"/>
          </p:cNvSpPr>
          <p:nvPr>
            <p:ph idx="4294967295"/>
          </p:nvPr>
        </p:nvSpPr>
        <p:spPr>
          <a:xfrm>
            <a:off x="225287" y="1846263"/>
            <a:ext cx="11966713" cy="4022725"/>
          </a:xfrm>
        </p:spPr>
        <p:txBody>
          <a:bodyPr>
            <a:normAutofit/>
          </a:bodyPr>
          <a:lstStyle/>
          <a:p>
            <a:pPr>
              <a:buFont typeface="Arial" panose="020B0604020202020204" pitchFamily="34" charset="0"/>
              <a:buChar char="•"/>
            </a:pPr>
            <a:r>
              <a:rPr lang="en-US" dirty="0"/>
              <a:t>  </a:t>
            </a:r>
            <a:r>
              <a:rPr lang="en-US" u="sng" dirty="0"/>
              <a:t>Supervised Learning</a:t>
            </a:r>
            <a:r>
              <a:rPr lang="en-US" dirty="0"/>
              <a:t>: - In supervised learning ,we are given a data set and already know what our correct output should look like, having the idea that there is a relationship between the input and the output. Supervised learning problems are categorized into “regression” and “classification” problems.</a:t>
            </a:r>
          </a:p>
          <a:p>
            <a:pPr marL="457200" indent="-457200">
              <a:buFont typeface="+mj-lt"/>
              <a:buAutoNum type="arabicParenR"/>
            </a:pPr>
            <a:r>
              <a:rPr lang="en-US" dirty="0"/>
              <a:t>In a regression problem, we are trying to predict results within a continuous output, meaning that we are trying to map input variables to some continuous function.</a:t>
            </a:r>
          </a:p>
          <a:p>
            <a:pPr marL="457200" indent="-457200">
              <a:buFont typeface="+mj-lt"/>
              <a:buAutoNum type="arabicParenR"/>
            </a:pPr>
            <a:r>
              <a:rPr lang="en-US" dirty="0"/>
              <a:t>In a classification problem, we are instead trying to predict  results in a discrete output. In other words, we are trying to map input variables into discrete categories.</a:t>
            </a:r>
          </a:p>
          <a:p>
            <a:pPr>
              <a:buFont typeface="Arial" panose="020B0604020202020204" pitchFamily="34" charset="0"/>
              <a:buChar char="•"/>
            </a:pPr>
            <a:r>
              <a:rPr lang="en-US" dirty="0"/>
              <a:t> </a:t>
            </a:r>
            <a:r>
              <a:rPr lang="en-US" u="sng" dirty="0"/>
              <a:t>Unsupervised</a:t>
            </a:r>
            <a:r>
              <a:rPr lang="en-US" dirty="0"/>
              <a:t> </a:t>
            </a:r>
            <a:r>
              <a:rPr lang="en-US" u="sng" dirty="0"/>
              <a:t>Learning</a:t>
            </a:r>
            <a:r>
              <a:rPr lang="en-US" dirty="0"/>
              <a:t>: -Unsupervised  learning allows us to approach problems with little or no idea what our results should look like .We can derive structure from data where we don’t necessarily  know the effect of the variables. We can derive this structure by clustering the data based on relationships among the variables in the data. With unsupervised learning there is no feedback based on the prediction results.</a:t>
            </a:r>
          </a:p>
          <a:p>
            <a:pPr marL="457200" indent="-457200">
              <a:buFont typeface="+mj-lt"/>
              <a:buAutoNum type="arabicParenR"/>
            </a:pPr>
            <a:endParaRPr lang="en-US" dirty="0"/>
          </a:p>
        </p:txBody>
      </p:sp>
    </p:spTree>
    <p:extLst>
      <p:ext uri="{BB962C8B-B14F-4D97-AF65-F5344CB8AC3E}">
        <p14:creationId xmlns:p14="http://schemas.microsoft.com/office/powerpoint/2010/main" val="104159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8B3D-7E33-46FA-92BF-9321226AEBA5}"/>
              </a:ext>
            </a:extLst>
          </p:cNvPr>
          <p:cNvSpPr>
            <a:spLocks noGrp="1"/>
          </p:cNvSpPr>
          <p:nvPr>
            <p:ph type="title" idx="4294967295"/>
          </p:nvPr>
        </p:nvSpPr>
        <p:spPr>
          <a:xfrm>
            <a:off x="1" y="0"/>
            <a:ext cx="8945216" cy="1749287"/>
          </a:xfrm>
        </p:spPr>
        <p:txBody>
          <a:bodyPr>
            <a:normAutofit/>
          </a:bodyPr>
          <a:lstStyle/>
          <a:p>
            <a:r>
              <a:rPr lang="en-US" b="0" i="0" dirty="0">
                <a:solidFill>
                  <a:schemeClr val="tx1"/>
                </a:solidFill>
                <a:effectLst/>
                <a:latin typeface="Arial" panose="020B0604020202020204" pitchFamily="34" charset="0"/>
                <a:cs typeface="Arial" panose="020B0604020202020204" pitchFamily="34" charset="0"/>
              </a:rPr>
              <a:t>EDA steps and visualizations </a:t>
            </a:r>
            <a:r>
              <a:rPr lang="en-US" dirty="0"/>
              <a:t>:</a:t>
            </a:r>
            <a:br>
              <a:rPr lang="en-US" u="sng" dirty="0"/>
            </a:br>
            <a:endParaRPr lang="en-US" u="sng" dirty="0"/>
          </a:p>
        </p:txBody>
      </p:sp>
      <p:sp>
        <p:nvSpPr>
          <p:cNvPr id="4" name="Content Placeholder 3">
            <a:extLst>
              <a:ext uri="{FF2B5EF4-FFF2-40B4-BE49-F238E27FC236}">
                <a16:creationId xmlns:a16="http://schemas.microsoft.com/office/drawing/2014/main" id="{CE98885C-BAF7-EE11-1458-DFFEC61C313E}"/>
              </a:ext>
            </a:extLst>
          </p:cNvPr>
          <p:cNvSpPr>
            <a:spLocks noGrp="1"/>
          </p:cNvSpPr>
          <p:nvPr>
            <p:ph idx="4294967295"/>
          </p:nvPr>
        </p:nvSpPr>
        <p:spPr>
          <a:xfrm>
            <a:off x="145774" y="1085989"/>
            <a:ext cx="10058400" cy="4022725"/>
          </a:xfrm>
        </p:spPr>
        <p:txBody>
          <a:bodyPr>
            <a:normAutofit fontScale="85000" lnSpcReduction="20000"/>
          </a:bodyPr>
          <a:lstStyle/>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IN" sz="1800" u="sng" dirty="0">
                <a:effectLst/>
                <a:latin typeface="Calibri" panose="020F0502020204030204" pitchFamily="34" charset="0"/>
                <a:ea typeface="Calibri" panose="020F0502020204030204" pitchFamily="34" charset="0"/>
                <a:cs typeface="Times New Roman" panose="02020603050405020304" pitchFamily="18" charset="0"/>
              </a:rPr>
              <a:t> </a:t>
            </a:r>
            <a:r>
              <a:rPr lang="en-IN" sz="2800" u="sng" dirty="0">
                <a:effectLst/>
                <a:latin typeface="Calibri" panose="020F0502020204030204" pitchFamily="34" charset="0"/>
                <a:ea typeface="Calibri" panose="020F0502020204030204" pitchFamily="34" charset="0"/>
                <a:cs typeface="Times New Roman" panose="02020603050405020304" pitchFamily="18" charset="0"/>
              </a:rPr>
              <a:t>Cleansing</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 </a:t>
            </a:r>
            <a:r>
              <a:rPr lang="en-IN" sz="2800" u="sng" dirty="0">
                <a:effectLst/>
                <a:latin typeface="Calibri" panose="020F0502020204030204" pitchFamily="34" charset="0"/>
                <a:ea typeface="Calibri" panose="020F0502020204030204" pitchFamily="34" charset="0"/>
                <a:cs typeface="Times New Roman" panose="02020603050405020304" pitchFamily="18" charset="0"/>
              </a:rPr>
              <a:t>the dataset</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0"/>
              </a:spcAft>
              <a:buNone/>
            </a:pP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1900" b="0" i="0" dirty="0">
                <a:solidFill>
                  <a:srgbClr val="333333"/>
                </a:solidFill>
                <a:effectLst/>
                <a:latin typeface="Arial" panose="020B0604020202020204" pitchFamily="34" charset="0"/>
              </a:rPr>
              <a:t>This is an essential step to perform before creating a visualization. Clean, consistent data will be much easier to visualize.</a:t>
            </a:r>
          </a:p>
          <a:p>
            <a:pPr marL="0" marR="0" lvl="0" indent="0">
              <a:lnSpc>
                <a:spcPct val="107000"/>
              </a:lnSpc>
              <a:spcBef>
                <a:spcPts val="0"/>
              </a:spcBef>
              <a:spcAft>
                <a:spcPts val="0"/>
              </a:spcAft>
              <a:buNone/>
            </a:pPr>
            <a:r>
              <a:rPr lang="en-US" sz="1900" b="0" i="0" dirty="0">
                <a:solidFill>
                  <a:srgbClr val="333333"/>
                </a:solidFill>
                <a:effectLst/>
                <a:latin typeface="Arial" panose="020B0604020202020204" pitchFamily="34" charset="0"/>
              </a:rPr>
              <a:t>Data cleaning tasks will be very dependent on the dataset that you’re working with. In most cases, data cleaning involves</a:t>
            </a:r>
            <a:r>
              <a:rPr lang="en-US" sz="1900" dirty="0">
                <a:solidFill>
                  <a:srgbClr val="333333"/>
                </a:solidFill>
                <a:latin typeface="Arial" panose="020B0604020202020204" pitchFamily="34" charset="0"/>
              </a:rPr>
              <a:t>:</a:t>
            </a:r>
          </a:p>
          <a:p>
            <a:pPr>
              <a:buFont typeface="Wingdings" panose="05000000000000000000" pitchFamily="2" charset="2"/>
              <a:buChar char="§"/>
            </a:pPr>
            <a:r>
              <a:rPr lang="en-US" sz="1900" b="0" i="0" dirty="0">
                <a:solidFill>
                  <a:srgbClr val="333333"/>
                </a:solidFill>
                <a:effectLst/>
                <a:latin typeface="Arial" panose="020B0604020202020204" pitchFamily="34" charset="0"/>
              </a:rPr>
              <a:t> Removing unnecessary variables</a:t>
            </a:r>
          </a:p>
          <a:p>
            <a:pPr>
              <a:buFont typeface="Wingdings" panose="05000000000000000000" pitchFamily="2" charset="2"/>
              <a:buChar char="§"/>
            </a:pPr>
            <a:r>
              <a:rPr lang="en-US" sz="1900" b="0" i="0" dirty="0">
                <a:solidFill>
                  <a:srgbClr val="333333"/>
                </a:solidFill>
                <a:effectLst/>
                <a:latin typeface="Arial" panose="020B0604020202020204" pitchFamily="34" charset="0"/>
              </a:rPr>
              <a:t> Checking for Null Values</a:t>
            </a:r>
          </a:p>
          <a:p>
            <a:pPr>
              <a:buFont typeface="Wingdings" panose="05000000000000000000" pitchFamily="2" charset="2"/>
              <a:buChar char="§"/>
            </a:pPr>
            <a:r>
              <a:rPr lang="en-US" sz="1900" b="0" i="0" dirty="0">
                <a:solidFill>
                  <a:srgbClr val="333333"/>
                </a:solidFill>
                <a:effectLst/>
                <a:latin typeface="Arial" panose="020B0604020202020204" pitchFamily="34" charset="0"/>
              </a:rPr>
              <a:t> checking for duplicates </a:t>
            </a:r>
          </a:p>
          <a:p>
            <a:pPr>
              <a:buFont typeface="Wingdings" panose="05000000000000000000" pitchFamily="2" charset="2"/>
              <a:buChar char="§"/>
            </a:pPr>
            <a:r>
              <a:rPr lang="en-US" sz="1900" b="0" i="0" dirty="0">
                <a:solidFill>
                  <a:srgbClr val="333333"/>
                </a:solidFill>
                <a:effectLst/>
                <a:latin typeface="Arial" panose="020B0604020202020204" pitchFamily="34" charset="0"/>
              </a:rPr>
              <a:t> Dealing with missing values</a:t>
            </a:r>
          </a:p>
          <a:p>
            <a:pPr>
              <a:buFont typeface="Wingdings" panose="05000000000000000000" pitchFamily="2" charset="2"/>
              <a:buChar char="§"/>
            </a:pPr>
            <a:r>
              <a:rPr lang="en-US" sz="1900" b="0" i="0" dirty="0">
                <a:solidFill>
                  <a:srgbClr val="333333"/>
                </a:solidFill>
                <a:effectLst/>
                <a:latin typeface="Arial" panose="020B0604020202020204" pitchFamily="34" charset="0"/>
              </a:rPr>
              <a:t> Standardizing or categorizing values</a:t>
            </a:r>
          </a:p>
          <a:p>
            <a:pPr>
              <a:buFont typeface="Wingdings" panose="05000000000000000000" pitchFamily="2" charset="2"/>
              <a:buChar char="§"/>
            </a:pPr>
            <a:r>
              <a:rPr lang="en-US" sz="1900" b="0" i="0" dirty="0">
                <a:solidFill>
                  <a:srgbClr val="333333"/>
                </a:solidFill>
                <a:effectLst/>
                <a:latin typeface="Arial" panose="020B0604020202020204" pitchFamily="34" charset="0"/>
              </a:rPr>
              <a:t> Correcting typographical errors</a:t>
            </a:r>
          </a:p>
          <a:p>
            <a:pPr marL="342900" indent="-342900">
              <a:lnSpc>
                <a:spcPct val="107000"/>
              </a:lnSpc>
              <a:spcBef>
                <a:spcPts val="0"/>
              </a:spcBef>
              <a:spcAft>
                <a:spcPts val="0"/>
              </a:spcAft>
              <a:buFont typeface="+mj-lt"/>
              <a:buAutoNum type="arabicPeriod"/>
            </a:pP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dirty="0"/>
          </a:p>
        </p:txBody>
      </p:sp>
    </p:spTree>
    <p:extLst>
      <p:ext uri="{BB962C8B-B14F-4D97-AF65-F5344CB8AC3E}">
        <p14:creationId xmlns:p14="http://schemas.microsoft.com/office/powerpoint/2010/main" val="1392238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DB89-C3B8-A42A-37F6-A83FA6EAE160}"/>
              </a:ext>
            </a:extLst>
          </p:cNvPr>
          <p:cNvSpPr>
            <a:spLocks noGrp="1"/>
          </p:cNvSpPr>
          <p:nvPr>
            <p:ph type="title" idx="4294967295"/>
          </p:nvPr>
        </p:nvSpPr>
        <p:spPr>
          <a:xfrm>
            <a:off x="0" y="287338"/>
            <a:ext cx="10850563" cy="1449387"/>
          </a:xfrm>
        </p:spPr>
        <p:txBody>
          <a:bodyPr/>
          <a:lstStyle/>
          <a:p>
            <a:r>
              <a:rPr lang="en-US" u="sng"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rPr>
              <a:t>  Data Visualization:</a:t>
            </a:r>
            <a:br>
              <a:rPr lang="en-US" u="sng"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rPr>
            </a:br>
            <a:endParaRPr lang="en-US" u="sng" dirty="0">
              <a:latin typeface="Nirmala UI" panose="020B0502040204020203" pitchFamily="34" charset="0"/>
              <a:ea typeface="Nirmala UI" panose="020B0502040204020203" pitchFamily="34" charset="0"/>
              <a:cs typeface="Nirmala UI" panose="020B0502040204020203" pitchFamily="34" charset="0"/>
            </a:endParaRPr>
          </a:p>
        </p:txBody>
      </p:sp>
      <p:sp>
        <p:nvSpPr>
          <p:cNvPr id="3" name="Content Placeholder 2">
            <a:extLst>
              <a:ext uri="{FF2B5EF4-FFF2-40B4-BE49-F238E27FC236}">
                <a16:creationId xmlns:a16="http://schemas.microsoft.com/office/drawing/2014/main" id="{7A23C5AA-AB93-3A36-742B-E1254FE704CA}"/>
              </a:ext>
            </a:extLst>
          </p:cNvPr>
          <p:cNvSpPr>
            <a:spLocks noGrp="1"/>
          </p:cNvSpPr>
          <p:nvPr>
            <p:ph idx="4294967295"/>
          </p:nvPr>
        </p:nvSpPr>
        <p:spPr>
          <a:xfrm>
            <a:off x="0" y="1536700"/>
            <a:ext cx="10850563" cy="4332288"/>
          </a:xfrm>
        </p:spPr>
        <p:txBody>
          <a:bodyPr/>
          <a:lstStyle/>
          <a:p>
            <a:pPr algn="l"/>
            <a:r>
              <a:rPr lang="en-US" b="0" i="0" dirty="0">
                <a:solidFill>
                  <a:srgbClr val="333333"/>
                </a:solidFill>
                <a:effectLst/>
                <a:latin typeface="Arial" panose="020B0604020202020204" pitchFamily="34" charset="0"/>
              </a:rPr>
              <a:t>The data preparation steps involve various type of visualization, which include</a:t>
            </a:r>
            <a:r>
              <a:rPr lang="en-US" dirty="0">
                <a:solidFill>
                  <a:srgbClr val="333333"/>
                </a:solidFill>
                <a:latin typeface="Arial" panose="020B0604020202020204" pitchFamily="34" charset="0"/>
              </a:rPr>
              <a:t>:</a:t>
            </a:r>
            <a:r>
              <a:rPr lang="en-US" b="0" i="0" dirty="0">
                <a:solidFill>
                  <a:srgbClr val="333333"/>
                </a:solidFill>
                <a:effectLst/>
                <a:latin typeface="Arial" panose="020B0604020202020204" pitchFamily="34" charset="0"/>
              </a:rPr>
              <a:t> </a:t>
            </a:r>
          </a:p>
          <a:p>
            <a:pPr algn="l">
              <a:buFont typeface="Arial" panose="020B0604020202020204" pitchFamily="34" charset="0"/>
              <a:buChar char="•"/>
            </a:pPr>
            <a:r>
              <a:rPr lang="en-US" b="0" i="0" dirty="0">
                <a:solidFill>
                  <a:srgbClr val="333333"/>
                </a:solidFill>
                <a:effectLst/>
                <a:latin typeface="Arial" panose="020B0604020202020204" pitchFamily="34" charset="0"/>
              </a:rPr>
              <a:t> bar plot.</a:t>
            </a:r>
          </a:p>
          <a:p>
            <a:pPr algn="l">
              <a:buFont typeface="Arial" panose="020B0604020202020204" pitchFamily="34" charset="0"/>
              <a:buChar char="•"/>
            </a:pPr>
            <a:r>
              <a:rPr lang="en-US" b="0" i="0" dirty="0">
                <a:solidFill>
                  <a:srgbClr val="333333"/>
                </a:solidFill>
                <a:effectLst/>
                <a:latin typeface="Arial" panose="020B0604020202020204" pitchFamily="34" charset="0"/>
              </a:rPr>
              <a:t> Scatter plot .</a:t>
            </a:r>
          </a:p>
          <a:p>
            <a:pPr algn="l">
              <a:buFont typeface="Arial" panose="020B0604020202020204" pitchFamily="34" charset="0"/>
              <a:buChar char="•"/>
            </a:pP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Distplot</a:t>
            </a:r>
            <a:r>
              <a:rPr lang="en-US" b="0" i="0" dirty="0">
                <a:solidFill>
                  <a:srgbClr val="333333"/>
                </a:solidFill>
                <a:effectLst/>
                <a:latin typeface="Arial" panose="020B0604020202020204" pitchFamily="34" charset="0"/>
              </a:rPr>
              <a:t>.</a:t>
            </a:r>
          </a:p>
          <a:p>
            <a:pPr algn="l">
              <a:buFont typeface="Arial" panose="020B0604020202020204" pitchFamily="34" charset="0"/>
              <a:buChar char="•"/>
            </a:pPr>
            <a:r>
              <a:rPr lang="en-US" b="0" i="0" dirty="0">
                <a:solidFill>
                  <a:srgbClr val="333333"/>
                </a:solidFill>
                <a:effectLst/>
                <a:latin typeface="Arial" panose="020B0604020202020204" pitchFamily="34" charset="0"/>
              </a:rPr>
              <a:t> Box plot</a:t>
            </a:r>
            <a:r>
              <a:rPr lang="en-US" dirty="0">
                <a:solidFill>
                  <a:srgbClr val="333333"/>
                </a:solidFill>
                <a:latin typeface="Arial" panose="020B0604020202020204" pitchFamily="34" charset="0"/>
              </a:rPr>
              <a:t>.</a:t>
            </a:r>
            <a:endParaRPr lang="en-US" b="0" i="0" dirty="0">
              <a:solidFill>
                <a:srgbClr val="333333"/>
              </a:solidFill>
              <a:effectLst/>
              <a:latin typeface="Arial" panose="020B0604020202020204" pitchFamily="34" charset="0"/>
            </a:endParaRPr>
          </a:p>
          <a:p>
            <a:pPr algn="l">
              <a:buFont typeface="Arial" panose="020B0604020202020204" pitchFamily="34" charset="0"/>
              <a:buChar char="•"/>
            </a:pPr>
            <a:r>
              <a:rPr lang="en-US" b="0" i="0" dirty="0">
                <a:solidFill>
                  <a:srgbClr val="333333"/>
                </a:solidFill>
                <a:effectLst/>
                <a:latin typeface="Arial" panose="020B0604020202020204" pitchFamily="34" charset="0"/>
              </a:rPr>
              <a:t>Heat map</a:t>
            </a:r>
            <a:r>
              <a:rPr lang="en-US" dirty="0">
                <a:solidFill>
                  <a:srgbClr val="333333"/>
                </a:solidFill>
                <a:latin typeface="Arial" panose="020B0604020202020204" pitchFamily="34" charset="0"/>
              </a:rPr>
              <a:t>.</a:t>
            </a:r>
          </a:p>
          <a:p>
            <a:pPr algn="l">
              <a:buFont typeface="Arial" panose="020B0604020202020204" pitchFamily="34" charset="0"/>
              <a:buChar char="•"/>
            </a:pPr>
            <a:r>
              <a:rPr lang="en-US" dirty="0">
                <a:solidFill>
                  <a:srgbClr val="333333"/>
                </a:solidFill>
                <a:latin typeface="Arial" panose="020B0604020202020204" pitchFamily="34" charset="0"/>
              </a:rPr>
              <a:t>Pair plot.</a:t>
            </a:r>
            <a:endParaRPr lang="en-US" b="0" i="0" dirty="0">
              <a:solidFill>
                <a:srgbClr val="333333"/>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49728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22A2-A6F9-CC07-B3AE-693CDB427851}"/>
              </a:ext>
            </a:extLst>
          </p:cNvPr>
          <p:cNvSpPr>
            <a:spLocks noGrp="1"/>
          </p:cNvSpPr>
          <p:nvPr>
            <p:ph type="title" idx="4294967295"/>
          </p:nvPr>
        </p:nvSpPr>
        <p:spPr>
          <a:xfrm>
            <a:off x="0" y="307975"/>
            <a:ext cx="11155363" cy="536575"/>
          </a:xfrm>
        </p:spPr>
        <p:txBody>
          <a:bodyPr>
            <a:normAutofit fontScale="90000"/>
          </a:bodyPr>
          <a:lstStyle/>
          <a:p>
            <a:r>
              <a:rPr lang="en-US" sz="4000" b="0" i="0" u="sng" dirty="0">
                <a:solidFill>
                  <a:schemeClr val="tx1"/>
                </a:solidFill>
                <a:effectLst/>
                <a:latin typeface="Arial" panose="020B0604020202020204" pitchFamily="34" charset="0"/>
                <a:cs typeface="Arial" panose="020B0604020202020204" pitchFamily="34" charset="0"/>
              </a:rPr>
              <a:t>Steps and assumptions used to complete the project</a:t>
            </a:r>
            <a:r>
              <a:rPr lang="en-US" sz="4000" b="0" i="0" dirty="0">
                <a:solidFill>
                  <a:srgbClr val="4E5E6A"/>
                </a:solidFill>
                <a:effectLst/>
                <a:latin typeface="Open Sans"/>
              </a:rPr>
              <a:t>:</a:t>
            </a:r>
            <a:endParaRPr lang="en-US" sz="4000" dirty="0"/>
          </a:p>
        </p:txBody>
      </p:sp>
      <p:sp>
        <p:nvSpPr>
          <p:cNvPr id="3" name="Content Placeholder 2">
            <a:extLst>
              <a:ext uri="{FF2B5EF4-FFF2-40B4-BE49-F238E27FC236}">
                <a16:creationId xmlns:a16="http://schemas.microsoft.com/office/drawing/2014/main" id="{A4A2C2CE-E7DD-8EAD-D6F7-4BB7C5F5B96E}"/>
              </a:ext>
            </a:extLst>
          </p:cNvPr>
          <p:cNvSpPr>
            <a:spLocks noGrp="1"/>
          </p:cNvSpPr>
          <p:nvPr>
            <p:ph idx="4294967295"/>
          </p:nvPr>
        </p:nvSpPr>
        <p:spPr>
          <a:xfrm>
            <a:off x="927652" y="844551"/>
            <a:ext cx="10108648" cy="5437188"/>
          </a:xfrm>
        </p:spPr>
        <p:txBody>
          <a:bodyPr>
            <a:normAutofit fontScale="40000" lnSpcReduction="20000"/>
          </a:bodyPr>
          <a:lstStyle/>
          <a:p>
            <a:pPr>
              <a:lnSpc>
                <a:spcPct val="107000"/>
              </a:lnSpc>
              <a:spcBef>
                <a:spcPts val="0"/>
              </a:spcBef>
              <a:spcAft>
                <a:spcPts val="0"/>
              </a:spcAft>
              <a:buFont typeface="Wingdings" panose="05000000000000000000" pitchFamily="2" charset="2"/>
              <a:buChar char="Ø"/>
            </a:pPr>
            <a:r>
              <a:rPr lang="en-US" sz="3300" b="1" dirty="0">
                <a:effectLst/>
                <a:ea typeface="Calibri" panose="020F0502020204030204" pitchFamily="34" charset="0"/>
                <a:cs typeface="Times New Roman" panose="02020603050405020304" pitchFamily="18" charset="0"/>
              </a:rPr>
              <a:t>Importing data 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Checking All Column Name</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Checking Total Numbers of Rows and Column</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Information about Data (Memory Used and Data Types)</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Checking for Null Values</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dropping the unnecessary columns</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Checking total number of unique value in each column of Dataset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Data Cleaning</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EXPLORATORY DATA ANALYSIS (EDA)</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Strip plot</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Pair plot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Bar plot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Count plot</a:t>
            </a:r>
          </a:p>
          <a:p>
            <a:pPr>
              <a:lnSpc>
                <a:spcPct val="107000"/>
              </a:lnSpc>
              <a:spcBef>
                <a:spcPts val="0"/>
              </a:spcBef>
              <a:spcAft>
                <a:spcPts val="0"/>
              </a:spcAft>
              <a:buFont typeface="Wingdings" panose="05000000000000000000" pitchFamily="2" charset="2"/>
              <a:buChar char="Ø"/>
            </a:pPr>
            <a:r>
              <a:rPr lang="en-US" sz="3300" b="1" dirty="0" err="1">
                <a:solidFill>
                  <a:srgbClr val="000000"/>
                </a:solidFill>
              </a:rPr>
              <a:t>Dist</a:t>
            </a:r>
            <a:r>
              <a:rPr lang="en-US" sz="3300" b="1" dirty="0">
                <a:solidFill>
                  <a:srgbClr val="000000"/>
                </a:solidFill>
              </a:rPr>
              <a:t> plot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Box plot</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Heat map</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Encoding</a:t>
            </a:r>
            <a:endParaRPr lang="en-US" sz="3300" b="1" dirty="0">
              <a:solidFill>
                <a:srgbClr val="000000"/>
              </a:solidFill>
            </a:endParaRP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removing the outliers</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Removing the skewness</a:t>
            </a:r>
          </a:p>
          <a:p>
            <a:pPr>
              <a:lnSpc>
                <a:spcPct val="107000"/>
              </a:lnSpc>
              <a:spcBef>
                <a:spcPts val="0"/>
              </a:spcBef>
              <a:spcAft>
                <a:spcPts val="0"/>
              </a:spcAft>
              <a:buFont typeface="Wingdings" panose="05000000000000000000" pitchFamily="2" charset="2"/>
              <a:buChar char="Ø"/>
            </a:pPr>
            <a:r>
              <a:rPr lang="en-US" sz="3300" b="1" i="0" dirty="0" err="1">
                <a:solidFill>
                  <a:srgbClr val="000000"/>
                </a:solidFill>
                <a:effectLst/>
              </a:rPr>
              <a:t>Vif</a:t>
            </a:r>
            <a:endParaRPr lang="en-US" sz="3300" b="1" i="0" dirty="0">
              <a:solidFill>
                <a:srgbClr val="000000"/>
              </a:solidFill>
              <a:effectLst/>
            </a:endParaRP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separating the target from other features</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splitting the train and test dataset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scaling the dataset</a:t>
            </a:r>
            <a:endParaRPr lang="en-US" sz="3300" b="1" dirty="0">
              <a:solidFill>
                <a:srgbClr val="000000"/>
              </a:solidFill>
            </a:endParaRP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Metrics-explained variance, mean absolute error, mean squared error ,r2 score, adjusted r2 score</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Accuracy; cross validation score with cv=5</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Models</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Hyperparameter tuning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800"/>
              </a:spcAft>
              <a:buFont typeface="+mj-lt"/>
              <a:buAutoNum type="arabicParen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US" dirty="0"/>
          </a:p>
        </p:txBody>
      </p:sp>
    </p:spTree>
    <p:extLst>
      <p:ext uri="{BB962C8B-B14F-4D97-AF65-F5344CB8AC3E}">
        <p14:creationId xmlns:p14="http://schemas.microsoft.com/office/powerpoint/2010/main" val="376532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DEC6-6E46-11A1-BCAC-8CA86F753F22}"/>
              </a:ext>
            </a:extLst>
          </p:cNvPr>
          <p:cNvSpPr>
            <a:spLocks noGrp="1"/>
          </p:cNvSpPr>
          <p:nvPr>
            <p:ph type="title" idx="4294967295"/>
          </p:nvPr>
        </p:nvSpPr>
        <p:spPr>
          <a:xfrm>
            <a:off x="0" y="198438"/>
            <a:ext cx="3062288" cy="569912"/>
          </a:xfrm>
        </p:spPr>
        <p:txBody>
          <a:bodyPr>
            <a:normAutofit fontScale="90000"/>
          </a:bodyPr>
          <a:lstStyle/>
          <a:p>
            <a:r>
              <a:rPr lang="en-US" b="1" u="sng" dirty="0"/>
              <a:t>Models</a:t>
            </a:r>
            <a:r>
              <a:rPr lang="en-US" b="1" dirty="0"/>
              <a:t>:</a:t>
            </a:r>
          </a:p>
        </p:txBody>
      </p:sp>
      <p:sp>
        <p:nvSpPr>
          <p:cNvPr id="3" name="Content Placeholder 2">
            <a:extLst>
              <a:ext uri="{FF2B5EF4-FFF2-40B4-BE49-F238E27FC236}">
                <a16:creationId xmlns:a16="http://schemas.microsoft.com/office/drawing/2014/main" id="{E1C31550-8061-42A9-730E-E05F5D022BAC}"/>
              </a:ext>
            </a:extLst>
          </p:cNvPr>
          <p:cNvSpPr>
            <a:spLocks noGrp="1"/>
          </p:cNvSpPr>
          <p:nvPr>
            <p:ph sz="half" idx="4294967295"/>
          </p:nvPr>
        </p:nvSpPr>
        <p:spPr>
          <a:xfrm>
            <a:off x="0" y="1673225"/>
            <a:ext cx="4937125" cy="4024313"/>
          </a:xfrm>
        </p:spPr>
        <p:txBody>
          <a:bodyPr>
            <a:normAutofit fontScale="85000" lnSpcReduction="20000"/>
          </a:bodyPr>
          <a:lstStyle/>
          <a:p>
            <a:r>
              <a:rPr lang="en-US" b="1" dirty="0"/>
              <a:t>Names:</a:t>
            </a:r>
          </a:p>
          <a:p>
            <a:pPr marL="457200" indent="-457200">
              <a:buFont typeface="+mj-lt"/>
              <a:buAutoNum type="arabicPeriod"/>
            </a:pPr>
            <a:r>
              <a:rPr lang="en-US" dirty="0"/>
              <a:t>Linear regression</a:t>
            </a:r>
          </a:p>
          <a:p>
            <a:pPr marL="457200" indent="-457200">
              <a:buFont typeface="+mj-lt"/>
              <a:buAutoNum type="arabicPeriod"/>
            </a:pPr>
            <a:r>
              <a:rPr lang="en-US" dirty="0"/>
              <a:t>Random forest regressor</a:t>
            </a:r>
          </a:p>
          <a:p>
            <a:pPr marL="457200" indent="-457200">
              <a:buFont typeface="+mj-lt"/>
              <a:buAutoNum type="arabicPeriod"/>
            </a:pPr>
            <a:r>
              <a:rPr lang="en-US" dirty="0"/>
              <a:t>Decision tree regressor</a:t>
            </a:r>
          </a:p>
          <a:p>
            <a:pPr marL="457200" indent="-457200">
              <a:buFont typeface="+mj-lt"/>
              <a:buAutoNum type="arabicPeriod"/>
            </a:pPr>
            <a:r>
              <a:rPr lang="en-US" dirty="0"/>
              <a:t>Support vector regressor(SVR)</a:t>
            </a:r>
          </a:p>
          <a:p>
            <a:pPr marL="457200" indent="-457200">
              <a:buFont typeface="+mj-lt"/>
              <a:buAutoNum type="arabicPeriod"/>
            </a:pPr>
            <a:r>
              <a:rPr lang="en-US" dirty="0"/>
              <a:t>Kneighbour regressor</a:t>
            </a:r>
          </a:p>
          <a:p>
            <a:pPr marL="457200" indent="-457200">
              <a:buFont typeface="+mj-lt"/>
              <a:buAutoNum type="arabicPeriod"/>
            </a:pPr>
            <a:r>
              <a:rPr lang="en-US" dirty="0"/>
              <a:t>XGB regressor</a:t>
            </a:r>
          </a:p>
          <a:p>
            <a:pPr marL="457200" indent="-457200">
              <a:buFont typeface="+mj-lt"/>
              <a:buAutoNum type="arabicPeriod"/>
            </a:pPr>
            <a:r>
              <a:rPr lang="en-US" dirty="0"/>
              <a:t>Lasso regressor</a:t>
            </a:r>
          </a:p>
          <a:p>
            <a:pPr marL="457200" indent="-457200">
              <a:buFont typeface="+mj-lt"/>
              <a:buAutoNum type="arabicPeriod"/>
            </a:pPr>
            <a:r>
              <a:rPr lang="en-US" dirty="0"/>
              <a:t>Ridge regressor</a:t>
            </a:r>
          </a:p>
          <a:p>
            <a:pPr marL="457200" indent="-457200">
              <a:buFont typeface="+mj-lt"/>
              <a:buAutoNum type="arabicPeriod"/>
            </a:pPr>
            <a:r>
              <a:rPr lang="en-US" dirty="0"/>
              <a:t>Adaboost regressor </a:t>
            </a:r>
          </a:p>
          <a:p>
            <a:pPr marL="457200" indent="-457200">
              <a:buFont typeface="+mj-lt"/>
              <a:buAutoNum type="arabicPeriod"/>
            </a:pPr>
            <a:r>
              <a:rPr lang="en-US" b="1" dirty="0">
                <a:highlight>
                  <a:srgbClr val="00FF00"/>
                </a:highlight>
              </a:rPr>
              <a:t>Gradient boosting regressor</a:t>
            </a:r>
          </a:p>
        </p:txBody>
      </p:sp>
      <p:sp>
        <p:nvSpPr>
          <p:cNvPr id="4" name="Content Placeholder 3">
            <a:extLst>
              <a:ext uri="{FF2B5EF4-FFF2-40B4-BE49-F238E27FC236}">
                <a16:creationId xmlns:a16="http://schemas.microsoft.com/office/drawing/2014/main" id="{67B781DA-B255-A9CE-DE1E-564068D7B071}"/>
              </a:ext>
            </a:extLst>
          </p:cNvPr>
          <p:cNvSpPr>
            <a:spLocks noGrp="1"/>
          </p:cNvSpPr>
          <p:nvPr>
            <p:ph sz="half" idx="4294967295"/>
          </p:nvPr>
        </p:nvSpPr>
        <p:spPr>
          <a:xfrm>
            <a:off x="7254875" y="1673225"/>
            <a:ext cx="4937125" cy="4024313"/>
          </a:xfrm>
        </p:spPr>
        <p:txBody>
          <a:bodyPr>
            <a:normAutofit fontScale="85000" lnSpcReduction="20000"/>
          </a:bodyPr>
          <a:lstStyle/>
          <a:p>
            <a:r>
              <a:rPr lang="en-US" b="1" dirty="0"/>
              <a:t>Accuracy:</a:t>
            </a:r>
          </a:p>
          <a:p>
            <a:pPr marL="457200" indent="-457200">
              <a:buFont typeface="+mj-lt"/>
              <a:buAutoNum type="arabicPeriod"/>
            </a:pPr>
            <a:r>
              <a:rPr lang="en-US" b="1" dirty="0"/>
              <a:t>45.20%</a:t>
            </a:r>
          </a:p>
          <a:p>
            <a:pPr marL="457200" indent="-457200">
              <a:buFont typeface="+mj-lt"/>
              <a:buAutoNum type="arabicPeriod"/>
            </a:pPr>
            <a:r>
              <a:rPr lang="en-US" b="1" dirty="0">
                <a:solidFill>
                  <a:schemeClr val="tx1">
                    <a:lumMod val="65000"/>
                    <a:lumOff val="35000"/>
                  </a:schemeClr>
                </a:solidFill>
              </a:rPr>
              <a:t>48.93%</a:t>
            </a:r>
          </a:p>
          <a:p>
            <a:pPr marL="457200" indent="-457200">
              <a:buFont typeface="+mj-lt"/>
              <a:buAutoNum type="arabicPeriod"/>
            </a:pPr>
            <a:r>
              <a:rPr lang="en-US" b="1" dirty="0"/>
              <a:t>22.91%</a:t>
            </a:r>
          </a:p>
          <a:p>
            <a:pPr marL="457200" indent="-457200">
              <a:buFont typeface="+mj-lt"/>
              <a:buAutoNum type="arabicPeriod"/>
            </a:pPr>
            <a:r>
              <a:rPr lang="en-US" b="1" dirty="0"/>
              <a:t>39.31%</a:t>
            </a:r>
          </a:p>
          <a:p>
            <a:pPr marL="457200" indent="-457200">
              <a:buFont typeface="+mj-lt"/>
              <a:buAutoNum type="arabicPeriod"/>
            </a:pPr>
            <a:r>
              <a:rPr lang="en-US" b="1" dirty="0"/>
              <a:t>26.51%</a:t>
            </a:r>
          </a:p>
          <a:p>
            <a:pPr marL="457200" indent="-457200">
              <a:buFont typeface="+mj-lt"/>
              <a:buAutoNum type="arabicPeriod"/>
            </a:pPr>
            <a:r>
              <a:rPr lang="en-US" b="1" dirty="0"/>
              <a:t>44.14%</a:t>
            </a:r>
          </a:p>
          <a:p>
            <a:pPr marL="457200" indent="-457200">
              <a:buFont typeface="+mj-lt"/>
              <a:buAutoNum type="arabicPeriod"/>
            </a:pPr>
            <a:r>
              <a:rPr lang="en-US" b="1" dirty="0"/>
              <a:t>-0.3%</a:t>
            </a:r>
          </a:p>
          <a:p>
            <a:pPr marL="457200" indent="-457200">
              <a:buFont typeface="+mj-lt"/>
              <a:buAutoNum type="arabicPeriod"/>
            </a:pPr>
            <a:r>
              <a:rPr lang="en-US" b="1" dirty="0"/>
              <a:t>28.56%</a:t>
            </a:r>
          </a:p>
          <a:p>
            <a:pPr marL="457200" indent="-457200">
              <a:buFont typeface="+mj-lt"/>
              <a:buAutoNum type="arabicPeriod"/>
            </a:pPr>
            <a:r>
              <a:rPr lang="en-US" b="1" dirty="0"/>
              <a:t>37.63%</a:t>
            </a:r>
          </a:p>
          <a:p>
            <a:pPr marL="457200" indent="-457200">
              <a:buFont typeface="+mj-lt"/>
              <a:buAutoNum type="arabicPeriod"/>
            </a:pPr>
            <a:r>
              <a:rPr lang="en-US" b="1" dirty="0">
                <a:highlight>
                  <a:srgbClr val="00FF00"/>
                </a:highlight>
              </a:rPr>
              <a:t>52.62%</a:t>
            </a:r>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p:txBody>
      </p:sp>
    </p:spTree>
    <p:extLst>
      <p:ext uri="{BB962C8B-B14F-4D97-AF65-F5344CB8AC3E}">
        <p14:creationId xmlns:p14="http://schemas.microsoft.com/office/powerpoint/2010/main" val="423206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ECEE-F3D0-82DA-5BFD-F46FEB3CE95E}"/>
              </a:ext>
            </a:extLst>
          </p:cNvPr>
          <p:cNvSpPr>
            <a:spLocks noGrp="1"/>
          </p:cNvSpPr>
          <p:nvPr>
            <p:ph type="title" idx="4294967295"/>
          </p:nvPr>
        </p:nvSpPr>
        <p:spPr>
          <a:xfrm>
            <a:off x="0" y="287338"/>
            <a:ext cx="9053513" cy="942975"/>
          </a:xfrm>
        </p:spPr>
        <p:txBody>
          <a:bodyPr/>
          <a:lstStyle/>
          <a:p>
            <a:r>
              <a:rPr lang="en-US" b="1" u="sng" dirty="0"/>
              <a:t>Finalized model:</a:t>
            </a:r>
          </a:p>
        </p:txBody>
      </p:sp>
      <p:sp>
        <p:nvSpPr>
          <p:cNvPr id="3" name="Content Placeholder 2">
            <a:extLst>
              <a:ext uri="{FF2B5EF4-FFF2-40B4-BE49-F238E27FC236}">
                <a16:creationId xmlns:a16="http://schemas.microsoft.com/office/drawing/2014/main" id="{6C3DDC85-8B88-3615-E665-A468758257FE}"/>
              </a:ext>
            </a:extLst>
          </p:cNvPr>
          <p:cNvSpPr>
            <a:spLocks noGrp="1"/>
          </p:cNvSpPr>
          <p:nvPr>
            <p:ph idx="4294967295"/>
          </p:nvPr>
        </p:nvSpPr>
        <p:spPr>
          <a:xfrm>
            <a:off x="0" y="1846263"/>
            <a:ext cx="9226550" cy="3781425"/>
          </a:xfrm>
        </p:spPr>
        <p:txBody>
          <a:bodyPr/>
          <a:lstStyle/>
          <a:p>
            <a:r>
              <a:rPr lang="en-US" b="1" dirty="0"/>
              <a:t>Model 10; Gradient Boosting Regressor is our best model among all.</a:t>
            </a:r>
            <a:endParaRPr lang="en-US" dirty="0"/>
          </a:p>
        </p:txBody>
      </p:sp>
      <p:pic>
        <p:nvPicPr>
          <p:cNvPr id="5" name="Picture 4">
            <a:extLst>
              <a:ext uri="{FF2B5EF4-FFF2-40B4-BE49-F238E27FC236}">
                <a16:creationId xmlns:a16="http://schemas.microsoft.com/office/drawing/2014/main" id="{A8019894-85EF-FE11-FAFD-72FEA33F0CA7}"/>
              </a:ext>
            </a:extLst>
          </p:cNvPr>
          <p:cNvPicPr>
            <a:picLocks noChangeAspect="1"/>
          </p:cNvPicPr>
          <p:nvPr/>
        </p:nvPicPr>
        <p:blipFill>
          <a:blip r:embed="rId2"/>
          <a:stretch>
            <a:fillRect/>
          </a:stretch>
        </p:blipFill>
        <p:spPr>
          <a:xfrm>
            <a:off x="2447778" y="2335237"/>
            <a:ext cx="5725551" cy="3781425"/>
          </a:xfrm>
          <a:prstGeom prst="rect">
            <a:avLst/>
          </a:prstGeom>
        </p:spPr>
      </p:pic>
    </p:spTree>
    <p:extLst>
      <p:ext uri="{BB962C8B-B14F-4D97-AF65-F5344CB8AC3E}">
        <p14:creationId xmlns:p14="http://schemas.microsoft.com/office/powerpoint/2010/main" val="337557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F63E-902E-CDCE-2BE3-BA43F7305B67}"/>
              </a:ext>
            </a:extLst>
          </p:cNvPr>
          <p:cNvSpPr>
            <a:spLocks noGrp="1"/>
          </p:cNvSpPr>
          <p:nvPr>
            <p:ph type="title" idx="4294967295"/>
          </p:nvPr>
        </p:nvSpPr>
        <p:spPr>
          <a:xfrm>
            <a:off x="185531" y="287339"/>
            <a:ext cx="6029740" cy="812592"/>
          </a:xfrm>
        </p:spPr>
        <p:txBody>
          <a:bodyPr/>
          <a:lstStyle/>
          <a:p>
            <a:r>
              <a:rPr lang="en-US" b="1" u="sng" dirty="0"/>
              <a:t>Conclusion:</a:t>
            </a:r>
          </a:p>
        </p:txBody>
      </p:sp>
      <p:pic>
        <p:nvPicPr>
          <p:cNvPr id="5" name="Picture 4">
            <a:extLst>
              <a:ext uri="{FF2B5EF4-FFF2-40B4-BE49-F238E27FC236}">
                <a16:creationId xmlns:a16="http://schemas.microsoft.com/office/drawing/2014/main" id="{462DAB7C-6F0C-4A04-4B4E-85648F16195D}"/>
              </a:ext>
            </a:extLst>
          </p:cNvPr>
          <p:cNvPicPr>
            <a:picLocks noChangeAspect="1"/>
          </p:cNvPicPr>
          <p:nvPr/>
        </p:nvPicPr>
        <p:blipFill>
          <a:blip r:embed="rId2"/>
          <a:stretch>
            <a:fillRect/>
          </a:stretch>
        </p:blipFill>
        <p:spPr>
          <a:xfrm>
            <a:off x="970671" y="1252025"/>
            <a:ext cx="5809957" cy="1716258"/>
          </a:xfrm>
          <a:prstGeom prst="rect">
            <a:avLst/>
          </a:prstGeom>
        </p:spPr>
      </p:pic>
    </p:spTree>
    <p:extLst>
      <p:ext uri="{BB962C8B-B14F-4D97-AF65-F5344CB8AC3E}">
        <p14:creationId xmlns:p14="http://schemas.microsoft.com/office/powerpoint/2010/main" val="11711545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380</TotalTime>
  <Words>677</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Nirmala UI</vt:lpstr>
      <vt:lpstr>Open Sans</vt:lpstr>
      <vt:lpstr>Wingdings</vt:lpstr>
      <vt:lpstr>Retrospect</vt:lpstr>
      <vt:lpstr>Flight Price Prediction Project</vt:lpstr>
      <vt:lpstr>Problem Statement And Understanding  </vt:lpstr>
      <vt:lpstr>In general, any machine learning problem can be assigned to one of two broad   classifications: Supervised learning and Unsupervised learning.</vt:lpstr>
      <vt:lpstr>EDA steps and visualizations : </vt:lpstr>
      <vt:lpstr>  Data Visualization: </vt:lpstr>
      <vt:lpstr>Steps and assumptions used to complete the project:</vt:lpstr>
      <vt:lpstr>Models:</vt:lpstr>
      <vt:lpstr>Finalized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Sale Price Prediction</dc:title>
  <dc:creator>vikash singh</dc:creator>
  <cp:lastModifiedBy>vikash singh</cp:lastModifiedBy>
  <cp:revision>3</cp:revision>
  <dcterms:created xsi:type="dcterms:W3CDTF">2022-10-19T13:29:51Z</dcterms:created>
  <dcterms:modified xsi:type="dcterms:W3CDTF">2023-01-19T18:30:56Z</dcterms:modified>
</cp:coreProperties>
</file>