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10/19/2022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10/19/2022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10/19/2022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9133-4A2D-F843-34E9-A529A4FE477B}"/>
              </a:ext>
            </a:extLst>
          </p:cNvPr>
          <p:cNvSpPr>
            <a:spLocks noGrp="1"/>
          </p:cNvSpPr>
          <p:nvPr>
            <p:ph type="ctrTitle" idx="4294967295"/>
          </p:nvPr>
        </p:nvSpPr>
        <p:spPr>
          <a:xfrm>
            <a:off x="2055813" y="1250950"/>
            <a:ext cx="10136187" cy="1865313"/>
          </a:xfrm>
        </p:spPr>
        <p:txBody>
          <a:bodyPr>
            <a:normAutofit/>
          </a:bodyPr>
          <a:lstStyle/>
          <a:p>
            <a:r>
              <a:rPr lang="en-US" sz="6000" b="1" dirty="0"/>
              <a:t>House Sale Price Prediction</a:t>
            </a:r>
          </a:p>
        </p:txBody>
      </p:sp>
      <p:sp>
        <p:nvSpPr>
          <p:cNvPr id="3" name="Subtitle 2">
            <a:extLst>
              <a:ext uri="{FF2B5EF4-FFF2-40B4-BE49-F238E27FC236}">
                <a16:creationId xmlns:a16="http://schemas.microsoft.com/office/drawing/2014/main" id="{2E850660-53AF-03DA-28FB-282273095BD5}"/>
              </a:ext>
            </a:extLst>
          </p:cNvPr>
          <p:cNvSpPr>
            <a:spLocks noGrp="1"/>
          </p:cNvSpPr>
          <p:nvPr>
            <p:ph type="subTitle" idx="4294967295"/>
          </p:nvPr>
        </p:nvSpPr>
        <p:spPr>
          <a:xfrm>
            <a:off x="8031921" y="3546475"/>
            <a:ext cx="2649331" cy="390525"/>
          </a:xfrm>
        </p:spPr>
        <p:txBody>
          <a:bodyPr>
            <a:normAutofit/>
          </a:bodyPr>
          <a:lstStyle/>
          <a:p>
            <a:pPr algn="r"/>
            <a:r>
              <a:rPr lang="en-US" b="1" dirty="0"/>
              <a:t>Vikash Kumar singh</a:t>
            </a:r>
          </a:p>
        </p:txBody>
      </p:sp>
    </p:spTree>
    <p:extLst>
      <p:ext uri="{BB962C8B-B14F-4D97-AF65-F5344CB8AC3E}">
        <p14:creationId xmlns:p14="http://schemas.microsoft.com/office/powerpoint/2010/main" val="3680123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BE05-EA00-5D2C-91D4-E9C39A1C8433}"/>
              </a:ext>
            </a:extLst>
          </p:cNvPr>
          <p:cNvSpPr>
            <a:spLocks noGrp="1"/>
          </p:cNvSpPr>
          <p:nvPr>
            <p:ph type="title" idx="4294967295"/>
          </p:nvPr>
        </p:nvSpPr>
        <p:spPr>
          <a:xfrm>
            <a:off x="3935896" y="2261913"/>
            <a:ext cx="3829878" cy="1369184"/>
          </a:xfrm>
        </p:spPr>
        <p:txBody>
          <a:bodyPr>
            <a:noAutofit/>
          </a:bodyPr>
          <a:lstStyle/>
          <a:p>
            <a:r>
              <a:rPr lang="en-US" sz="5400" b="1" dirty="0">
                <a:solidFill>
                  <a:schemeClr val="accent2">
                    <a:lumMod val="60000"/>
                    <a:lumOff val="40000"/>
                  </a:schemeClr>
                </a:solidFill>
              </a:rPr>
              <a:t>THANK YOU</a:t>
            </a:r>
          </a:p>
        </p:txBody>
      </p:sp>
    </p:spTree>
    <p:extLst>
      <p:ext uri="{BB962C8B-B14F-4D97-AF65-F5344CB8AC3E}">
        <p14:creationId xmlns:p14="http://schemas.microsoft.com/office/powerpoint/2010/main" val="2081833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C5ED-6C22-CB5D-8EA2-54A9228C7AEB}"/>
              </a:ext>
            </a:extLst>
          </p:cNvPr>
          <p:cNvSpPr>
            <a:spLocks noGrp="1"/>
          </p:cNvSpPr>
          <p:nvPr>
            <p:ph type="title" idx="4294967295"/>
          </p:nvPr>
        </p:nvSpPr>
        <p:spPr>
          <a:xfrm>
            <a:off x="185531" y="0"/>
            <a:ext cx="5512903" cy="2464905"/>
          </a:xfrm>
        </p:spPr>
        <p:txBody>
          <a:bodyPr>
            <a:normAutofit fontScale="90000"/>
          </a:bodyPr>
          <a:lstStyle/>
          <a:p>
            <a:r>
              <a:rPr lang="en-US" u="sng" dirty="0"/>
              <a:t>Problem Statement And </a:t>
            </a:r>
            <a:r>
              <a:rPr lang="en-US" sz="4800" u="sng" dirty="0"/>
              <a:t>Understanding</a:t>
            </a:r>
            <a:br>
              <a:rPr lang="en-US" u="sng" dirty="0"/>
            </a:br>
            <a:br>
              <a:rPr lang="en-US" u="sng" dirty="0"/>
            </a:br>
            <a:endParaRPr lang="en-US" u="sng" dirty="0"/>
          </a:p>
        </p:txBody>
      </p:sp>
      <p:sp>
        <p:nvSpPr>
          <p:cNvPr id="3" name="Content Placeholder 2">
            <a:extLst>
              <a:ext uri="{FF2B5EF4-FFF2-40B4-BE49-F238E27FC236}">
                <a16:creationId xmlns:a16="http://schemas.microsoft.com/office/drawing/2014/main" id="{309BC190-9590-C526-8CCF-ECCA9AAD11C6}"/>
              </a:ext>
            </a:extLst>
          </p:cNvPr>
          <p:cNvSpPr>
            <a:spLocks noGrp="1"/>
          </p:cNvSpPr>
          <p:nvPr>
            <p:ph idx="4294967295"/>
          </p:nvPr>
        </p:nvSpPr>
        <p:spPr>
          <a:xfrm>
            <a:off x="0" y="1846263"/>
            <a:ext cx="12192000" cy="2553459"/>
          </a:xfrm>
        </p:spPr>
        <p:txBody>
          <a:bodyPr>
            <a:normAutofit fontScale="85000" lnSpcReduction="20000"/>
          </a:bodyPr>
          <a:lstStyle/>
          <a:p>
            <a:pPr algn="l"/>
            <a:endParaRPr lang="en-US" sz="1800" b="0" i="0" u="none" strike="noStrike" baseline="0" dirty="0">
              <a:solidFill>
                <a:srgbClr val="000000"/>
              </a:solidFill>
              <a:latin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b="0" i="0" u="none" strike="noStrike" baseline="0" dirty="0">
                <a:solidFill>
                  <a:srgbClr val="000000"/>
                </a:solidFill>
                <a:latin typeface="Times New Roman" panose="02020603050405020304" pitchFamily="18" charset="0"/>
              </a:rPr>
              <a:t> </a:t>
            </a:r>
            <a:r>
              <a:rPr lang="en-US" sz="1800" dirty="0">
                <a:solidFill>
                  <a:srgbClr val="000000"/>
                </a:solidFill>
                <a:effectLst/>
                <a:latin typeface="Segoe UI" panose="020B0502040204020203" pitchFamily="34" charset="0"/>
                <a:ea typeface="Calibri" panose="020F050202020403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pPr marL="342900" marR="0" lvl="0" indent="-342900">
              <a:spcBef>
                <a:spcPts val="0"/>
              </a:spcBef>
              <a:spcAft>
                <a:spcPts val="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Calibri" panose="020F0502020204030204" pitchFamily="34" charset="0"/>
            </a:endParaRPr>
          </a:p>
          <a:p>
            <a:pPr marL="342900" marR="0" lvl="0" indent="-342900">
              <a:spcBef>
                <a:spcPts val="0"/>
              </a:spcBef>
              <a:spcAft>
                <a:spcPts val="1200"/>
              </a:spcAft>
              <a:buFont typeface="Symbol" panose="05050102010706020507" pitchFamily="18" charset="2"/>
              <a:buChar char=""/>
            </a:pPr>
            <a:r>
              <a:rPr lang="en-US" sz="1800" dirty="0">
                <a:solidFill>
                  <a:srgbClr val="0E1116"/>
                </a:solidFill>
                <a:effectLst/>
                <a:latin typeface="Segoe UI" panose="020B0502040204020203" pitchFamily="34" charset="0"/>
                <a:ea typeface="Times New Roman" panose="02020603050405020304" pitchFamily="18" charset="0"/>
              </a:rPr>
              <a:t>A US-based housing company named Surprise Housing has decided to enter the Australian market. The company uses data analytics to purchase houses at a price below their actual values and flip them on at a higher price. For the same purpose, the company has collected a data set from the sale of houses in Australia. The data is provided in the CSV file below.</a:t>
            </a:r>
            <a:endParaRPr lang="en-US" sz="1800" dirty="0">
              <a:effectLst/>
              <a:latin typeface="Times New Roman" panose="02020603050405020304" pitchFamily="18" charset="0"/>
              <a:ea typeface="Times New Roman" panose="02020603050405020304" pitchFamily="18" charset="0"/>
            </a:endParaRPr>
          </a:p>
          <a:p>
            <a:pPr marL="342900" marR="0" lvl="0" indent="-342900" algn="l">
              <a:spcBef>
                <a:spcPts val="0"/>
              </a:spcBef>
              <a:spcAft>
                <a:spcPts val="1200"/>
              </a:spcAft>
              <a:buFont typeface="Symbol" panose="05050102010706020507" pitchFamily="18" charset="2"/>
              <a:buChar char=""/>
            </a:pPr>
            <a:r>
              <a:rPr lang="en-US" sz="1800" dirty="0">
                <a:solidFill>
                  <a:srgbClr val="0E1116"/>
                </a:solidFill>
                <a:effectLst/>
                <a:latin typeface="Segoe UI" panose="020B0502040204020203" pitchFamily="34" charset="0"/>
                <a:ea typeface="Times New Roman" panose="02020603050405020304" pitchFamily="18" charset="0"/>
              </a:rPr>
              <a:t>The company is looking at prospective properties to buy to enter the market. You are required to build a regression model using regularization in order to predict the actual value of the prospective properties and decide whether to invest in them or not.</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464042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29B8-F39F-D79D-0817-6AC0B1E02BCA}"/>
              </a:ext>
            </a:extLst>
          </p:cNvPr>
          <p:cNvSpPr>
            <a:spLocks noGrp="1"/>
          </p:cNvSpPr>
          <p:nvPr>
            <p:ph type="title" idx="4294967295"/>
          </p:nvPr>
        </p:nvSpPr>
        <p:spPr>
          <a:xfrm>
            <a:off x="225287" y="652463"/>
            <a:ext cx="11966713" cy="1193800"/>
          </a:xfrm>
        </p:spPr>
        <p:txBody>
          <a:bodyPr>
            <a:normAutofit/>
          </a:bodyPr>
          <a:lstStyle/>
          <a:p>
            <a:r>
              <a:rPr lang="en-US" sz="2800" b="1" dirty="0"/>
              <a:t>In general, any machine learning problem can be assigned to one of two broad   classifications</a:t>
            </a:r>
            <a:r>
              <a:rPr lang="en-US" sz="2800" dirty="0"/>
              <a:t>:</a:t>
            </a:r>
            <a:br>
              <a:rPr lang="en-US" sz="2800" dirty="0"/>
            </a:br>
            <a:r>
              <a:rPr lang="en-US" sz="2800" dirty="0"/>
              <a:t>Supervised learning and Unsupervised learning.</a:t>
            </a:r>
          </a:p>
        </p:txBody>
      </p:sp>
      <p:sp>
        <p:nvSpPr>
          <p:cNvPr id="3" name="Content Placeholder 2">
            <a:extLst>
              <a:ext uri="{FF2B5EF4-FFF2-40B4-BE49-F238E27FC236}">
                <a16:creationId xmlns:a16="http://schemas.microsoft.com/office/drawing/2014/main" id="{72BEF681-C4AE-62BB-6B5F-66D02C76E121}"/>
              </a:ext>
            </a:extLst>
          </p:cNvPr>
          <p:cNvSpPr>
            <a:spLocks noGrp="1"/>
          </p:cNvSpPr>
          <p:nvPr>
            <p:ph idx="4294967295"/>
          </p:nvPr>
        </p:nvSpPr>
        <p:spPr>
          <a:xfrm>
            <a:off x="225287" y="1846263"/>
            <a:ext cx="11966713" cy="4022725"/>
          </a:xfrm>
        </p:spPr>
        <p:txBody>
          <a:bodyPr>
            <a:normAutofit/>
          </a:bodyPr>
          <a:lstStyle/>
          <a:p>
            <a:pPr>
              <a:buFont typeface="Arial" panose="020B0604020202020204" pitchFamily="34" charset="0"/>
              <a:buChar char="•"/>
            </a:pPr>
            <a:r>
              <a:rPr lang="en-US" dirty="0"/>
              <a:t>  </a:t>
            </a:r>
            <a:r>
              <a:rPr lang="en-US" u="sng" dirty="0"/>
              <a:t>Supervised Learning</a:t>
            </a:r>
            <a:r>
              <a:rPr lang="en-US" dirty="0"/>
              <a:t>: - In supervised learning ,we are given a data set and already know what our correct output should look like, having the idea that there is a relationship between the input and the output. Supervised learning problems are categorized into “regression” and “classification” problems.</a:t>
            </a:r>
          </a:p>
          <a:p>
            <a:pPr marL="457200" indent="-457200">
              <a:buFont typeface="+mj-lt"/>
              <a:buAutoNum type="arabicParenR"/>
            </a:pPr>
            <a:r>
              <a:rPr lang="en-US" dirty="0"/>
              <a:t>In a regression problem, we are trying to predict results within a continuous output, meaning that we are trying to map input variables to some continuous function.</a:t>
            </a:r>
          </a:p>
          <a:p>
            <a:pPr marL="457200" indent="-457200">
              <a:buFont typeface="+mj-lt"/>
              <a:buAutoNum type="arabicParenR"/>
            </a:pPr>
            <a:r>
              <a:rPr lang="en-US" dirty="0"/>
              <a:t>In a classification problem, we are instead trying to predict  results in a discrete output. In other words, we are trying to map input variables into discrete categories.</a:t>
            </a:r>
          </a:p>
          <a:p>
            <a:pPr>
              <a:buFont typeface="Arial" panose="020B0604020202020204" pitchFamily="34" charset="0"/>
              <a:buChar char="•"/>
            </a:pPr>
            <a:r>
              <a:rPr lang="en-US" dirty="0"/>
              <a:t> </a:t>
            </a:r>
            <a:r>
              <a:rPr lang="en-US" u="sng" dirty="0"/>
              <a:t>Unsupervised</a:t>
            </a:r>
            <a:r>
              <a:rPr lang="en-US" dirty="0"/>
              <a:t> </a:t>
            </a:r>
            <a:r>
              <a:rPr lang="en-US" u="sng" dirty="0"/>
              <a:t>Learning</a:t>
            </a:r>
            <a:r>
              <a:rPr lang="en-US" dirty="0"/>
              <a:t>: -Unsupervised  learning allows us to approach problems with little or no idea what our results should look like .We can derive structure from data where we don’t necessarily  know the effect of the variables. We can derive this structure by clustering the data based on relationships among the variables in the data. With unsupervised learning there is no feedback based on the prediction results.</a:t>
            </a:r>
          </a:p>
          <a:p>
            <a:pPr marL="457200" indent="-457200">
              <a:buFont typeface="+mj-lt"/>
              <a:buAutoNum type="arabicParenR"/>
            </a:pPr>
            <a:endParaRPr lang="en-US" dirty="0"/>
          </a:p>
        </p:txBody>
      </p:sp>
    </p:spTree>
    <p:extLst>
      <p:ext uri="{BB962C8B-B14F-4D97-AF65-F5344CB8AC3E}">
        <p14:creationId xmlns:p14="http://schemas.microsoft.com/office/powerpoint/2010/main" val="1041594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8B3D-7E33-46FA-92BF-9321226AEBA5}"/>
              </a:ext>
            </a:extLst>
          </p:cNvPr>
          <p:cNvSpPr>
            <a:spLocks noGrp="1"/>
          </p:cNvSpPr>
          <p:nvPr>
            <p:ph type="title" idx="4294967295"/>
          </p:nvPr>
        </p:nvSpPr>
        <p:spPr>
          <a:xfrm>
            <a:off x="1" y="0"/>
            <a:ext cx="8945216" cy="1749287"/>
          </a:xfrm>
        </p:spPr>
        <p:txBody>
          <a:bodyPr>
            <a:normAutofit/>
          </a:bodyPr>
          <a:lstStyle/>
          <a:p>
            <a:r>
              <a:rPr lang="en-US" b="0" i="0" dirty="0">
                <a:solidFill>
                  <a:schemeClr val="tx1"/>
                </a:solidFill>
                <a:effectLst/>
                <a:latin typeface="Arial" panose="020B0604020202020204" pitchFamily="34" charset="0"/>
                <a:cs typeface="Arial" panose="020B0604020202020204" pitchFamily="34" charset="0"/>
              </a:rPr>
              <a:t>EDA steps and visualizations </a:t>
            </a:r>
            <a:r>
              <a:rPr lang="en-US" dirty="0"/>
              <a:t>:</a:t>
            </a:r>
            <a:br>
              <a:rPr lang="en-US" u="sng" dirty="0"/>
            </a:br>
            <a:endParaRPr lang="en-US" u="sng" dirty="0"/>
          </a:p>
        </p:txBody>
      </p:sp>
      <p:sp>
        <p:nvSpPr>
          <p:cNvPr id="4" name="Content Placeholder 3">
            <a:extLst>
              <a:ext uri="{FF2B5EF4-FFF2-40B4-BE49-F238E27FC236}">
                <a16:creationId xmlns:a16="http://schemas.microsoft.com/office/drawing/2014/main" id="{CE98885C-BAF7-EE11-1458-DFFEC61C313E}"/>
              </a:ext>
            </a:extLst>
          </p:cNvPr>
          <p:cNvSpPr>
            <a:spLocks noGrp="1"/>
          </p:cNvSpPr>
          <p:nvPr>
            <p:ph idx="4294967295"/>
          </p:nvPr>
        </p:nvSpPr>
        <p:spPr>
          <a:xfrm>
            <a:off x="145774" y="1085989"/>
            <a:ext cx="10058400" cy="4022725"/>
          </a:xfrm>
        </p:spPr>
        <p:txBody>
          <a:bodyPr>
            <a:normAutofit fontScale="85000" lnSpcReduction="20000"/>
          </a:bodyPr>
          <a:lstStyle/>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IN" sz="1800" u="sng" dirty="0">
                <a:effectLst/>
                <a:latin typeface="Calibri" panose="020F0502020204030204" pitchFamily="34" charset="0"/>
                <a:ea typeface="Calibri" panose="020F0502020204030204" pitchFamily="34" charset="0"/>
                <a:cs typeface="Times New Roman" panose="02020603050405020304" pitchFamily="18" charset="0"/>
              </a:rPr>
              <a:t> </a:t>
            </a:r>
            <a:r>
              <a:rPr lang="en-IN" sz="2800" u="sng" dirty="0">
                <a:effectLst/>
                <a:latin typeface="Calibri" panose="020F0502020204030204" pitchFamily="34" charset="0"/>
                <a:ea typeface="Calibri" panose="020F0502020204030204" pitchFamily="34" charset="0"/>
                <a:cs typeface="Times New Roman" panose="02020603050405020304" pitchFamily="18" charset="0"/>
              </a:rPr>
              <a:t>Cleansing</a:t>
            </a:r>
            <a:r>
              <a:rPr lang="en-IN" sz="1800" u="sng" dirty="0">
                <a:effectLst/>
                <a:latin typeface="Calibri" panose="020F0502020204030204" pitchFamily="34" charset="0"/>
                <a:ea typeface="Calibri" panose="020F0502020204030204" pitchFamily="34" charset="0"/>
                <a:cs typeface="Times New Roman" panose="02020603050405020304" pitchFamily="18" charset="0"/>
              </a:rPr>
              <a:t> </a:t>
            </a:r>
            <a:r>
              <a:rPr lang="en-IN" sz="2800" u="sng" dirty="0">
                <a:effectLst/>
                <a:latin typeface="Calibri" panose="020F0502020204030204" pitchFamily="34" charset="0"/>
                <a:ea typeface="Calibri" panose="020F0502020204030204" pitchFamily="34" charset="0"/>
                <a:cs typeface="Times New Roman" panose="02020603050405020304" pitchFamily="18" charset="0"/>
              </a:rPr>
              <a:t>the dataset</a:t>
            </a:r>
            <a:r>
              <a:rPr lang="en-IN" sz="1800" u="sng"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nSpc>
                <a:spcPct val="107000"/>
              </a:lnSpc>
              <a:spcBef>
                <a:spcPts val="0"/>
              </a:spcBef>
              <a:spcAft>
                <a:spcPts val="0"/>
              </a:spcAft>
              <a:buNone/>
            </a:pP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1900" b="0" i="0" dirty="0">
                <a:solidFill>
                  <a:srgbClr val="333333"/>
                </a:solidFill>
                <a:effectLst/>
                <a:latin typeface="Arial" panose="020B0604020202020204" pitchFamily="34" charset="0"/>
              </a:rPr>
              <a:t>This is an essential step to perform before creating a visualization. Clean, consistent data will be much easier to visualize.</a:t>
            </a:r>
          </a:p>
          <a:p>
            <a:pPr marL="0" marR="0" lvl="0" indent="0">
              <a:lnSpc>
                <a:spcPct val="107000"/>
              </a:lnSpc>
              <a:spcBef>
                <a:spcPts val="0"/>
              </a:spcBef>
              <a:spcAft>
                <a:spcPts val="0"/>
              </a:spcAft>
              <a:buNone/>
            </a:pPr>
            <a:r>
              <a:rPr lang="en-US" sz="1900" b="0" i="0" dirty="0">
                <a:solidFill>
                  <a:srgbClr val="333333"/>
                </a:solidFill>
                <a:effectLst/>
                <a:latin typeface="Arial" panose="020B0604020202020204" pitchFamily="34" charset="0"/>
              </a:rPr>
              <a:t>Data cleaning tasks will be very dependent on the dataset that you’re working with. In most cases, data cleaning involves</a:t>
            </a:r>
            <a:r>
              <a:rPr lang="en-US" sz="1900" dirty="0">
                <a:solidFill>
                  <a:srgbClr val="333333"/>
                </a:solidFill>
                <a:latin typeface="Arial" panose="020B0604020202020204" pitchFamily="34" charset="0"/>
              </a:rPr>
              <a:t>:</a:t>
            </a:r>
          </a:p>
          <a:p>
            <a:pPr>
              <a:buFont typeface="Wingdings" panose="05000000000000000000" pitchFamily="2" charset="2"/>
              <a:buChar char="§"/>
            </a:pPr>
            <a:r>
              <a:rPr lang="en-US" sz="1900" b="0" i="0" dirty="0">
                <a:solidFill>
                  <a:srgbClr val="333333"/>
                </a:solidFill>
                <a:effectLst/>
                <a:latin typeface="Arial" panose="020B0604020202020204" pitchFamily="34" charset="0"/>
              </a:rPr>
              <a:t> Removing unnecessary variables</a:t>
            </a:r>
          </a:p>
          <a:p>
            <a:pPr>
              <a:buFont typeface="Wingdings" panose="05000000000000000000" pitchFamily="2" charset="2"/>
              <a:buChar char="§"/>
            </a:pPr>
            <a:r>
              <a:rPr lang="en-US" sz="1900" b="0" i="0" dirty="0">
                <a:solidFill>
                  <a:srgbClr val="333333"/>
                </a:solidFill>
                <a:effectLst/>
                <a:latin typeface="Arial" panose="020B0604020202020204" pitchFamily="34" charset="0"/>
              </a:rPr>
              <a:t> Deleting duplicate rows/observations</a:t>
            </a:r>
          </a:p>
          <a:p>
            <a:pPr>
              <a:buFont typeface="Wingdings" panose="05000000000000000000" pitchFamily="2" charset="2"/>
              <a:buChar char="§"/>
            </a:pPr>
            <a:r>
              <a:rPr lang="en-US" sz="1900" b="0" i="0" dirty="0">
                <a:solidFill>
                  <a:srgbClr val="333333"/>
                </a:solidFill>
                <a:effectLst/>
                <a:latin typeface="Arial" panose="020B0604020202020204" pitchFamily="34" charset="0"/>
              </a:rPr>
              <a:t> Addressing outliers or invalid data</a:t>
            </a:r>
          </a:p>
          <a:p>
            <a:pPr>
              <a:buFont typeface="Wingdings" panose="05000000000000000000" pitchFamily="2" charset="2"/>
              <a:buChar char="§"/>
            </a:pPr>
            <a:r>
              <a:rPr lang="en-US" sz="1900" b="0" i="0" dirty="0">
                <a:solidFill>
                  <a:srgbClr val="333333"/>
                </a:solidFill>
                <a:effectLst/>
                <a:latin typeface="Arial" panose="020B0604020202020204" pitchFamily="34" charset="0"/>
              </a:rPr>
              <a:t> Dealing with missing values</a:t>
            </a:r>
          </a:p>
          <a:p>
            <a:pPr>
              <a:buFont typeface="Wingdings" panose="05000000000000000000" pitchFamily="2" charset="2"/>
              <a:buChar char="§"/>
            </a:pPr>
            <a:r>
              <a:rPr lang="en-US" sz="1900" b="0" i="0" dirty="0">
                <a:solidFill>
                  <a:srgbClr val="333333"/>
                </a:solidFill>
                <a:effectLst/>
                <a:latin typeface="Arial" panose="020B0604020202020204" pitchFamily="34" charset="0"/>
              </a:rPr>
              <a:t> Standardizing or categorizing values</a:t>
            </a:r>
          </a:p>
          <a:p>
            <a:pPr>
              <a:buFont typeface="Wingdings" panose="05000000000000000000" pitchFamily="2" charset="2"/>
              <a:buChar char="§"/>
            </a:pPr>
            <a:r>
              <a:rPr lang="en-US" sz="1900" b="0" i="0" dirty="0">
                <a:solidFill>
                  <a:srgbClr val="333333"/>
                </a:solidFill>
                <a:effectLst/>
                <a:latin typeface="Arial" panose="020B0604020202020204" pitchFamily="34" charset="0"/>
              </a:rPr>
              <a:t> Correcting typographical errors</a:t>
            </a:r>
          </a:p>
          <a:p>
            <a:pPr marL="342900" indent="-342900">
              <a:lnSpc>
                <a:spcPct val="107000"/>
              </a:lnSpc>
              <a:spcBef>
                <a:spcPts val="0"/>
              </a:spcBef>
              <a:spcAft>
                <a:spcPts val="0"/>
              </a:spcAft>
              <a:buFont typeface="+mj-lt"/>
              <a:buAutoNum type="arabicPeriod"/>
            </a:pP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1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dirty="0"/>
          </a:p>
        </p:txBody>
      </p:sp>
    </p:spTree>
    <p:extLst>
      <p:ext uri="{BB962C8B-B14F-4D97-AF65-F5344CB8AC3E}">
        <p14:creationId xmlns:p14="http://schemas.microsoft.com/office/powerpoint/2010/main" val="1392238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DB89-C3B8-A42A-37F6-A83FA6EAE160}"/>
              </a:ext>
            </a:extLst>
          </p:cNvPr>
          <p:cNvSpPr>
            <a:spLocks noGrp="1"/>
          </p:cNvSpPr>
          <p:nvPr>
            <p:ph type="title" idx="4294967295"/>
          </p:nvPr>
        </p:nvSpPr>
        <p:spPr>
          <a:xfrm>
            <a:off x="0" y="287338"/>
            <a:ext cx="10850563" cy="1449387"/>
          </a:xfrm>
        </p:spPr>
        <p:txBody>
          <a:bodyPr/>
          <a:lstStyle/>
          <a:p>
            <a:r>
              <a:rPr lang="en-US" u="sng" dirty="0">
                <a:solidFill>
                  <a:srgbClr val="000000"/>
                </a:solidFill>
                <a:effectLst/>
                <a:latin typeface="Nirmala UI" panose="020B0502040204020203" pitchFamily="34" charset="0"/>
                <a:ea typeface="Nirmala UI" panose="020B0502040204020203" pitchFamily="34" charset="0"/>
                <a:cs typeface="Nirmala UI" panose="020B0502040204020203" pitchFamily="34" charset="0"/>
              </a:rPr>
              <a:t>  Data Visualization:</a:t>
            </a:r>
            <a:br>
              <a:rPr lang="en-US" u="sng" dirty="0">
                <a:solidFill>
                  <a:srgbClr val="000000"/>
                </a:solidFill>
                <a:effectLst/>
                <a:latin typeface="Nirmala UI" panose="020B0502040204020203" pitchFamily="34" charset="0"/>
                <a:ea typeface="Nirmala UI" panose="020B0502040204020203" pitchFamily="34" charset="0"/>
                <a:cs typeface="Nirmala UI" panose="020B0502040204020203" pitchFamily="34" charset="0"/>
              </a:rPr>
            </a:br>
            <a:endParaRPr lang="en-US" u="sng" dirty="0">
              <a:latin typeface="Nirmala UI" panose="020B0502040204020203" pitchFamily="34" charset="0"/>
              <a:ea typeface="Nirmala UI" panose="020B0502040204020203" pitchFamily="34" charset="0"/>
              <a:cs typeface="Nirmala UI" panose="020B0502040204020203" pitchFamily="34" charset="0"/>
            </a:endParaRPr>
          </a:p>
        </p:txBody>
      </p:sp>
      <p:sp>
        <p:nvSpPr>
          <p:cNvPr id="3" name="Content Placeholder 2">
            <a:extLst>
              <a:ext uri="{FF2B5EF4-FFF2-40B4-BE49-F238E27FC236}">
                <a16:creationId xmlns:a16="http://schemas.microsoft.com/office/drawing/2014/main" id="{7A23C5AA-AB93-3A36-742B-E1254FE704CA}"/>
              </a:ext>
            </a:extLst>
          </p:cNvPr>
          <p:cNvSpPr>
            <a:spLocks noGrp="1"/>
          </p:cNvSpPr>
          <p:nvPr>
            <p:ph idx="4294967295"/>
          </p:nvPr>
        </p:nvSpPr>
        <p:spPr>
          <a:xfrm>
            <a:off x="0" y="1536700"/>
            <a:ext cx="10850563" cy="4332288"/>
          </a:xfrm>
        </p:spPr>
        <p:txBody>
          <a:bodyPr/>
          <a:lstStyle/>
          <a:p>
            <a:pPr algn="l"/>
            <a:r>
              <a:rPr lang="en-US" b="0" i="0" dirty="0">
                <a:solidFill>
                  <a:srgbClr val="333333"/>
                </a:solidFill>
                <a:effectLst/>
                <a:latin typeface="Arial" panose="020B0604020202020204" pitchFamily="34" charset="0"/>
              </a:rPr>
              <a:t>The data preparation steps involve various type of visualization, which include</a:t>
            </a:r>
            <a:r>
              <a:rPr lang="en-US" dirty="0">
                <a:solidFill>
                  <a:srgbClr val="333333"/>
                </a:solidFill>
                <a:latin typeface="Arial" panose="020B0604020202020204" pitchFamily="34" charset="0"/>
              </a:rPr>
              <a:t>:</a:t>
            </a:r>
            <a:r>
              <a:rPr lang="en-US" b="0" i="0" dirty="0">
                <a:solidFill>
                  <a:srgbClr val="333333"/>
                </a:solidFill>
                <a:effectLst/>
                <a:latin typeface="Arial" panose="020B0604020202020204" pitchFamily="34" charset="0"/>
              </a:rPr>
              <a:t> </a:t>
            </a:r>
          </a:p>
          <a:p>
            <a:pPr algn="l">
              <a:buFont typeface="Arial" panose="020B0604020202020204" pitchFamily="34" charset="0"/>
              <a:buChar char="•"/>
            </a:pPr>
            <a:r>
              <a:rPr lang="en-US" b="0" i="0" dirty="0">
                <a:solidFill>
                  <a:srgbClr val="333333"/>
                </a:solidFill>
                <a:effectLst/>
                <a:latin typeface="Arial" panose="020B0604020202020204" pitchFamily="34" charset="0"/>
              </a:rPr>
              <a:t> bar plot to check the relationship between categorical and numerical variables.</a:t>
            </a:r>
          </a:p>
          <a:p>
            <a:pPr algn="l">
              <a:buFont typeface="Arial" panose="020B0604020202020204" pitchFamily="34" charset="0"/>
              <a:buChar char="•"/>
            </a:pPr>
            <a:r>
              <a:rPr lang="en-US" b="0" i="0" dirty="0">
                <a:solidFill>
                  <a:srgbClr val="333333"/>
                </a:solidFill>
                <a:effectLst/>
                <a:latin typeface="Arial" panose="020B0604020202020204" pitchFamily="34" charset="0"/>
              </a:rPr>
              <a:t> Scatter plot is used to check the relationship between two variables.</a:t>
            </a:r>
          </a:p>
          <a:p>
            <a:pPr algn="l">
              <a:buFont typeface="Arial" panose="020B0604020202020204" pitchFamily="34" charset="0"/>
              <a:buChar char="•"/>
            </a:pP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Distplot</a:t>
            </a:r>
            <a:r>
              <a:rPr lang="en-US" b="0" i="0" dirty="0">
                <a:solidFill>
                  <a:srgbClr val="333333"/>
                </a:solidFill>
                <a:effectLst/>
                <a:latin typeface="Arial" panose="020B0604020202020204" pitchFamily="34" charset="0"/>
              </a:rPr>
              <a:t> is used to check the distribution of any variable. </a:t>
            </a:r>
            <a:r>
              <a:rPr lang="en-US" dirty="0">
                <a:solidFill>
                  <a:srgbClr val="333333"/>
                </a:solidFill>
                <a:latin typeface="Arial" panose="020B0604020202020204" pitchFamily="34" charset="0"/>
              </a:rPr>
              <a:t>A well distributed </a:t>
            </a:r>
            <a:r>
              <a:rPr lang="en-US" b="0" i="0" dirty="0">
                <a:solidFill>
                  <a:srgbClr val="333333"/>
                </a:solidFill>
                <a:effectLst/>
                <a:latin typeface="Arial" panose="020B0604020202020204" pitchFamily="34" charset="0"/>
              </a:rPr>
              <a:t>variable shows  bell shape curve. It also analyze the skewness of the variables.</a:t>
            </a:r>
          </a:p>
          <a:p>
            <a:pPr algn="l">
              <a:buFont typeface="Arial" panose="020B0604020202020204" pitchFamily="34" charset="0"/>
              <a:buChar char="•"/>
            </a:pPr>
            <a:r>
              <a:rPr lang="en-US" b="0" i="0" dirty="0">
                <a:solidFill>
                  <a:srgbClr val="333333"/>
                </a:solidFill>
                <a:effectLst/>
                <a:latin typeface="Arial" panose="020B0604020202020204" pitchFamily="34" charset="0"/>
              </a:rPr>
              <a:t> Box plot is </a:t>
            </a:r>
            <a:r>
              <a:rPr lang="en-US" dirty="0">
                <a:solidFill>
                  <a:srgbClr val="333333"/>
                </a:solidFill>
                <a:latin typeface="Arial" panose="020B0604020202020204" pitchFamily="34" charset="0"/>
              </a:rPr>
              <a:t>to determine the outlier of variables.</a:t>
            </a:r>
            <a:endParaRPr lang="en-US" b="0" i="0" dirty="0">
              <a:solidFill>
                <a:srgbClr val="333333"/>
              </a:solidFill>
              <a:effectLst/>
              <a:latin typeface="Arial" panose="020B0604020202020204" pitchFamily="34" charset="0"/>
            </a:endParaRPr>
          </a:p>
          <a:p>
            <a:pPr algn="l">
              <a:buFont typeface="Arial" panose="020B0604020202020204" pitchFamily="34" charset="0"/>
              <a:buChar char="•"/>
            </a:pPr>
            <a:r>
              <a:rPr lang="en-US" b="0" i="0" dirty="0">
                <a:solidFill>
                  <a:srgbClr val="333333"/>
                </a:solidFill>
                <a:effectLst/>
                <a:latin typeface="Arial" panose="020B0604020202020204" pitchFamily="34" charset="0"/>
              </a:rPr>
              <a:t>Heat map shows </a:t>
            </a:r>
            <a:r>
              <a:rPr lang="en-US" dirty="0">
                <a:solidFill>
                  <a:srgbClr val="333333"/>
                </a:solidFill>
                <a:latin typeface="Arial" panose="020B0604020202020204" pitchFamily="34" charset="0"/>
              </a:rPr>
              <a:t>for the multicollinearity between variables.</a:t>
            </a:r>
          </a:p>
          <a:p>
            <a:pPr algn="l">
              <a:buFont typeface="Arial" panose="020B0604020202020204" pitchFamily="34" charset="0"/>
              <a:buChar char="•"/>
            </a:pPr>
            <a:r>
              <a:rPr lang="en-US" dirty="0">
                <a:solidFill>
                  <a:srgbClr val="333333"/>
                </a:solidFill>
                <a:latin typeface="Arial" panose="020B0604020202020204" pitchFamily="34" charset="0"/>
              </a:rPr>
              <a:t>Pair plot is used to create an axis grid for every numerical variable.</a:t>
            </a:r>
            <a:endParaRPr lang="en-US" b="0" i="0" dirty="0">
              <a:solidFill>
                <a:srgbClr val="333333"/>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1497284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22A2-A6F9-CC07-B3AE-693CDB427851}"/>
              </a:ext>
            </a:extLst>
          </p:cNvPr>
          <p:cNvSpPr>
            <a:spLocks noGrp="1"/>
          </p:cNvSpPr>
          <p:nvPr>
            <p:ph type="title" idx="4294967295"/>
          </p:nvPr>
        </p:nvSpPr>
        <p:spPr>
          <a:xfrm>
            <a:off x="0" y="307975"/>
            <a:ext cx="11155363" cy="536575"/>
          </a:xfrm>
        </p:spPr>
        <p:txBody>
          <a:bodyPr>
            <a:normAutofit fontScale="90000"/>
          </a:bodyPr>
          <a:lstStyle/>
          <a:p>
            <a:r>
              <a:rPr lang="en-US" sz="4000" b="0" i="0" u="sng" dirty="0">
                <a:solidFill>
                  <a:schemeClr val="tx1"/>
                </a:solidFill>
                <a:effectLst/>
                <a:latin typeface="Arial" panose="020B0604020202020204" pitchFamily="34" charset="0"/>
                <a:cs typeface="Arial" panose="020B0604020202020204" pitchFamily="34" charset="0"/>
              </a:rPr>
              <a:t>Steps and assumptions used to complete the project</a:t>
            </a:r>
            <a:r>
              <a:rPr lang="en-US" sz="4000" b="0" i="0" dirty="0">
                <a:solidFill>
                  <a:srgbClr val="4E5E6A"/>
                </a:solidFill>
                <a:effectLst/>
                <a:latin typeface="Open Sans"/>
              </a:rPr>
              <a:t>:</a:t>
            </a:r>
            <a:endParaRPr lang="en-US" sz="4000" dirty="0"/>
          </a:p>
        </p:txBody>
      </p:sp>
      <p:sp>
        <p:nvSpPr>
          <p:cNvPr id="3" name="Content Placeholder 2">
            <a:extLst>
              <a:ext uri="{FF2B5EF4-FFF2-40B4-BE49-F238E27FC236}">
                <a16:creationId xmlns:a16="http://schemas.microsoft.com/office/drawing/2014/main" id="{A4A2C2CE-E7DD-8EAD-D6F7-4BB7C5F5B96E}"/>
              </a:ext>
            </a:extLst>
          </p:cNvPr>
          <p:cNvSpPr>
            <a:spLocks noGrp="1"/>
          </p:cNvSpPr>
          <p:nvPr>
            <p:ph idx="4294967295"/>
          </p:nvPr>
        </p:nvSpPr>
        <p:spPr>
          <a:xfrm>
            <a:off x="927652" y="844551"/>
            <a:ext cx="10108648" cy="5437188"/>
          </a:xfrm>
        </p:spPr>
        <p:txBody>
          <a:bodyPr>
            <a:normAutofit fontScale="47500" lnSpcReduction="20000"/>
          </a:bodyPr>
          <a:lstStyle/>
          <a:p>
            <a:pPr>
              <a:lnSpc>
                <a:spcPct val="107000"/>
              </a:lnSpc>
              <a:spcBef>
                <a:spcPts val="0"/>
              </a:spcBef>
              <a:spcAft>
                <a:spcPts val="0"/>
              </a:spcAft>
              <a:buFont typeface="Wingdings" panose="05000000000000000000" pitchFamily="2" charset="2"/>
              <a:buChar char="Ø"/>
            </a:pPr>
            <a:r>
              <a:rPr lang="en-US" sz="3300" b="1" dirty="0">
                <a:effectLst/>
                <a:ea typeface="Calibri" panose="020F0502020204030204" pitchFamily="34" charset="0"/>
                <a:cs typeface="Times New Roman" panose="02020603050405020304" pitchFamily="18" charset="0"/>
              </a:rPr>
              <a:t>Importing train and test data set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train data info</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Checking Null Values in train dataset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checking null values in test dataset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combining train and test dataset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cleansing the dataset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fill categorical missing values</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fill numerical missing values</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transforming the target data</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feature transformations</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Transforming the skewed data by Log Transformation</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distribution of numerical features</a:t>
            </a:r>
            <a:endParaRPr lang="en-US" sz="3300" b="1" dirty="0">
              <a:solidFill>
                <a:srgbClr val="000000"/>
              </a:solidFill>
            </a:endParaRP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removing the outliers</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Pair plot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Heatmap of numerical variables</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scaling the dataset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splitting the train and test dataset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concating the features and target</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splitting the target and features</a:t>
            </a: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Train_test_split</a:t>
            </a: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Metrics-explained variance, mean absolute error, mean squared error ,r2 score, adjusted r2 score</a:t>
            </a: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Accuracy; cross validation score with cv=5</a:t>
            </a:r>
          </a:p>
          <a:p>
            <a:pPr>
              <a:lnSpc>
                <a:spcPct val="107000"/>
              </a:lnSpc>
              <a:spcBef>
                <a:spcPts val="0"/>
              </a:spcBef>
              <a:spcAft>
                <a:spcPts val="0"/>
              </a:spcAft>
              <a:buFont typeface="Wingdings" panose="05000000000000000000" pitchFamily="2" charset="2"/>
              <a:buChar char="Ø"/>
            </a:pPr>
            <a:r>
              <a:rPr lang="en-US" sz="3300" b="1" i="0" dirty="0">
                <a:solidFill>
                  <a:srgbClr val="000000"/>
                </a:solidFill>
                <a:effectLst/>
              </a:rPr>
              <a:t>Standard deviation</a:t>
            </a:r>
          </a:p>
          <a:p>
            <a:pPr>
              <a:lnSpc>
                <a:spcPct val="107000"/>
              </a:lnSpc>
              <a:spcBef>
                <a:spcPts val="0"/>
              </a:spcBef>
              <a:spcAft>
                <a:spcPts val="0"/>
              </a:spcAft>
              <a:buFont typeface="Wingdings" panose="05000000000000000000" pitchFamily="2" charset="2"/>
              <a:buChar char="Ø"/>
            </a:pPr>
            <a:r>
              <a:rPr lang="en-US" sz="3300" b="1" dirty="0">
                <a:solidFill>
                  <a:srgbClr val="000000"/>
                </a:solidFill>
              </a:rPr>
              <a:t>Models</a:t>
            </a:r>
          </a:p>
          <a:p>
            <a:pPr>
              <a:lnSpc>
                <a:spcPct val="107000"/>
              </a:lnSpc>
              <a:spcBef>
                <a:spcPts val="0"/>
              </a:spcBef>
              <a:spcAft>
                <a:spcPts val="0"/>
              </a:spcAft>
              <a:buFont typeface="Arial" panose="020B0604020202020204" pitchFamily="34" charset="0"/>
              <a:buChar char="•"/>
            </a:pPr>
            <a:endParaRPr lang="en-US" sz="1100" b="1" dirty="0">
              <a:solidFill>
                <a:srgbClr val="000000"/>
              </a:solidFill>
              <a:latin typeface="Helvetica Neue"/>
            </a:endParaRPr>
          </a:p>
          <a:p>
            <a:pPr marL="0" indent="0">
              <a:lnSpc>
                <a:spcPct val="107000"/>
              </a:lnSpc>
              <a:spcBef>
                <a:spcPts val="0"/>
              </a:spcBef>
              <a:spcAft>
                <a:spcPts val="0"/>
              </a:spcAft>
              <a:buNone/>
            </a:pPr>
            <a:endParaRPr lang="en-US" sz="1100" b="1" i="0" dirty="0">
              <a:solidFill>
                <a:srgbClr val="000000"/>
              </a:solidFill>
              <a:effectLst/>
              <a:latin typeface="Helvetica Neue"/>
            </a:endParaRPr>
          </a:p>
          <a:p>
            <a:pPr>
              <a:lnSpc>
                <a:spcPct val="107000"/>
              </a:lnSpc>
              <a:spcBef>
                <a:spcPts val="0"/>
              </a:spcBef>
              <a:spcAft>
                <a:spcPts val="0"/>
              </a:spcAft>
              <a:buFont typeface="Arial" panose="020B0604020202020204" pitchFamily="34" charset="0"/>
              <a:buChar char="•"/>
            </a:pPr>
            <a:endParaRPr lang="en-US" sz="1200" b="1" i="0" dirty="0">
              <a:solidFill>
                <a:srgbClr val="000000"/>
              </a:solidFill>
              <a:effectLst/>
              <a:latin typeface="Helvetica Neue"/>
            </a:endParaRPr>
          </a:p>
          <a:p>
            <a:pPr>
              <a:lnSpc>
                <a:spcPct val="107000"/>
              </a:lnSpc>
              <a:spcBef>
                <a:spcPts val="0"/>
              </a:spcBef>
              <a:spcAft>
                <a:spcPts val="0"/>
              </a:spcAft>
              <a:buFont typeface="Arial" panose="020B0604020202020204" pitchFamily="34" charset="0"/>
              <a:buChar char="•"/>
            </a:pPr>
            <a:endParaRPr lang="en-US" sz="1400" b="1" i="0" dirty="0">
              <a:solidFill>
                <a:srgbClr val="000000"/>
              </a:solidFill>
              <a:effectLst/>
              <a:latin typeface="Helvetica Neue"/>
            </a:endParaRPr>
          </a:p>
          <a:p>
            <a:pPr>
              <a:lnSpc>
                <a:spcPct val="107000"/>
              </a:lnSpc>
              <a:spcBef>
                <a:spcPts val="0"/>
              </a:spcBef>
              <a:spcAft>
                <a:spcPts val="0"/>
              </a:spcAft>
              <a:buFont typeface="Arial" panose="020B0604020202020204" pitchFamily="34" charset="0"/>
              <a:buChar char="•"/>
            </a:pPr>
            <a:endParaRPr lang="en-US" sz="1600" b="1" i="0" dirty="0">
              <a:solidFill>
                <a:srgbClr val="000000"/>
              </a:solidFill>
              <a:effectLst/>
              <a:latin typeface="Helvetica Neue"/>
            </a:endParaRPr>
          </a:p>
          <a:p>
            <a:pPr>
              <a:lnSpc>
                <a:spcPct val="107000"/>
              </a:lnSpc>
              <a:spcBef>
                <a:spcPts val="0"/>
              </a:spcBef>
              <a:spcAft>
                <a:spcPts val="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800"/>
              </a:spcAft>
              <a:buFont typeface="+mj-lt"/>
              <a:buAutoNum type="arabicParen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endParaRPr lang="en-US" dirty="0"/>
          </a:p>
        </p:txBody>
      </p:sp>
    </p:spTree>
    <p:extLst>
      <p:ext uri="{BB962C8B-B14F-4D97-AF65-F5344CB8AC3E}">
        <p14:creationId xmlns:p14="http://schemas.microsoft.com/office/powerpoint/2010/main" val="376532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CDEC6-6E46-11A1-BCAC-8CA86F753F22}"/>
              </a:ext>
            </a:extLst>
          </p:cNvPr>
          <p:cNvSpPr>
            <a:spLocks noGrp="1"/>
          </p:cNvSpPr>
          <p:nvPr>
            <p:ph type="title" idx="4294967295"/>
          </p:nvPr>
        </p:nvSpPr>
        <p:spPr>
          <a:xfrm>
            <a:off x="0" y="198438"/>
            <a:ext cx="3062288" cy="569912"/>
          </a:xfrm>
        </p:spPr>
        <p:txBody>
          <a:bodyPr>
            <a:normAutofit fontScale="90000"/>
          </a:bodyPr>
          <a:lstStyle/>
          <a:p>
            <a:r>
              <a:rPr lang="en-US" b="1" u="sng" dirty="0"/>
              <a:t>Models</a:t>
            </a:r>
            <a:r>
              <a:rPr lang="en-US" b="1" dirty="0"/>
              <a:t>:</a:t>
            </a:r>
          </a:p>
        </p:txBody>
      </p:sp>
      <p:sp>
        <p:nvSpPr>
          <p:cNvPr id="3" name="Content Placeholder 2">
            <a:extLst>
              <a:ext uri="{FF2B5EF4-FFF2-40B4-BE49-F238E27FC236}">
                <a16:creationId xmlns:a16="http://schemas.microsoft.com/office/drawing/2014/main" id="{E1C31550-8061-42A9-730E-E05F5D022BAC}"/>
              </a:ext>
            </a:extLst>
          </p:cNvPr>
          <p:cNvSpPr>
            <a:spLocks noGrp="1"/>
          </p:cNvSpPr>
          <p:nvPr>
            <p:ph sz="half" idx="4294967295"/>
          </p:nvPr>
        </p:nvSpPr>
        <p:spPr>
          <a:xfrm>
            <a:off x="0" y="1673225"/>
            <a:ext cx="4937125" cy="4024313"/>
          </a:xfrm>
        </p:spPr>
        <p:txBody>
          <a:bodyPr>
            <a:normAutofit fontScale="85000" lnSpcReduction="20000"/>
          </a:bodyPr>
          <a:lstStyle/>
          <a:p>
            <a:r>
              <a:rPr lang="en-US" b="1" dirty="0"/>
              <a:t>Names:</a:t>
            </a:r>
          </a:p>
          <a:p>
            <a:pPr marL="457200" indent="-457200">
              <a:buFont typeface="+mj-lt"/>
              <a:buAutoNum type="arabicPeriod"/>
            </a:pPr>
            <a:r>
              <a:rPr lang="en-US" dirty="0"/>
              <a:t>Linear regression</a:t>
            </a:r>
          </a:p>
          <a:p>
            <a:pPr marL="457200" indent="-457200">
              <a:buFont typeface="+mj-lt"/>
              <a:buAutoNum type="arabicPeriod"/>
            </a:pPr>
            <a:r>
              <a:rPr lang="en-US" dirty="0"/>
              <a:t>Random forest regressor</a:t>
            </a:r>
          </a:p>
          <a:p>
            <a:pPr marL="457200" indent="-457200">
              <a:buFont typeface="+mj-lt"/>
              <a:buAutoNum type="arabicPeriod"/>
            </a:pPr>
            <a:r>
              <a:rPr lang="en-US" dirty="0"/>
              <a:t>Decision tree regressor</a:t>
            </a:r>
          </a:p>
          <a:p>
            <a:pPr marL="457200" indent="-457200">
              <a:buFont typeface="+mj-lt"/>
              <a:buAutoNum type="arabicPeriod"/>
            </a:pPr>
            <a:r>
              <a:rPr lang="en-US" dirty="0"/>
              <a:t>Support vector regressor(SVR)</a:t>
            </a:r>
          </a:p>
          <a:p>
            <a:pPr marL="457200" indent="-457200">
              <a:buFont typeface="+mj-lt"/>
              <a:buAutoNum type="arabicPeriod"/>
            </a:pPr>
            <a:r>
              <a:rPr lang="en-US" dirty="0"/>
              <a:t>Kneighbour regressor</a:t>
            </a:r>
          </a:p>
          <a:p>
            <a:pPr marL="457200" indent="-457200">
              <a:buFont typeface="+mj-lt"/>
              <a:buAutoNum type="arabicPeriod"/>
            </a:pPr>
            <a:r>
              <a:rPr lang="en-US" dirty="0"/>
              <a:t>XGB regressor</a:t>
            </a:r>
          </a:p>
          <a:p>
            <a:pPr marL="457200" indent="-457200">
              <a:buFont typeface="+mj-lt"/>
              <a:buAutoNum type="arabicPeriod"/>
            </a:pPr>
            <a:r>
              <a:rPr lang="en-US" dirty="0"/>
              <a:t>Lasso regressor</a:t>
            </a:r>
          </a:p>
          <a:p>
            <a:pPr marL="457200" indent="-457200">
              <a:buFont typeface="+mj-lt"/>
              <a:buAutoNum type="arabicPeriod"/>
            </a:pPr>
            <a:r>
              <a:rPr lang="en-US" dirty="0"/>
              <a:t>Ridge regressor</a:t>
            </a:r>
          </a:p>
          <a:p>
            <a:pPr marL="457200" indent="-457200">
              <a:buFont typeface="+mj-lt"/>
              <a:buAutoNum type="arabicPeriod"/>
            </a:pPr>
            <a:r>
              <a:rPr lang="en-US" dirty="0"/>
              <a:t>Adaboost regressor </a:t>
            </a:r>
          </a:p>
          <a:p>
            <a:pPr marL="457200" indent="-457200">
              <a:buFont typeface="+mj-lt"/>
              <a:buAutoNum type="arabicPeriod"/>
            </a:pPr>
            <a:r>
              <a:rPr lang="en-US" dirty="0">
                <a:highlight>
                  <a:srgbClr val="FFFF00"/>
                </a:highlight>
              </a:rPr>
              <a:t>Gradient boosting regressor</a:t>
            </a:r>
          </a:p>
        </p:txBody>
      </p:sp>
      <p:sp>
        <p:nvSpPr>
          <p:cNvPr id="4" name="Content Placeholder 3">
            <a:extLst>
              <a:ext uri="{FF2B5EF4-FFF2-40B4-BE49-F238E27FC236}">
                <a16:creationId xmlns:a16="http://schemas.microsoft.com/office/drawing/2014/main" id="{67B781DA-B255-A9CE-DE1E-564068D7B071}"/>
              </a:ext>
            </a:extLst>
          </p:cNvPr>
          <p:cNvSpPr>
            <a:spLocks noGrp="1"/>
          </p:cNvSpPr>
          <p:nvPr>
            <p:ph sz="half" idx="4294967295"/>
          </p:nvPr>
        </p:nvSpPr>
        <p:spPr>
          <a:xfrm>
            <a:off x="7254875" y="1673225"/>
            <a:ext cx="4937125" cy="4024313"/>
          </a:xfrm>
        </p:spPr>
        <p:txBody>
          <a:bodyPr>
            <a:normAutofit fontScale="85000" lnSpcReduction="20000"/>
          </a:bodyPr>
          <a:lstStyle/>
          <a:p>
            <a:r>
              <a:rPr lang="en-US" b="1" dirty="0"/>
              <a:t>Accuracy:</a:t>
            </a:r>
          </a:p>
          <a:p>
            <a:pPr marL="457200" indent="-457200">
              <a:buFont typeface="+mj-lt"/>
              <a:buAutoNum type="arabicPeriod"/>
            </a:pPr>
            <a:r>
              <a:rPr lang="en-US" b="1" dirty="0"/>
              <a:t>-42…%</a:t>
            </a:r>
          </a:p>
          <a:p>
            <a:pPr marL="457200" indent="-457200">
              <a:buFont typeface="+mj-lt"/>
              <a:buAutoNum type="arabicPeriod"/>
            </a:pPr>
            <a:r>
              <a:rPr lang="en-US" b="1" dirty="0"/>
              <a:t>87.02%</a:t>
            </a:r>
          </a:p>
          <a:p>
            <a:pPr marL="457200" indent="-457200">
              <a:buFont typeface="+mj-lt"/>
              <a:buAutoNum type="arabicPeriod"/>
            </a:pPr>
            <a:r>
              <a:rPr lang="en-US" b="1" dirty="0"/>
              <a:t>72.30%</a:t>
            </a:r>
          </a:p>
          <a:p>
            <a:pPr marL="457200" indent="-457200">
              <a:buFont typeface="+mj-lt"/>
              <a:buAutoNum type="arabicPeriod"/>
            </a:pPr>
            <a:r>
              <a:rPr lang="en-US" b="1" dirty="0"/>
              <a:t>-5.4%</a:t>
            </a:r>
          </a:p>
          <a:p>
            <a:pPr marL="457200" indent="-457200">
              <a:buFont typeface="+mj-lt"/>
              <a:buAutoNum type="arabicPeriod"/>
            </a:pPr>
            <a:r>
              <a:rPr lang="en-US" b="1" dirty="0"/>
              <a:t>72.23%</a:t>
            </a:r>
          </a:p>
          <a:p>
            <a:pPr marL="457200" indent="-457200">
              <a:buFont typeface="+mj-lt"/>
              <a:buAutoNum type="arabicPeriod"/>
            </a:pPr>
            <a:r>
              <a:rPr lang="en-US" b="1" dirty="0"/>
              <a:t>86.67%</a:t>
            </a:r>
          </a:p>
          <a:p>
            <a:pPr marL="457200" indent="-457200">
              <a:buFont typeface="+mj-lt"/>
              <a:buAutoNum type="arabicPeriod"/>
            </a:pPr>
            <a:r>
              <a:rPr lang="en-US" b="1" dirty="0"/>
              <a:t>84.13%</a:t>
            </a:r>
          </a:p>
          <a:p>
            <a:pPr marL="457200" indent="-457200">
              <a:buFont typeface="+mj-lt"/>
              <a:buAutoNum type="arabicPeriod"/>
            </a:pPr>
            <a:r>
              <a:rPr lang="en-US" b="1" dirty="0"/>
              <a:t>84.92%</a:t>
            </a:r>
          </a:p>
          <a:p>
            <a:pPr marL="457200" indent="-457200">
              <a:buFont typeface="+mj-lt"/>
              <a:buAutoNum type="arabicPeriod"/>
            </a:pPr>
            <a:r>
              <a:rPr lang="en-US" b="1" dirty="0"/>
              <a:t>83.51%</a:t>
            </a:r>
          </a:p>
          <a:p>
            <a:pPr marL="457200" indent="-457200">
              <a:buFont typeface="+mj-lt"/>
              <a:buAutoNum type="arabicPeriod"/>
            </a:pPr>
            <a:r>
              <a:rPr lang="en-US" b="1" dirty="0">
                <a:highlight>
                  <a:srgbClr val="FFFF00"/>
                </a:highlight>
              </a:rPr>
              <a:t>88.75%</a:t>
            </a:r>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p:txBody>
      </p:sp>
    </p:spTree>
    <p:extLst>
      <p:ext uri="{BB962C8B-B14F-4D97-AF65-F5344CB8AC3E}">
        <p14:creationId xmlns:p14="http://schemas.microsoft.com/office/powerpoint/2010/main" val="423206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ECEE-F3D0-82DA-5BFD-F46FEB3CE95E}"/>
              </a:ext>
            </a:extLst>
          </p:cNvPr>
          <p:cNvSpPr>
            <a:spLocks noGrp="1"/>
          </p:cNvSpPr>
          <p:nvPr>
            <p:ph type="title" idx="4294967295"/>
          </p:nvPr>
        </p:nvSpPr>
        <p:spPr>
          <a:xfrm>
            <a:off x="0" y="287338"/>
            <a:ext cx="9053513" cy="942975"/>
          </a:xfrm>
        </p:spPr>
        <p:txBody>
          <a:bodyPr/>
          <a:lstStyle/>
          <a:p>
            <a:r>
              <a:rPr lang="en-US" b="1" u="sng" dirty="0"/>
              <a:t>Finalized model:</a:t>
            </a:r>
          </a:p>
        </p:txBody>
      </p:sp>
      <p:sp>
        <p:nvSpPr>
          <p:cNvPr id="3" name="Content Placeholder 2">
            <a:extLst>
              <a:ext uri="{FF2B5EF4-FFF2-40B4-BE49-F238E27FC236}">
                <a16:creationId xmlns:a16="http://schemas.microsoft.com/office/drawing/2014/main" id="{6C3DDC85-8B88-3615-E665-A468758257FE}"/>
              </a:ext>
            </a:extLst>
          </p:cNvPr>
          <p:cNvSpPr>
            <a:spLocks noGrp="1"/>
          </p:cNvSpPr>
          <p:nvPr>
            <p:ph idx="4294967295"/>
          </p:nvPr>
        </p:nvSpPr>
        <p:spPr>
          <a:xfrm>
            <a:off x="0" y="1846263"/>
            <a:ext cx="9226550" cy="3781425"/>
          </a:xfrm>
        </p:spPr>
        <p:txBody>
          <a:bodyPr/>
          <a:lstStyle/>
          <a:p>
            <a:r>
              <a:rPr lang="en-US" b="1" dirty="0"/>
              <a:t>Model 10; Gradient boosting regressor has highest accuracy and lowest standard deviation</a:t>
            </a:r>
          </a:p>
          <a:p>
            <a:endParaRPr lang="en-US" dirty="0"/>
          </a:p>
        </p:txBody>
      </p:sp>
      <p:pic>
        <p:nvPicPr>
          <p:cNvPr id="5" name="Picture 4">
            <a:extLst>
              <a:ext uri="{FF2B5EF4-FFF2-40B4-BE49-F238E27FC236}">
                <a16:creationId xmlns:a16="http://schemas.microsoft.com/office/drawing/2014/main" id="{4C2C4881-C62C-4B07-D728-8238AA3C7212}"/>
              </a:ext>
            </a:extLst>
          </p:cNvPr>
          <p:cNvPicPr>
            <a:picLocks noChangeAspect="1"/>
          </p:cNvPicPr>
          <p:nvPr/>
        </p:nvPicPr>
        <p:blipFill>
          <a:blip r:embed="rId2"/>
          <a:stretch>
            <a:fillRect/>
          </a:stretch>
        </p:blipFill>
        <p:spPr>
          <a:xfrm>
            <a:off x="3062986" y="2359658"/>
            <a:ext cx="4820323" cy="3781953"/>
          </a:xfrm>
          <a:prstGeom prst="rect">
            <a:avLst/>
          </a:prstGeom>
        </p:spPr>
      </p:pic>
    </p:spTree>
    <p:extLst>
      <p:ext uri="{BB962C8B-B14F-4D97-AF65-F5344CB8AC3E}">
        <p14:creationId xmlns:p14="http://schemas.microsoft.com/office/powerpoint/2010/main" val="3375578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F63E-902E-CDCE-2BE3-BA43F7305B67}"/>
              </a:ext>
            </a:extLst>
          </p:cNvPr>
          <p:cNvSpPr>
            <a:spLocks noGrp="1"/>
          </p:cNvSpPr>
          <p:nvPr>
            <p:ph type="title" idx="4294967295"/>
          </p:nvPr>
        </p:nvSpPr>
        <p:spPr>
          <a:xfrm>
            <a:off x="185531" y="287339"/>
            <a:ext cx="6029740" cy="812592"/>
          </a:xfrm>
        </p:spPr>
        <p:txBody>
          <a:bodyPr/>
          <a:lstStyle/>
          <a:p>
            <a:r>
              <a:rPr lang="en-US" b="1" u="sng" dirty="0"/>
              <a:t>Conclusion:</a:t>
            </a:r>
          </a:p>
        </p:txBody>
      </p:sp>
      <p:sp>
        <p:nvSpPr>
          <p:cNvPr id="3" name="Content Placeholder 2">
            <a:extLst>
              <a:ext uri="{FF2B5EF4-FFF2-40B4-BE49-F238E27FC236}">
                <a16:creationId xmlns:a16="http://schemas.microsoft.com/office/drawing/2014/main" id="{154DCA2A-B07F-6490-C080-8F65ECAE2DBE}"/>
              </a:ext>
            </a:extLst>
          </p:cNvPr>
          <p:cNvSpPr>
            <a:spLocks noGrp="1"/>
          </p:cNvSpPr>
          <p:nvPr>
            <p:ph idx="4294967295"/>
          </p:nvPr>
        </p:nvSpPr>
        <p:spPr>
          <a:xfrm>
            <a:off x="278296" y="1510747"/>
            <a:ext cx="10429461" cy="3723862"/>
          </a:xfrm>
        </p:spPr>
        <p:txBody>
          <a:bodyPr>
            <a:normAutofit/>
          </a:bodyPr>
          <a:lstStyle/>
          <a:p>
            <a:r>
              <a:rPr lang="en-IN" dirty="0">
                <a:effectLst/>
                <a:latin typeface="Segoe UI" panose="020B0502040204020203" pitchFamily="34" charset="0"/>
                <a:ea typeface="Calibri" panose="020F0502020204030204" pitchFamily="34" charset="0"/>
                <a:cs typeface="Segoe UI" panose="020B0502040204020203" pitchFamily="34" charset="0"/>
              </a:rPr>
              <a:t>The main aim of this project was to determine the prediction of sale price. In this project, we have discovered many algorithms and application of machine learning techniques with the objective to predict the sale price of houses. Price can be predicted through many factors like the Electricity, water availability and many related factors with the house. We have first cleaned and exploring of the input data. We have performed Linear regression, Random Forest regressor, Decision Tree regressor, SVR, KNeighbours regressor, Lasso, Ridge, Adaboost regressor, XGB regressor and Gradient boosting regressor. In all the above models, Gradient boosting regressor have performed with highest accuracy. We also have performed hyper para meter tuning (grid search cv) but the outcome remains same</a:t>
            </a:r>
            <a:r>
              <a:rPr lang="en-IN" sz="2400" dirty="0">
                <a:effectLst/>
                <a:latin typeface="Arial" panose="020B0604020202020204" pitchFamily="34" charset="0"/>
                <a:ea typeface="Calibri" panose="020F0502020204030204" pitchFamily="34" charset="0"/>
                <a:cs typeface="Arial" panose="020B0604020202020204" pitchFamily="34" charset="0"/>
              </a:rPr>
              <a:t>.</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1711545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324</TotalTime>
  <Words>1008</Words>
  <Application>Microsoft Office PowerPoint</Application>
  <PresentationFormat>Widescreen</PresentationFormat>
  <Paragraphs>97</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Calibri</vt:lpstr>
      <vt:lpstr>Calibri Light</vt:lpstr>
      <vt:lpstr>Helvetica Neue</vt:lpstr>
      <vt:lpstr>Nirmala UI</vt:lpstr>
      <vt:lpstr>Open Sans</vt:lpstr>
      <vt:lpstr>Segoe UI</vt:lpstr>
      <vt:lpstr>Symbol</vt:lpstr>
      <vt:lpstr>Times New Roman</vt:lpstr>
      <vt:lpstr>Wingdings</vt:lpstr>
      <vt:lpstr>Retrospect</vt:lpstr>
      <vt:lpstr>House Sale Price Prediction</vt:lpstr>
      <vt:lpstr>Problem Statement And Understanding  </vt:lpstr>
      <vt:lpstr>In general, any machine learning problem can be assigned to one of two broad   classifications: Supervised learning and Unsupervised learning.</vt:lpstr>
      <vt:lpstr>EDA steps and visualizations : </vt:lpstr>
      <vt:lpstr>  Data Visualization: </vt:lpstr>
      <vt:lpstr>Steps and assumptions used to complete the project:</vt:lpstr>
      <vt:lpstr>Models:</vt:lpstr>
      <vt:lpstr>Finalized model:</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Sale Price Prediction</dc:title>
  <dc:creator>vikash singh</dc:creator>
  <cp:lastModifiedBy>vikash singh</cp:lastModifiedBy>
  <cp:revision>1</cp:revision>
  <dcterms:created xsi:type="dcterms:W3CDTF">2022-10-19T13:29:51Z</dcterms:created>
  <dcterms:modified xsi:type="dcterms:W3CDTF">2022-10-19T18:54:11Z</dcterms:modified>
</cp:coreProperties>
</file>