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2" r:id="rId1"/>
  </p:sldMasterIdLst>
  <p:notesMasterIdLst>
    <p:notesMasterId r:id="rId35"/>
  </p:notesMasterIdLst>
  <p:sldIdLst>
    <p:sldId id="278" r:id="rId2"/>
    <p:sldId id="279" r:id="rId3"/>
    <p:sldId id="280" r:id="rId4"/>
    <p:sldId id="281" r:id="rId5"/>
    <p:sldId id="294" r:id="rId6"/>
    <p:sldId id="283" r:id="rId7"/>
    <p:sldId id="284" r:id="rId8"/>
    <p:sldId id="298" r:id="rId9"/>
    <p:sldId id="332" r:id="rId10"/>
    <p:sldId id="391" r:id="rId11"/>
    <p:sldId id="334" r:id="rId12"/>
    <p:sldId id="385" r:id="rId13"/>
    <p:sldId id="326" r:id="rId14"/>
    <p:sldId id="386" r:id="rId15"/>
    <p:sldId id="388" r:id="rId16"/>
    <p:sldId id="358" r:id="rId17"/>
    <p:sldId id="369" r:id="rId18"/>
    <p:sldId id="382" r:id="rId19"/>
    <p:sldId id="318" r:id="rId20"/>
    <p:sldId id="383" r:id="rId21"/>
    <p:sldId id="313" r:id="rId22"/>
    <p:sldId id="319" r:id="rId23"/>
    <p:sldId id="321" r:id="rId24"/>
    <p:sldId id="324" r:id="rId25"/>
    <p:sldId id="376" r:id="rId26"/>
    <p:sldId id="393" r:id="rId27"/>
    <p:sldId id="394" r:id="rId28"/>
    <p:sldId id="392" r:id="rId29"/>
    <p:sldId id="282" r:id="rId30"/>
    <p:sldId id="384" r:id="rId31"/>
    <p:sldId id="350" r:id="rId32"/>
    <p:sldId id="370" r:id="rId33"/>
    <p:sldId id="293" r:id="rId3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2CD0FF4-33FB-4F75-8CC6-C514DCE95C9B}">
          <p14:sldIdLst>
            <p14:sldId id="278"/>
            <p14:sldId id="279"/>
            <p14:sldId id="280"/>
            <p14:sldId id="281"/>
            <p14:sldId id="294"/>
            <p14:sldId id="283"/>
            <p14:sldId id="284"/>
            <p14:sldId id="298"/>
            <p14:sldId id="332"/>
            <p14:sldId id="391"/>
            <p14:sldId id="334"/>
            <p14:sldId id="385"/>
            <p14:sldId id="326"/>
            <p14:sldId id="386"/>
            <p14:sldId id="388"/>
            <p14:sldId id="358"/>
            <p14:sldId id="369"/>
            <p14:sldId id="382"/>
            <p14:sldId id="318"/>
            <p14:sldId id="383"/>
            <p14:sldId id="313"/>
            <p14:sldId id="319"/>
            <p14:sldId id="321"/>
            <p14:sldId id="324"/>
            <p14:sldId id="376"/>
            <p14:sldId id="393"/>
            <p14:sldId id="394"/>
            <p14:sldId id="392"/>
            <p14:sldId id="282"/>
            <p14:sldId id="384"/>
            <p14:sldId id="350"/>
            <p14:sldId id="370"/>
            <p14:sldId id="293"/>
          </p14:sldIdLst>
        </p14:section>
      </p14:sectionLst>
    </p:ex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p:scale>
          <a:sx n="60" d="100"/>
          <a:sy n="60" d="100"/>
        </p:scale>
        <p:origin x="762" y="25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Freeform: Shape 6">
            <a:extLst>
              <a:ext uri="{FF2B5EF4-FFF2-40B4-BE49-F238E27FC236}">
                <a16:creationId xmlns:a16="http://schemas.microsoft.com/office/drawing/2014/main" id="{B6F08C14-4AEE-CD91-5B52-E6D7AFE417A4}"/>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10ECC8A-53FD-C12B-F382-BB491B836A4D}"/>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723841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12/26/2022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85785362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12/26/2022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27939366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69531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062020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05492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39877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12/26/2022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32413158"/>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Freeform: Shape 6">
            <a:extLst>
              <a:ext uri="{FF2B5EF4-FFF2-40B4-BE49-F238E27FC236}">
                <a16:creationId xmlns:a16="http://schemas.microsoft.com/office/drawing/2014/main" id="{0A4E0797-4FA6-FFDF-02F8-BC325CAC3A5A}"/>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BA126B4C-D2A5-030B-6AD3-F48DFDC262B8}"/>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29EAD11B-AC04-933E-BFDC-AF632F214EB9}"/>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75FBB5C1-C49A-ABF8-AD29-976B57350AE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1171B395-C455-3609-F219-7E17E732B182}"/>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03521688-EC91-3D09-7B00-62DD90C000D0}"/>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3134963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12/26/2022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24204844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id="{B41BDFCB-ABE8-82D7-433F-1A1632A58D1F}"/>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AD027032-86E3-8D86-2E11-FB1A23A4E68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29FBA81C-26A8-2FDE-2BB8-DF4D0D222B6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83760DB6-A483-6CAD-0739-163910F211CC}"/>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3743283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12/26/2022</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5">
            <a:extLst>
              <a:ext uri="{FF2B5EF4-FFF2-40B4-BE49-F238E27FC236}">
                <a16:creationId xmlns:a16="http://schemas.microsoft.com/office/drawing/2014/main" id="{FB7509E6-DDF4-C47A-7DB3-17061E8A69D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C91427C2-61FC-1C65-12A6-1BAD1DA54E5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401586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12/26/2022</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AACEBDAD-4A5C-0B1B-5E11-B905679882A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40D6F4F8-F4EF-7124-E70D-53FC527F2B05}"/>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613751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12/26/2022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BE8B408F-B610-6E5E-075E-B341B3312874}"/>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0077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12/26/2022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2E88F887-23CD-B1EB-8544-34722069E558}"/>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055911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12/26/2022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6998992"/>
      </p:ext>
    </p:extLst>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24" r:id="rId12"/>
    <p:sldLayoutId id="2147484025" r:id="rId13"/>
    <p:sldLayoutId id="2147484026" r:id="rId14"/>
    <p:sldLayoutId id="2147484027" r:id="rId15"/>
    <p:sldLayoutId id="2147483669" r:id="rId16"/>
    <p:sldLayoutId id="2147483673" r:id="rId17"/>
    <p:sldLayoutId id="2147483670" r:id="rId18"/>
    <p:sldLayoutId id="2147483671" r:id="rId19"/>
    <p:sldLayoutId id="2147483655" r:id="rId20"/>
    <p:sldLayoutId id="2147483674" r:id="rId21"/>
    <p:sldLayoutId id="2147483654" r:id="rId2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A0F1F4A-0645-53F9-4341-904BF8503A05}"/>
              </a:ext>
            </a:extLst>
          </p:cNvPr>
          <p:cNvSpPr>
            <a:spLocks noGrp="1"/>
          </p:cNvSpPr>
          <p:nvPr>
            <p:ph type="title"/>
          </p:nvPr>
        </p:nvSpPr>
        <p:spPr>
          <a:xfrm>
            <a:off x="2139741" y="1245391"/>
            <a:ext cx="7846255" cy="1620253"/>
          </a:xfrm>
        </p:spPr>
        <p:txBody>
          <a:bodyPr/>
          <a:lstStyle/>
          <a:p>
            <a:r>
              <a:rPr lang="en-US" sz="4800" b="1" i="0" dirty="0">
                <a:effectLst/>
                <a:latin typeface="Calibri" panose="020F0502020204030204" pitchFamily="34" charset="0"/>
                <a:cs typeface="Calibri" panose="020F0502020204030204" pitchFamily="34" charset="0"/>
              </a:rPr>
              <a:t>Email Spam Classifier Project</a:t>
            </a:r>
            <a:endParaRPr lang="en-IN" sz="4800" b="1" dirty="0">
              <a:latin typeface="Calibri" panose="020F0502020204030204" pitchFamily="34" charset="0"/>
              <a:cs typeface="Calibri" panose="020F0502020204030204" pitchFamily="34" charset="0"/>
            </a:endParaRPr>
          </a:p>
        </p:txBody>
      </p:sp>
      <p:pic>
        <p:nvPicPr>
          <p:cNvPr id="8" name="Content Placeholder 7">
            <a:extLst>
              <a:ext uri="{FF2B5EF4-FFF2-40B4-BE49-F238E27FC236}">
                <a16:creationId xmlns:a16="http://schemas.microsoft.com/office/drawing/2014/main" id="{97EF7D33-BEC6-5C59-17B6-C330D48F52DE}"/>
              </a:ext>
            </a:extLst>
          </p:cNvPr>
          <p:cNvPicPr>
            <a:picLocks noGrp="1" noChangeAspect="1"/>
          </p:cNvPicPr>
          <p:nvPr>
            <p:ph sz="half" idx="1"/>
          </p:nvPr>
        </p:nvPicPr>
        <p:blipFill>
          <a:blip r:embed="rId2"/>
          <a:stretch>
            <a:fillRect/>
          </a:stretch>
        </p:blipFill>
        <p:spPr>
          <a:xfrm>
            <a:off x="2679032" y="3429000"/>
            <a:ext cx="5809751" cy="2378241"/>
          </a:xfrm>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A640F6-7516-2E78-5A9B-768CC1D367FB}"/>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121BBE4F-85E6-65DF-3188-1CE951954473}"/>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5" name="Picture 4">
            <a:extLst>
              <a:ext uri="{FF2B5EF4-FFF2-40B4-BE49-F238E27FC236}">
                <a16:creationId xmlns:a16="http://schemas.microsoft.com/office/drawing/2014/main" id="{3502C72F-AFC6-0A70-6251-6A570C1DD4EE}"/>
              </a:ext>
            </a:extLst>
          </p:cNvPr>
          <p:cNvPicPr>
            <a:picLocks noChangeAspect="1"/>
          </p:cNvPicPr>
          <p:nvPr/>
        </p:nvPicPr>
        <p:blipFill>
          <a:blip r:embed="rId2"/>
          <a:stretch>
            <a:fillRect/>
          </a:stretch>
        </p:blipFill>
        <p:spPr>
          <a:xfrm>
            <a:off x="2195858" y="0"/>
            <a:ext cx="7044395" cy="6356350"/>
          </a:xfrm>
          <a:prstGeom prst="rect">
            <a:avLst/>
          </a:prstGeom>
        </p:spPr>
      </p:pic>
    </p:spTree>
    <p:extLst>
      <p:ext uri="{BB962C8B-B14F-4D97-AF65-F5344CB8AC3E}">
        <p14:creationId xmlns:p14="http://schemas.microsoft.com/office/powerpoint/2010/main" val="988687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4" name="Picture 3">
            <a:extLst>
              <a:ext uri="{FF2B5EF4-FFF2-40B4-BE49-F238E27FC236}">
                <a16:creationId xmlns:a16="http://schemas.microsoft.com/office/drawing/2014/main" id="{2EFE45D9-3B41-383A-A1E2-74D0EF7F3963}"/>
              </a:ext>
            </a:extLst>
          </p:cNvPr>
          <p:cNvPicPr>
            <a:picLocks noChangeAspect="1"/>
          </p:cNvPicPr>
          <p:nvPr/>
        </p:nvPicPr>
        <p:blipFill>
          <a:blip r:embed="rId2"/>
          <a:stretch>
            <a:fillRect/>
          </a:stretch>
        </p:blipFill>
        <p:spPr>
          <a:xfrm>
            <a:off x="2470484" y="153588"/>
            <a:ext cx="7039264" cy="6359507"/>
          </a:xfrm>
          <a:prstGeom prst="rect">
            <a:avLst/>
          </a:prstGeom>
        </p:spPr>
      </p:pic>
    </p:spTree>
    <p:extLst>
      <p:ext uri="{BB962C8B-B14F-4D97-AF65-F5344CB8AC3E}">
        <p14:creationId xmlns:p14="http://schemas.microsoft.com/office/powerpoint/2010/main" val="2270517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3" name="Picture 2">
            <a:extLst>
              <a:ext uri="{FF2B5EF4-FFF2-40B4-BE49-F238E27FC236}">
                <a16:creationId xmlns:a16="http://schemas.microsoft.com/office/drawing/2014/main" id="{B5A71E6E-E06E-7026-A826-C4B04D5B8547}"/>
              </a:ext>
            </a:extLst>
          </p:cNvPr>
          <p:cNvPicPr>
            <a:picLocks noChangeAspect="1"/>
          </p:cNvPicPr>
          <p:nvPr/>
        </p:nvPicPr>
        <p:blipFill>
          <a:blip r:embed="rId2"/>
          <a:stretch>
            <a:fillRect/>
          </a:stretch>
        </p:blipFill>
        <p:spPr>
          <a:xfrm>
            <a:off x="2001410" y="365125"/>
            <a:ext cx="7994907" cy="6164012"/>
          </a:xfrm>
          <a:prstGeom prst="rect">
            <a:avLst/>
          </a:prstGeom>
        </p:spPr>
      </p:pic>
    </p:spTree>
    <p:extLst>
      <p:ext uri="{BB962C8B-B14F-4D97-AF65-F5344CB8AC3E}">
        <p14:creationId xmlns:p14="http://schemas.microsoft.com/office/powerpoint/2010/main" val="1847719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642540" y="278184"/>
            <a:ext cx="4492931" cy="906672"/>
          </a:xfrm>
          <a:prstGeom prst="rect">
            <a:avLst/>
          </a:prstGeom>
        </p:spPr>
      </p:pic>
      <p:pic>
        <p:nvPicPr>
          <p:cNvPr id="3" name="Picture 2">
            <a:extLst>
              <a:ext uri="{FF2B5EF4-FFF2-40B4-BE49-F238E27FC236}">
                <a16:creationId xmlns:a16="http://schemas.microsoft.com/office/drawing/2014/main" id="{0ED92654-F40A-AF85-D65D-E4B48FEFE090}"/>
              </a:ext>
            </a:extLst>
          </p:cNvPr>
          <p:cNvPicPr>
            <a:picLocks noChangeAspect="1"/>
          </p:cNvPicPr>
          <p:nvPr/>
        </p:nvPicPr>
        <p:blipFill>
          <a:blip r:embed="rId3"/>
          <a:stretch>
            <a:fillRect/>
          </a:stretch>
        </p:blipFill>
        <p:spPr>
          <a:xfrm>
            <a:off x="1" y="1242707"/>
            <a:ext cx="3642540" cy="1741125"/>
          </a:xfrm>
          <a:prstGeom prst="rect">
            <a:avLst/>
          </a:prstGeom>
        </p:spPr>
      </p:pic>
      <p:pic>
        <p:nvPicPr>
          <p:cNvPr id="7" name="Picture 6">
            <a:extLst>
              <a:ext uri="{FF2B5EF4-FFF2-40B4-BE49-F238E27FC236}">
                <a16:creationId xmlns:a16="http://schemas.microsoft.com/office/drawing/2014/main" id="{239DBE23-0E52-E280-4202-FA6A09A1B0FD}"/>
              </a:ext>
            </a:extLst>
          </p:cNvPr>
          <p:cNvPicPr>
            <a:picLocks noChangeAspect="1"/>
          </p:cNvPicPr>
          <p:nvPr/>
        </p:nvPicPr>
        <p:blipFill>
          <a:blip r:embed="rId4"/>
          <a:stretch>
            <a:fillRect/>
          </a:stretch>
        </p:blipFill>
        <p:spPr>
          <a:xfrm>
            <a:off x="3589457" y="1124201"/>
            <a:ext cx="7526707" cy="5232149"/>
          </a:xfrm>
          <a:prstGeom prst="rect">
            <a:avLst/>
          </a:prstGeom>
        </p:spPr>
      </p:pic>
    </p:spTree>
    <p:extLst>
      <p:ext uri="{BB962C8B-B14F-4D97-AF65-F5344CB8AC3E}">
        <p14:creationId xmlns:p14="http://schemas.microsoft.com/office/powerpoint/2010/main" val="3875231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3" name="Picture 2">
            <a:extLst>
              <a:ext uri="{FF2B5EF4-FFF2-40B4-BE49-F238E27FC236}">
                <a16:creationId xmlns:a16="http://schemas.microsoft.com/office/drawing/2014/main" id="{C5CAD22E-2FE1-1B01-A893-C1C652AAB1E3}"/>
              </a:ext>
            </a:extLst>
          </p:cNvPr>
          <p:cNvPicPr>
            <a:picLocks noChangeAspect="1"/>
          </p:cNvPicPr>
          <p:nvPr/>
        </p:nvPicPr>
        <p:blipFill>
          <a:blip r:embed="rId2"/>
          <a:stretch>
            <a:fillRect/>
          </a:stretch>
        </p:blipFill>
        <p:spPr>
          <a:xfrm>
            <a:off x="1047108" y="659147"/>
            <a:ext cx="11182148" cy="5324558"/>
          </a:xfrm>
          <a:prstGeom prst="rect">
            <a:avLst/>
          </a:prstGeom>
        </p:spPr>
      </p:pic>
    </p:spTree>
    <p:extLst>
      <p:ext uri="{BB962C8B-B14F-4D97-AF65-F5344CB8AC3E}">
        <p14:creationId xmlns:p14="http://schemas.microsoft.com/office/powerpoint/2010/main" val="3687281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4" name="Picture 3">
            <a:extLst>
              <a:ext uri="{FF2B5EF4-FFF2-40B4-BE49-F238E27FC236}">
                <a16:creationId xmlns:a16="http://schemas.microsoft.com/office/drawing/2014/main" id="{A294CADE-6B00-818C-747D-483DA91C60AF}"/>
              </a:ext>
            </a:extLst>
          </p:cNvPr>
          <p:cNvPicPr>
            <a:picLocks noChangeAspect="1"/>
          </p:cNvPicPr>
          <p:nvPr/>
        </p:nvPicPr>
        <p:blipFill>
          <a:blip r:embed="rId2"/>
          <a:stretch>
            <a:fillRect/>
          </a:stretch>
        </p:blipFill>
        <p:spPr>
          <a:xfrm>
            <a:off x="465221" y="651863"/>
            <a:ext cx="10500862" cy="5179094"/>
          </a:xfrm>
          <a:prstGeom prst="rect">
            <a:avLst/>
          </a:prstGeom>
        </p:spPr>
      </p:pic>
    </p:spTree>
    <p:extLst>
      <p:ext uri="{BB962C8B-B14F-4D97-AF65-F5344CB8AC3E}">
        <p14:creationId xmlns:p14="http://schemas.microsoft.com/office/powerpoint/2010/main" val="2669066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6" name="Picture 5">
            <a:extLst>
              <a:ext uri="{FF2B5EF4-FFF2-40B4-BE49-F238E27FC236}">
                <a16:creationId xmlns:a16="http://schemas.microsoft.com/office/drawing/2014/main" id="{63AC94CE-2252-463F-C133-CE7C99E67C69}"/>
              </a:ext>
            </a:extLst>
          </p:cNvPr>
          <p:cNvPicPr>
            <a:picLocks noChangeAspect="1"/>
          </p:cNvPicPr>
          <p:nvPr/>
        </p:nvPicPr>
        <p:blipFill>
          <a:blip r:embed="rId2"/>
          <a:stretch>
            <a:fillRect/>
          </a:stretch>
        </p:blipFill>
        <p:spPr>
          <a:xfrm>
            <a:off x="4549588" y="0"/>
            <a:ext cx="2442883" cy="866274"/>
          </a:xfrm>
          <a:prstGeom prst="rect">
            <a:avLst/>
          </a:prstGeom>
        </p:spPr>
      </p:pic>
      <p:pic>
        <p:nvPicPr>
          <p:cNvPr id="4" name="Picture 3">
            <a:extLst>
              <a:ext uri="{FF2B5EF4-FFF2-40B4-BE49-F238E27FC236}">
                <a16:creationId xmlns:a16="http://schemas.microsoft.com/office/drawing/2014/main" id="{EBD4BBAF-64E3-BC3F-3CDE-DDE2BF44307B}"/>
              </a:ext>
            </a:extLst>
          </p:cNvPr>
          <p:cNvPicPr>
            <a:picLocks noChangeAspect="1"/>
          </p:cNvPicPr>
          <p:nvPr/>
        </p:nvPicPr>
        <p:blipFill>
          <a:blip r:embed="rId3"/>
          <a:stretch>
            <a:fillRect/>
          </a:stretch>
        </p:blipFill>
        <p:spPr>
          <a:xfrm>
            <a:off x="135668" y="866274"/>
            <a:ext cx="12384947" cy="5991726"/>
          </a:xfrm>
          <a:prstGeom prst="rect">
            <a:avLst/>
          </a:prstGeom>
        </p:spPr>
      </p:pic>
    </p:spTree>
    <p:extLst>
      <p:ext uri="{BB962C8B-B14F-4D97-AF65-F5344CB8AC3E}">
        <p14:creationId xmlns:p14="http://schemas.microsoft.com/office/powerpoint/2010/main" val="2088520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4" name="Picture 3">
            <a:extLst>
              <a:ext uri="{FF2B5EF4-FFF2-40B4-BE49-F238E27FC236}">
                <a16:creationId xmlns:a16="http://schemas.microsoft.com/office/drawing/2014/main" id="{0B8CA153-9393-3E14-6DAF-6AA796CF43F3}"/>
              </a:ext>
            </a:extLst>
          </p:cNvPr>
          <p:cNvPicPr>
            <a:picLocks noChangeAspect="1"/>
          </p:cNvPicPr>
          <p:nvPr/>
        </p:nvPicPr>
        <p:blipFill>
          <a:blip r:embed="rId2"/>
          <a:stretch>
            <a:fillRect/>
          </a:stretch>
        </p:blipFill>
        <p:spPr>
          <a:xfrm>
            <a:off x="256675" y="-934"/>
            <a:ext cx="11470104" cy="6703189"/>
          </a:xfrm>
          <a:prstGeom prst="rect">
            <a:avLst/>
          </a:prstGeom>
        </p:spPr>
      </p:pic>
    </p:spTree>
    <p:extLst>
      <p:ext uri="{BB962C8B-B14F-4D97-AF65-F5344CB8AC3E}">
        <p14:creationId xmlns:p14="http://schemas.microsoft.com/office/powerpoint/2010/main" val="4028634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2" name="Picture 1">
            <a:extLst>
              <a:ext uri="{FF2B5EF4-FFF2-40B4-BE49-F238E27FC236}">
                <a16:creationId xmlns:a16="http://schemas.microsoft.com/office/drawing/2014/main" id="{01E6B72D-DA78-9CD0-2B25-4C0DBAF59722}"/>
              </a:ext>
            </a:extLst>
          </p:cNvPr>
          <p:cNvPicPr>
            <a:picLocks noChangeAspect="1"/>
          </p:cNvPicPr>
          <p:nvPr/>
        </p:nvPicPr>
        <p:blipFill>
          <a:blip r:embed="rId2"/>
          <a:stretch>
            <a:fillRect/>
          </a:stretch>
        </p:blipFill>
        <p:spPr>
          <a:xfrm>
            <a:off x="66260" y="137905"/>
            <a:ext cx="11701669" cy="6582190"/>
          </a:xfrm>
          <a:prstGeom prst="rect">
            <a:avLst/>
          </a:prstGeom>
        </p:spPr>
      </p:pic>
    </p:spTree>
    <p:extLst>
      <p:ext uri="{BB962C8B-B14F-4D97-AF65-F5344CB8AC3E}">
        <p14:creationId xmlns:p14="http://schemas.microsoft.com/office/powerpoint/2010/main" val="808345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2" name="Picture 1">
            <a:extLst>
              <a:ext uri="{FF2B5EF4-FFF2-40B4-BE49-F238E27FC236}">
                <a16:creationId xmlns:a16="http://schemas.microsoft.com/office/drawing/2014/main" id="{A74F8D3A-3B50-0EEF-AFDE-06ED154F2B29}"/>
              </a:ext>
            </a:extLst>
          </p:cNvPr>
          <p:cNvPicPr>
            <a:picLocks noChangeAspect="1"/>
          </p:cNvPicPr>
          <p:nvPr/>
        </p:nvPicPr>
        <p:blipFill>
          <a:blip r:embed="rId2"/>
          <a:stretch>
            <a:fillRect/>
          </a:stretch>
        </p:blipFill>
        <p:spPr>
          <a:xfrm>
            <a:off x="2226365" y="1101435"/>
            <a:ext cx="7818783" cy="4535604"/>
          </a:xfrm>
          <a:prstGeom prst="rect">
            <a:avLst/>
          </a:prstGeom>
        </p:spPr>
      </p:pic>
    </p:spTree>
    <p:extLst>
      <p:ext uri="{BB962C8B-B14F-4D97-AF65-F5344CB8AC3E}">
        <p14:creationId xmlns:p14="http://schemas.microsoft.com/office/powerpoint/2010/main" val="2350638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7496" y="718611"/>
            <a:ext cx="5547866"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351698" y="1486708"/>
            <a:ext cx="5841582" cy="5006858"/>
          </a:xfrm>
        </p:spPr>
        <p:txBody>
          <a:bodyPr>
            <a:normAutofit lnSpcReduction="10000"/>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Description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996FA1-E595-21A7-9556-80A3B4A7BFA4}"/>
              </a:ext>
            </a:extLst>
          </p:cNvPr>
          <p:cNvSpPr>
            <a:spLocks noGrp="1"/>
          </p:cNvSpPr>
          <p:nvPr>
            <p:ph type="title"/>
          </p:nvPr>
        </p:nvSpPr>
        <p:spPr/>
        <p:txBody>
          <a:bodyPr/>
          <a:lstStyle/>
          <a:p>
            <a:r>
              <a:rPr lang="en-US" dirty="0"/>
              <a:t>Machine Learning Model</a:t>
            </a:r>
          </a:p>
        </p:txBody>
      </p:sp>
      <p:sp>
        <p:nvSpPr>
          <p:cNvPr id="5" name="Content Placeholder 4">
            <a:extLst>
              <a:ext uri="{FF2B5EF4-FFF2-40B4-BE49-F238E27FC236}">
                <a16:creationId xmlns:a16="http://schemas.microsoft.com/office/drawing/2014/main" id="{267D993F-5E51-DFDD-4D34-6049DA701999}"/>
              </a:ext>
            </a:extLst>
          </p:cNvPr>
          <p:cNvSpPr>
            <a:spLocks noGrp="1"/>
          </p:cNvSpPr>
          <p:nvPr>
            <p:ph idx="1"/>
          </p:nvPr>
        </p:nvSpPr>
        <p:spPr/>
        <p:txBody>
          <a:bodyPr/>
          <a:lstStyle/>
          <a:p>
            <a:r>
              <a:rPr lang="en-US" dirty="0"/>
              <a:t>Linear SVC gives maximum Accuracy Score: 0.972 % than the other classification models. </a:t>
            </a:r>
          </a:p>
          <a:p>
            <a:r>
              <a:rPr lang="en-US" dirty="0"/>
              <a:t>Hyper parameter Tuning is perform over this best model using best param shown below :</a:t>
            </a:r>
          </a:p>
          <a:p>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9" name="Picture 8">
            <a:extLst>
              <a:ext uri="{FF2B5EF4-FFF2-40B4-BE49-F238E27FC236}">
                <a16:creationId xmlns:a16="http://schemas.microsoft.com/office/drawing/2014/main" id="{2D2B2025-C397-55C2-9EEF-24821A25F0BE}"/>
              </a:ext>
            </a:extLst>
          </p:cNvPr>
          <p:cNvPicPr>
            <a:picLocks noChangeAspect="1"/>
          </p:cNvPicPr>
          <p:nvPr/>
        </p:nvPicPr>
        <p:blipFill>
          <a:blip r:embed="rId2"/>
          <a:stretch>
            <a:fillRect/>
          </a:stretch>
        </p:blipFill>
        <p:spPr>
          <a:xfrm>
            <a:off x="261113" y="3785937"/>
            <a:ext cx="5360371" cy="1811781"/>
          </a:xfrm>
          <a:prstGeom prst="rect">
            <a:avLst/>
          </a:prstGeom>
        </p:spPr>
      </p:pic>
      <p:pic>
        <p:nvPicPr>
          <p:cNvPr id="11" name="Picture 10">
            <a:extLst>
              <a:ext uri="{FF2B5EF4-FFF2-40B4-BE49-F238E27FC236}">
                <a16:creationId xmlns:a16="http://schemas.microsoft.com/office/drawing/2014/main" id="{1F00C113-A004-E6CB-7000-4501A8E8A7E6}"/>
              </a:ext>
            </a:extLst>
          </p:cNvPr>
          <p:cNvPicPr>
            <a:picLocks noChangeAspect="1"/>
          </p:cNvPicPr>
          <p:nvPr/>
        </p:nvPicPr>
        <p:blipFill>
          <a:blip r:embed="rId3"/>
          <a:stretch>
            <a:fillRect/>
          </a:stretch>
        </p:blipFill>
        <p:spPr>
          <a:xfrm>
            <a:off x="5621484" y="3785938"/>
            <a:ext cx="5800833" cy="1811780"/>
          </a:xfrm>
          <a:prstGeom prst="rect">
            <a:avLst/>
          </a:prstGeom>
        </p:spPr>
      </p:pic>
    </p:spTree>
    <p:extLst>
      <p:ext uri="{BB962C8B-B14F-4D97-AF65-F5344CB8AC3E}">
        <p14:creationId xmlns:p14="http://schemas.microsoft.com/office/powerpoint/2010/main" val="2689298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DDD8E-14F7-F533-08FB-DC9CD1113A02}"/>
              </a:ext>
            </a:extLst>
          </p:cNvPr>
          <p:cNvSpPr>
            <a:spLocks noGrp="1"/>
          </p:cNvSpPr>
          <p:nvPr>
            <p:ph type="title"/>
          </p:nvPr>
        </p:nvSpPr>
        <p:spPr>
          <a:xfrm>
            <a:off x="1881808" y="1"/>
            <a:ext cx="3380003" cy="1090862"/>
          </a:xfrm>
        </p:spPr>
        <p:txBody>
          <a:bodyPr/>
          <a:lstStyle/>
          <a:p>
            <a:r>
              <a:rPr lang="en-US" dirty="0"/>
              <a:t>Best Model</a:t>
            </a:r>
          </a:p>
        </p:txBody>
      </p:sp>
      <p:pic>
        <p:nvPicPr>
          <p:cNvPr id="7" name="Content Placeholder 6">
            <a:extLst>
              <a:ext uri="{FF2B5EF4-FFF2-40B4-BE49-F238E27FC236}">
                <a16:creationId xmlns:a16="http://schemas.microsoft.com/office/drawing/2014/main" id="{F7F5AB76-2A2B-71AE-CF42-B57868008088}"/>
              </a:ext>
            </a:extLst>
          </p:cNvPr>
          <p:cNvPicPr>
            <a:picLocks noGrp="1" noChangeAspect="1"/>
          </p:cNvPicPr>
          <p:nvPr>
            <p:ph idx="1"/>
          </p:nvPr>
        </p:nvPicPr>
        <p:blipFill>
          <a:blip r:embed="rId2"/>
          <a:stretch>
            <a:fillRect/>
          </a:stretch>
        </p:blipFill>
        <p:spPr>
          <a:xfrm>
            <a:off x="91268" y="1090863"/>
            <a:ext cx="6548684" cy="4878137"/>
          </a:xfrm>
        </p:spPr>
      </p:pic>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21</a:t>
            </a:fld>
            <a:endParaRPr lang="en-US" dirty="0"/>
          </a:p>
        </p:txBody>
      </p:sp>
      <p:sp>
        <p:nvSpPr>
          <p:cNvPr id="9" name="TextBox 8">
            <a:extLst>
              <a:ext uri="{FF2B5EF4-FFF2-40B4-BE49-F238E27FC236}">
                <a16:creationId xmlns:a16="http://schemas.microsoft.com/office/drawing/2014/main" id="{271686DB-1A6F-3C7B-7289-5A5009B2A9D0}"/>
              </a:ext>
            </a:extLst>
          </p:cNvPr>
          <p:cNvSpPr txBox="1"/>
          <p:nvPr/>
        </p:nvSpPr>
        <p:spPr>
          <a:xfrm>
            <a:off x="7138737" y="1523999"/>
            <a:ext cx="3930316" cy="3046988"/>
          </a:xfrm>
          <a:prstGeom prst="rect">
            <a:avLst/>
          </a:prstGeom>
          <a:noFill/>
        </p:spPr>
        <p:txBody>
          <a:bodyPr wrap="square" rtlCol="0">
            <a:spAutoFit/>
          </a:bodyPr>
          <a:lstStyle/>
          <a:p>
            <a:r>
              <a:rPr lang="en-US" sz="3200" dirty="0">
                <a:solidFill>
                  <a:srgbClr val="00B050"/>
                </a:solidFill>
              </a:rPr>
              <a:t>The </a:t>
            </a:r>
            <a:r>
              <a:rPr lang="en-US" sz="3200" dirty="0">
                <a:solidFill>
                  <a:srgbClr val="00B050"/>
                </a:solidFill>
                <a:latin typeface="Calibri" panose="020F0502020204030204" pitchFamily="34" charset="0"/>
                <a:cs typeface="Calibri" panose="020F0502020204030204" pitchFamily="34" charset="0"/>
              </a:rPr>
              <a:t>accuracy</a:t>
            </a:r>
            <a:r>
              <a:rPr lang="en-US" sz="3200" dirty="0">
                <a:solidFill>
                  <a:srgbClr val="00B050"/>
                </a:solidFill>
              </a:rPr>
              <a:t> of Final model is neither increased nor decreased after the hyperparameter tuning. </a:t>
            </a:r>
          </a:p>
        </p:txBody>
      </p:sp>
    </p:spTree>
    <p:extLst>
      <p:ext uri="{BB962C8B-B14F-4D97-AF65-F5344CB8AC3E}">
        <p14:creationId xmlns:p14="http://schemas.microsoft.com/office/powerpoint/2010/main" val="2486720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704FB-5415-B6DD-32C4-B3A8D1DE04FE}"/>
              </a:ext>
            </a:extLst>
          </p:cNvPr>
          <p:cNvSpPr>
            <a:spLocks noGrp="1"/>
          </p:cNvSpPr>
          <p:nvPr>
            <p:ph type="title"/>
          </p:nvPr>
        </p:nvSpPr>
        <p:spPr>
          <a:xfrm>
            <a:off x="1443788" y="0"/>
            <a:ext cx="9910012" cy="1284273"/>
          </a:xfrm>
        </p:spPr>
        <p:txBody>
          <a:bodyPr>
            <a:normAutofit fontScale="90000"/>
          </a:bodyPr>
          <a:lstStyle/>
          <a:p>
            <a:r>
              <a:rPr lang="en-US" dirty="0"/>
              <a:t>AOC-ROC Curve &amp; Confusion Matrix</a:t>
            </a:r>
            <a:br>
              <a:rPr lang="en-US" dirty="0"/>
            </a:br>
            <a:endParaRPr lang="en-US" dirty="0"/>
          </a:p>
        </p:txBody>
      </p:sp>
      <p:pic>
        <p:nvPicPr>
          <p:cNvPr id="16" name="Content Placeholder 15">
            <a:extLst>
              <a:ext uri="{FF2B5EF4-FFF2-40B4-BE49-F238E27FC236}">
                <a16:creationId xmlns:a16="http://schemas.microsoft.com/office/drawing/2014/main" id="{8E011991-E521-CC75-08A9-71DCAB4E4AAE}"/>
              </a:ext>
            </a:extLst>
          </p:cNvPr>
          <p:cNvPicPr>
            <a:picLocks noGrp="1" noChangeAspect="1"/>
          </p:cNvPicPr>
          <p:nvPr>
            <p:ph idx="1"/>
          </p:nvPr>
        </p:nvPicPr>
        <p:blipFill>
          <a:blip r:embed="rId2"/>
          <a:stretch>
            <a:fillRect/>
          </a:stretch>
        </p:blipFill>
        <p:spPr>
          <a:xfrm>
            <a:off x="6735007" y="1796716"/>
            <a:ext cx="5139751" cy="4391046"/>
          </a:xfrm>
        </p:spPr>
      </p:pic>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12" name="Picture 11">
            <a:extLst>
              <a:ext uri="{FF2B5EF4-FFF2-40B4-BE49-F238E27FC236}">
                <a16:creationId xmlns:a16="http://schemas.microsoft.com/office/drawing/2014/main" id="{ABB7F415-29B8-AD28-3DCA-6A94CB56AC67}"/>
              </a:ext>
            </a:extLst>
          </p:cNvPr>
          <p:cNvPicPr>
            <a:picLocks noChangeAspect="1"/>
          </p:cNvPicPr>
          <p:nvPr/>
        </p:nvPicPr>
        <p:blipFill>
          <a:blip r:embed="rId3"/>
          <a:stretch>
            <a:fillRect/>
          </a:stretch>
        </p:blipFill>
        <p:spPr>
          <a:xfrm>
            <a:off x="-10752" y="1796716"/>
            <a:ext cx="6103307" cy="4391046"/>
          </a:xfrm>
          <a:prstGeom prst="rect">
            <a:avLst/>
          </a:prstGeom>
        </p:spPr>
      </p:pic>
    </p:spTree>
    <p:extLst>
      <p:ext uri="{BB962C8B-B14F-4D97-AF65-F5344CB8AC3E}">
        <p14:creationId xmlns:p14="http://schemas.microsoft.com/office/powerpoint/2010/main" val="2224437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4" name="Picture 3">
            <a:extLst>
              <a:ext uri="{FF2B5EF4-FFF2-40B4-BE49-F238E27FC236}">
                <a16:creationId xmlns:a16="http://schemas.microsoft.com/office/drawing/2014/main" id="{71F698F2-20A2-6411-51A6-3591F8C766F4}"/>
              </a:ext>
            </a:extLst>
          </p:cNvPr>
          <p:cNvPicPr>
            <a:picLocks noChangeAspect="1"/>
          </p:cNvPicPr>
          <p:nvPr/>
        </p:nvPicPr>
        <p:blipFill>
          <a:blip r:embed="rId2"/>
          <a:stretch>
            <a:fillRect/>
          </a:stretch>
        </p:blipFill>
        <p:spPr>
          <a:xfrm>
            <a:off x="1332921" y="0"/>
            <a:ext cx="9336519" cy="6721475"/>
          </a:xfrm>
          <a:prstGeom prst="rect">
            <a:avLst/>
          </a:prstGeom>
        </p:spPr>
      </p:pic>
    </p:spTree>
    <p:extLst>
      <p:ext uri="{BB962C8B-B14F-4D97-AF65-F5344CB8AC3E}">
        <p14:creationId xmlns:p14="http://schemas.microsoft.com/office/powerpoint/2010/main" val="3058947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5" name="Picture 4">
            <a:extLst>
              <a:ext uri="{FF2B5EF4-FFF2-40B4-BE49-F238E27FC236}">
                <a16:creationId xmlns:a16="http://schemas.microsoft.com/office/drawing/2014/main" id="{0565AF55-F274-B5B1-0050-C871F8B31D7D}"/>
              </a:ext>
            </a:extLst>
          </p:cNvPr>
          <p:cNvPicPr>
            <a:picLocks noChangeAspect="1"/>
          </p:cNvPicPr>
          <p:nvPr/>
        </p:nvPicPr>
        <p:blipFill>
          <a:blip r:embed="rId2"/>
          <a:stretch>
            <a:fillRect/>
          </a:stretch>
        </p:blipFill>
        <p:spPr>
          <a:xfrm>
            <a:off x="1524001" y="4949"/>
            <a:ext cx="8968310" cy="6716526"/>
          </a:xfrm>
          <a:prstGeom prst="rect">
            <a:avLst/>
          </a:prstGeom>
        </p:spPr>
      </p:pic>
    </p:spTree>
    <p:extLst>
      <p:ext uri="{BB962C8B-B14F-4D97-AF65-F5344CB8AC3E}">
        <p14:creationId xmlns:p14="http://schemas.microsoft.com/office/powerpoint/2010/main" val="3773494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3" name="Picture 2">
            <a:extLst>
              <a:ext uri="{FF2B5EF4-FFF2-40B4-BE49-F238E27FC236}">
                <a16:creationId xmlns:a16="http://schemas.microsoft.com/office/drawing/2014/main" id="{EA0F3F36-3754-F991-D2B1-91C0E04FE437}"/>
              </a:ext>
            </a:extLst>
          </p:cNvPr>
          <p:cNvPicPr>
            <a:picLocks noChangeAspect="1"/>
          </p:cNvPicPr>
          <p:nvPr/>
        </p:nvPicPr>
        <p:blipFill>
          <a:blip r:embed="rId2"/>
          <a:stretch>
            <a:fillRect/>
          </a:stretch>
        </p:blipFill>
        <p:spPr>
          <a:xfrm>
            <a:off x="1356813" y="-1"/>
            <a:ext cx="9289683" cy="6721475"/>
          </a:xfrm>
          <a:prstGeom prst="rect">
            <a:avLst/>
          </a:prstGeom>
        </p:spPr>
      </p:pic>
    </p:spTree>
    <p:extLst>
      <p:ext uri="{BB962C8B-B14F-4D97-AF65-F5344CB8AC3E}">
        <p14:creationId xmlns:p14="http://schemas.microsoft.com/office/powerpoint/2010/main" val="768898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7F8B93-DD70-FE8D-E9EB-3165A5CA7B30}"/>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EA5A6FE7-D979-B6B3-AAA4-F84BF1F51465}"/>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5" name="Picture 4">
            <a:extLst>
              <a:ext uri="{FF2B5EF4-FFF2-40B4-BE49-F238E27FC236}">
                <a16:creationId xmlns:a16="http://schemas.microsoft.com/office/drawing/2014/main" id="{445D9C8B-DC4E-2234-13DF-F081A5758DA2}"/>
              </a:ext>
            </a:extLst>
          </p:cNvPr>
          <p:cNvPicPr>
            <a:picLocks noChangeAspect="1"/>
          </p:cNvPicPr>
          <p:nvPr/>
        </p:nvPicPr>
        <p:blipFill>
          <a:blip r:embed="rId2"/>
          <a:stretch>
            <a:fillRect/>
          </a:stretch>
        </p:blipFill>
        <p:spPr>
          <a:xfrm>
            <a:off x="1355304" y="1"/>
            <a:ext cx="9292641" cy="6721474"/>
          </a:xfrm>
          <a:prstGeom prst="rect">
            <a:avLst/>
          </a:prstGeom>
        </p:spPr>
      </p:pic>
    </p:spTree>
    <p:extLst>
      <p:ext uri="{BB962C8B-B14F-4D97-AF65-F5344CB8AC3E}">
        <p14:creationId xmlns:p14="http://schemas.microsoft.com/office/powerpoint/2010/main" val="2176487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0543DD5-CC38-4F0C-792C-86B2D6204921}"/>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74611C99-C395-A353-B765-F9587A33E5EF}"/>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5" name="Picture 4">
            <a:extLst>
              <a:ext uri="{FF2B5EF4-FFF2-40B4-BE49-F238E27FC236}">
                <a16:creationId xmlns:a16="http://schemas.microsoft.com/office/drawing/2014/main" id="{8AB1F883-9922-EF84-CD96-DF73A60838E0}"/>
              </a:ext>
            </a:extLst>
          </p:cNvPr>
          <p:cNvPicPr>
            <a:picLocks noChangeAspect="1"/>
          </p:cNvPicPr>
          <p:nvPr/>
        </p:nvPicPr>
        <p:blipFill>
          <a:blip r:embed="rId2"/>
          <a:stretch>
            <a:fillRect/>
          </a:stretch>
        </p:blipFill>
        <p:spPr>
          <a:xfrm>
            <a:off x="1112236" y="0"/>
            <a:ext cx="9967527" cy="6858000"/>
          </a:xfrm>
          <a:prstGeom prst="rect">
            <a:avLst/>
          </a:prstGeom>
        </p:spPr>
      </p:pic>
    </p:spTree>
    <p:extLst>
      <p:ext uri="{BB962C8B-B14F-4D97-AF65-F5344CB8AC3E}">
        <p14:creationId xmlns:p14="http://schemas.microsoft.com/office/powerpoint/2010/main" val="3573854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056F81-D3D3-11C0-89D1-13C0D2A48FDD}"/>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63E63C3C-49F9-334C-8444-751D906E9C02}"/>
              </a:ext>
            </a:extLst>
          </p:cNvPr>
          <p:cNvSpPr>
            <a:spLocks noGrp="1"/>
          </p:cNvSpPr>
          <p:nvPr>
            <p:ph type="sldNum" sz="quarter" idx="12"/>
          </p:nvPr>
        </p:nvSpPr>
        <p:spPr/>
        <p:txBody>
          <a:bodyPr/>
          <a:lstStyle/>
          <a:p>
            <a:fld id="{48F63A3B-78C7-47BE-AE5E-E10140E04643}" type="slidenum">
              <a:rPr lang="en-US" smtClean="0"/>
              <a:t>28</a:t>
            </a:fld>
            <a:endParaRPr lang="en-US" dirty="0"/>
          </a:p>
        </p:txBody>
      </p:sp>
      <p:pic>
        <p:nvPicPr>
          <p:cNvPr id="5" name="Picture 4">
            <a:extLst>
              <a:ext uri="{FF2B5EF4-FFF2-40B4-BE49-F238E27FC236}">
                <a16:creationId xmlns:a16="http://schemas.microsoft.com/office/drawing/2014/main" id="{F6EE34EC-F443-20A4-E0AD-5373F38D5918}"/>
              </a:ext>
            </a:extLst>
          </p:cNvPr>
          <p:cNvPicPr>
            <a:picLocks noChangeAspect="1"/>
          </p:cNvPicPr>
          <p:nvPr/>
        </p:nvPicPr>
        <p:blipFill>
          <a:blip r:embed="rId2"/>
          <a:stretch>
            <a:fillRect/>
          </a:stretch>
        </p:blipFill>
        <p:spPr>
          <a:xfrm>
            <a:off x="1189893" y="0"/>
            <a:ext cx="9616878" cy="6721475"/>
          </a:xfrm>
          <a:prstGeom prst="rect">
            <a:avLst/>
          </a:prstGeom>
        </p:spPr>
      </p:pic>
    </p:spTree>
    <p:extLst>
      <p:ext uri="{BB962C8B-B14F-4D97-AF65-F5344CB8AC3E}">
        <p14:creationId xmlns:p14="http://schemas.microsoft.com/office/powerpoint/2010/main" val="1895154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1143000"/>
            <a:ext cx="10622639" cy="5257800"/>
          </a:xfrm>
        </p:spPr>
        <p:txBody>
          <a:bodyPr/>
          <a:lstStyle/>
          <a:p>
            <a:pPr algn="ctr"/>
            <a:r>
              <a:rPr lang="en-US" dirty="0"/>
              <a:t>Final Procedure:</a:t>
            </a:r>
            <a:br>
              <a:rPr lang="en-US" dirty="0"/>
            </a:br>
            <a:br>
              <a:rPr lang="en-US" dirty="0"/>
            </a:br>
            <a:br>
              <a:rPr lang="en-US" dirty="0"/>
            </a:br>
            <a:r>
              <a:rPr lang="en-US" dirty="0"/>
              <a:t>1. Saving the model</a:t>
            </a:r>
            <a:br>
              <a:rPr lang="en-US" dirty="0"/>
            </a:br>
            <a:br>
              <a:rPr lang="en-US" dirty="0"/>
            </a:b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29</a:t>
            </a:fld>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3738282" y="309283"/>
            <a:ext cx="7664286"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br>
            <a:br>
              <a:rPr lang="en-US" dirty="0"/>
            </a:br>
            <a:br>
              <a:rPr lang="en-US" dirty="0"/>
            </a:br>
            <a:endParaRPr lang="en-US" dirty="0"/>
          </a:p>
          <a:p>
            <a:br>
              <a:rPr lang="en-US" dirty="0"/>
            </a:br>
            <a:br>
              <a:rPr lang="en-US" dirty="0"/>
            </a:br>
            <a:br>
              <a:rPr lang="en-US" dirty="0"/>
            </a:br>
            <a:br>
              <a:rPr lang="en-US" dirty="0"/>
            </a:br>
            <a:br>
              <a:rPr lang="en-US" dirty="0">
                <a:latin typeface="-apple-system"/>
              </a:rPr>
            </a:br>
            <a:br>
              <a:rPr lang="en-US" dirty="0">
                <a:latin typeface="-apple-system"/>
              </a:rPr>
            </a:br>
            <a:endParaRPr lang="en-US" dirty="0"/>
          </a:p>
        </p:txBody>
      </p:sp>
      <p:pic>
        <p:nvPicPr>
          <p:cNvPr id="6" name="Picture 5">
            <a:extLst>
              <a:ext uri="{FF2B5EF4-FFF2-40B4-BE49-F238E27FC236}">
                <a16:creationId xmlns:a16="http://schemas.microsoft.com/office/drawing/2014/main" id="{C8739822-F264-275D-7A56-738C78A458D3}"/>
              </a:ext>
            </a:extLst>
          </p:cNvPr>
          <p:cNvPicPr>
            <a:picLocks noChangeAspect="1"/>
          </p:cNvPicPr>
          <p:nvPr/>
        </p:nvPicPr>
        <p:blipFill>
          <a:blip r:embed="rId2"/>
          <a:stretch>
            <a:fillRect/>
          </a:stretch>
        </p:blipFill>
        <p:spPr>
          <a:xfrm>
            <a:off x="3966865" y="3429000"/>
            <a:ext cx="5834861" cy="1479884"/>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731520"/>
            <a:ext cx="10671048" cy="768096"/>
          </a:xfrm>
        </p:spPr>
        <p:txBody>
          <a:bodyPr/>
          <a:lstStyle/>
          <a:p>
            <a:pPr algn="ctr"/>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5" name="TextBox 4">
            <a:extLst>
              <a:ext uri="{FF2B5EF4-FFF2-40B4-BE49-F238E27FC236}">
                <a16:creationId xmlns:a16="http://schemas.microsoft.com/office/drawing/2014/main" id="{F929DD8E-766C-14EF-5680-56C9C94455F1}"/>
              </a:ext>
            </a:extLst>
          </p:cNvPr>
          <p:cNvSpPr txBox="1"/>
          <p:nvPr/>
        </p:nvSpPr>
        <p:spPr>
          <a:xfrm>
            <a:off x="656756" y="1812435"/>
            <a:ext cx="10504303" cy="434227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SMS Spam Collection is a set of SMS tagged messages that have been collected for SMS Spam research. It contains one set of SMS messages in English of 5,574 messages, tagged according being ham (legitimate) or spam.</a:t>
            </a:r>
          </a:p>
          <a:p>
            <a:pPr marL="457200" algn="just">
              <a:lnSpc>
                <a:spcPct val="107000"/>
              </a:lnSpc>
              <a:spcAft>
                <a:spcPts val="800"/>
              </a:spcAft>
            </a:pPr>
            <a:endPar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Spam Detector is used to detect unwanted, malicious and virus infected texts and helps to separate them from the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nonspam</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texts. It uses a binary type of classification containing the labels such as ‘ham’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nonspam</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spam. Application of this can be seen in Google Mail (GMAIL) where it segregates the spam emails in order to prevent them from getting into the user’s inbox.</a:t>
            </a:r>
          </a:p>
          <a:p>
            <a:pPr marL="457200" algn="just">
              <a:lnSpc>
                <a:spcPct val="107000"/>
              </a:lnSpc>
              <a:spcAft>
                <a:spcPts val="800"/>
              </a:spcAft>
            </a:pPr>
            <a:endPar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 collection of 5573 rows SMS spam messages was manually extracted from the </a:t>
            </a:r>
            <a:r>
              <a:rPr lang="en-US"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Grumbletext</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Web site. This is a UK forum in which cell phone users make public claims about SMS spam messages, most of them without reporting the very spam message received. The identification of the text of spam messages in the claims is a very hard and time-consuming task, and it involved carefully scanning hundreds of web pages.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349624"/>
            <a:ext cx="10622639" cy="6051176"/>
          </a:xfrm>
        </p:spPr>
        <p:txBody>
          <a:bodyPr/>
          <a:lstStyle/>
          <a:p>
            <a:pPr algn="ctr"/>
            <a:br>
              <a:rPr lang="en-US" dirty="0"/>
            </a:br>
            <a:br>
              <a:rPr lang="en-US" dirty="0"/>
            </a:br>
            <a:r>
              <a:rPr lang="en-US" dirty="0"/>
              <a:t>2. Comparing Actual and Prediction</a:t>
            </a: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30</a:t>
            </a:fld>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779929" y="309283"/>
            <a:ext cx="10622639"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latin typeface="-apple-system"/>
              </a:rPr>
            </a:br>
            <a:endParaRPr lang="en-US" dirty="0"/>
          </a:p>
        </p:txBody>
      </p:sp>
      <p:pic>
        <p:nvPicPr>
          <p:cNvPr id="6" name="Picture 5">
            <a:extLst>
              <a:ext uri="{FF2B5EF4-FFF2-40B4-BE49-F238E27FC236}">
                <a16:creationId xmlns:a16="http://schemas.microsoft.com/office/drawing/2014/main" id="{A7EC8E30-419B-ABF2-7EF3-C21697EBB6BD}"/>
              </a:ext>
            </a:extLst>
          </p:cNvPr>
          <p:cNvPicPr>
            <a:picLocks noChangeAspect="1"/>
          </p:cNvPicPr>
          <p:nvPr/>
        </p:nvPicPr>
        <p:blipFill>
          <a:blip r:embed="rId2"/>
          <a:stretch>
            <a:fillRect/>
          </a:stretch>
        </p:blipFill>
        <p:spPr>
          <a:xfrm>
            <a:off x="5277853" y="2656419"/>
            <a:ext cx="5559479" cy="3922792"/>
          </a:xfrm>
          <a:prstGeom prst="rect">
            <a:avLst/>
          </a:prstGeom>
        </p:spPr>
      </p:pic>
    </p:spTree>
    <p:extLst>
      <p:ext uri="{BB962C8B-B14F-4D97-AF65-F5344CB8AC3E}">
        <p14:creationId xmlns:p14="http://schemas.microsoft.com/office/powerpoint/2010/main" val="1515965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93376" y="470648"/>
            <a:ext cx="10622639" cy="3334870"/>
          </a:xfrm>
        </p:spPr>
        <p:txBody>
          <a:bodyPr/>
          <a:lstStyle/>
          <a:p>
            <a:pPr algn="ctr"/>
            <a:br>
              <a:rPr lang="en-US" dirty="0"/>
            </a:br>
            <a:br>
              <a:rPr lang="en-US" dirty="0"/>
            </a:br>
            <a:br>
              <a:rPr lang="en-US" dirty="0"/>
            </a:br>
            <a:r>
              <a:rPr lang="en-US" dirty="0"/>
              <a:t>3. </a:t>
            </a:r>
            <a:r>
              <a:rPr lang="en-US" b="1" i="0" dirty="0">
                <a:effectLst/>
                <a:latin typeface="-apple-system"/>
              </a:rPr>
              <a:t>Saving the model in CSV format</a:t>
            </a: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31</a:t>
            </a:fld>
            <a:endParaRPr lang="en-US" dirty="0"/>
          </a:p>
        </p:txBody>
      </p:sp>
      <p:pic>
        <p:nvPicPr>
          <p:cNvPr id="5" name="Picture 4">
            <a:extLst>
              <a:ext uri="{FF2B5EF4-FFF2-40B4-BE49-F238E27FC236}">
                <a16:creationId xmlns:a16="http://schemas.microsoft.com/office/drawing/2014/main" id="{148D88EA-1882-0774-D517-0D9E98D977A1}"/>
              </a:ext>
            </a:extLst>
          </p:cNvPr>
          <p:cNvPicPr>
            <a:picLocks noChangeAspect="1"/>
          </p:cNvPicPr>
          <p:nvPr/>
        </p:nvPicPr>
        <p:blipFill>
          <a:blip r:embed="rId2"/>
          <a:stretch>
            <a:fillRect/>
          </a:stretch>
        </p:blipFill>
        <p:spPr>
          <a:xfrm>
            <a:off x="3080084" y="2775285"/>
            <a:ext cx="8454190" cy="1716504"/>
          </a:xfrm>
          <a:prstGeom prst="rect">
            <a:avLst/>
          </a:prstGeom>
        </p:spPr>
      </p:pic>
    </p:spTree>
    <p:extLst>
      <p:ext uri="{BB962C8B-B14F-4D97-AF65-F5344CB8AC3E}">
        <p14:creationId xmlns:p14="http://schemas.microsoft.com/office/powerpoint/2010/main" val="872322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ctrTitle"/>
          </p:nvPr>
        </p:nvSpPr>
        <p:spPr>
          <a:xfrm>
            <a:off x="3382743" y="960438"/>
            <a:ext cx="4169664" cy="667512"/>
          </a:xfrm>
        </p:spPr>
        <p:txBody>
          <a:bodyPr>
            <a:normAutofit fontScale="90000"/>
          </a:bodyPr>
          <a:lstStyle/>
          <a:p>
            <a:pPr algn="ctr"/>
            <a:r>
              <a:rPr lang="en-US" dirty="0"/>
              <a:t>SUMMARY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type="subTitle" idx="1"/>
          </p:nvPr>
        </p:nvSpPr>
        <p:spPr>
          <a:xfrm>
            <a:off x="1638299" y="2097740"/>
            <a:ext cx="8592671" cy="4238891"/>
          </a:xfrm>
        </p:spPr>
        <p:txBody>
          <a:bodyPr>
            <a:normAutofit/>
          </a:bodyPr>
          <a:lstStyle/>
          <a:p>
            <a:pPr marL="228600" algn="just">
              <a:lnSpc>
                <a:spcPct val="107000"/>
              </a:lnSpc>
              <a:spcAft>
                <a:spcPts val="800"/>
              </a:spcAft>
            </a:pPr>
            <a:r>
              <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this project we have detected spam and ham messages </a:t>
            </a: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that have been collected for SMS Spam research</a:t>
            </a:r>
            <a:r>
              <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Then we have done different text process to eliminate problem of imbalance. By doing different EDA steps we have analyzed the text. </a:t>
            </a:r>
          </a:p>
          <a:p>
            <a:pPr marL="228600" algn="just">
              <a:lnSpc>
                <a:spcPct val="107000"/>
              </a:lnSpc>
              <a:spcAft>
                <a:spcPts val="800"/>
              </a:spcAft>
            </a:pPr>
            <a:r>
              <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 have checked frequently occurring words in our data as well as rarely occurring words. After all these steps we have built function to train and test different algorithms and using various evaluation metrics we have selected Linear-SVC for our final model. </a:t>
            </a:r>
          </a:p>
          <a:p>
            <a:pPr marL="228600" algn="just">
              <a:lnSpc>
                <a:spcPct val="107000"/>
              </a:lnSpc>
              <a:spcAft>
                <a:spcPts val="800"/>
              </a:spcAft>
            </a:pPr>
            <a:r>
              <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Finally, by doing hyperparameter tuning we got optimum parameters for our final model. </a:t>
            </a:r>
            <a:endParaRPr lang="en-US" sz="1800"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1204575" y="457200"/>
            <a:ext cx="987425" cy="274638"/>
          </a:xfrm>
        </p:spPr>
        <p:txBody>
          <a:bodyPr/>
          <a:lstStyle/>
          <a:p>
            <a:fld id="{48F63A3B-78C7-47BE-AE5E-E10140E04643}" type="slidenum">
              <a:rPr lang="en-US" smtClean="0"/>
              <a:pPr/>
              <a:t>32</a:t>
            </a:fld>
            <a:endParaRPr lang="en-US" dirty="0"/>
          </a:p>
        </p:txBody>
      </p:sp>
    </p:spTree>
    <p:extLst>
      <p:ext uri="{BB962C8B-B14F-4D97-AF65-F5344CB8AC3E}">
        <p14:creationId xmlns:p14="http://schemas.microsoft.com/office/powerpoint/2010/main" val="2439111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3352799" y="256674"/>
            <a:ext cx="5005137" cy="1443789"/>
          </a:xfrm>
        </p:spPr>
        <p:txBody>
          <a:bodyPr>
            <a:normAutofit/>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3630168" y="2326106"/>
            <a:ext cx="5005136" cy="1892968"/>
          </a:xfrm>
        </p:spPr>
        <p:txBody>
          <a:bodyPr>
            <a:normAutofit/>
          </a:bodyPr>
          <a:lstStyle/>
          <a:p>
            <a:endParaRPr lang="en-US" dirty="0"/>
          </a:p>
          <a:p>
            <a:r>
              <a:rPr lang="en-US" b="1" dirty="0"/>
              <a:t>Prepared by</a:t>
            </a:r>
            <a:r>
              <a:rPr lang="en-US" dirty="0"/>
              <a:t>: Vikash Kumar Singh</a:t>
            </a:r>
          </a:p>
          <a:p>
            <a:endParaRPr lang="en-US" dirty="0"/>
          </a:p>
          <a:p>
            <a:r>
              <a:rPr lang="en-US" b="1" dirty="0"/>
              <a:t>SME Name: </a:t>
            </a:r>
            <a:r>
              <a:rPr lang="en-US" b="0" i="0" dirty="0">
                <a:solidFill>
                  <a:srgbClr val="4E5E6A"/>
                </a:solidFill>
                <a:effectLst/>
                <a:latin typeface="Open Sans"/>
              </a:rPr>
              <a:t>Gulshana Chaudhary</a:t>
            </a:r>
            <a:endParaRPr lang="en-US" dirty="0"/>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normAutofit/>
          </a:bodyPr>
          <a:lstStyle/>
          <a:p>
            <a:r>
              <a:rPr lang="en-US" b="1" i="0" dirty="0">
                <a:effectLst/>
                <a:latin typeface="Helvetica Neue"/>
              </a:rPr>
              <a:t>Business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sz="half" idx="1"/>
          </p:nvPr>
        </p:nvSpPr>
        <p:spPr/>
        <p:txBody>
          <a:bodyPr>
            <a:normAutofit/>
          </a:bodyPr>
          <a:lstStyle/>
          <a:p>
            <a:pPr algn="just"/>
            <a:r>
              <a:rPr lang="en-US" sz="3200" b="0" i="0" dirty="0">
                <a:solidFill>
                  <a:schemeClr val="tx1"/>
                </a:solidFill>
                <a:effectLst/>
                <a:latin typeface="-apple-system"/>
              </a:rPr>
              <a:t>A subset of 3,375 SMS randomly chosen ham messages of the NUS SMS Corpus (NSC), which is a dataset of about 10,000 legitimate messages collected for research at the Department of Computer Science at the National University of Singapore. The messages largely originate from Singaporeans and mostly from students attending the University. These messages were collected from volunteers who were made aware that their contributions were going to be made publicly available.</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532965" y="910635"/>
            <a:ext cx="8852736" cy="768096"/>
          </a:xfrm>
        </p:spPr>
        <p:txBody>
          <a:bodyPr/>
          <a:lstStyle/>
          <a:p>
            <a:r>
              <a:rPr lang="en-US" b="1" i="0" dirty="0">
                <a:effectLst/>
                <a:latin typeface="Helvetica Neue"/>
              </a:rPr>
              <a:t>Technical Requirements</a:t>
            </a:r>
          </a:p>
        </p:txBody>
      </p:sp>
      <p:sp>
        <p:nvSpPr>
          <p:cNvPr id="7" name="Content Placeholder 2">
            <a:extLst>
              <a:ext uri="{FF2B5EF4-FFF2-40B4-BE49-F238E27FC236}">
                <a16:creationId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id="{43BC3899-37F7-0753-88BF-AD27161ABE54}"/>
              </a:ext>
            </a:extLst>
          </p:cNvPr>
          <p:cNvSpPr txBox="1"/>
          <p:nvPr/>
        </p:nvSpPr>
        <p:spPr>
          <a:xfrm>
            <a:off x="930442" y="2079333"/>
            <a:ext cx="10722062" cy="443198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endParaRPr lang="en-US" b="0" i="0" dirty="0">
              <a:effectLst/>
              <a:latin typeface="-apple-system"/>
            </a:endParaRPr>
          </a:p>
          <a:p>
            <a:pPr algn="just"/>
            <a:r>
              <a:rPr lang="en-US" sz="2400" b="0" i="0" dirty="0">
                <a:effectLst/>
                <a:latin typeface="-apple-system"/>
              </a:rPr>
              <a:t>We need to build a machine learning model. But before model building do all data preprocessing steps involving NLP. Try different models with different hyper parameters and select the best model.</a:t>
            </a:r>
          </a:p>
          <a:p>
            <a:pPr algn="just"/>
            <a:endParaRPr lang="en-US" sz="2400" b="0" i="0" dirty="0">
              <a:effectLst/>
              <a:latin typeface="-apple-system"/>
            </a:endParaRPr>
          </a:p>
          <a:p>
            <a:pPr algn="just"/>
            <a:r>
              <a:rPr lang="en-US" sz="2400" b="0" i="0" dirty="0">
                <a:effectLst/>
                <a:latin typeface="-apple-system"/>
              </a:rPr>
              <a:t>Follow the complete life cycle of data science. Include all the steps like:</a:t>
            </a:r>
          </a:p>
          <a:p>
            <a:pPr algn="just"/>
            <a:r>
              <a:rPr lang="en-US" sz="2400" b="0" i="0" dirty="0">
                <a:effectLst/>
                <a:latin typeface="-apple-system"/>
              </a:rPr>
              <a:t>    1. Data Cleaning</a:t>
            </a:r>
          </a:p>
          <a:p>
            <a:pPr algn="just"/>
            <a:r>
              <a:rPr lang="en-US" sz="2400" b="0" i="0" dirty="0">
                <a:effectLst/>
                <a:latin typeface="-apple-system"/>
              </a:rPr>
              <a:t>    2. Exploratory Data Analysis</a:t>
            </a:r>
          </a:p>
          <a:p>
            <a:pPr algn="just"/>
            <a:r>
              <a:rPr lang="en-US" sz="2400" b="0" i="0" dirty="0">
                <a:effectLst/>
                <a:latin typeface="-apple-system"/>
              </a:rPr>
              <a:t>    3. Data Preprocessing</a:t>
            </a:r>
          </a:p>
          <a:p>
            <a:pPr algn="just"/>
            <a:r>
              <a:rPr lang="en-US" sz="2400" b="0" i="0" dirty="0">
                <a:effectLst/>
                <a:latin typeface="-apple-system"/>
              </a:rPr>
              <a:t>    4. Model Building</a:t>
            </a:r>
          </a:p>
          <a:p>
            <a:pPr algn="just"/>
            <a:r>
              <a:rPr lang="en-US" sz="2400" b="0" i="0" dirty="0">
                <a:effectLst/>
                <a:latin typeface="-apple-system"/>
              </a:rPr>
              <a:t>    5. Model Evaluation</a:t>
            </a:r>
          </a:p>
          <a:p>
            <a:pPr algn="just"/>
            <a:r>
              <a:rPr lang="en-US" sz="2400" b="0" i="0" dirty="0">
                <a:effectLst/>
                <a:latin typeface="-apple-system"/>
              </a:rPr>
              <a:t>    6. Selecting the best mode</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832104"/>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621792" y="2541494"/>
            <a:ext cx="11036808" cy="3996466"/>
          </a:xfrm>
        </p:spPr>
        <p:txBody>
          <a:bodyPr>
            <a:normAutofit/>
          </a:bodyPr>
          <a:lstStyle/>
          <a:p>
            <a:r>
              <a:rPr lang="en-US" b="1" i="0" dirty="0">
                <a:solidFill>
                  <a:srgbClr val="000000"/>
                </a:solidFill>
                <a:effectLst/>
                <a:latin typeface="Helvetica Neue"/>
              </a:rPr>
              <a:t>Checked Top 5 rows of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p>
          <a:p>
            <a:r>
              <a:rPr lang="en-US" b="1" i="0" dirty="0">
                <a:solidFill>
                  <a:srgbClr val="000000"/>
                </a:solidFill>
                <a:effectLst/>
                <a:latin typeface="Helvetica Neue"/>
              </a:rPr>
              <a:t>Checked Data Type of All Data </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p>
          <a:p>
            <a:r>
              <a:rPr lang="en-US" b="1" i="0" dirty="0">
                <a:solidFill>
                  <a:srgbClr val="000000"/>
                </a:solidFill>
                <a:effectLst/>
                <a:latin typeface="Helvetica Neue"/>
              </a:rPr>
              <a:t>Checked total number of unique value</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a:t>
            </a:r>
          </a:p>
          <a:p>
            <a:r>
              <a:rPr lang="en-US" b="1" dirty="0">
                <a:solidFill>
                  <a:srgbClr val="000000"/>
                </a:solidFill>
                <a:latin typeface="Helvetica Neue"/>
              </a:rPr>
              <a:t>Dropped irrelevant features</a:t>
            </a:r>
          </a:p>
          <a:p>
            <a:r>
              <a:rPr lang="en-US" b="1" dirty="0">
                <a:solidFill>
                  <a:srgbClr val="000000"/>
                </a:solidFill>
                <a:latin typeface="Helvetica Neue"/>
              </a:rPr>
              <a:t>Handled NULL values</a:t>
            </a:r>
          </a:p>
          <a:p>
            <a:r>
              <a:rPr lang="en-US" b="1" dirty="0">
                <a:solidFill>
                  <a:srgbClr val="000000"/>
                </a:solidFill>
                <a:latin typeface="Helvetica Neue"/>
              </a:rPr>
              <a:t>Handled duplicate values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57304"/>
            <a:ext cx="10671048" cy="1674907"/>
          </a:xfrm>
        </p:spPr>
        <p:txBody>
          <a:bodyPr/>
          <a:lstStyle/>
          <a:p>
            <a:r>
              <a:rPr lang="en-IN" dirty="0"/>
              <a:t>Data Description of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5" name="Content Placeholder 4">
            <a:extLst>
              <a:ext uri="{FF2B5EF4-FFF2-40B4-BE49-F238E27FC236}">
                <a16:creationId xmlns:a16="http://schemas.microsoft.com/office/drawing/2014/main" id="{F3A7F585-98DE-D77E-9864-484777281B6C}"/>
              </a:ext>
            </a:extLst>
          </p:cNvPr>
          <p:cNvSpPr>
            <a:spLocks noGrp="1"/>
          </p:cNvSpPr>
          <p:nvPr>
            <p:ph sz="half" idx="1"/>
          </p:nvPr>
        </p:nvSpPr>
        <p:spPr>
          <a:xfrm>
            <a:off x="755904" y="2332315"/>
            <a:ext cx="10680192" cy="33692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dataset contains </a:t>
            </a:r>
            <a:r>
              <a:rPr lang="en-IN" sz="1800" dirty="0">
                <a:solidFill>
                  <a:schemeClr val="tx1">
                    <a:lumMod val="95000"/>
                    <a:lumOff val="5000"/>
                  </a:schemeClr>
                </a:solidFill>
                <a:latin typeface="Georgia" panose="02040502050405020303" pitchFamily="18" charset="0"/>
              </a:rPr>
              <a:t>5572</a:t>
            </a:r>
            <a:r>
              <a:rPr lang="en-US" sz="1800" dirty="0">
                <a:solidFill>
                  <a:schemeClr val="tx1"/>
                </a:solidFill>
                <a:latin typeface="Georgia" panose="02040502050405020303" pitchFamily="18" charset="0"/>
              </a:rPr>
              <a:t> records (rows) and 5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latin typeface="Georgia" panose="02040502050405020303" pitchFamily="18" charset="0"/>
              </a:rPr>
              <a:t>After removal of irrelevant feature, and also after pre-processing, we remains with 5169 records (rows) and 7 features (columns). </a:t>
            </a:r>
            <a:endParaRPr lang="en-IN"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4" name="Picture 3">
            <a:extLst>
              <a:ext uri="{FF2B5EF4-FFF2-40B4-BE49-F238E27FC236}">
                <a16:creationId xmlns:a16="http://schemas.microsoft.com/office/drawing/2014/main" id="{60B87C90-1038-9E2E-2F16-E23E4EC0C8CA}"/>
              </a:ext>
            </a:extLst>
          </p:cNvPr>
          <p:cNvPicPr>
            <a:picLocks noChangeAspect="1"/>
          </p:cNvPicPr>
          <p:nvPr/>
        </p:nvPicPr>
        <p:blipFill>
          <a:blip r:embed="rId2"/>
          <a:stretch>
            <a:fillRect/>
          </a:stretch>
        </p:blipFill>
        <p:spPr>
          <a:xfrm>
            <a:off x="4439478" y="2782957"/>
            <a:ext cx="3379305" cy="1122359"/>
          </a:xfrm>
          <a:prstGeom prst="rect">
            <a:avLst/>
          </a:prstGeom>
        </p:spPr>
      </p:pic>
      <p:pic>
        <p:nvPicPr>
          <p:cNvPr id="9" name="Picture 8">
            <a:extLst>
              <a:ext uri="{FF2B5EF4-FFF2-40B4-BE49-F238E27FC236}">
                <a16:creationId xmlns:a16="http://schemas.microsoft.com/office/drawing/2014/main" id="{CC160485-0991-1172-8C3C-C09F11AAF7DC}"/>
              </a:ext>
            </a:extLst>
          </p:cNvPr>
          <p:cNvPicPr>
            <a:picLocks noChangeAspect="1"/>
          </p:cNvPicPr>
          <p:nvPr/>
        </p:nvPicPr>
        <p:blipFill>
          <a:blip r:embed="rId3"/>
          <a:stretch>
            <a:fillRect/>
          </a:stretch>
        </p:blipFill>
        <p:spPr>
          <a:xfrm>
            <a:off x="4916558" y="4673295"/>
            <a:ext cx="3096516" cy="1295705"/>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832104"/>
            <a:ext cx="10671048" cy="768096"/>
          </a:xfrm>
        </p:spPr>
        <p:txBody>
          <a:bodyPr/>
          <a:lstStyle/>
          <a:p>
            <a:r>
              <a:rPr lang="en-IN" b="1" i="0" dirty="0">
                <a:effectLst/>
                <a:latin typeface="-apple-system"/>
              </a:rPr>
              <a:t>Data Visualization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10" name="Picture 9">
            <a:extLst>
              <a:ext uri="{FF2B5EF4-FFF2-40B4-BE49-F238E27FC236}">
                <a16:creationId xmlns:a16="http://schemas.microsoft.com/office/drawing/2014/main" id="{A662AF91-0BB7-A83B-93C0-123B9EFBAD90}"/>
              </a:ext>
            </a:extLst>
          </p:cNvPr>
          <p:cNvPicPr>
            <a:picLocks noChangeAspect="1"/>
          </p:cNvPicPr>
          <p:nvPr/>
        </p:nvPicPr>
        <p:blipFill>
          <a:blip r:embed="rId2"/>
          <a:stretch>
            <a:fillRect/>
          </a:stretch>
        </p:blipFill>
        <p:spPr>
          <a:xfrm>
            <a:off x="4457091" y="5580529"/>
            <a:ext cx="6982053" cy="635893"/>
          </a:xfrm>
          <a:prstGeom prst="rect">
            <a:avLst/>
          </a:prstGeom>
        </p:spPr>
      </p:pic>
      <p:pic>
        <p:nvPicPr>
          <p:cNvPr id="5" name="Picture 4">
            <a:extLst>
              <a:ext uri="{FF2B5EF4-FFF2-40B4-BE49-F238E27FC236}">
                <a16:creationId xmlns:a16="http://schemas.microsoft.com/office/drawing/2014/main" id="{C6A43BFE-D66D-5503-A697-DA8E99143DE1}"/>
              </a:ext>
            </a:extLst>
          </p:cNvPr>
          <p:cNvPicPr>
            <a:picLocks noChangeAspect="1"/>
          </p:cNvPicPr>
          <p:nvPr/>
        </p:nvPicPr>
        <p:blipFill>
          <a:blip r:embed="rId3"/>
          <a:stretch>
            <a:fillRect/>
          </a:stretch>
        </p:blipFill>
        <p:spPr>
          <a:xfrm>
            <a:off x="1373059" y="1971085"/>
            <a:ext cx="2819794" cy="3505689"/>
          </a:xfrm>
          <a:prstGeom prst="rect">
            <a:avLst/>
          </a:prstGeom>
        </p:spPr>
      </p:pic>
      <p:pic>
        <p:nvPicPr>
          <p:cNvPr id="9" name="Picture 8">
            <a:extLst>
              <a:ext uri="{FF2B5EF4-FFF2-40B4-BE49-F238E27FC236}">
                <a16:creationId xmlns:a16="http://schemas.microsoft.com/office/drawing/2014/main" id="{E77DEC40-6604-34A3-59DE-DAF087A41050}"/>
              </a:ext>
            </a:extLst>
          </p:cNvPr>
          <p:cNvPicPr>
            <a:picLocks noChangeAspect="1"/>
          </p:cNvPicPr>
          <p:nvPr/>
        </p:nvPicPr>
        <p:blipFill>
          <a:blip r:embed="rId4"/>
          <a:stretch>
            <a:fillRect/>
          </a:stretch>
        </p:blipFill>
        <p:spPr>
          <a:xfrm>
            <a:off x="4761149" y="2155058"/>
            <a:ext cx="5853842" cy="2821010"/>
          </a:xfrm>
          <a:prstGeom prst="rect">
            <a:avLst/>
          </a:prstGeom>
        </p:spPr>
      </p:pic>
    </p:spTree>
    <p:extLst>
      <p:ext uri="{BB962C8B-B14F-4D97-AF65-F5344CB8AC3E}">
        <p14:creationId xmlns:p14="http://schemas.microsoft.com/office/powerpoint/2010/main" val="1348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4" name="Picture 3">
            <a:extLst>
              <a:ext uri="{FF2B5EF4-FFF2-40B4-BE49-F238E27FC236}">
                <a16:creationId xmlns:a16="http://schemas.microsoft.com/office/drawing/2014/main" id="{6328C164-C057-4C3E-91A1-BCEC87A081CE}"/>
              </a:ext>
            </a:extLst>
          </p:cNvPr>
          <p:cNvPicPr>
            <a:picLocks noChangeAspect="1"/>
          </p:cNvPicPr>
          <p:nvPr/>
        </p:nvPicPr>
        <p:blipFill>
          <a:blip r:embed="rId2"/>
          <a:stretch>
            <a:fillRect/>
          </a:stretch>
        </p:blipFill>
        <p:spPr>
          <a:xfrm>
            <a:off x="1507958" y="124927"/>
            <a:ext cx="7732295" cy="6510052"/>
          </a:xfrm>
          <a:prstGeom prst="rect">
            <a:avLst/>
          </a:prstGeom>
        </p:spPr>
      </p:pic>
    </p:spTree>
    <p:extLst>
      <p:ext uri="{BB962C8B-B14F-4D97-AF65-F5344CB8AC3E}">
        <p14:creationId xmlns:p14="http://schemas.microsoft.com/office/powerpoint/2010/main" val="16738642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Theme</Template>
  <TotalTime>4962</TotalTime>
  <Words>751</Words>
  <Application>Microsoft Office PowerPoint</Application>
  <PresentationFormat>Widescreen</PresentationFormat>
  <Paragraphs>105</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-apple-system</vt:lpstr>
      <vt:lpstr>Arial</vt:lpstr>
      <vt:lpstr>Arial Black</vt:lpstr>
      <vt:lpstr>Calibri</vt:lpstr>
      <vt:lpstr>Calibri Light</vt:lpstr>
      <vt:lpstr>Georgia</vt:lpstr>
      <vt:lpstr>Helvetica Neue</vt:lpstr>
      <vt:lpstr>Open Sans</vt:lpstr>
      <vt:lpstr>Wingdings</vt:lpstr>
      <vt:lpstr>Office Theme</vt:lpstr>
      <vt:lpstr>Email Spam Classifier Project</vt:lpstr>
      <vt:lpstr>AGENDA</vt:lpstr>
      <vt:lpstr>Introduction</vt:lpstr>
      <vt:lpstr>Business Goal</vt:lpstr>
      <vt:lpstr>Technical Requirements</vt:lpstr>
      <vt:lpstr>Exploratory Data Analysis (EDA)</vt:lpstr>
      <vt:lpstr>Data Description of Data-set</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Model</vt:lpstr>
      <vt:lpstr>Best Model</vt:lpstr>
      <vt:lpstr>AOC-ROC Curve &amp; Confusion Matrix </vt:lpstr>
      <vt:lpstr>PowerPoint Presentation</vt:lpstr>
      <vt:lpstr>PowerPoint Presentation</vt:lpstr>
      <vt:lpstr>PowerPoint Presentation</vt:lpstr>
      <vt:lpstr>PowerPoint Presentation</vt:lpstr>
      <vt:lpstr>PowerPoint Presentation</vt:lpstr>
      <vt:lpstr>PowerPoint Presentation</vt:lpstr>
      <vt:lpstr>Final Procedure:   1. Saving the model        </vt:lpstr>
      <vt:lpstr>  2. Comparing Actual and Prediction      </vt:lpstr>
      <vt:lpstr>   3. Saving the model in CSV format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vikash singh</dc:creator>
  <cp:lastModifiedBy>vikash singh</cp:lastModifiedBy>
  <cp:revision>245</cp:revision>
  <dcterms:created xsi:type="dcterms:W3CDTF">2022-08-31T15:26:21Z</dcterms:created>
  <dcterms:modified xsi:type="dcterms:W3CDTF">2022-12-26T17:54:20Z</dcterms:modified>
</cp:coreProperties>
</file>