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1" r:id="rId1"/>
  </p:sldMasterIdLst>
  <p:sldIdLst>
    <p:sldId id="256" r:id="rId2"/>
    <p:sldId id="344" r:id="rId3"/>
    <p:sldId id="342" r:id="rId4"/>
    <p:sldId id="341" r:id="rId5"/>
    <p:sldId id="323" r:id="rId6"/>
    <p:sldId id="322" r:id="rId7"/>
    <p:sldId id="317" r:id="rId8"/>
    <p:sldId id="335" r:id="rId9"/>
    <p:sldId id="336" r:id="rId10"/>
    <p:sldId id="271" r:id="rId11"/>
    <p:sldId id="318" r:id="rId12"/>
    <p:sldId id="319" r:id="rId13"/>
    <p:sldId id="327" r:id="rId14"/>
    <p:sldId id="326" r:id="rId15"/>
    <p:sldId id="325" r:id="rId16"/>
    <p:sldId id="321" r:id="rId17"/>
    <p:sldId id="333" r:id="rId18"/>
    <p:sldId id="328" r:id="rId19"/>
    <p:sldId id="329" r:id="rId20"/>
    <p:sldId id="331" r:id="rId21"/>
    <p:sldId id="332" r:id="rId22"/>
    <p:sldId id="338" r:id="rId23"/>
    <p:sldId id="330" r:id="rId24"/>
    <p:sldId id="345" r:id="rId25"/>
    <p:sldId id="346" r:id="rId26"/>
    <p:sldId id="347" r:id="rId27"/>
    <p:sldId id="348" r:id="rId28"/>
    <p:sldId id="349" r:id="rId29"/>
    <p:sldId id="351" r:id="rId30"/>
    <p:sldId id="350" r:id="rId31"/>
    <p:sldId id="314" r:id="rId32"/>
    <p:sldId id="35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12/4/2022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32645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738532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5078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56925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7799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75640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06887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434278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12407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241103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9829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45515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00369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4207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6185523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02191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735792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12/4/2022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57870050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318" y="1455313"/>
            <a:ext cx="7534141" cy="1976390"/>
          </a:xfrm>
        </p:spPr>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3600" b="1" i="0" u="none" strike="noStrike" cap="none" normalizeH="0" baseline="0" dirty="0">
                <a:ln>
                  <a:noFill/>
                </a:ln>
                <a:solidFill>
                  <a:schemeClr val="tx1">
                    <a:lumMod val="50000"/>
                    <a:lumOff val="50000"/>
                  </a:schemeClr>
                </a:solidFill>
                <a:effectLst/>
                <a:latin typeface="Bradley Hand ITC" panose="03070402050302030203" pitchFamily="66" charset="0"/>
                <a:ea typeface="Bahnschrift SemiLight" panose="020B0502040204020203" pitchFamily="34" charset="0"/>
                <a:cs typeface="Mangal" panose="02040503050203030202" pitchFamily="18" charset="0"/>
              </a:rPr>
              <a:t>Malignant Commentes Classifier - Multi Label Classification Project </a:t>
            </a:r>
            <a:r>
              <a:rPr kumimoji="0" lang="fr-FR" altLang="en-US" sz="3600" b="1" i="0" u="none" strike="noStrike" cap="none" normalizeH="0" baseline="0" dirty="0" err="1">
                <a:ln>
                  <a:noFill/>
                </a:ln>
                <a:solidFill>
                  <a:schemeClr val="tx1">
                    <a:lumMod val="50000"/>
                    <a:lumOff val="50000"/>
                  </a:schemeClr>
                </a:solidFill>
                <a:effectLst/>
                <a:latin typeface="Bradley Hand ITC" panose="03070402050302030203" pitchFamily="66" charset="0"/>
                <a:ea typeface="Bahnschrift SemiLight" panose="020B0502040204020203" pitchFamily="34" charset="0"/>
                <a:cs typeface="Mangal" panose="02040503050203030202" pitchFamily="18" charset="0"/>
              </a:rPr>
              <a:t>using</a:t>
            </a:r>
            <a:r>
              <a:rPr kumimoji="0" lang="fr-FR" altLang="en-US" sz="3600" b="1" i="0" u="none" strike="noStrike" cap="none" normalizeH="0" baseline="0" dirty="0">
                <a:ln>
                  <a:noFill/>
                </a:ln>
                <a:solidFill>
                  <a:schemeClr val="tx1">
                    <a:lumMod val="50000"/>
                    <a:lumOff val="50000"/>
                  </a:schemeClr>
                </a:solidFill>
                <a:effectLst/>
                <a:latin typeface="Bradley Hand ITC" panose="03070402050302030203" pitchFamily="66" charset="0"/>
                <a:ea typeface="Bahnschrift SemiLight" panose="020B0502040204020203" pitchFamily="34" charset="0"/>
                <a:cs typeface="Mangal" panose="02040503050203030202" pitchFamily="18" charset="0"/>
              </a:rPr>
              <a:t> NLP</a:t>
            </a:r>
            <a:endParaRPr kumimoji="0" lang="en-US" altLang="en-US" sz="4800" b="0" i="0" u="none" strike="noStrike" cap="none" normalizeH="0" baseline="0" dirty="0">
              <a:ln>
                <a:noFill/>
              </a:ln>
              <a:solidFill>
                <a:schemeClr val="tx1">
                  <a:lumMod val="50000"/>
                  <a:lumOff val="50000"/>
                </a:schemeClr>
              </a:solidFill>
              <a:effectLst/>
              <a:latin typeface="Arial" panose="020B0604020202020204" pitchFamily="34" charset="0"/>
            </a:endParaRPr>
          </a:p>
        </p:txBody>
      </p:sp>
      <p:sp>
        <p:nvSpPr>
          <p:cNvPr id="3" name="Subtitle 2"/>
          <p:cNvSpPr>
            <a:spLocks noGrp="1"/>
          </p:cNvSpPr>
          <p:nvPr>
            <p:ph type="subTitle" idx="1"/>
          </p:nvPr>
        </p:nvSpPr>
        <p:spPr>
          <a:xfrm>
            <a:off x="4093969" y="3760631"/>
            <a:ext cx="4004061" cy="1372935"/>
          </a:xfrm>
        </p:spPr>
        <p:txBody>
          <a:bodyPr vert="horz" lIns="91440" tIns="45720" rIns="91440" bIns="45720" rtlCol="0" anchor="t">
            <a:noAutofit/>
          </a:bodyPr>
          <a:lstStyle/>
          <a:p>
            <a:r>
              <a:rPr kumimoji="0" lang="en-US" sz="3200" b="1" i="0" u="none" strike="noStrike" kern="1200" cap="none" spc="0" normalizeH="0" baseline="0" noProof="0" dirty="0">
                <a:ln>
                  <a:noFill/>
                </a:ln>
                <a:solidFill>
                  <a:srgbClr val="002060"/>
                </a:solidFill>
                <a:effectLst/>
                <a:uLnTx/>
                <a:uFillTx/>
                <a:latin typeface="Calibri" pitchFamily="34" charset="0"/>
                <a:ea typeface="+mn-ea"/>
                <a:cs typeface="+mn-cs"/>
              </a:rPr>
              <a:t>Prepared by</a:t>
            </a:r>
            <a:r>
              <a:rPr lang="en-US" sz="2800" b="1" dirty="0">
                <a:solidFill>
                  <a:schemeClr val="bg2">
                    <a:lumMod val="50000"/>
                  </a:schemeClr>
                </a:solidFill>
                <a:latin typeface="Bradley Hand ITC" panose="03070402050302030203" pitchFamily="66" charset="0"/>
                <a:cs typeface="Arial" panose="020B0604020202020204" pitchFamily="34" charset="0"/>
              </a:rPr>
              <a:t> :</a:t>
            </a:r>
          </a:p>
          <a:p>
            <a:r>
              <a:rPr lang="en-US" altLang="en-US" sz="2800" b="1" dirty="0">
                <a:solidFill>
                  <a:schemeClr val="bg2">
                    <a:lumMod val="50000"/>
                  </a:schemeClr>
                </a:solidFill>
                <a:latin typeface="Bradley Hand ITC" panose="03070402050302030203" pitchFamily="66" charset="0"/>
                <a:cs typeface="Arial" panose="020B0604020202020204" pitchFamily="34" charset="0"/>
              </a:rPr>
              <a:t>Vikash Kumar Singh</a:t>
            </a:r>
            <a:endParaRPr lang="en-IN" altLang="en-US" sz="2800" b="1" dirty="0">
              <a:solidFill>
                <a:schemeClr val="bg2">
                  <a:lumMod val="50000"/>
                </a:schemeClr>
              </a:solidFill>
              <a:latin typeface="Bradley Hand ITC" panose="03070402050302030203" pitchFamily="66"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000" b="1" dirty="0">
              <a:cs typeface="Segoe UI" panose="020B0502040204020203"/>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itle 5">
            <a:extLst>
              <a:ext uri="{FF2B5EF4-FFF2-40B4-BE49-F238E27FC236}">
                <a16:creationId xmlns:a16="http://schemas.microsoft.com/office/drawing/2014/main" id="{1909FB68-954B-4D5E-8A8D-B280500DAA00}"/>
              </a:ext>
            </a:extLst>
          </p:cNvPr>
          <p:cNvSpPr>
            <a:spLocks noGrp="1"/>
          </p:cNvSpPr>
          <p:nvPr>
            <p:ph type="title"/>
          </p:nvPr>
        </p:nvSpPr>
        <p:spPr/>
        <p:txBody>
          <a:bodyPr/>
          <a:lstStyle/>
          <a:p>
            <a:r>
              <a:rPr lang="en-US" dirty="0"/>
              <a:t>Data Pre Processing </a:t>
            </a:r>
            <a:endParaRPr lang="en-IN" dirty="0"/>
          </a:p>
        </p:txBody>
      </p:sp>
      <p:sp>
        <p:nvSpPr>
          <p:cNvPr id="7" name="Content Placeholder 6">
            <a:extLst>
              <a:ext uri="{FF2B5EF4-FFF2-40B4-BE49-F238E27FC236}">
                <a16:creationId xmlns:a16="http://schemas.microsoft.com/office/drawing/2014/main" id="{C525172E-A8FD-4E1B-92E5-BC4BC8B99D07}"/>
              </a:ext>
            </a:extLst>
          </p:cNvPr>
          <p:cNvSpPr>
            <a:spLocks noGrp="1"/>
          </p:cNvSpPr>
          <p:nvPr>
            <p:ph idx="1"/>
          </p:nvPr>
        </p:nvSpPr>
        <p:spPr>
          <a:xfrm>
            <a:off x="1295402" y="2577838"/>
            <a:ext cx="9809745" cy="3554569"/>
          </a:xfrm>
        </p:spPr>
        <p:txBody>
          <a:bodyPr>
            <a:normAutofit lnSpcReduction="10000"/>
          </a:bodyPr>
          <a:lstStyle/>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145E64-7E6C-49C0-A9B8-2D830405D8EE}"/>
              </a:ext>
            </a:extLst>
          </p:cNvPr>
          <p:cNvSpPr>
            <a:spLocks noGrp="1"/>
          </p:cNvSpPr>
          <p:nvPr>
            <p:ph type="title"/>
          </p:nvPr>
        </p:nvSpPr>
        <p:spPr/>
        <p:txBody>
          <a:bodyPr/>
          <a:lstStyle/>
          <a:p>
            <a:r>
              <a:rPr lang="en-US" dirty="0"/>
              <a:t>Word Cloud for getting word sense</a:t>
            </a:r>
            <a:endParaRPr lang="en-IN" dirty="0"/>
          </a:p>
        </p:txBody>
      </p:sp>
      <p:sp>
        <p:nvSpPr>
          <p:cNvPr id="5" name="Content Placeholder 4">
            <a:extLst>
              <a:ext uri="{FF2B5EF4-FFF2-40B4-BE49-F238E27FC236}">
                <a16:creationId xmlns:a16="http://schemas.microsoft.com/office/drawing/2014/main" id="{91E2144F-75F5-4324-A68D-42A58B09641A}"/>
              </a:ext>
            </a:extLst>
          </p:cNvPr>
          <p:cNvSpPr>
            <a:spLocks noGrp="1"/>
          </p:cNvSpPr>
          <p:nvPr>
            <p:ph idx="1"/>
          </p:nvPr>
        </p:nvSpPr>
        <p:spPr/>
        <p:txBody>
          <a:bodyPr>
            <a:normAutofit fontScale="92500"/>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8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769FE-0133-4171-A6FF-603B99DF5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37" y="1049741"/>
            <a:ext cx="6717859" cy="4758517"/>
          </a:xfrm>
          <a:prstGeom prst="rect">
            <a:avLst/>
          </a:prstGeom>
        </p:spPr>
      </p:pic>
      <p:sp>
        <p:nvSpPr>
          <p:cNvPr id="2" name="TextBox 1">
            <a:extLst>
              <a:ext uri="{FF2B5EF4-FFF2-40B4-BE49-F238E27FC236}">
                <a16:creationId xmlns:a16="http://schemas.microsoft.com/office/drawing/2014/main" id="{93944176-9A6B-4E55-B7EA-3B70733E0EE3}"/>
              </a:ext>
            </a:extLst>
          </p:cNvPr>
          <p:cNvSpPr txBox="1"/>
          <p:nvPr/>
        </p:nvSpPr>
        <p:spPr>
          <a:xfrm>
            <a:off x="7988968" y="2305615"/>
            <a:ext cx="3084095" cy="224676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000" b="1" kern="0" dirty="0">
                <a:effectLst/>
                <a:ea typeface="Calibri" panose="020F0502020204030204" pitchFamily="34" charset="0"/>
                <a:cs typeface="Mangal" panose="02040503050203030202" pitchFamily="18" charset="0"/>
              </a:rPr>
              <a:t>From word cloud of malignant comments, it is clear that it mostly consists of words like edits, hey, white, fucking, gay, cocksucker, work, think, Taliban etc</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3F2A96-6105-4284-8ACE-FCBB14905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22" y="1134235"/>
            <a:ext cx="6786462" cy="4780383"/>
          </a:xfrm>
          <a:prstGeom prst="rect">
            <a:avLst/>
          </a:prstGeom>
          <a:ln w="12700">
            <a:solidFill>
              <a:schemeClr val="tx1"/>
            </a:solidFill>
          </a:ln>
        </p:spPr>
      </p:pic>
      <p:sp>
        <p:nvSpPr>
          <p:cNvPr id="4" name="TextBox 3">
            <a:extLst>
              <a:ext uri="{FF2B5EF4-FFF2-40B4-BE49-F238E27FC236}">
                <a16:creationId xmlns:a16="http://schemas.microsoft.com/office/drawing/2014/main" id="{8A67A130-A9EA-4D8D-A2C4-CA6DF9E0D7A1}"/>
              </a:ext>
            </a:extLst>
          </p:cNvPr>
          <p:cNvSpPr txBox="1"/>
          <p:nvPr/>
        </p:nvSpPr>
        <p:spPr>
          <a:xfrm>
            <a:off x="8037095" y="2459504"/>
            <a:ext cx="3224463"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From word cloud of </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Courier New" panose="02070309020205020404" pitchFamily="49" charset="0"/>
              </a:rPr>
              <a:t>Highly malignant comments</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 it is clear that it mostly consists of words like fuck, stupid, fucking, bitch, crow, shit, cocksucker </a:t>
            </a:r>
            <a:r>
              <a:rPr kumimoji="0" lang="en-US" altLang="en-US" sz="2000" b="1" u="none" strike="noStrike" cap="none" normalizeH="0" baseline="0" dirty="0" err="1">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etc</a:t>
            </a:r>
            <a:r>
              <a:rPr kumimoji="0" lang="en-US" altLang="en-US" sz="2000" b="1" u="none" strike="noStrike" cap="none" normalizeH="0" baseline="0" dirty="0">
                <a:ln>
                  <a:noFill/>
                </a:ln>
                <a:solidFill>
                  <a:schemeClr val="bg1"/>
                </a:solidFill>
                <a:effectLst/>
              </a:rPr>
              <a:t> </a:t>
            </a:r>
            <a:endParaRPr kumimoji="0" lang="en-US" altLang="en-US" sz="2000" b="1"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32220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B2A986-4067-4930-96AC-E7876EF25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57" y="1016359"/>
            <a:ext cx="6863777" cy="4891145"/>
          </a:xfrm>
          <a:prstGeom prst="rect">
            <a:avLst/>
          </a:prstGeom>
          <a:ln w="12700">
            <a:solidFill>
              <a:schemeClr val="tx1"/>
            </a:solidFill>
          </a:ln>
        </p:spPr>
      </p:pic>
      <p:sp>
        <p:nvSpPr>
          <p:cNvPr id="6" name="Rectangle 2">
            <a:extLst>
              <a:ext uri="{FF2B5EF4-FFF2-40B4-BE49-F238E27FC236}">
                <a16:creationId xmlns:a16="http://schemas.microsoft.com/office/drawing/2014/main" id="{55BCC64D-B0C0-49D7-A9E9-D0A12BE63708}"/>
              </a:ext>
            </a:extLst>
          </p:cNvPr>
          <p:cNvSpPr>
            <a:spLocks noChangeArrowheads="1"/>
          </p:cNvSpPr>
          <p:nvPr/>
        </p:nvSpPr>
        <p:spPr bwMode="auto">
          <a:xfrm>
            <a:off x="8169442" y="2459504"/>
            <a:ext cx="3068053" cy="1938992"/>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From word cloud of </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Courier New" panose="02070309020205020404" pitchFamily="49" charset="0"/>
              </a:rPr>
              <a:t>Rude comments</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 it is clear that it mostly consists of words like fucking, shit, white, piece, edits, stuff, absurd etc.</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rPr>
              <a:t> </a:t>
            </a:r>
          </a:p>
        </p:txBody>
      </p:sp>
    </p:spTree>
    <p:extLst>
      <p:ext uri="{BB962C8B-B14F-4D97-AF65-F5344CB8AC3E}">
        <p14:creationId xmlns:p14="http://schemas.microsoft.com/office/powerpoint/2010/main" val="374521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52320F-4ACD-439C-82EA-2D902BB8D81B}"/>
              </a:ext>
            </a:extLst>
          </p:cNvPr>
          <p:cNvPicPr>
            <a:picLocks noChangeAspect="1"/>
          </p:cNvPicPr>
          <p:nvPr/>
        </p:nvPicPr>
        <p:blipFill>
          <a:blip r:embed="rId2"/>
          <a:stretch>
            <a:fillRect/>
          </a:stretch>
        </p:blipFill>
        <p:spPr>
          <a:xfrm>
            <a:off x="1072597" y="1032375"/>
            <a:ext cx="6796055" cy="4854977"/>
          </a:xfrm>
          <a:prstGeom prst="rect">
            <a:avLst/>
          </a:prstGeom>
          <a:ln w="12700">
            <a:solidFill>
              <a:schemeClr val="tx1"/>
            </a:solidFill>
          </a:ln>
        </p:spPr>
      </p:pic>
      <p:sp>
        <p:nvSpPr>
          <p:cNvPr id="4" name="Rectangle 2">
            <a:extLst>
              <a:ext uri="{FF2B5EF4-FFF2-40B4-BE49-F238E27FC236}">
                <a16:creationId xmlns:a16="http://schemas.microsoft.com/office/drawing/2014/main" id="{CD6F6E70-C657-42A7-B30E-8488732A82BF}"/>
              </a:ext>
            </a:extLst>
          </p:cNvPr>
          <p:cNvSpPr>
            <a:spLocks noChangeArrowheads="1"/>
          </p:cNvSpPr>
          <p:nvPr/>
        </p:nvSpPr>
        <p:spPr bwMode="auto">
          <a:xfrm>
            <a:off x="8037094" y="2613392"/>
            <a:ext cx="3236495"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Threat comments, it is clear that it mostly consists of words like fuck, suck, Bitch, die, stupid, etc.</a:t>
            </a:r>
            <a:endParaRPr kumimoji="0" lang="en-US" altLang="en-US" sz="24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val="3323338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583B3B-5C29-4475-995E-CC230C363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234" y="990963"/>
            <a:ext cx="6864028" cy="4904511"/>
          </a:xfrm>
          <a:prstGeom prst="rect">
            <a:avLst/>
          </a:prstGeom>
          <a:ln w="12700">
            <a:solidFill>
              <a:schemeClr val="tx1"/>
            </a:solidFill>
          </a:ln>
        </p:spPr>
      </p:pic>
      <p:sp>
        <p:nvSpPr>
          <p:cNvPr id="5" name="Rectangle 2">
            <a:extLst>
              <a:ext uri="{FF2B5EF4-FFF2-40B4-BE49-F238E27FC236}">
                <a16:creationId xmlns:a16="http://schemas.microsoft.com/office/drawing/2014/main" id="{F2F7064E-2EF2-4B6D-8F70-1912D7116CE0}"/>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Abuse comments, it is clear that it mostly consists of words like edits, white, shit, stuff, fuck, piss, fucking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A7F98E-72ED-4611-810B-92CC9C2A5E76}"/>
              </a:ext>
            </a:extLst>
          </p:cNvPr>
          <p:cNvPicPr>
            <a:picLocks noChangeAspect="1"/>
          </p:cNvPicPr>
          <p:nvPr/>
        </p:nvPicPr>
        <p:blipFill>
          <a:blip r:embed="rId2"/>
          <a:stretch>
            <a:fillRect/>
          </a:stretch>
        </p:blipFill>
        <p:spPr>
          <a:xfrm>
            <a:off x="974540" y="1022684"/>
            <a:ext cx="6860212" cy="4860757"/>
          </a:xfrm>
          <a:prstGeom prst="rect">
            <a:avLst/>
          </a:prstGeom>
          <a:ln w="12700">
            <a:solidFill>
              <a:schemeClr val="tx1"/>
            </a:solidFill>
          </a:ln>
        </p:spPr>
      </p:pic>
      <p:sp>
        <p:nvSpPr>
          <p:cNvPr id="7" name="Rectangle 2">
            <a:extLst>
              <a:ext uri="{FF2B5EF4-FFF2-40B4-BE49-F238E27FC236}">
                <a16:creationId xmlns:a16="http://schemas.microsoft.com/office/drawing/2014/main" id="{EFDEE7F3-8F1C-4CAB-8000-47A2743FC941}"/>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Loathe comments, it is clear that it mostly consists of words like fuck, gay, kill, think, jew, u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val="403521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453F84-EDC6-4F42-B2BB-3B7676866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376" y="2377360"/>
            <a:ext cx="4765040" cy="1364615"/>
          </a:xfrm>
          <a:prstGeom prst="rect">
            <a:avLst/>
          </a:prstGeom>
          <a:ln w="12700">
            <a:solidFill>
              <a:schemeClr val="tx1"/>
            </a:solidFill>
          </a:ln>
        </p:spPr>
      </p:pic>
      <p:sp>
        <p:nvSpPr>
          <p:cNvPr id="5" name="TextBox 4">
            <a:extLst>
              <a:ext uri="{FF2B5EF4-FFF2-40B4-BE49-F238E27FC236}">
                <a16:creationId xmlns:a16="http://schemas.microsoft.com/office/drawing/2014/main" id="{52E7D5E9-1B80-47DE-8DA0-0ED1291B839B}"/>
              </a:ext>
            </a:extLst>
          </p:cNvPr>
          <p:cNvSpPr txBox="1"/>
          <p:nvPr/>
        </p:nvSpPr>
        <p:spPr>
          <a:xfrm>
            <a:off x="1239253" y="1351209"/>
            <a:ext cx="2920621" cy="707886"/>
          </a:xfrm>
          <a:prstGeom prst="rect">
            <a:avLst/>
          </a:prstGeom>
          <a:noFill/>
        </p:spPr>
        <p:txBody>
          <a:bodyPr wrap="square" rtlCol="0">
            <a:spAutoFit/>
          </a:bodyPr>
          <a:lstStyle/>
          <a:p>
            <a:r>
              <a:rPr lang="en-US" sz="2000" b="1" dirty="0"/>
              <a:t>Visualization &amp; Data Wrangling Library used</a:t>
            </a:r>
            <a:endParaRPr lang="en-IN" sz="2000" b="1" dirty="0"/>
          </a:p>
        </p:txBody>
      </p:sp>
      <p:sp>
        <p:nvSpPr>
          <p:cNvPr id="6" name="TextBox 5">
            <a:extLst>
              <a:ext uri="{FF2B5EF4-FFF2-40B4-BE49-F238E27FC236}">
                <a16:creationId xmlns:a16="http://schemas.microsoft.com/office/drawing/2014/main" id="{2F63DAEF-D008-44F9-9ACA-3E854A6BC371}"/>
              </a:ext>
            </a:extLst>
          </p:cNvPr>
          <p:cNvSpPr txBox="1"/>
          <p:nvPr/>
        </p:nvSpPr>
        <p:spPr>
          <a:xfrm>
            <a:off x="1335508" y="2875001"/>
            <a:ext cx="3031955" cy="400110"/>
          </a:xfrm>
          <a:prstGeom prst="rect">
            <a:avLst/>
          </a:prstGeom>
          <a:noFill/>
        </p:spPr>
        <p:txBody>
          <a:bodyPr wrap="square" rtlCol="0">
            <a:spAutoFit/>
          </a:bodyPr>
          <a:lstStyle/>
          <a:p>
            <a:r>
              <a:rPr lang="en-US" sz="2000" b="1" dirty="0"/>
              <a:t>Text Mining Library used</a:t>
            </a:r>
            <a:endParaRPr lang="en-IN" sz="2000" b="1" dirty="0"/>
          </a:p>
        </p:txBody>
      </p:sp>
      <p:sp>
        <p:nvSpPr>
          <p:cNvPr id="7" name="TextBox 6">
            <a:extLst>
              <a:ext uri="{FF2B5EF4-FFF2-40B4-BE49-F238E27FC236}">
                <a16:creationId xmlns:a16="http://schemas.microsoft.com/office/drawing/2014/main" id="{81A82483-21C2-4528-B90B-B0177A53DB52}"/>
              </a:ext>
            </a:extLst>
          </p:cNvPr>
          <p:cNvSpPr txBox="1"/>
          <p:nvPr/>
        </p:nvSpPr>
        <p:spPr>
          <a:xfrm>
            <a:off x="1239254" y="4629764"/>
            <a:ext cx="3031954" cy="707886"/>
          </a:xfrm>
          <a:prstGeom prst="rect">
            <a:avLst/>
          </a:prstGeom>
          <a:noFill/>
        </p:spPr>
        <p:txBody>
          <a:bodyPr wrap="square" rtlCol="0">
            <a:spAutoFit/>
          </a:bodyPr>
          <a:lstStyle/>
          <a:p>
            <a:r>
              <a:rPr lang="en-US" sz="2000" b="1" dirty="0"/>
              <a:t>Machine Learning Model Building Library used</a:t>
            </a:r>
            <a:endParaRPr lang="en-IN" sz="2000" b="1" dirty="0"/>
          </a:p>
        </p:txBody>
      </p:sp>
      <p:pic>
        <p:nvPicPr>
          <p:cNvPr id="8" name="Picture 7">
            <a:extLst>
              <a:ext uri="{FF2B5EF4-FFF2-40B4-BE49-F238E27FC236}">
                <a16:creationId xmlns:a16="http://schemas.microsoft.com/office/drawing/2014/main" id="{9B92E8C7-D37F-4B40-9B9E-17700B7BC83C}"/>
              </a:ext>
            </a:extLst>
          </p:cNvPr>
          <p:cNvPicPr>
            <a:picLocks noChangeAspect="1"/>
          </p:cNvPicPr>
          <p:nvPr/>
        </p:nvPicPr>
        <p:blipFill>
          <a:blip r:embed="rId3"/>
          <a:stretch>
            <a:fillRect/>
          </a:stretch>
        </p:blipFill>
        <p:spPr>
          <a:xfrm>
            <a:off x="4923312" y="3892480"/>
            <a:ext cx="5255895" cy="2120900"/>
          </a:xfrm>
          <a:prstGeom prst="rect">
            <a:avLst/>
          </a:prstGeom>
          <a:ln w="12700">
            <a:solidFill>
              <a:schemeClr val="tx1"/>
            </a:solidFill>
          </a:ln>
        </p:spPr>
      </p:pic>
      <p:pic>
        <p:nvPicPr>
          <p:cNvPr id="9" name="Picture 8">
            <a:extLst>
              <a:ext uri="{FF2B5EF4-FFF2-40B4-BE49-F238E27FC236}">
                <a16:creationId xmlns:a16="http://schemas.microsoft.com/office/drawing/2014/main" id="{E1B9190E-8CE8-4F47-B94F-C06F2A13A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376" y="844620"/>
            <a:ext cx="4489889" cy="1364615"/>
          </a:xfrm>
          <a:prstGeom prst="rect">
            <a:avLst/>
          </a:prstGeom>
          <a:ln w="12700">
            <a:solidFill>
              <a:schemeClr val="tx1"/>
            </a:solidFill>
          </a:ln>
        </p:spPr>
      </p:pic>
    </p:spTree>
    <p:extLst>
      <p:ext uri="{BB962C8B-B14F-4D97-AF65-F5344CB8AC3E}">
        <p14:creationId xmlns:p14="http://schemas.microsoft.com/office/powerpoint/2010/main" val="2071786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E5ED-E1CF-45CF-A4DD-C013C41073FB}"/>
              </a:ext>
            </a:extLst>
          </p:cNvPr>
          <p:cNvSpPr>
            <a:spLocks noGrp="1"/>
          </p:cNvSpPr>
          <p:nvPr>
            <p:ph type="title"/>
          </p:nvPr>
        </p:nvSpPr>
        <p:spPr/>
        <p:txBody>
          <a:bodyPr/>
          <a:lstStyle/>
          <a:p>
            <a:r>
              <a:rPr lang="en-US" dirty="0"/>
              <a:t>Machine Learning Model Building</a:t>
            </a:r>
            <a:endParaRPr lang="en-IN" dirty="0"/>
          </a:p>
        </p:txBody>
      </p:sp>
      <p:sp>
        <p:nvSpPr>
          <p:cNvPr id="3" name="Content Placeholder 2">
            <a:extLst>
              <a:ext uri="{FF2B5EF4-FFF2-40B4-BE49-F238E27FC236}">
                <a16:creationId xmlns:a16="http://schemas.microsoft.com/office/drawing/2014/main" id="{9C42F6FD-E7BA-4F2D-8809-05A9319CFE45}"/>
              </a:ext>
            </a:extLst>
          </p:cNvPr>
          <p:cNvSpPr>
            <a:spLocks noGrp="1"/>
          </p:cNvSpPr>
          <p:nvPr>
            <p:ph idx="1"/>
          </p:nvPr>
        </p:nvSpPr>
        <p:spPr/>
        <p:txBody>
          <a:bodyPr>
            <a:normAutofit fontScale="70000" lnSpcReduction="20000"/>
          </a:bodyPr>
          <a:lstStyle/>
          <a:p>
            <a:pPr marL="0" indent="0" algn="just">
              <a:lnSpc>
                <a:spcPct val="107000"/>
              </a:lnSpc>
              <a:spcAft>
                <a:spcPts val="800"/>
              </a:spcAft>
              <a:buNone/>
            </a:pPr>
            <a:r>
              <a:rPr lang="en-IN"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Random Forest classifier</a:t>
            </a:r>
          </a:p>
          <a:p>
            <a:pPr marL="342900" indent="-342900" algn="just">
              <a:lnSpc>
                <a:spcPct val="106000"/>
              </a:lnSpc>
              <a:buFont typeface="Wingdings" panose="05000000000000000000" pitchFamily="2" charset="2"/>
              <a:buChar char=""/>
            </a:pPr>
            <a:r>
              <a:rPr lang="en-US" b="1" i="0" dirty="0">
                <a:solidFill>
                  <a:srgbClr val="000000"/>
                </a:solidFill>
                <a:effectLst/>
                <a:latin typeface="Helvetica Neue"/>
              </a:rPr>
              <a:t> </a:t>
            </a:r>
            <a:r>
              <a:rPr lang="en-US" i="0" dirty="0">
                <a:solidFill>
                  <a:srgbClr val="000000"/>
                </a:solidFill>
                <a:effectLst/>
              </a:rPr>
              <a:t>Decision Tree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 KNN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Gradient Boosting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XGB Classifier</a:t>
            </a:r>
          </a:p>
          <a:p>
            <a:pPr marL="342900" lvl="0" indent="-342900" algn="just">
              <a:lnSpc>
                <a:spcPct val="106000"/>
              </a:lnSpc>
              <a:buFont typeface="Wingdings" panose="05000000000000000000" pitchFamily="2" charset="2"/>
              <a:buChar char=""/>
            </a:pPr>
            <a:r>
              <a:rPr lang="en-IN" dirty="0" err="1">
                <a:solidFill>
                  <a:schemeClr val="tx1"/>
                </a:solidFill>
                <a:effectLst/>
                <a:ea typeface="Bahnschrift SemiLight" panose="020B0502040204020203" pitchFamily="34" charset="0"/>
                <a:cs typeface="Mangal" panose="02040503050203030202" pitchFamily="18" charset="0"/>
              </a:rPr>
              <a:t>MultinomialNB</a:t>
            </a:r>
            <a:endParaRPr lang="en-IN"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AdaBoost Classifier</a:t>
            </a:r>
          </a:p>
        </p:txBody>
      </p:sp>
    </p:spTree>
    <p:extLst>
      <p:ext uri="{BB962C8B-B14F-4D97-AF65-F5344CB8AC3E}">
        <p14:creationId xmlns:p14="http://schemas.microsoft.com/office/powerpoint/2010/main" val="102448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D291BC-C9F2-45B8-B559-2604DCE093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3348" y="1725012"/>
            <a:ext cx="7551614" cy="3407976"/>
          </a:xfrm>
          <a:prstGeom prst="rect">
            <a:avLst/>
          </a:prstGeom>
        </p:spPr>
      </p:pic>
    </p:spTree>
    <p:extLst>
      <p:ext uri="{BB962C8B-B14F-4D97-AF65-F5344CB8AC3E}">
        <p14:creationId xmlns:p14="http://schemas.microsoft.com/office/powerpoint/2010/main" val="655424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80234-2213-4E83-AC78-690DE41A0FA9}"/>
              </a:ext>
            </a:extLst>
          </p:cNvPr>
          <p:cNvSpPr>
            <a:spLocks noGrp="1"/>
          </p:cNvSpPr>
          <p:nvPr>
            <p:ph idx="1"/>
          </p:nvPr>
        </p:nvSpPr>
        <p:spPr/>
        <p:txBody>
          <a:bodyPr/>
          <a:lstStyle/>
          <a:p>
            <a:r>
              <a:rPr lang="en-US" dirty="0"/>
              <a:t>Logistics Regression gives maximum </a:t>
            </a:r>
            <a:r>
              <a:rPr lang="en-US" u="sng" dirty="0"/>
              <a:t>Accuracy Score: 0.9567 % </a:t>
            </a:r>
            <a:r>
              <a:rPr lang="en-US" dirty="0"/>
              <a:t>than the other classification models. </a:t>
            </a:r>
          </a:p>
          <a:p>
            <a:r>
              <a:rPr lang="en-US" dirty="0"/>
              <a:t>Hyper parameter Tuning is perform over this best model using best param shown below :</a:t>
            </a:r>
          </a:p>
          <a:p>
            <a:pPr marL="0" indent="0">
              <a:buNone/>
            </a:pPr>
            <a:endParaRPr lang="en-US" dirty="0"/>
          </a:p>
          <a:p>
            <a:pPr marL="0" indent="0">
              <a:buNone/>
            </a:pPr>
            <a:endParaRPr lang="en-IN" dirty="0"/>
          </a:p>
        </p:txBody>
      </p:sp>
      <p:sp>
        <p:nvSpPr>
          <p:cNvPr id="4" name="Title 1">
            <a:extLst>
              <a:ext uri="{FF2B5EF4-FFF2-40B4-BE49-F238E27FC236}">
                <a16:creationId xmlns:a16="http://schemas.microsoft.com/office/drawing/2014/main" id="{E6C0DEC0-5703-4470-8ACA-9E30B516F09B}"/>
              </a:ext>
            </a:extLst>
          </p:cNvPr>
          <p:cNvSpPr txBox="1">
            <a:spLocks/>
          </p:cNvSpPr>
          <p:nvPr/>
        </p:nvSpPr>
        <p:spPr>
          <a:xfrm>
            <a:off x="1295401" y="110770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Machine Learning Models</a:t>
            </a:r>
            <a:endParaRPr lang="en-IN" dirty="0"/>
          </a:p>
        </p:txBody>
      </p:sp>
      <p:pic>
        <p:nvPicPr>
          <p:cNvPr id="7" name="Picture 6">
            <a:extLst>
              <a:ext uri="{FF2B5EF4-FFF2-40B4-BE49-F238E27FC236}">
                <a16:creationId xmlns:a16="http://schemas.microsoft.com/office/drawing/2014/main" id="{EE6A1396-E0FA-15EA-78B7-248FA930EE51}"/>
              </a:ext>
            </a:extLst>
          </p:cNvPr>
          <p:cNvPicPr>
            <a:picLocks noChangeAspect="1"/>
          </p:cNvPicPr>
          <p:nvPr/>
        </p:nvPicPr>
        <p:blipFill>
          <a:blip r:embed="rId2"/>
          <a:stretch>
            <a:fillRect/>
          </a:stretch>
        </p:blipFill>
        <p:spPr>
          <a:xfrm>
            <a:off x="3432313" y="3886009"/>
            <a:ext cx="4094922" cy="2135222"/>
          </a:xfrm>
          <a:prstGeom prst="rect">
            <a:avLst/>
          </a:prstGeom>
        </p:spPr>
      </p:pic>
      <p:pic>
        <p:nvPicPr>
          <p:cNvPr id="9" name="Picture 8">
            <a:extLst>
              <a:ext uri="{FF2B5EF4-FFF2-40B4-BE49-F238E27FC236}">
                <a16:creationId xmlns:a16="http://schemas.microsoft.com/office/drawing/2014/main" id="{A76813BE-389F-BAE7-D670-79F937C9A7FA}"/>
              </a:ext>
            </a:extLst>
          </p:cNvPr>
          <p:cNvPicPr>
            <a:picLocks noChangeAspect="1"/>
          </p:cNvPicPr>
          <p:nvPr/>
        </p:nvPicPr>
        <p:blipFill>
          <a:blip r:embed="rId3"/>
          <a:stretch>
            <a:fillRect/>
          </a:stretch>
        </p:blipFill>
        <p:spPr>
          <a:xfrm>
            <a:off x="7527235" y="3886009"/>
            <a:ext cx="3670853" cy="1867602"/>
          </a:xfrm>
          <a:prstGeom prst="rect">
            <a:avLst/>
          </a:prstGeom>
        </p:spPr>
      </p:pic>
    </p:spTree>
    <p:extLst>
      <p:ext uri="{BB962C8B-B14F-4D97-AF65-F5344CB8AC3E}">
        <p14:creationId xmlns:p14="http://schemas.microsoft.com/office/powerpoint/2010/main" val="1689767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2243-A2A9-4D9B-B8AD-D4642BE804CE}"/>
              </a:ext>
            </a:extLst>
          </p:cNvPr>
          <p:cNvSpPr>
            <a:spLocks noGrp="1"/>
          </p:cNvSpPr>
          <p:nvPr>
            <p:ph type="title"/>
          </p:nvPr>
        </p:nvSpPr>
        <p:spPr/>
        <p:txBody>
          <a:bodyPr/>
          <a:lstStyle/>
          <a:p>
            <a:r>
              <a:rPr lang="en-US" dirty="0"/>
              <a:t>Final ML Model</a:t>
            </a:r>
            <a:endParaRPr lang="en-IN" dirty="0"/>
          </a:p>
        </p:txBody>
      </p:sp>
      <p:sp>
        <p:nvSpPr>
          <p:cNvPr id="5" name="TextBox 4">
            <a:extLst>
              <a:ext uri="{FF2B5EF4-FFF2-40B4-BE49-F238E27FC236}">
                <a16:creationId xmlns:a16="http://schemas.microsoft.com/office/drawing/2014/main" id="{35C9742C-7469-45F0-89FF-4D56FE804532}"/>
              </a:ext>
            </a:extLst>
          </p:cNvPr>
          <p:cNvSpPr txBox="1"/>
          <p:nvPr/>
        </p:nvSpPr>
        <p:spPr>
          <a:xfrm>
            <a:off x="7146757" y="3038409"/>
            <a:ext cx="3513222" cy="19389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i="0" dirty="0">
                <a:ln>
                  <a:solidFill>
                    <a:schemeClr val="bg1"/>
                  </a:solidFill>
                </a:ln>
                <a:solidFill>
                  <a:schemeClr val="bg1"/>
                </a:solidFill>
                <a:effectLst/>
              </a:rPr>
              <a:t>Final Model is giving us Accuracy score of </a:t>
            </a:r>
            <a:r>
              <a:rPr lang="en-US" sz="2400" dirty="0">
                <a:ln>
                  <a:solidFill>
                    <a:schemeClr val="bg1"/>
                  </a:solidFill>
                </a:ln>
                <a:solidFill>
                  <a:schemeClr val="bg1"/>
                </a:solidFill>
              </a:rPr>
              <a:t>0</a:t>
            </a:r>
            <a:r>
              <a:rPr lang="en-US" sz="2400" i="0" dirty="0">
                <a:ln>
                  <a:solidFill>
                    <a:schemeClr val="bg1"/>
                  </a:solidFill>
                </a:ln>
                <a:solidFill>
                  <a:schemeClr val="bg1"/>
                </a:solidFill>
                <a:effectLst/>
              </a:rPr>
              <a:t>.95% which is slightly improved compare to earlier Accuracy score of </a:t>
            </a:r>
            <a:r>
              <a:rPr lang="en-US" sz="2400" dirty="0">
                <a:ln>
                  <a:solidFill>
                    <a:schemeClr val="bg1"/>
                  </a:solidFill>
                </a:ln>
                <a:solidFill>
                  <a:schemeClr val="bg1"/>
                </a:solidFill>
              </a:rPr>
              <a:t>0</a:t>
            </a:r>
            <a:r>
              <a:rPr lang="en-US" sz="2400" i="0" dirty="0">
                <a:ln>
                  <a:solidFill>
                    <a:schemeClr val="bg1"/>
                  </a:solidFill>
                </a:ln>
                <a:solidFill>
                  <a:schemeClr val="bg1"/>
                </a:solidFill>
                <a:effectLst/>
              </a:rPr>
              <a:t>.96%.</a:t>
            </a:r>
            <a:endParaRPr lang="en-IN" sz="2400" dirty="0">
              <a:ln>
                <a:solidFill>
                  <a:schemeClr val="bg1"/>
                </a:solidFill>
              </a:ln>
              <a:solidFill>
                <a:schemeClr val="bg1"/>
              </a:solidFill>
            </a:endParaRPr>
          </a:p>
        </p:txBody>
      </p:sp>
      <p:pic>
        <p:nvPicPr>
          <p:cNvPr id="4" name="Picture 3">
            <a:extLst>
              <a:ext uri="{FF2B5EF4-FFF2-40B4-BE49-F238E27FC236}">
                <a16:creationId xmlns:a16="http://schemas.microsoft.com/office/drawing/2014/main" id="{D5A33771-47A1-EC1C-62AA-CD20B1492BF9}"/>
              </a:ext>
            </a:extLst>
          </p:cNvPr>
          <p:cNvPicPr>
            <a:picLocks noChangeAspect="1"/>
          </p:cNvPicPr>
          <p:nvPr/>
        </p:nvPicPr>
        <p:blipFill>
          <a:blip r:embed="rId2"/>
          <a:stretch>
            <a:fillRect/>
          </a:stretch>
        </p:blipFill>
        <p:spPr>
          <a:xfrm>
            <a:off x="1532021" y="2491409"/>
            <a:ext cx="5363323" cy="3156299"/>
          </a:xfrm>
          <a:prstGeom prst="rect">
            <a:avLst/>
          </a:prstGeom>
        </p:spPr>
      </p:pic>
    </p:spTree>
    <p:extLst>
      <p:ext uri="{BB962C8B-B14F-4D97-AF65-F5344CB8AC3E}">
        <p14:creationId xmlns:p14="http://schemas.microsoft.com/office/powerpoint/2010/main" val="3190903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2DCCEA-CB27-4BDA-BF4A-882F13B220DC}"/>
              </a:ext>
            </a:extLst>
          </p:cNvPr>
          <p:cNvSpPr txBox="1">
            <a:spLocks/>
          </p:cNvSpPr>
          <p:nvPr/>
        </p:nvSpPr>
        <p:spPr>
          <a:xfrm>
            <a:off x="1295402" y="982132"/>
            <a:ext cx="9601196" cy="99104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AOC-ROC Curve &amp; Confusion Matrix</a:t>
            </a:r>
            <a:endParaRPr lang="en-IN" dirty="0"/>
          </a:p>
        </p:txBody>
      </p:sp>
      <p:pic>
        <p:nvPicPr>
          <p:cNvPr id="3" name="Picture 2">
            <a:extLst>
              <a:ext uri="{FF2B5EF4-FFF2-40B4-BE49-F238E27FC236}">
                <a16:creationId xmlns:a16="http://schemas.microsoft.com/office/drawing/2014/main" id="{D257F365-D167-3F1A-8699-85FCFB7E2E27}"/>
              </a:ext>
            </a:extLst>
          </p:cNvPr>
          <p:cNvPicPr>
            <a:picLocks noChangeAspect="1"/>
          </p:cNvPicPr>
          <p:nvPr/>
        </p:nvPicPr>
        <p:blipFill>
          <a:blip r:embed="rId2"/>
          <a:stretch>
            <a:fillRect/>
          </a:stretch>
        </p:blipFill>
        <p:spPr>
          <a:xfrm>
            <a:off x="1327019" y="2038156"/>
            <a:ext cx="4676216" cy="3567514"/>
          </a:xfrm>
          <a:prstGeom prst="rect">
            <a:avLst/>
          </a:prstGeom>
        </p:spPr>
      </p:pic>
      <p:pic>
        <p:nvPicPr>
          <p:cNvPr id="7" name="Picture 6">
            <a:extLst>
              <a:ext uri="{FF2B5EF4-FFF2-40B4-BE49-F238E27FC236}">
                <a16:creationId xmlns:a16="http://schemas.microsoft.com/office/drawing/2014/main" id="{AC84B827-CD35-381D-D075-E87D814B4F62}"/>
              </a:ext>
            </a:extLst>
          </p:cNvPr>
          <p:cNvPicPr>
            <a:picLocks noChangeAspect="1"/>
          </p:cNvPicPr>
          <p:nvPr/>
        </p:nvPicPr>
        <p:blipFill>
          <a:blip r:embed="rId3"/>
          <a:stretch>
            <a:fillRect/>
          </a:stretch>
        </p:blipFill>
        <p:spPr>
          <a:xfrm>
            <a:off x="6514860" y="1973178"/>
            <a:ext cx="3954357" cy="3632491"/>
          </a:xfrm>
          <a:prstGeom prst="rect">
            <a:avLst/>
          </a:prstGeom>
        </p:spPr>
      </p:pic>
    </p:spTree>
    <p:extLst>
      <p:ext uri="{BB962C8B-B14F-4D97-AF65-F5344CB8AC3E}">
        <p14:creationId xmlns:p14="http://schemas.microsoft.com/office/powerpoint/2010/main" val="929877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DAC32D7-0DDA-EDE7-8C8A-E585D880E4EA}"/>
              </a:ext>
            </a:extLst>
          </p:cNvPr>
          <p:cNvSpPr txBox="1">
            <a:spLocks/>
          </p:cNvSpPr>
          <p:nvPr/>
        </p:nvSpPr>
        <p:spPr>
          <a:xfrm>
            <a:off x="6496876" y="3030460"/>
            <a:ext cx="5665308" cy="241618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b="1" dirty="0">
              <a:solidFill>
                <a:srgbClr val="000000"/>
              </a:solidFill>
              <a:latin typeface="Helvetica Neue"/>
            </a:endParaRPr>
          </a:p>
          <a:p>
            <a:pPr marL="0" indent="0">
              <a:buFont typeface="Arial"/>
              <a:buNone/>
            </a:pPr>
            <a:endParaRPr lang="en-US" b="1" dirty="0">
              <a:solidFill>
                <a:srgbClr val="000000"/>
              </a:solidFill>
              <a:latin typeface="Helvetica Neue"/>
            </a:endParaRPr>
          </a:p>
          <a:p>
            <a:pPr marL="0" indent="0">
              <a:buFont typeface="Arial"/>
              <a:buNone/>
            </a:pPr>
            <a:endParaRPr lang="en-US" b="1" dirty="0">
              <a:solidFill>
                <a:srgbClr val="000000"/>
              </a:solidFill>
              <a:latin typeface="Helvetica Neue"/>
            </a:endParaRPr>
          </a:p>
          <a:p>
            <a:endParaRPr lang="en-US" dirty="0"/>
          </a:p>
        </p:txBody>
      </p:sp>
      <p:pic>
        <p:nvPicPr>
          <p:cNvPr id="11" name="Picture 10">
            <a:extLst>
              <a:ext uri="{FF2B5EF4-FFF2-40B4-BE49-F238E27FC236}">
                <a16:creationId xmlns:a16="http://schemas.microsoft.com/office/drawing/2014/main" id="{6D1948F4-1747-357B-B7DA-2F44841C5463}"/>
              </a:ext>
            </a:extLst>
          </p:cNvPr>
          <p:cNvPicPr>
            <a:picLocks noChangeAspect="1"/>
          </p:cNvPicPr>
          <p:nvPr/>
        </p:nvPicPr>
        <p:blipFill>
          <a:blip r:embed="rId2"/>
          <a:stretch>
            <a:fillRect/>
          </a:stretch>
        </p:blipFill>
        <p:spPr>
          <a:xfrm>
            <a:off x="3242864" y="1433233"/>
            <a:ext cx="5737546" cy="4013409"/>
          </a:xfrm>
          <a:prstGeom prst="rect">
            <a:avLst/>
          </a:prstGeom>
        </p:spPr>
      </p:pic>
    </p:spTree>
    <p:extLst>
      <p:ext uri="{BB962C8B-B14F-4D97-AF65-F5344CB8AC3E}">
        <p14:creationId xmlns:p14="http://schemas.microsoft.com/office/powerpoint/2010/main" val="3310464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1E59B4-AF12-828B-6E87-56343CB2CC10}"/>
              </a:ext>
            </a:extLst>
          </p:cNvPr>
          <p:cNvPicPr>
            <a:picLocks noChangeAspect="1"/>
          </p:cNvPicPr>
          <p:nvPr/>
        </p:nvPicPr>
        <p:blipFill>
          <a:blip r:embed="rId2"/>
          <a:stretch>
            <a:fillRect/>
          </a:stretch>
        </p:blipFill>
        <p:spPr>
          <a:xfrm>
            <a:off x="3219048" y="1409418"/>
            <a:ext cx="5753903" cy="4039164"/>
          </a:xfrm>
          <a:prstGeom prst="rect">
            <a:avLst/>
          </a:prstGeom>
        </p:spPr>
      </p:pic>
    </p:spTree>
    <p:extLst>
      <p:ext uri="{BB962C8B-B14F-4D97-AF65-F5344CB8AC3E}">
        <p14:creationId xmlns:p14="http://schemas.microsoft.com/office/powerpoint/2010/main" val="239476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8551BC-082D-63D8-9FDC-2C160A75F132}"/>
              </a:ext>
            </a:extLst>
          </p:cNvPr>
          <p:cNvPicPr>
            <a:picLocks noChangeAspect="1"/>
          </p:cNvPicPr>
          <p:nvPr/>
        </p:nvPicPr>
        <p:blipFill>
          <a:blip r:embed="rId2"/>
          <a:stretch>
            <a:fillRect/>
          </a:stretch>
        </p:blipFill>
        <p:spPr>
          <a:xfrm>
            <a:off x="3185706" y="1628523"/>
            <a:ext cx="5820587" cy="3600953"/>
          </a:xfrm>
          <a:prstGeom prst="rect">
            <a:avLst/>
          </a:prstGeom>
        </p:spPr>
      </p:pic>
    </p:spTree>
    <p:extLst>
      <p:ext uri="{BB962C8B-B14F-4D97-AF65-F5344CB8AC3E}">
        <p14:creationId xmlns:p14="http://schemas.microsoft.com/office/powerpoint/2010/main" val="3554059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154AB7-2A7A-553F-567A-E90959452184}"/>
              </a:ext>
            </a:extLst>
          </p:cNvPr>
          <p:cNvPicPr>
            <a:picLocks noChangeAspect="1"/>
          </p:cNvPicPr>
          <p:nvPr/>
        </p:nvPicPr>
        <p:blipFill>
          <a:blip r:embed="rId2"/>
          <a:stretch>
            <a:fillRect/>
          </a:stretch>
        </p:blipFill>
        <p:spPr>
          <a:xfrm>
            <a:off x="3409575" y="1552313"/>
            <a:ext cx="5372850" cy="3753374"/>
          </a:xfrm>
          <a:prstGeom prst="rect">
            <a:avLst/>
          </a:prstGeom>
        </p:spPr>
      </p:pic>
    </p:spTree>
    <p:extLst>
      <p:ext uri="{BB962C8B-B14F-4D97-AF65-F5344CB8AC3E}">
        <p14:creationId xmlns:p14="http://schemas.microsoft.com/office/powerpoint/2010/main" val="461110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73D2D6-88B6-37EF-2EB7-F95728A845FF}"/>
              </a:ext>
            </a:extLst>
          </p:cNvPr>
          <p:cNvPicPr>
            <a:picLocks noChangeAspect="1"/>
          </p:cNvPicPr>
          <p:nvPr/>
        </p:nvPicPr>
        <p:blipFill>
          <a:blip r:embed="rId2"/>
          <a:stretch>
            <a:fillRect/>
          </a:stretch>
        </p:blipFill>
        <p:spPr>
          <a:xfrm>
            <a:off x="3180943" y="1566602"/>
            <a:ext cx="5830114" cy="3724795"/>
          </a:xfrm>
          <a:prstGeom prst="rect">
            <a:avLst/>
          </a:prstGeom>
        </p:spPr>
      </p:pic>
    </p:spTree>
    <p:extLst>
      <p:ext uri="{BB962C8B-B14F-4D97-AF65-F5344CB8AC3E}">
        <p14:creationId xmlns:p14="http://schemas.microsoft.com/office/powerpoint/2010/main" val="532635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59EBA5-E9E8-3C11-4111-BF8C779500BF}"/>
              </a:ext>
            </a:extLst>
          </p:cNvPr>
          <p:cNvPicPr>
            <a:picLocks noChangeAspect="1"/>
          </p:cNvPicPr>
          <p:nvPr/>
        </p:nvPicPr>
        <p:blipFill>
          <a:blip r:embed="rId2"/>
          <a:stretch>
            <a:fillRect/>
          </a:stretch>
        </p:blipFill>
        <p:spPr>
          <a:xfrm>
            <a:off x="3319075" y="1471339"/>
            <a:ext cx="5553850" cy="3915321"/>
          </a:xfrm>
          <a:prstGeom prst="rect">
            <a:avLst/>
          </a:prstGeom>
        </p:spPr>
      </p:pic>
    </p:spTree>
    <p:extLst>
      <p:ext uri="{BB962C8B-B14F-4D97-AF65-F5344CB8AC3E}">
        <p14:creationId xmlns:p14="http://schemas.microsoft.com/office/powerpoint/2010/main" val="1584695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4AE58E-2717-C69D-4578-E54233A0F0BA}"/>
              </a:ext>
            </a:extLst>
          </p:cNvPr>
          <p:cNvPicPr>
            <a:picLocks noChangeAspect="1"/>
          </p:cNvPicPr>
          <p:nvPr/>
        </p:nvPicPr>
        <p:blipFill>
          <a:blip r:embed="rId2"/>
          <a:stretch>
            <a:fillRect/>
          </a:stretch>
        </p:blipFill>
        <p:spPr>
          <a:xfrm>
            <a:off x="3514364" y="1566602"/>
            <a:ext cx="5163271" cy="3724795"/>
          </a:xfrm>
          <a:prstGeom prst="rect">
            <a:avLst/>
          </a:prstGeom>
        </p:spPr>
      </p:pic>
    </p:spTree>
    <p:extLst>
      <p:ext uri="{BB962C8B-B14F-4D97-AF65-F5344CB8AC3E}">
        <p14:creationId xmlns:p14="http://schemas.microsoft.com/office/powerpoint/2010/main" val="67832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54B9-0C44-4A75-B173-310CF936E1E5}"/>
              </a:ext>
            </a:extLst>
          </p:cNvPr>
          <p:cNvSpPr>
            <a:spLocks noGrp="1"/>
          </p:cNvSpPr>
          <p:nvPr>
            <p:ph type="title"/>
          </p:nvPr>
        </p:nvSpPr>
        <p:spPr/>
        <p:txBody>
          <a:bodyPr>
            <a:noAutofit/>
          </a:bodyPr>
          <a:lstStyle/>
          <a:p>
            <a:r>
              <a:rPr lang="fr-FR" sz="3600" dirty="0"/>
              <a:t>Malignant Commentes Classifier - Multi Label Classification Project </a:t>
            </a:r>
            <a:r>
              <a:rPr lang="fr-FR" sz="3600" dirty="0" err="1"/>
              <a:t>using</a:t>
            </a:r>
            <a:r>
              <a:rPr lang="fr-FR" sz="3600" dirty="0"/>
              <a:t> NLP</a:t>
            </a:r>
            <a:endParaRPr lang="en-IN" sz="3600" dirty="0"/>
          </a:p>
        </p:txBody>
      </p:sp>
      <p:sp>
        <p:nvSpPr>
          <p:cNvPr id="3" name="Content Placeholder 2">
            <a:extLst>
              <a:ext uri="{FF2B5EF4-FFF2-40B4-BE49-F238E27FC236}">
                <a16:creationId xmlns:a16="http://schemas.microsoft.com/office/drawing/2014/main" id="{4A4941E6-B47B-41AC-9A3D-4E9000B4CD66}"/>
              </a:ext>
            </a:extLst>
          </p:cNvPr>
          <p:cNvSpPr>
            <a:spLocks noGrp="1"/>
          </p:cNvSpPr>
          <p:nvPr>
            <p:ph idx="1"/>
          </p:nvPr>
        </p:nvSpPr>
        <p:spPr/>
        <p:txBody>
          <a:bodyPr>
            <a:normAutofit lnSpcReduction="10000"/>
          </a:bodyPr>
          <a:lstStyle/>
          <a:p>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US" dirty="0"/>
              <a:t>Online hate, described as abusive language, aggression, cyberbullying, hatefulness and many others has been identified as a major threat on online social media platforms. Social media platforms are the most prominent grounds for such toxic behavior. </a:t>
            </a:r>
            <a:endParaRPr lang="en-IN" dirty="0"/>
          </a:p>
        </p:txBody>
      </p:sp>
    </p:spTree>
    <p:extLst>
      <p:ext uri="{BB962C8B-B14F-4D97-AF65-F5344CB8AC3E}">
        <p14:creationId xmlns:p14="http://schemas.microsoft.com/office/powerpoint/2010/main" val="1050008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9F204A-B11F-A616-B0F5-D3543922FA2B}"/>
              </a:ext>
            </a:extLst>
          </p:cNvPr>
          <p:cNvPicPr>
            <a:picLocks noChangeAspect="1"/>
          </p:cNvPicPr>
          <p:nvPr/>
        </p:nvPicPr>
        <p:blipFill>
          <a:blip r:embed="rId2"/>
          <a:stretch>
            <a:fillRect/>
          </a:stretch>
        </p:blipFill>
        <p:spPr>
          <a:xfrm>
            <a:off x="3319075" y="1476102"/>
            <a:ext cx="5553850" cy="3905795"/>
          </a:xfrm>
          <a:prstGeom prst="rect">
            <a:avLst/>
          </a:prstGeom>
        </p:spPr>
      </p:pic>
    </p:spTree>
    <p:extLst>
      <p:ext uri="{BB962C8B-B14F-4D97-AF65-F5344CB8AC3E}">
        <p14:creationId xmlns:p14="http://schemas.microsoft.com/office/powerpoint/2010/main" val="584229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837" y="1022863"/>
            <a:ext cx="9366325" cy="911954"/>
          </a:xfrm>
        </p:spPr>
        <p:txBody>
          <a:bodyPr>
            <a:normAutofit/>
          </a:bodyPr>
          <a:lstStyle/>
          <a:p>
            <a:r>
              <a:rPr lang="en-US" sz="4400" b="1" i="1" dirty="0">
                <a:solidFill>
                  <a:schemeClr val="tx1"/>
                </a:solidFill>
                <a:cs typeface="Arial" panose="020B0604020202020204" pitchFamily="34" charset="0"/>
              </a:rPr>
              <a:t>CONCLUSION</a:t>
            </a:r>
          </a:p>
        </p:txBody>
      </p:sp>
      <p:sp>
        <p:nvSpPr>
          <p:cNvPr id="3" name="Content Placeholder 2"/>
          <p:cNvSpPr>
            <a:spLocks noGrp="1"/>
          </p:cNvSpPr>
          <p:nvPr>
            <p:ph idx="1"/>
          </p:nvPr>
        </p:nvSpPr>
        <p:spPr>
          <a:xfrm>
            <a:off x="838200" y="2438400"/>
            <a:ext cx="10366420" cy="3776869"/>
          </a:xfrm>
        </p:spPr>
        <p:txBody>
          <a:bodyPr vert="horz" lIns="91440" tIns="45720" rIns="91440" bIns="45720" rtlCol="0" anchor="t">
            <a:normAutofit fontScale="85000" lnSpcReduction="20000"/>
          </a:bodyPr>
          <a:lstStyle/>
          <a:p>
            <a:pPr algn="just">
              <a:lnSpc>
                <a:spcPct val="107000"/>
              </a:lnSpc>
              <a:buSzPct val="75000"/>
              <a:buFont typeface="Wingdings" panose="05000000000000000000" pitchFamily="2" charset="2"/>
              <a:buChar char="§"/>
            </a:pPr>
            <a:r>
              <a:rPr lang="en-IN" b="0" dirty="0">
                <a:solidFill>
                  <a:schemeClr val="accent5">
                    <a:lumMod val="75000"/>
                  </a:schemeClr>
                </a:solidFill>
                <a:effectLst/>
                <a:ea typeface="Calibri" panose="020F0502020204030204" pitchFamily="34" charset="0"/>
                <a:cs typeface="Helvetica" panose="020B0604020202020204" pitchFamily="34" charset="0"/>
              </a:rPr>
              <a:t>Logistic Regression performs better with</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Accuracy Score: 0.956</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than the other classification models. </a:t>
            </a:r>
            <a:endParaRPr lang="en-IN" dirty="0">
              <a:solidFill>
                <a:schemeClr val="accent5">
                  <a:lumMod val="75000"/>
                </a:schemeClr>
              </a:solidFill>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Final Model (</a:t>
            </a:r>
            <a:r>
              <a:rPr lang="en-IN" b="0" dirty="0">
                <a:solidFill>
                  <a:schemeClr val="accent5">
                    <a:lumMod val="75000"/>
                  </a:schemeClr>
                </a:solidFill>
                <a:effectLst/>
                <a:ea typeface="Calibri" panose="020F0502020204030204" pitchFamily="34" charset="0"/>
                <a:cs typeface="Helvetica" panose="020B0604020202020204" pitchFamily="34" charset="0"/>
              </a:rPr>
              <a:t>Hyperparameter Tuning)</a:t>
            </a:r>
            <a:r>
              <a:rPr lang="en-IN" dirty="0">
                <a:solidFill>
                  <a:schemeClr val="accent5">
                    <a:lumMod val="75000"/>
                  </a:schemeClr>
                </a:solidFill>
                <a:effectLst/>
                <a:ea typeface="Calibri" panose="020F0502020204030204" pitchFamily="34" charset="0"/>
                <a:cs typeface="Mangal" panose="02040503050203030202" pitchFamily="18" charset="0"/>
              </a:rPr>
              <a:t> is giving us Accuracy score of 0.95% which is slightly improved compare to earlier Accuracy score of 0.96%.</a:t>
            </a:r>
          </a:p>
          <a:p>
            <a:pPr>
              <a:lnSpc>
                <a:spcPct val="115000"/>
              </a:lnSpc>
              <a:buSzPct val="75000"/>
              <a:buFont typeface="Wingdings" panose="05000000000000000000" pitchFamily="2" charset="2"/>
              <a:buChar char="§"/>
            </a:pPr>
            <a:r>
              <a:rPr lang="en-IN" dirty="0">
                <a:solidFill>
                  <a:schemeClr val="accent5">
                    <a:lumMod val="75000"/>
                  </a:schemeClr>
                </a:solidFill>
                <a:ea typeface="Calibri" panose="020F0502020204030204" pitchFamily="34" charset="0"/>
                <a:cs typeface="Mangal" panose="02040503050203030202" pitchFamily="18" charset="0"/>
              </a:rPr>
              <a:t>We also have </a:t>
            </a:r>
            <a:r>
              <a:rPr lang="en-US" dirty="0" err="1">
                <a:solidFill>
                  <a:schemeClr val="accent5">
                    <a:lumMod val="75000"/>
                  </a:schemeClr>
                </a:solidFill>
                <a:ea typeface="Calibri" panose="020F0502020204030204" pitchFamily="34" charset="0"/>
                <a:cs typeface="Mangal" panose="02040503050203030202" pitchFamily="18" charset="0"/>
              </a:rPr>
              <a:t>Randomizedsearchcv</a:t>
            </a:r>
            <a:r>
              <a:rPr lang="en-US" dirty="0">
                <a:solidFill>
                  <a:schemeClr val="accent5">
                    <a:lumMod val="75000"/>
                  </a:schemeClr>
                </a:solidFill>
                <a:ea typeface="Calibri" panose="020F0502020204030204" pitchFamily="34" charset="0"/>
                <a:cs typeface="Mangal" panose="02040503050203030202" pitchFamily="18" charset="0"/>
              </a:rPr>
              <a:t> for tuning.</a:t>
            </a:r>
          </a:p>
          <a:p>
            <a:pPr>
              <a:lnSpc>
                <a:spcPct val="115000"/>
              </a:lnSpc>
              <a:buSzPct val="75000"/>
              <a:buFont typeface="Wingdings" panose="05000000000000000000" pitchFamily="2" charset="2"/>
              <a:buChar char="§"/>
            </a:pPr>
            <a:r>
              <a:rPr lang="en-US" dirty="0">
                <a:solidFill>
                  <a:schemeClr val="accent5">
                    <a:lumMod val="75000"/>
                  </a:schemeClr>
                </a:solidFill>
                <a:effectLst/>
                <a:ea typeface="Calibri" panose="020F0502020204030204" pitchFamily="34" charset="0"/>
                <a:cs typeface="Mangal" panose="02040503050203030202" pitchFamily="18"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endParaRPr lang="en-IN" dirty="0">
              <a:solidFill>
                <a:schemeClr val="accent5">
                  <a:lumMod val="75000"/>
                </a:schemeClr>
              </a:solidFill>
              <a:effectLst/>
              <a:ea typeface="Calibri" panose="020F0502020204030204" pitchFamily="34" charset="0"/>
              <a:cs typeface="Mangal" panose="02040503050203030202"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73806D-DB4A-724E-8A89-1E505E311728}"/>
              </a:ext>
            </a:extLst>
          </p:cNvPr>
          <p:cNvSpPr/>
          <p:nvPr/>
        </p:nvSpPr>
        <p:spPr>
          <a:xfrm>
            <a:off x="4492230" y="2967335"/>
            <a:ext cx="320754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8284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5CAB-31BD-434C-A507-613672FB9950}"/>
              </a:ext>
            </a:extLst>
          </p:cNvPr>
          <p:cNvSpPr>
            <a:spLocks noGrp="1"/>
          </p:cNvSpPr>
          <p:nvPr>
            <p:ph type="title"/>
          </p:nvPr>
        </p:nvSpPr>
        <p:spPr/>
        <p:txBody>
          <a:bodyPr>
            <a:normAutofit fontScale="90000"/>
          </a:bodyPr>
          <a:lstStyle/>
          <a:p>
            <a:r>
              <a:rPr lang="fr-FR" sz="4400" dirty="0"/>
              <a:t>Malignant Commentes Classifier - Multi Label Classification Project </a:t>
            </a:r>
            <a:r>
              <a:rPr lang="fr-FR" sz="4400" dirty="0" err="1"/>
              <a:t>using</a:t>
            </a:r>
            <a:r>
              <a:rPr lang="fr-FR" sz="4400" dirty="0"/>
              <a:t> NLP</a:t>
            </a:r>
            <a:endParaRPr lang="en-IN" dirty="0"/>
          </a:p>
        </p:txBody>
      </p:sp>
      <p:sp>
        <p:nvSpPr>
          <p:cNvPr id="3" name="Content Placeholder 2">
            <a:extLst>
              <a:ext uri="{FF2B5EF4-FFF2-40B4-BE49-F238E27FC236}">
                <a16:creationId xmlns:a16="http://schemas.microsoft.com/office/drawing/2014/main" id="{427E2D02-D2CE-4C0C-B11D-8D3DC8CBE6DE}"/>
              </a:ext>
            </a:extLst>
          </p:cNvPr>
          <p:cNvSpPr>
            <a:spLocks noGrp="1"/>
          </p:cNvSpPr>
          <p:nvPr>
            <p:ph idx="1"/>
          </p:nvPr>
        </p:nvSpPr>
        <p:spPr/>
        <p:txBody>
          <a:bodyPr>
            <a:normAutofit fontScale="92500" lnSpcReduction="10000"/>
          </a:bodyPr>
          <a:lstStyle/>
          <a:p>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val="67450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D90C-0487-4C15-B862-01F64C8367CA}"/>
              </a:ext>
            </a:extLst>
          </p:cNvPr>
          <p:cNvSpPr txBox="1"/>
          <p:nvPr/>
        </p:nvSpPr>
        <p:spPr>
          <a:xfrm>
            <a:off x="1223492" y="974438"/>
            <a:ext cx="96462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dirty="0">
                <a:latin typeface="+mj-lt"/>
                <a:cs typeface="Arial" panose="020B0604020202020204" pitchFamily="34" charset="0"/>
              </a:rPr>
              <a:t>Problem Statement </a:t>
            </a:r>
            <a:endParaRPr lang="en-US" sz="28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53B5B3F9-8B0F-46EA-923F-C71B32BE5243}"/>
              </a:ext>
            </a:extLst>
          </p:cNvPr>
          <p:cNvSpPr txBox="1"/>
          <p:nvPr/>
        </p:nvSpPr>
        <p:spPr>
          <a:xfrm>
            <a:off x="1223492" y="2084183"/>
            <a:ext cx="98135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IN" sz="2800" b="1" dirty="0">
              <a:effectLst/>
              <a:ea typeface="Calibri" panose="020F0502020204030204" pitchFamily="34" charset="0"/>
              <a:cs typeface="Mangal" panose="02040503050203030202" pitchFamily="18" charset="0"/>
            </a:endParaRPr>
          </a:p>
          <a:p>
            <a:pPr algn="just"/>
            <a:r>
              <a:rPr lang="en-IN" sz="2800" b="1" dirty="0">
                <a:effectLst/>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37839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0467E1-5820-4852-9CBC-1118D497E7DD}"/>
              </a:ext>
            </a:extLst>
          </p:cNvPr>
          <p:cNvSpPr>
            <a:spLocks noGrp="1"/>
          </p:cNvSpPr>
          <p:nvPr>
            <p:ph type="title"/>
          </p:nvPr>
        </p:nvSpPr>
        <p:spPr/>
        <p:txBody>
          <a:bodyPr/>
          <a:lstStyle/>
          <a:p>
            <a:r>
              <a:rPr lang="en-US" dirty="0"/>
              <a:t>Multi –Label Classification Problem</a:t>
            </a:r>
            <a:endParaRPr lang="en-IN" dirty="0"/>
          </a:p>
        </p:txBody>
      </p:sp>
      <p:sp>
        <p:nvSpPr>
          <p:cNvPr id="4" name="Content Placeholder 3">
            <a:extLst>
              <a:ext uri="{FF2B5EF4-FFF2-40B4-BE49-F238E27FC236}">
                <a16:creationId xmlns:a16="http://schemas.microsoft.com/office/drawing/2014/main" id="{D996524E-6726-4E9E-9579-43D95CE199AF}"/>
              </a:ext>
            </a:extLst>
          </p:cNvPr>
          <p:cNvSpPr>
            <a:spLocks noGrp="1"/>
          </p:cNvSpPr>
          <p:nvPr>
            <p:ph idx="1"/>
          </p:nvPr>
        </p:nvSpPr>
        <p:spPr/>
        <p:txBody>
          <a:bodyPr>
            <a:normAutofit lnSpcReduction="10000"/>
          </a:bodyPr>
          <a:lstStyle/>
          <a:p>
            <a:r>
              <a:rPr lang="en-US" b="1" i="0" dirty="0">
                <a:solidFill>
                  <a:srgbClr val="292929"/>
                </a:solidFill>
                <a:effectLst/>
              </a:rPr>
              <a:t>Difference between multi-class classification &amp; multi-label classification </a:t>
            </a:r>
            <a:r>
              <a:rPr lang="en-US" b="0" i="0" dirty="0">
                <a:solidFill>
                  <a:srgbClr val="292929"/>
                </a:solidFill>
                <a:effectLst/>
              </a:rPr>
              <a:t>is that in multi-class problems the classes are mutually exclusive, whereas for multi-label problems each label represents a different classification task, but the tasks are somehow related.</a:t>
            </a:r>
          </a:p>
          <a:p>
            <a:r>
              <a:rPr lang="en-US" b="0" i="0" dirty="0">
                <a:solidFill>
                  <a:srgbClr val="292929"/>
                </a:solidFill>
                <a:effectLst/>
              </a:rPr>
              <a:t>For example, </a:t>
            </a:r>
            <a:r>
              <a:rPr lang="en-US" b="1" i="1" dirty="0">
                <a:solidFill>
                  <a:srgbClr val="292929"/>
                </a:solidFill>
                <a:effectLst/>
              </a:rPr>
              <a:t>multi-class classification</a:t>
            </a:r>
            <a:r>
              <a:rPr lang="en-US" b="1" i="0" dirty="0">
                <a:solidFill>
                  <a:srgbClr val="292929"/>
                </a:solidFill>
                <a:effectLst/>
              </a:rPr>
              <a:t> </a:t>
            </a:r>
            <a:r>
              <a:rPr lang="en-US" b="0" i="0" dirty="0">
                <a:solidFill>
                  <a:srgbClr val="292929"/>
                </a:solidFill>
                <a:effectLst/>
              </a:rPr>
              <a:t>makes the assumption that each sample is assigned to one and only one label: a fruit can be either an apple or a pear but not both at the same time. Whereas, an instance of </a:t>
            </a:r>
            <a:r>
              <a:rPr lang="en-US" b="1" i="1" dirty="0">
                <a:solidFill>
                  <a:srgbClr val="292929"/>
                </a:solidFill>
                <a:effectLst/>
              </a:rPr>
              <a:t>multi-label classification</a:t>
            </a:r>
            <a:r>
              <a:rPr lang="en-US" b="1" i="0" dirty="0">
                <a:solidFill>
                  <a:srgbClr val="292929"/>
                </a:solidFill>
                <a:effectLst/>
              </a:rPr>
              <a:t> </a:t>
            </a:r>
            <a:r>
              <a:rPr lang="en-US" b="0" i="0" dirty="0">
                <a:solidFill>
                  <a:srgbClr val="292929"/>
                </a:solidFill>
                <a:effectLst/>
              </a:rPr>
              <a:t>can be that a text might be about any of religion, politics, finance or education at the same time or none of these.</a:t>
            </a:r>
          </a:p>
        </p:txBody>
      </p:sp>
    </p:spTree>
    <p:extLst>
      <p:ext uri="{BB962C8B-B14F-4D97-AF65-F5344CB8AC3E}">
        <p14:creationId xmlns:p14="http://schemas.microsoft.com/office/powerpoint/2010/main" val="33285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76C44F-1D9A-4B31-A0C5-A692F99BED72}"/>
              </a:ext>
            </a:extLst>
          </p:cNvPr>
          <p:cNvSpPr>
            <a:spLocks noGrp="1"/>
          </p:cNvSpPr>
          <p:nvPr>
            <p:ph type="title"/>
          </p:nvPr>
        </p:nvSpPr>
        <p:spPr>
          <a:xfrm>
            <a:off x="1309813" y="927279"/>
            <a:ext cx="9534197" cy="1025003"/>
          </a:xfrm>
        </p:spPr>
        <p:txBody>
          <a:bodyPr>
            <a:normAutofit/>
          </a:bodyPr>
          <a:lstStyle/>
          <a:p>
            <a:r>
              <a:rPr lang="en-US" sz="4400" dirty="0"/>
              <a:t>Exploration of Target Variable Ratings</a:t>
            </a:r>
            <a:endParaRPr lang="en-IN" sz="4400" dirty="0"/>
          </a:p>
        </p:txBody>
      </p:sp>
      <p:sp>
        <p:nvSpPr>
          <p:cNvPr id="9" name="Text Placeholder 8">
            <a:extLst>
              <a:ext uri="{FF2B5EF4-FFF2-40B4-BE49-F238E27FC236}">
                <a16:creationId xmlns:a16="http://schemas.microsoft.com/office/drawing/2014/main" id="{0A7E6541-12E9-482A-B0F2-38B08DC30D42}"/>
              </a:ext>
            </a:extLst>
          </p:cNvPr>
          <p:cNvSpPr>
            <a:spLocks noGrp="1"/>
          </p:cNvSpPr>
          <p:nvPr>
            <p:ph type="body" sz="half" idx="2"/>
          </p:nvPr>
        </p:nvSpPr>
        <p:spPr>
          <a:xfrm>
            <a:off x="7375358" y="2079772"/>
            <a:ext cx="3958389" cy="3718600"/>
          </a:xfrm>
        </p:spPr>
        <p:style>
          <a:lnRef idx="3">
            <a:schemeClr val="lt1"/>
          </a:lnRef>
          <a:fillRef idx="1">
            <a:schemeClr val="accent4"/>
          </a:fillRef>
          <a:effectRef idx="1">
            <a:schemeClr val="accent4"/>
          </a:effectRef>
          <a:fontRef idx="minor">
            <a:schemeClr val="lt1"/>
          </a:fontRef>
        </p:style>
        <p:txBody>
          <a:bodyPr>
            <a:normAutofit fontScale="92500" lnSpcReduction="20000"/>
          </a:bodyPr>
          <a:lstStyle/>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Very few comments come with threatening nature.</a:t>
            </a:r>
          </a:p>
          <a:p>
            <a:endParaRPr lang="en-IN" dirty="0"/>
          </a:p>
        </p:txBody>
      </p:sp>
      <p:pic>
        <p:nvPicPr>
          <p:cNvPr id="5" name="Picture 4">
            <a:extLst>
              <a:ext uri="{FF2B5EF4-FFF2-40B4-BE49-F238E27FC236}">
                <a16:creationId xmlns:a16="http://schemas.microsoft.com/office/drawing/2014/main" id="{F0447DBA-27AC-449E-AD09-9076944F0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53" y="2079772"/>
            <a:ext cx="6344595" cy="3718601"/>
          </a:xfrm>
          <a:prstGeom prst="rect">
            <a:avLst/>
          </a:prstGeom>
          <a:ln w="12700">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C3BE42-A1BF-4EF0-B5CA-4E80D75E8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284" y="1378785"/>
            <a:ext cx="7277402" cy="4100430"/>
          </a:xfrm>
          <a:prstGeom prst="rect">
            <a:avLst/>
          </a:prstGeom>
          <a:ln w="12700">
            <a:solidFill>
              <a:schemeClr val="tx1"/>
            </a:solidFill>
          </a:ln>
        </p:spPr>
      </p:pic>
      <p:sp>
        <p:nvSpPr>
          <p:cNvPr id="8" name="TextBox 7">
            <a:extLst>
              <a:ext uri="{FF2B5EF4-FFF2-40B4-BE49-F238E27FC236}">
                <a16:creationId xmlns:a16="http://schemas.microsoft.com/office/drawing/2014/main" id="{503C5B25-FD46-4106-9A80-4E5BADEC93A8}"/>
              </a:ext>
            </a:extLst>
          </p:cNvPr>
          <p:cNvSpPr txBox="1"/>
          <p:nvPr/>
        </p:nvSpPr>
        <p:spPr>
          <a:xfrm>
            <a:off x="8422105" y="2274838"/>
            <a:ext cx="2899611" cy="23083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sz="2400" b="0" kern="0" dirty="0">
                <a:effectLst/>
                <a:ea typeface="Calibri" panose="020F0502020204030204" pitchFamily="34" charset="0"/>
                <a:cs typeface="Mangal" panose="02040503050203030202" pitchFamily="18" charset="0"/>
              </a:rPr>
              <a:t>Out of total negative comments around 43.58% are malignant in nature followed by 24.07% are rude comments</a:t>
            </a:r>
            <a:endParaRPr lang="en-IN" sz="2400" dirty="0"/>
          </a:p>
        </p:txBody>
      </p:sp>
    </p:spTree>
    <p:extLst>
      <p:ext uri="{BB962C8B-B14F-4D97-AF65-F5344CB8AC3E}">
        <p14:creationId xmlns:p14="http://schemas.microsoft.com/office/powerpoint/2010/main" val="98790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F4E2F0-B207-4076-8DBC-E4E17B424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441" y="1624337"/>
            <a:ext cx="6091254" cy="3877112"/>
          </a:xfrm>
          <a:prstGeom prst="rect">
            <a:avLst/>
          </a:prstGeom>
          <a:ln w="12700">
            <a:solidFill>
              <a:schemeClr val="tx1"/>
            </a:solidFill>
          </a:ln>
        </p:spPr>
      </p:pic>
      <p:sp>
        <p:nvSpPr>
          <p:cNvPr id="3" name="TextBox 2">
            <a:extLst>
              <a:ext uri="{FF2B5EF4-FFF2-40B4-BE49-F238E27FC236}">
                <a16:creationId xmlns:a16="http://schemas.microsoft.com/office/drawing/2014/main" id="{4D47A072-7CCD-4E4A-8985-0206E31B71FC}"/>
              </a:ext>
            </a:extLst>
          </p:cNvPr>
          <p:cNvSpPr txBox="1"/>
          <p:nvPr/>
        </p:nvSpPr>
        <p:spPr>
          <a:xfrm>
            <a:off x="7327233" y="1624337"/>
            <a:ext cx="3946356" cy="38164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sz="2200" dirty="0"/>
          </a:p>
        </p:txBody>
      </p:sp>
    </p:spTree>
    <p:extLst>
      <p:ext uri="{BB962C8B-B14F-4D97-AF65-F5344CB8AC3E}">
        <p14:creationId xmlns:p14="http://schemas.microsoft.com/office/powerpoint/2010/main" val="41152918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278</TotalTime>
  <Words>1139</Words>
  <Application>Microsoft Office PowerPoint</Application>
  <PresentationFormat>Widescreen</PresentationFormat>
  <Paragraphs>66</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Bahnschrift Light</vt:lpstr>
      <vt:lpstr>Bahnschrift SemiLight</vt:lpstr>
      <vt:lpstr>Bradley Hand ITC</vt:lpstr>
      <vt:lpstr>Calibri</vt:lpstr>
      <vt:lpstr>Garamond</vt:lpstr>
      <vt:lpstr>Helvetica Neue</vt:lpstr>
      <vt:lpstr>Symbol</vt:lpstr>
      <vt:lpstr>Wingdings</vt:lpstr>
      <vt:lpstr>WordVisi_MSFontService</vt:lpstr>
      <vt:lpstr>Organic</vt:lpstr>
      <vt:lpstr>Malignant Commentes Classifier - Multi Label Classification Project using NLP</vt:lpstr>
      <vt:lpstr>PowerPoint Presentation</vt:lpstr>
      <vt:lpstr>Malignant Commentes Classifier - Multi Label Classification Project using NLP</vt:lpstr>
      <vt:lpstr>Malignant Commentes Classifier - Multi Label Classification Project using NLP</vt:lpstr>
      <vt:lpstr>PowerPoint Presentation</vt:lpstr>
      <vt:lpstr>Multi –Label Classification Problem</vt:lpstr>
      <vt:lpstr>Exploration of Target Variable Ratings</vt:lpstr>
      <vt:lpstr>PowerPoint Presentation</vt:lpstr>
      <vt:lpstr>PowerPoint Presentation</vt:lpstr>
      <vt:lpstr>Data Pre Processing </vt:lpstr>
      <vt:lpstr>Word Cloud for getting word sense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 Building</vt:lpstr>
      <vt:lpstr>PowerPoint Presentation</vt:lpstr>
      <vt:lpstr>Final ML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vikash singh</cp:lastModifiedBy>
  <cp:revision>1555</cp:revision>
  <dcterms:created xsi:type="dcterms:W3CDTF">2020-12-29T14:55:00Z</dcterms:created>
  <dcterms:modified xsi:type="dcterms:W3CDTF">2022-12-04T18:56:34Z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6A9E5918D763443BBEE7C236F4E313C1</vt:lpwstr>
  </property>
  <property fmtid="{D5CDD505-2E9C-101B-9397-08002B2CF9AE}" pid="3" name="KSOProductBuildVer">
    <vt:lpwstr>1033-11.2.0.10296</vt:lpwstr>
  </property>
</Properties>
</file>