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11/21/2022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11/21/2022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11/21/2022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11/21/2022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11/21/2022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A9133-4A2D-F843-34E9-A529A4FE477B}"/>
              </a:ext>
            </a:extLst>
          </p:cNvPr>
          <p:cNvSpPr>
            <a:spLocks noGrp="1"/>
          </p:cNvSpPr>
          <p:nvPr>
            <p:ph type="ctrTitle" idx="4294967295"/>
          </p:nvPr>
        </p:nvSpPr>
        <p:spPr>
          <a:xfrm>
            <a:off x="2055813" y="1250950"/>
            <a:ext cx="10136187" cy="1865313"/>
          </a:xfrm>
        </p:spPr>
        <p:txBody>
          <a:bodyPr>
            <a:normAutofit/>
          </a:bodyPr>
          <a:lstStyle/>
          <a:p>
            <a:r>
              <a:rPr lang="en-US" sz="6000" b="1" dirty="0"/>
              <a:t>Car Price Prediction Project</a:t>
            </a:r>
          </a:p>
        </p:txBody>
      </p:sp>
      <p:sp>
        <p:nvSpPr>
          <p:cNvPr id="3" name="Subtitle 2">
            <a:extLst>
              <a:ext uri="{FF2B5EF4-FFF2-40B4-BE49-F238E27FC236}">
                <a16:creationId xmlns:a16="http://schemas.microsoft.com/office/drawing/2014/main" id="{2E850660-53AF-03DA-28FB-282273095BD5}"/>
              </a:ext>
            </a:extLst>
          </p:cNvPr>
          <p:cNvSpPr>
            <a:spLocks noGrp="1"/>
          </p:cNvSpPr>
          <p:nvPr>
            <p:ph type="subTitle" idx="4294967295"/>
          </p:nvPr>
        </p:nvSpPr>
        <p:spPr>
          <a:xfrm>
            <a:off x="8031921" y="3546475"/>
            <a:ext cx="2649331" cy="390525"/>
          </a:xfrm>
        </p:spPr>
        <p:txBody>
          <a:bodyPr>
            <a:normAutofit/>
          </a:bodyPr>
          <a:lstStyle/>
          <a:p>
            <a:pPr algn="r"/>
            <a:r>
              <a:rPr lang="en-US" b="1" dirty="0"/>
              <a:t>Vikash Kumar singh</a:t>
            </a:r>
          </a:p>
        </p:txBody>
      </p:sp>
    </p:spTree>
    <p:extLst>
      <p:ext uri="{BB962C8B-B14F-4D97-AF65-F5344CB8AC3E}">
        <p14:creationId xmlns:p14="http://schemas.microsoft.com/office/powerpoint/2010/main" val="3680123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DBE05-EA00-5D2C-91D4-E9C39A1C8433}"/>
              </a:ext>
            </a:extLst>
          </p:cNvPr>
          <p:cNvSpPr>
            <a:spLocks noGrp="1"/>
          </p:cNvSpPr>
          <p:nvPr>
            <p:ph type="title" idx="4294967295"/>
          </p:nvPr>
        </p:nvSpPr>
        <p:spPr>
          <a:xfrm>
            <a:off x="3935896" y="2261913"/>
            <a:ext cx="3829878" cy="1369184"/>
          </a:xfrm>
        </p:spPr>
        <p:txBody>
          <a:bodyPr>
            <a:noAutofit/>
          </a:bodyPr>
          <a:lstStyle/>
          <a:p>
            <a:r>
              <a:rPr lang="en-US" sz="5400" b="1" dirty="0">
                <a:solidFill>
                  <a:schemeClr val="accent2">
                    <a:lumMod val="60000"/>
                    <a:lumOff val="40000"/>
                  </a:schemeClr>
                </a:solidFill>
              </a:rPr>
              <a:t>THANK YOU</a:t>
            </a:r>
          </a:p>
        </p:txBody>
      </p:sp>
    </p:spTree>
    <p:extLst>
      <p:ext uri="{BB962C8B-B14F-4D97-AF65-F5344CB8AC3E}">
        <p14:creationId xmlns:p14="http://schemas.microsoft.com/office/powerpoint/2010/main" val="2081833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7C5ED-6C22-CB5D-8EA2-54A9228C7AEB}"/>
              </a:ext>
            </a:extLst>
          </p:cNvPr>
          <p:cNvSpPr>
            <a:spLocks noGrp="1"/>
          </p:cNvSpPr>
          <p:nvPr>
            <p:ph type="title" idx="4294967295"/>
          </p:nvPr>
        </p:nvSpPr>
        <p:spPr>
          <a:xfrm>
            <a:off x="185531" y="0"/>
            <a:ext cx="5512903" cy="2464905"/>
          </a:xfrm>
        </p:spPr>
        <p:txBody>
          <a:bodyPr>
            <a:normAutofit fontScale="90000"/>
          </a:bodyPr>
          <a:lstStyle/>
          <a:p>
            <a:r>
              <a:rPr lang="en-US" u="sng" dirty="0"/>
              <a:t>Problem Statement And </a:t>
            </a:r>
            <a:r>
              <a:rPr lang="en-US" sz="4800" u="sng" dirty="0"/>
              <a:t>Understanding</a:t>
            </a:r>
            <a:br>
              <a:rPr lang="en-US" u="sng" dirty="0"/>
            </a:br>
            <a:br>
              <a:rPr lang="en-US" u="sng" dirty="0"/>
            </a:br>
            <a:endParaRPr lang="en-US" u="sng" dirty="0"/>
          </a:p>
        </p:txBody>
      </p:sp>
      <p:sp>
        <p:nvSpPr>
          <p:cNvPr id="3" name="Content Placeholder 2">
            <a:extLst>
              <a:ext uri="{FF2B5EF4-FFF2-40B4-BE49-F238E27FC236}">
                <a16:creationId xmlns:a16="http://schemas.microsoft.com/office/drawing/2014/main" id="{309BC190-9590-C526-8CCF-ECCA9AAD11C6}"/>
              </a:ext>
            </a:extLst>
          </p:cNvPr>
          <p:cNvSpPr>
            <a:spLocks noGrp="1"/>
          </p:cNvSpPr>
          <p:nvPr>
            <p:ph idx="4294967295"/>
          </p:nvPr>
        </p:nvSpPr>
        <p:spPr>
          <a:xfrm>
            <a:off x="0" y="1846262"/>
            <a:ext cx="12192000" cy="4386095"/>
          </a:xfrm>
        </p:spPr>
        <p:txBody>
          <a:bodyPr>
            <a:normAutofit lnSpcReduction="10000"/>
          </a:bodyPr>
          <a:lstStyle/>
          <a:p>
            <a:r>
              <a:rPr lang="en-US" sz="1800" b="0" i="0" u="none" strike="noStrike" baseline="0" dirty="0">
                <a:solidFill>
                  <a:srgbClr val="23292E"/>
                </a:solidFill>
                <a:latin typeface="Calibri" panose="020F0502020204030204" pitchFamily="34" charset="0"/>
              </a:rPr>
              <a:t>Used car price prediction problem has a certain value because different studies show that the market of used cars is destined to a continuous growth in the short term. In fact, leasing cars is now a common practice through which it is possible to get hold of a car by paying a fixed sum for an agreed number of months rather than buying it in its entirety. Once leasing period is over, it is possible to buy the car by paying the residual value, i.e., at the expected resale price. It is therefore in the interest of vendors to be able to predict this value with a certain degree of accuracy, since if this value is initially underestimated, the instalment will be higher for the customer which will most likely opt for another dealership. It is therefore clear that the price prediction of used cars has a high commercial value, especially in developed countries where the economy of </a:t>
            </a:r>
            <a:r>
              <a:rPr lang="en-US" sz="1800" b="0" i="1" u="none" strike="noStrike" baseline="0" dirty="0">
                <a:solidFill>
                  <a:srgbClr val="23292E"/>
                </a:solidFill>
                <a:latin typeface="Calibri" panose="020F0502020204030204" pitchFamily="34" charset="0"/>
              </a:rPr>
              <a:t>leasing </a:t>
            </a:r>
            <a:r>
              <a:rPr lang="en-US" sz="1800" b="0" i="0" u="none" strike="noStrike" baseline="0" dirty="0">
                <a:solidFill>
                  <a:srgbClr val="23292E"/>
                </a:solidFill>
                <a:latin typeface="Calibri" panose="020F0502020204030204" pitchFamily="34" charset="0"/>
              </a:rPr>
              <a:t>has a certain volume. This problem, however, is not easy to solve as the car's value depends on many factor including year of registration, manufacturer, model, mileage, horsepower, origin and several other specific information such as type of fuel and braking system, condition of bodywork and interiors, interior materials (plastics of leather), safer index, type of change (manual, assisted, automatic, semi-automatic), number of doors, number of previous owners, if it was previously owned by a private individual or by a company and the prestige of the manufacturer. Unfortunately, only a small part of this information is available </a:t>
            </a:r>
          </a:p>
          <a:p>
            <a:r>
              <a:rPr lang="en-US" sz="1800" b="0" i="0" u="none" strike="noStrike" baseline="0" dirty="0">
                <a:solidFill>
                  <a:srgbClr val="23292E"/>
                </a:solidFill>
                <a:latin typeface="Calibri" panose="020F0502020204030204" pitchFamily="34" charset="0"/>
              </a:rPr>
              <a:t>and therefore it is very important to relate the results obtained in terms of accuracy to the features available for the analysis. Moreover, not all the previously listed features have the same importance, some are more so than others and therefore is essential to identify the most important ones, on which to perform the analysis. Since some attributes of the dataset aren't relevant to our analysis, they have been discarded; so, as mentioned above, this fact must be taken into account when conclusions on the accuracy are drawn. </a:t>
            </a:r>
            <a:endParaRPr lang="en-US" dirty="0"/>
          </a:p>
        </p:txBody>
      </p:sp>
    </p:spTree>
    <p:extLst>
      <p:ext uri="{BB962C8B-B14F-4D97-AF65-F5344CB8AC3E}">
        <p14:creationId xmlns:p14="http://schemas.microsoft.com/office/powerpoint/2010/main" val="3464042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529B8-F39F-D79D-0817-6AC0B1E02BCA}"/>
              </a:ext>
            </a:extLst>
          </p:cNvPr>
          <p:cNvSpPr>
            <a:spLocks noGrp="1"/>
          </p:cNvSpPr>
          <p:nvPr>
            <p:ph type="title" idx="4294967295"/>
          </p:nvPr>
        </p:nvSpPr>
        <p:spPr>
          <a:xfrm>
            <a:off x="225287" y="652463"/>
            <a:ext cx="11966713" cy="1193800"/>
          </a:xfrm>
        </p:spPr>
        <p:txBody>
          <a:bodyPr>
            <a:normAutofit/>
          </a:bodyPr>
          <a:lstStyle/>
          <a:p>
            <a:r>
              <a:rPr lang="en-US" sz="2800" b="1" dirty="0"/>
              <a:t>In general, any machine learning problem can be assigned to one of two broad   classifications</a:t>
            </a:r>
            <a:r>
              <a:rPr lang="en-US" sz="2800" dirty="0"/>
              <a:t>:</a:t>
            </a:r>
            <a:br>
              <a:rPr lang="en-US" sz="2800" dirty="0"/>
            </a:br>
            <a:r>
              <a:rPr lang="en-US" sz="2800" dirty="0"/>
              <a:t>Supervised learning and Unsupervised learning.</a:t>
            </a:r>
          </a:p>
        </p:txBody>
      </p:sp>
      <p:sp>
        <p:nvSpPr>
          <p:cNvPr id="3" name="Content Placeholder 2">
            <a:extLst>
              <a:ext uri="{FF2B5EF4-FFF2-40B4-BE49-F238E27FC236}">
                <a16:creationId xmlns:a16="http://schemas.microsoft.com/office/drawing/2014/main" id="{72BEF681-C4AE-62BB-6B5F-66D02C76E121}"/>
              </a:ext>
            </a:extLst>
          </p:cNvPr>
          <p:cNvSpPr>
            <a:spLocks noGrp="1"/>
          </p:cNvSpPr>
          <p:nvPr>
            <p:ph idx="4294967295"/>
          </p:nvPr>
        </p:nvSpPr>
        <p:spPr>
          <a:xfrm>
            <a:off x="225287" y="1846263"/>
            <a:ext cx="11966713" cy="4022725"/>
          </a:xfrm>
        </p:spPr>
        <p:txBody>
          <a:bodyPr>
            <a:normAutofit/>
          </a:bodyPr>
          <a:lstStyle/>
          <a:p>
            <a:pPr>
              <a:buFont typeface="Arial" panose="020B0604020202020204" pitchFamily="34" charset="0"/>
              <a:buChar char="•"/>
            </a:pPr>
            <a:r>
              <a:rPr lang="en-US" dirty="0"/>
              <a:t>  </a:t>
            </a:r>
            <a:r>
              <a:rPr lang="en-US" u="sng" dirty="0"/>
              <a:t>Supervised Learning</a:t>
            </a:r>
            <a:r>
              <a:rPr lang="en-US" dirty="0"/>
              <a:t>: - In supervised learning ,we are given a data set and already know what our correct output should look like, having the idea that there is a relationship between the input and the output. Supervised learning problems are categorized into “regression” and “classification” problems.</a:t>
            </a:r>
          </a:p>
          <a:p>
            <a:pPr marL="457200" indent="-457200">
              <a:buFont typeface="+mj-lt"/>
              <a:buAutoNum type="arabicParenR"/>
            </a:pPr>
            <a:r>
              <a:rPr lang="en-US" dirty="0"/>
              <a:t>In a regression problem, we are trying to predict results within a continuous output, meaning that we are trying to map input variables to some continuous function.</a:t>
            </a:r>
          </a:p>
          <a:p>
            <a:pPr marL="457200" indent="-457200">
              <a:buFont typeface="+mj-lt"/>
              <a:buAutoNum type="arabicParenR"/>
            </a:pPr>
            <a:r>
              <a:rPr lang="en-US" dirty="0"/>
              <a:t>In a classification problem, we are instead trying to predict  results in a discrete output. In other words, we are trying to map input variables into discrete categories.</a:t>
            </a:r>
          </a:p>
          <a:p>
            <a:pPr>
              <a:buFont typeface="Arial" panose="020B0604020202020204" pitchFamily="34" charset="0"/>
              <a:buChar char="•"/>
            </a:pPr>
            <a:r>
              <a:rPr lang="en-US" dirty="0"/>
              <a:t> </a:t>
            </a:r>
            <a:r>
              <a:rPr lang="en-US" u="sng" dirty="0"/>
              <a:t>Unsupervised</a:t>
            </a:r>
            <a:r>
              <a:rPr lang="en-US" dirty="0"/>
              <a:t> </a:t>
            </a:r>
            <a:r>
              <a:rPr lang="en-US" u="sng" dirty="0"/>
              <a:t>Learning</a:t>
            </a:r>
            <a:r>
              <a:rPr lang="en-US" dirty="0"/>
              <a:t>: -Unsupervised  learning allows us to approach problems with little or no idea what our results should look like .We can derive structure from data where we don’t necessarily  know the effect of the variables. We can derive this structure by clustering the data based on relationships among the variables in the data. With unsupervised learning there is no feedback based on the prediction results.</a:t>
            </a:r>
          </a:p>
          <a:p>
            <a:pPr marL="457200" indent="-457200">
              <a:buFont typeface="+mj-lt"/>
              <a:buAutoNum type="arabicParenR"/>
            </a:pPr>
            <a:endParaRPr lang="en-US" dirty="0"/>
          </a:p>
        </p:txBody>
      </p:sp>
    </p:spTree>
    <p:extLst>
      <p:ext uri="{BB962C8B-B14F-4D97-AF65-F5344CB8AC3E}">
        <p14:creationId xmlns:p14="http://schemas.microsoft.com/office/powerpoint/2010/main" val="1041594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88B3D-7E33-46FA-92BF-9321226AEBA5}"/>
              </a:ext>
            </a:extLst>
          </p:cNvPr>
          <p:cNvSpPr>
            <a:spLocks noGrp="1"/>
          </p:cNvSpPr>
          <p:nvPr>
            <p:ph type="title" idx="4294967295"/>
          </p:nvPr>
        </p:nvSpPr>
        <p:spPr>
          <a:xfrm>
            <a:off x="1" y="0"/>
            <a:ext cx="8945216" cy="1749287"/>
          </a:xfrm>
        </p:spPr>
        <p:txBody>
          <a:bodyPr>
            <a:normAutofit/>
          </a:bodyPr>
          <a:lstStyle/>
          <a:p>
            <a:r>
              <a:rPr lang="en-US" b="0" i="0" dirty="0">
                <a:solidFill>
                  <a:schemeClr val="tx1"/>
                </a:solidFill>
                <a:effectLst/>
                <a:latin typeface="Arial" panose="020B0604020202020204" pitchFamily="34" charset="0"/>
                <a:cs typeface="Arial" panose="020B0604020202020204" pitchFamily="34" charset="0"/>
              </a:rPr>
              <a:t>EDA steps and visualizations </a:t>
            </a:r>
            <a:r>
              <a:rPr lang="en-US" dirty="0"/>
              <a:t>:</a:t>
            </a:r>
            <a:br>
              <a:rPr lang="en-US" u="sng" dirty="0"/>
            </a:br>
            <a:endParaRPr lang="en-US" u="sng" dirty="0"/>
          </a:p>
        </p:txBody>
      </p:sp>
      <p:sp>
        <p:nvSpPr>
          <p:cNvPr id="4" name="Content Placeholder 3">
            <a:extLst>
              <a:ext uri="{FF2B5EF4-FFF2-40B4-BE49-F238E27FC236}">
                <a16:creationId xmlns:a16="http://schemas.microsoft.com/office/drawing/2014/main" id="{CE98885C-BAF7-EE11-1458-DFFEC61C313E}"/>
              </a:ext>
            </a:extLst>
          </p:cNvPr>
          <p:cNvSpPr>
            <a:spLocks noGrp="1"/>
          </p:cNvSpPr>
          <p:nvPr>
            <p:ph idx="4294967295"/>
          </p:nvPr>
        </p:nvSpPr>
        <p:spPr>
          <a:xfrm>
            <a:off x="145774" y="1085989"/>
            <a:ext cx="10058400" cy="4022725"/>
          </a:xfrm>
        </p:spPr>
        <p:txBody>
          <a:bodyPr>
            <a:normAutofit fontScale="85000" lnSpcReduction="20000"/>
          </a:bodyPr>
          <a:lstStyle/>
          <a:p>
            <a:pPr marL="0" marR="0" lvl="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IN" sz="1800" u="sng" dirty="0">
                <a:effectLst/>
                <a:latin typeface="Calibri" panose="020F0502020204030204" pitchFamily="34" charset="0"/>
                <a:ea typeface="Calibri" panose="020F0502020204030204" pitchFamily="34" charset="0"/>
                <a:cs typeface="Times New Roman" panose="02020603050405020304" pitchFamily="18" charset="0"/>
              </a:rPr>
              <a:t> </a:t>
            </a:r>
            <a:r>
              <a:rPr lang="en-IN" sz="2800" u="sng" dirty="0">
                <a:effectLst/>
                <a:latin typeface="Calibri" panose="020F0502020204030204" pitchFamily="34" charset="0"/>
                <a:ea typeface="Calibri" panose="020F0502020204030204" pitchFamily="34" charset="0"/>
                <a:cs typeface="Times New Roman" panose="02020603050405020304" pitchFamily="18" charset="0"/>
              </a:rPr>
              <a:t>Cleansing</a:t>
            </a:r>
            <a:r>
              <a:rPr lang="en-IN" sz="1800" u="sng" dirty="0">
                <a:effectLst/>
                <a:latin typeface="Calibri" panose="020F0502020204030204" pitchFamily="34" charset="0"/>
                <a:ea typeface="Calibri" panose="020F0502020204030204" pitchFamily="34" charset="0"/>
                <a:cs typeface="Times New Roman" panose="02020603050405020304" pitchFamily="18" charset="0"/>
              </a:rPr>
              <a:t> </a:t>
            </a:r>
            <a:r>
              <a:rPr lang="en-IN" sz="2800" u="sng" dirty="0">
                <a:effectLst/>
                <a:latin typeface="Calibri" panose="020F0502020204030204" pitchFamily="34" charset="0"/>
                <a:ea typeface="Calibri" panose="020F0502020204030204" pitchFamily="34" charset="0"/>
                <a:cs typeface="Times New Roman" panose="02020603050405020304" pitchFamily="18" charset="0"/>
              </a:rPr>
              <a:t>the dataset</a:t>
            </a:r>
            <a:r>
              <a:rPr lang="en-IN" sz="1800" u="sng" dirty="0">
                <a:effectLst/>
                <a:latin typeface="Calibri" panose="020F0502020204030204" pitchFamily="34" charset="0"/>
                <a:ea typeface="Calibri" panose="020F0502020204030204" pitchFamily="34" charset="0"/>
                <a:cs typeface="Times New Roman" panose="02020603050405020304" pitchFamily="18" charset="0"/>
              </a:rPr>
              <a:t>:</a:t>
            </a:r>
          </a:p>
          <a:p>
            <a:pPr marL="0" marR="0" lvl="0" indent="0">
              <a:lnSpc>
                <a:spcPct val="107000"/>
              </a:lnSpc>
              <a:spcBef>
                <a:spcPts val="0"/>
              </a:spcBef>
              <a:spcAft>
                <a:spcPts val="0"/>
              </a:spcAft>
              <a:buNone/>
            </a:pPr>
            <a:endParaRPr lang="en-IN" sz="1800"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sz="1900" b="0" i="0" dirty="0">
                <a:solidFill>
                  <a:srgbClr val="333333"/>
                </a:solidFill>
                <a:effectLst/>
                <a:latin typeface="Arial" panose="020B0604020202020204" pitchFamily="34" charset="0"/>
              </a:rPr>
              <a:t>This is an essential step to perform before creating a visualization. Clean, consistent data will be much easier to visualize.</a:t>
            </a:r>
          </a:p>
          <a:p>
            <a:pPr marL="0" marR="0" lvl="0" indent="0">
              <a:lnSpc>
                <a:spcPct val="107000"/>
              </a:lnSpc>
              <a:spcBef>
                <a:spcPts val="0"/>
              </a:spcBef>
              <a:spcAft>
                <a:spcPts val="0"/>
              </a:spcAft>
              <a:buNone/>
            </a:pPr>
            <a:r>
              <a:rPr lang="en-US" sz="1900" b="0" i="0" dirty="0">
                <a:solidFill>
                  <a:srgbClr val="333333"/>
                </a:solidFill>
                <a:effectLst/>
                <a:latin typeface="Arial" panose="020B0604020202020204" pitchFamily="34" charset="0"/>
              </a:rPr>
              <a:t>Data cleaning tasks will be very dependent on the dataset that you’re working with. In most cases, data cleaning involves</a:t>
            </a:r>
            <a:r>
              <a:rPr lang="en-US" sz="1900" dirty="0">
                <a:solidFill>
                  <a:srgbClr val="333333"/>
                </a:solidFill>
                <a:latin typeface="Arial" panose="020B0604020202020204" pitchFamily="34" charset="0"/>
              </a:rPr>
              <a:t>:</a:t>
            </a:r>
          </a:p>
          <a:p>
            <a:pPr>
              <a:buFont typeface="Wingdings" panose="05000000000000000000" pitchFamily="2" charset="2"/>
              <a:buChar char="§"/>
            </a:pPr>
            <a:r>
              <a:rPr lang="en-US" sz="1900" b="0" i="0" dirty="0">
                <a:solidFill>
                  <a:srgbClr val="333333"/>
                </a:solidFill>
                <a:effectLst/>
                <a:latin typeface="Arial" panose="020B0604020202020204" pitchFamily="34" charset="0"/>
              </a:rPr>
              <a:t> Removing unnecessary variables</a:t>
            </a:r>
          </a:p>
          <a:p>
            <a:pPr>
              <a:buFont typeface="Wingdings" panose="05000000000000000000" pitchFamily="2" charset="2"/>
              <a:buChar char="§"/>
            </a:pPr>
            <a:r>
              <a:rPr lang="en-US" sz="1900" b="0" i="0" dirty="0">
                <a:solidFill>
                  <a:srgbClr val="333333"/>
                </a:solidFill>
                <a:effectLst/>
                <a:latin typeface="Arial" panose="020B0604020202020204" pitchFamily="34" charset="0"/>
              </a:rPr>
              <a:t> Deleting duplicate rows/observations</a:t>
            </a:r>
          </a:p>
          <a:p>
            <a:pPr>
              <a:buFont typeface="Wingdings" panose="05000000000000000000" pitchFamily="2" charset="2"/>
              <a:buChar char="§"/>
            </a:pPr>
            <a:r>
              <a:rPr lang="en-US" sz="1900" b="0" i="0" dirty="0">
                <a:solidFill>
                  <a:srgbClr val="333333"/>
                </a:solidFill>
                <a:effectLst/>
                <a:latin typeface="Arial" panose="020B0604020202020204" pitchFamily="34" charset="0"/>
              </a:rPr>
              <a:t> Addressing outliers or invalid data</a:t>
            </a:r>
          </a:p>
          <a:p>
            <a:pPr>
              <a:buFont typeface="Wingdings" panose="05000000000000000000" pitchFamily="2" charset="2"/>
              <a:buChar char="§"/>
            </a:pPr>
            <a:r>
              <a:rPr lang="en-US" sz="1900" b="0" i="0" dirty="0">
                <a:solidFill>
                  <a:srgbClr val="333333"/>
                </a:solidFill>
                <a:effectLst/>
                <a:latin typeface="Arial" panose="020B0604020202020204" pitchFamily="34" charset="0"/>
              </a:rPr>
              <a:t> Dealing with missing values</a:t>
            </a:r>
          </a:p>
          <a:p>
            <a:pPr>
              <a:buFont typeface="Wingdings" panose="05000000000000000000" pitchFamily="2" charset="2"/>
              <a:buChar char="§"/>
            </a:pPr>
            <a:r>
              <a:rPr lang="en-US" sz="1900" b="0" i="0" dirty="0">
                <a:solidFill>
                  <a:srgbClr val="333333"/>
                </a:solidFill>
                <a:effectLst/>
                <a:latin typeface="Arial" panose="020B0604020202020204" pitchFamily="34" charset="0"/>
              </a:rPr>
              <a:t> Standardizing or categorizing values</a:t>
            </a:r>
          </a:p>
          <a:p>
            <a:pPr>
              <a:buFont typeface="Wingdings" panose="05000000000000000000" pitchFamily="2" charset="2"/>
              <a:buChar char="§"/>
            </a:pPr>
            <a:r>
              <a:rPr lang="en-US" sz="1900" b="0" i="0" dirty="0">
                <a:solidFill>
                  <a:srgbClr val="333333"/>
                </a:solidFill>
                <a:effectLst/>
                <a:latin typeface="Arial" panose="020B0604020202020204" pitchFamily="34" charset="0"/>
              </a:rPr>
              <a:t> Correcting typographical errors</a:t>
            </a:r>
          </a:p>
          <a:p>
            <a:pPr marL="342900" indent="-342900">
              <a:lnSpc>
                <a:spcPct val="107000"/>
              </a:lnSpc>
              <a:spcBef>
                <a:spcPts val="0"/>
              </a:spcBef>
              <a:spcAft>
                <a:spcPts val="0"/>
              </a:spcAft>
              <a:buFont typeface="+mj-lt"/>
              <a:buAutoNum type="arabicPeriod"/>
            </a:pPr>
            <a:endParaRPr lang="en-IN" sz="1800"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endParaRPr lang="en-US" sz="1800"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endParaRPr lang="en-US" dirty="0"/>
          </a:p>
        </p:txBody>
      </p:sp>
    </p:spTree>
    <p:extLst>
      <p:ext uri="{BB962C8B-B14F-4D97-AF65-F5344CB8AC3E}">
        <p14:creationId xmlns:p14="http://schemas.microsoft.com/office/powerpoint/2010/main" val="1392238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DB89-C3B8-A42A-37F6-A83FA6EAE160}"/>
              </a:ext>
            </a:extLst>
          </p:cNvPr>
          <p:cNvSpPr>
            <a:spLocks noGrp="1"/>
          </p:cNvSpPr>
          <p:nvPr>
            <p:ph type="title" idx="4294967295"/>
          </p:nvPr>
        </p:nvSpPr>
        <p:spPr>
          <a:xfrm>
            <a:off x="0" y="287338"/>
            <a:ext cx="10850563" cy="1449387"/>
          </a:xfrm>
        </p:spPr>
        <p:txBody>
          <a:bodyPr/>
          <a:lstStyle/>
          <a:p>
            <a:r>
              <a:rPr lang="en-US" u="sng" dirty="0">
                <a:solidFill>
                  <a:srgbClr val="000000"/>
                </a:solidFill>
                <a:effectLst/>
                <a:latin typeface="Nirmala UI" panose="020B0502040204020203" pitchFamily="34" charset="0"/>
                <a:ea typeface="Nirmala UI" panose="020B0502040204020203" pitchFamily="34" charset="0"/>
                <a:cs typeface="Nirmala UI" panose="020B0502040204020203" pitchFamily="34" charset="0"/>
              </a:rPr>
              <a:t>  Data Visualization:</a:t>
            </a:r>
            <a:br>
              <a:rPr lang="en-US" u="sng" dirty="0">
                <a:solidFill>
                  <a:srgbClr val="000000"/>
                </a:solidFill>
                <a:effectLst/>
                <a:latin typeface="Nirmala UI" panose="020B0502040204020203" pitchFamily="34" charset="0"/>
                <a:ea typeface="Nirmala UI" panose="020B0502040204020203" pitchFamily="34" charset="0"/>
                <a:cs typeface="Nirmala UI" panose="020B0502040204020203" pitchFamily="34" charset="0"/>
              </a:rPr>
            </a:br>
            <a:endParaRPr lang="en-US" u="sng" dirty="0">
              <a:latin typeface="Nirmala UI" panose="020B0502040204020203" pitchFamily="34" charset="0"/>
              <a:ea typeface="Nirmala UI" panose="020B0502040204020203" pitchFamily="34" charset="0"/>
              <a:cs typeface="Nirmala UI" panose="020B0502040204020203" pitchFamily="34" charset="0"/>
            </a:endParaRPr>
          </a:p>
        </p:txBody>
      </p:sp>
      <p:sp>
        <p:nvSpPr>
          <p:cNvPr id="3" name="Content Placeholder 2">
            <a:extLst>
              <a:ext uri="{FF2B5EF4-FFF2-40B4-BE49-F238E27FC236}">
                <a16:creationId xmlns:a16="http://schemas.microsoft.com/office/drawing/2014/main" id="{7A23C5AA-AB93-3A36-742B-E1254FE704CA}"/>
              </a:ext>
            </a:extLst>
          </p:cNvPr>
          <p:cNvSpPr>
            <a:spLocks noGrp="1"/>
          </p:cNvSpPr>
          <p:nvPr>
            <p:ph idx="4294967295"/>
          </p:nvPr>
        </p:nvSpPr>
        <p:spPr>
          <a:xfrm>
            <a:off x="0" y="1536700"/>
            <a:ext cx="10850563" cy="4332288"/>
          </a:xfrm>
        </p:spPr>
        <p:txBody>
          <a:bodyPr/>
          <a:lstStyle/>
          <a:p>
            <a:pPr algn="l"/>
            <a:r>
              <a:rPr lang="en-US" b="0" i="0" dirty="0">
                <a:solidFill>
                  <a:srgbClr val="333333"/>
                </a:solidFill>
                <a:effectLst/>
                <a:latin typeface="Arial" panose="020B0604020202020204" pitchFamily="34" charset="0"/>
              </a:rPr>
              <a:t>The data preparation steps involve various type of visualization, which include</a:t>
            </a:r>
            <a:r>
              <a:rPr lang="en-US" dirty="0">
                <a:solidFill>
                  <a:srgbClr val="333333"/>
                </a:solidFill>
                <a:latin typeface="Arial" panose="020B0604020202020204" pitchFamily="34" charset="0"/>
              </a:rPr>
              <a:t>:</a:t>
            </a:r>
            <a:r>
              <a:rPr lang="en-US" b="0" i="0" dirty="0">
                <a:solidFill>
                  <a:srgbClr val="333333"/>
                </a:solidFill>
                <a:effectLst/>
                <a:latin typeface="Arial" panose="020B0604020202020204" pitchFamily="34" charset="0"/>
              </a:rPr>
              <a:t> </a:t>
            </a:r>
          </a:p>
          <a:p>
            <a:pPr algn="l">
              <a:buFont typeface="Arial" panose="020B0604020202020204" pitchFamily="34" charset="0"/>
              <a:buChar char="•"/>
            </a:pPr>
            <a:r>
              <a:rPr lang="en-US" b="0" i="0" dirty="0">
                <a:solidFill>
                  <a:srgbClr val="333333"/>
                </a:solidFill>
                <a:effectLst/>
                <a:latin typeface="Arial" panose="020B0604020202020204" pitchFamily="34" charset="0"/>
              </a:rPr>
              <a:t> bar plot to check the relationship between categorical and numerical variables.</a:t>
            </a:r>
          </a:p>
          <a:p>
            <a:pPr algn="l">
              <a:buFont typeface="Arial" panose="020B0604020202020204" pitchFamily="34" charset="0"/>
              <a:buChar char="•"/>
            </a:pPr>
            <a:r>
              <a:rPr lang="en-US" b="0" i="0" dirty="0">
                <a:solidFill>
                  <a:srgbClr val="333333"/>
                </a:solidFill>
                <a:effectLst/>
                <a:latin typeface="Arial" panose="020B0604020202020204" pitchFamily="34" charset="0"/>
              </a:rPr>
              <a:t> Scatter plot is used to check the relationship between two variables.</a:t>
            </a:r>
          </a:p>
          <a:p>
            <a:pPr algn="l">
              <a:buFont typeface="Arial" panose="020B0604020202020204" pitchFamily="34" charset="0"/>
              <a:buChar char="•"/>
            </a:pP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Distplot</a:t>
            </a:r>
            <a:r>
              <a:rPr lang="en-US" b="0" i="0" dirty="0">
                <a:solidFill>
                  <a:srgbClr val="333333"/>
                </a:solidFill>
                <a:effectLst/>
                <a:latin typeface="Arial" panose="020B0604020202020204" pitchFamily="34" charset="0"/>
              </a:rPr>
              <a:t> is used to check the distribution of any variable. </a:t>
            </a:r>
            <a:r>
              <a:rPr lang="en-US" dirty="0">
                <a:solidFill>
                  <a:srgbClr val="333333"/>
                </a:solidFill>
                <a:latin typeface="Arial" panose="020B0604020202020204" pitchFamily="34" charset="0"/>
              </a:rPr>
              <a:t>A well distributed </a:t>
            </a:r>
            <a:r>
              <a:rPr lang="en-US" b="0" i="0" dirty="0">
                <a:solidFill>
                  <a:srgbClr val="333333"/>
                </a:solidFill>
                <a:effectLst/>
                <a:latin typeface="Arial" panose="020B0604020202020204" pitchFamily="34" charset="0"/>
              </a:rPr>
              <a:t>variable shows  bell shape curve. It also analyze the skewness of the variables.</a:t>
            </a:r>
          </a:p>
          <a:p>
            <a:pPr algn="l">
              <a:buFont typeface="Arial" panose="020B0604020202020204" pitchFamily="34" charset="0"/>
              <a:buChar char="•"/>
            </a:pPr>
            <a:r>
              <a:rPr lang="en-US" b="0" i="0" dirty="0">
                <a:solidFill>
                  <a:srgbClr val="333333"/>
                </a:solidFill>
                <a:effectLst/>
                <a:latin typeface="Arial" panose="020B0604020202020204" pitchFamily="34" charset="0"/>
              </a:rPr>
              <a:t> Box plot is </a:t>
            </a:r>
            <a:r>
              <a:rPr lang="en-US" dirty="0">
                <a:solidFill>
                  <a:srgbClr val="333333"/>
                </a:solidFill>
                <a:latin typeface="Arial" panose="020B0604020202020204" pitchFamily="34" charset="0"/>
              </a:rPr>
              <a:t>to determine the outlier of variables.</a:t>
            </a:r>
            <a:endParaRPr lang="en-US" b="0" i="0" dirty="0">
              <a:solidFill>
                <a:srgbClr val="333333"/>
              </a:solidFill>
              <a:effectLst/>
              <a:latin typeface="Arial" panose="020B0604020202020204" pitchFamily="34" charset="0"/>
            </a:endParaRPr>
          </a:p>
          <a:p>
            <a:pPr algn="l">
              <a:buFont typeface="Arial" panose="020B0604020202020204" pitchFamily="34" charset="0"/>
              <a:buChar char="•"/>
            </a:pPr>
            <a:r>
              <a:rPr lang="en-US" b="0" i="0" dirty="0">
                <a:solidFill>
                  <a:srgbClr val="333333"/>
                </a:solidFill>
                <a:effectLst/>
                <a:latin typeface="Arial" panose="020B0604020202020204" pitchFamily="34" charset="0"/>
              </a:rPr>
              <a:t>Heat map shows </a:t>
            </a:r>
            <a:r>
              <a:rPr lang="en-US" dirty="0">
                <a:solidFill>
                  <a:srgbClr val="333333"/>
                </a:solidFill>
                <a:latin typeface="Arial" panose="020B0604020202020204" pitchFamily="34" charset="0"/>
              </a:rPr>
              <a:t>for the multicollinearity between variables.</a:t>
            </a:r>
          </a:p>
          <a:p>
            <a:pPr algn="l">
              <a:buFont typeface="Arial" panose="020B0604020202020204" pitchFamily="34" charset="0"/>
              <a:buChar char="•"/>
            </a:pPr>
            <a:r>
              <a:rPr lang="en-US" dirty="0">
                <a:solidFill>
                  <a:srgbClr val="333333"/>
                </a:solidFill>
                <a:latin typeface="Arial" panose="020B0604020202020204" pitchFamily="34" charset="0"/>
              </a:rPr>
              <a:t>Pair plot is used to create an axis grid for every numerical variable.</a:t>
            </a:r>
            <a:endParaRPr lang="en-US" b="0" i="0" dirty="0">
              <a:solidFill>
                <a:srgbClr val="333333"/>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1497284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222A2-A6F9-CC07-B3AE-693CDB427851}"/>
              </a:ext>
            </a:extLst>
          </p:cNvPr>
          <p:cNvSpPr>
            <a:spLocks noGrp="1"/>
          </p:cNvSpPr>
          <p:nvPr>
            <p:ph type="title" idx="4294967295"/>
          </p:nvPr>
        </p:nvSpPr>
        <p:spPr>
          <a:xfrm>
            <a:off x="0" y="307975"/>
            <a:ext cx="11155363" cy="536575"/>
          </a:xfrm>
        </p:spPr>
        <p:txBody>
          <a:bodyPr>
            <a:normAutofit fontScale="90000"/>
          </a:bodyPr>
          <a:lstStyle/>
          <a:p>
            <a:r>
              <a:rPr lang="en-US" sz="4000" b="0" i="0" u="sng" dirty="0">
                <a:solidFill>
                  <a:schemeClr val="tx1"/>
                </a:solidFill>
                <a:effectLst/>
                <a:latin typeface="Arial" panose="020B0604020202020204" pitchFamily="34" charset="0"/>
                <a:cs typeface="Arial" panose="020B0604020202020204" pitchFamily="34" charset="0"/>
              </a:rPr>
              <a:t>Steps and assumptions used to complete the project</a:t>
            </a:r>
            <a:r>
              <a:rPr lang="en-US" sz="4000" b="0" i="0" dirty="0">
                <a:solidFill>
                  <a:srgbClr val="4E5E6A"/>
                </a:solidFill>
                <a:effectLst/>
                <a:latin typeface="Open Sans"/>
              </a:rPr>
              <a:t>:</a:t>
            </a:r>
            <a:endParaRPr lang="en-US" sz="4000" dirty="0"/>
          </a:p>
        </p:txBody>
      </p:sp>
      <p:sp>
        <p:nvSpPr>
          <p:cNvPr id="3" name="Content Placeholder 2">
            <a:extLst>
              <a:ext uri="{FF2B5EF4-FFF2-40B4-BE49-F238E27FC236}">
                <a16:creationId xmlns:a16="http://schemas.microsoft.com/office/drawing/2014/main" id="{A4A2C2CE-E7DD-8EAD-D6F7-4BB7C5F5B96E}"/>
              </a:ext>
            </a:extLst>
          </p:cNvPr>
          <p:cNvSpPr>
            <a:spLocks noGrp="1"/>
          </p:cNvSpPr>
          <p:nvPr>
            <p:ph idx="4294967295"/>
          </p:nvPr>
        </p:nvSpPr>
        <p:spPr>
          <a:xfrm>
            <a:off x="927652" y="844551"/>
            <a:ext cx="10108648" cy="5437188"/>
          </a:xfrm>
        </p:spPr>
        <p:txBody>
          <a:bodyPr>
            <a:normAutofit fontScale="47500" lnSpcReduction="20000"/>
          </a:bodyPr>
          <a:lstStyle/>
          <a:p>
            <a:pPr>
              <a:lnSpc>
                <a:spcPct val="107000"/>
              </a:lnSpc>
              <a:spcBef>
                <a:spcPts val="0"/>
              </a:spcBef>
              <a:spcAft>
                <a:spcPts val="0"/>
              </a:spcAft>
              <a:buFont typeface="Wingdings" panose="05000000000000000000" pitchFamily="2" charset="2"/>
              <a:buChar char="Ø"/>
            </a:pPr>
            <a:r>
              <a:rPr lang="en-US" sz="3300" b="1" dirty="0">
                <a:effectLst/>
                <a:ea typeface="Calibri" panose="020F0502020204030204" pitchFamily="34" charset="0"/>
                <a:cs typeface="Times New Roman" panose="02020603050405020304" pitchFamily="18" charset="0"/>
              </a:rPr>
              <a:t>Importing train and test data set</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train data info</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Checking Null Values in train dataset</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checking null values in test dataset</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combining train and test dataset</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cleansing the dataset</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fill categorical missing values</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fill numerical missing values</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transforming the target data</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feature transformations</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Transforming the skewed data by Log Transformation</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distribution of numerical features</a:t>
            </a:r>
            <a:endParaRPr lang="en-US" sz="3300" b="1" dirty="0">
              <a:solidFill>
                <a:srgbClr val="000000"/>
              </a:solidFill>
            </a:endParaRP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removing the outliers</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Pair plot</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Heatmap of numerical variables</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scaling the dataset</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splitting the train and test dataset</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concating the features and target</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splitting the target and features</a:t>
            </a:r>
          </a:p>
          <a:p>
            <a:pPr>
              <a:lnSpc>
                <a:spcPct val="107000"/>
              </a:lnSpc>
              <a:spcBef>
                <a:spcPts val="0"/>
              </a:spcBef>
              <a:spcAft>
                <a:spcPts val="0"/>
              </a:spcAft>
              <a:buFont typeface="Wingdings" panose="05000000000000000000" pitchFamily="2" charset="2"/>
              <a:buChar char="Ø"/>
            </a:pPr>
            <a:r>
              <a:rPr lang="en-US" sz="3300" b="1" dirty="0">
                <a:solidFill>
                  <a:srgbClr val="000000"/>
                </a:solidFill>
              </a:rPr>
              <a:t>Train_test_split</a:t>
            </a:r>
          </a:p>
          <a:p>
            <a:pPr>
              <a:lnSpc>
                <a:spcPct val="107000"/>
              </a:lnSpc>
              <a:spcBef>
                <a:spcPts val="0"/>
              </a:spcBef>
              <a:spcAft>
                <a:spcPts val="0"/>
              </a:spcAft>
              <a:buFont typeface="Wingdings" panose="05000000000000000000" pitchFamily="2" charset="2"/>
              <a:buChar char="Ø"/>
            </a:pPr>
            <a:r>
              <a:rPr lang="en-US" sz="3300" b="1" dirty="0">
                <a:solidFill>
                  <a:srgbClr val="000000"/>
                </a:solidFill>
              </a:rPr>
              <a:t>Metrics-explained variance, mean absolute error, mean squared error ,r2 score, adjusted r2 score</a:t>
            </a:r>
          </a:p>
          <a:p>
            <a:pPr>
              <a:lnSpc>
                <a:spcPct val="107000"/>
              </a:lnSpc>
              <a:spcBef>
                <a:spcPts val="0"/>
              </a:spcBef>
              <a:spcAft>
                <a:spcPts val="0"/>
              </a:spcAft>
              <a:buFont typeface="Wingdings" panose="05000000000000000000" pitchFamily="2" charset="2"/>
              <a:buChar char="Ø"/>
            </a:pPr>
            <a:r>
              <a:rPr lang="en-US" sz="3300" b="1" dirty="0">
                <a:solidFill>
                  <a:srgbClr val="000000"/>
                </a:solidFill>
              </a:rPr>
              <a:t>Accuracy; cross validation score with cv=5</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Standard deviation</a:t>
            </a:r>
          </a:p>
          <a:p>
            <a:pPr>
              <a:lnSpc>
                <a:spcPct val="107000"/>
              </a:lnSpc>
              <a:spcBef>
                <a:spcPts val="0"/>
              </a:spcBef>
              <a:spcAft>
                <a:spcPts val="0"/>
              </a:spcAft>
              <a:buFont typeface="Wingdings" panose="05000000000000000000" pitchFamily="2" charset="2"/>
              <a:buChar char="Ø"/>
            </a:pPr>
            <a:r>
              <a:rPr lang="en-US" sz="3300" b="1" dirty="0">
                <a:solidFill>
                  <a:srgbClr val="000000"/>
                </a:solidFill>
              </a:rPr>
              <a:t>Models</a:t>
            </a:r>
          </a:p>
          <a:p>
            <a:pPr>
              <a:lnSpc>
                <a:spcPct val="107000"/>
              </a:lnSpc>
              <a:spcBef>
                <a:spcPts val="0"/>
              </a:spcBef>
              <a:spcAft>
                <a:spcPts val="0"/>
              </a:spcAft>
              <a:buFont typeface="Arial" panose="020B0604020202020204" pitchFamily="34" charset="0"/>
              <a:buChar char="•"/>
            </a:pPr>
            <a:endParaRPr lang="en-US" sz="1100" b="1" dirty="0">
              <a:solidFill>
                <a:srgbClr val="000000"/>
              </a:solidFill>
              <a:latin typeface="Helvetica Neue"/>
            </a:endParaRPr>
          </a:p>
          <a:p>
            <a:pPr marL="0" indent="0">
              <a:lnSpc>
                <a:spcPct val="107000"/>
              </a:lnSpc>
              <a:spcBef>
                <a:spcPts val="0"/>
              </a:spcBef>
              <a:spcAft>
                <a:spcPts val="0"/>
              </a:spcAft>
              <a:buNone/>
            </a:pPr>
            <a:endParaRPr lang="en-US" sz="1100" b="1" i="0" dirty="0">
              <a:solidFill>
                <a:srgbClr val="000000"/>
              </a:solidFill>
              <a:effectLst/>
              <a:latin typeface="Helvetica Neue"/>
            </a:endParaRPr>
          </a:p>
          <a:p>
            <a:pPr>
              <a:lnSpc>
                <a:spcPct val="107000"/>
              </a:lnSpc>
              <a:spcBef>
                <a:spcPts val="0"/>
              </a:spcBef>
              <a:spcAft>
                <a:spcPts val="0"/>
              </a:spcAft>
              <a:buFont typeface="Arial" panose="020B0604020202020204" pitchFamily="34" charset="0"/>
              <a:buChar char="•"/>
            </a:pPr>
            <a:endParaRPr lang="en-US" sz="1200" b="1" i="0" dirty="0">
              <a:solidFill>
                <a:srgbClr val="000000"/>
              </a:solidFill>
              <a:effectLst/>
              <a:latin typeface="Helvetica Neue"/>
            </a:endParaRPr>
          </a:p>
          <a:p>
            <a:pPr>
              <a:lnSpc>
                <a:spcPct val="107000"/>
              </a:lnSpc>
              <a:spcBef>
                <a:spcPts val="0"/>
              </a:spcBef>
              <a:spcAft>
                <a:spcPts val="0"/>
              </a:spcAft>
              <a:buFont typeface="Arial" panose="020B0604020202020204" pitchFamily="34" charset="0"/>
              <a:buChar char="•"/>
            </a:pPr>
            <a:endParaRPr lang="en-US" sz="1400" b="1" i="0" dirty="0">
              <a:solidFill>
                <a:srgbClr val="000000"/>
              </a:solidFill>
              <a:effectLst/>
              <a:latin typeface="Helvetica Neue"/>
            </a:endParaRPr>
          </a:p>
          <a:p>
            <a:pPr>
              <a:lnSpc>
                <a:spcPct val="107000"/>
              </a:lnSpc>
              <a:spcBef>
                <a:spcPts val="0"/>
              </a:spcBef>
              <a:spcAft>
                <a:spcPts val="0"/>
              </a:spcAft>
              <a:buFont typeface="Arial" panose="020B0604020202020204" pitchFamily="34" charset="0"/>
              <a:buChar char="•"/>
            </a:pPr>
            <a:endParaRPr lang="en-US" sz="1600" b="1" i="0" dirty="0">
              <a:solidFill>
                <a:srgbClr val="000000"/>
              </a:solidFill>
              <a:effectLst/>
              <a:latin typeface="Helvetica Neue"/>
            </a:endParaRPr>
          </a:p>
          <a:p>
            <a:pPr>
              <a:lnSpc>
                <a:spcPct val="107000"/>
              </a:lnSpc>
              <a:spcBef>
                <a:spcPts val="0"/>
              </a:spcBef>
              <a:spcAft>
                <a:spcPts val="0"/>
              </a:spcAft>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0000"/>
              </a:lnSpc>
              <a:spcBef>
                <a:spcPts val="0"/>
              </a:spcBef>
              <a:spcAft>
                <a:spcPts val="800"/>
              </a:spcAft>
              <a:buFont typeface="+mj-lt"/>
              <a:buAutoNum type="arabicParen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aren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endParaRPr lang="en-US" dirty="0"/>
          </a:p>
        </p:txBody>
      </p:sp>
    </p:spTree>
    <p:extLst>
      <p:ext uri="{BB962C8B-B14F-4D97-AF65-F5344CB8AC3E}">
        <p14:creationId xmlns:p14="http://schemas.microsoft.com/office/powerpoint/2010/main" val="3765327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CDEC6-6E46-11A1-BCAC-8CA86F753F22}"/>
              </a:ext>
            </a:extLst>
          </p:cNvPr>
          <p:cNvSpPr>
            <a:spLocks noGrp="1"/>
          </p:cNvSpPr>
          <p:nvPr>
            <p:ph type="title" idx="4294967295"/>
          </p:nvPr>
        </p:nvSpPr>
        <p:spPr>
          <a:xfrm>
            <a:off x="0" y="198438"/>
            <a:ext cx="3062288" cy="569912"/>
          </a:xfrm>
        </p:spPr>
        <p:txBody>
          <a:bodyPr>
            <a:normAutofit fontScale="90000"/>
          </a:bodyPr>
          <a:lstStyle/>
          <a:p>
            <a:r>
              <a:rPr lang="en-US" b="1" u="sng" dirty="0"/>
              <a:t>Models</a:t>
            </a:r>
            <a:r>
              <a:rPr lang="en-US" b="1" dirty="0"/>
              <a:t>:</a:t>
            </a:r>
          </a:p>
        </p:txBody>
      </p:sp>
      <p:sp>
        <p:nvSpPr>
          <p:cNvPr id="3" name="Content Placeholder 2">
            <a:extLst>
              <a:ext uri="{FF2B5EF4-FFF2-40B4-BE49-F238E27FC236}">
                <a16:creationId xmlns:a16="http://schemas.microsoft.com/office/drawing/2014/main" id="{E1C31550-8061-42A9-730E-E05F5D022BAC}"/>
              </a:ext>
            </a:extLst>
          </p:cNvPr>
          <p:cNvSpPr>
            <a:spLocks noGrp="1"/>
          </p:cNvSpPr>
          <p:nvPr>
            <p:ph sz="half" idx="4294967295"/>
          </p:nvPr>
        </p:nvSpPr>
        <p:spPr>
          <a:xfrm>
            <a:off x="0" y="1673225"/>
            <a:ext cx="4937125" cy="4024313"/>
          </a:xfrm>
        </p:spPr>
        <p:txBody>
          <a:bodyPr>
            <a:normAutofit fontScale="85000" lnSpcReduction="20000"/>
          </a:bodyPr>
          <a:lstStyle/>
          <a:p>
            <a:r>
              <a:rPr lang="en-US" b="1" dirty="0"/>
              <a:t>Names:</a:t>
            </a:r>
          </a:p>
          <a:p>
            <a:pPr marL="457200" indent="-457200">
              <a:buFont typeface="+mj-lt"/>
              <a:buAutoNum type="arabicPeriod"/>
            </a:pPr>
            <a:r>
              <a:rPr lang="en-US" dirty="0"/>
              <a:t>Linear regression</a:t>
            </a:r>
          </a:p>
          <a:p>
            <a:pPr marL="457200" indent="-457200">
              <a:buFont typeface="+mj-lt"/>
              <a:buAutoNum type="arabicPeriod"/>
            </a:pPr>
            <a:r>
              <a:rPr lang="en-US" dirty="0">
                <a:highlight>
                  <a:srgbClr val="00FF00"/>
                </a:highlight>
              </a:rPr>
              <a:t>Random forest regressor</a:t>
            </a:r>
          </a:p>
          <a:p>
            <a:pPr marL="457200" indent="-457200">
              <a:buFont typeface="+mj-lt"/>
              <a:buAutoNum type="arabicPeriod"/>
            </a:pPr>
            <a:r>
              <a:rPr lang="en-US" dirty="0"/>
              <a:t>Decision tree regressor</a:t>
            </a:r>
          </a:p>
          <a:p>
            <a:pPr marL="457200" indent="-457200">
              <a:buFont typeface="+mj-lt"/>
              <a:buAutoNum type="arabicPeriod"/>
            </a:pPr>
            <a:r>
              <a:rPr lang="en-US" dirty="0"/>
              <a:t>Support vector regressor(SVR)</a:t>
            </a:r>
          </a:p>
          <a:p>
            <a:pPr marL="457200" indent="-457200">
              <a:buFont typeface="+mj-lt"/>
              <a:buAutoNum type="arabicPeriod"/>
            </a:pPr>
            <a:r>
              <a:rPr lang="en-US" dirty="0"/>
              <a:t>Kneighbour regressor</a:t>
            </a:r>
          </a:p>
          <a:p>
            <a:pPr marL="457200" indent="-457200">
              <a:buFont typeface="+mj-lt"/>
              <a:buAutoNum type="arabicPeriod"/>
            </a:pPr>
            <a:r>
              <a:rPr lang="en-US" dirty="0"/>
              <a:t>XGB regressor</a:t>
            </a:r>
          </a:p>
          <a:p>
            <a:pPr marL="457200" indent="-457200">
              <a:buFont typeface="+mj-lt"/>
              <a:buAutoNum type="arabicPeriod"/>
            </a:pPr>
            <a:r>
              <a:rPr lang="en-US" dirty="0"/>
              <a:t>Lasso regressor</a:t>
            </a:r>
          </a:p>
          <a:p>
            <a:pPr marL="457200" indent="-457200">
              <a:buFont typeface="+mj-lt"/>
              <a:buAutoNum type="arabicPeriod"/>
            </a:pPr>
            <a:r>
              <a:rPr lang="en-US" dirty="0"/>
              <a:t>Ridge regressor</a:t>
            </a:r>
          </a:p>
          <a:p>
            <a:pPr marL="457200" indent="-457200">
              <a:buFont typeface="+mj-lt"/>
              <a:buAutoNum type="arabicPeriod"/>
            </a:pPr>
            <a:r>
              <a:rPr lang="en-US" dirty="0"/>
              <a:t>Adaboost regressor </a:t>
            </a:r>
          </a:p>
          <a:p>
            <a:pPr marL="457200" indent="-457200">
              <a:buFont typeface="+mj-lt"/>
              <a:buAutoNum type="arabicPeriod"/>
            </a:pPr>
            <a:r>
              <a:rPr lang="en-US" dirty="0"/>
              <a:t>Gradient boosting regressor</a:t>
            </a:r>
          </a:p>
        </p:txBody>
      </p:sp>
      <p:sp>
        <p:nvSpPr>
          <p:cNvPr id="4" name="Content Placeholder 3">
            <a:extLst>
              <a:ext uri="{FF2B5EF4-FFF2-40B4-BE49-F238E27FC236}">
                <a16:creationId xmlns:a16="http://schemas.microsoft.com/office/drawing/2014/main" id="{67B781DA-B255-A9CE-DE1E-564068D7B071}"/>
              </a:ext>
            </a:extLst>
          </p:cNvPr>
          <p:cNvSpPr>
            <a:spLocks noGrp="1"/>
          </p:cNvSpPr>
          <p:nvPr>
            <p:ph sz="half" idx="4294967295"/>
          </p:nvPr>
        </p:nvSpPr>
        <p:spPr>
          <a:xfrm>
            <a:off x="7254875" y="1673225"/>
            <a:ext cx="4937125" cy="4024313"/>
          </a:xfrm>
        </p:spPr>
        <p:txBody>
          <a:bodyPr>
            <a:normAutofit fontScale="85000" lnSpcReduction="20000"/>
          </a:bodyPr>
          <a:lstStyle/>
          <a:p>
            <a:r>
              <a:rPr lang="en-US" b="1" dirty="0"/>
              <a:t>Accuracy:</a:t>
            </a:r>
          </a:p>
          <a:p>
            <a:pPr marL="457200" indent="-457200">
              <a:buFont typeface="+mj-lt"/>
              <a:buAutoNum type="arabicPeriod"/>
            </a:pPr>
            <a:r>
              <a:rPr lang="en-US" b="1" dirty="0"/>
              <a:t>45.20%</a:t>
            </a:r>
          </a:p>
          <a:p>
            <a:pPr marL="457200" indent="-457200">
              <a:buFont typeface="+mj-lt"/>
              <a:buAutoNum type="arabicPeriod"/>
            </a:pPr>
            <a:r>
              <a:rPr lang="en-US" b="1" dirty="0">
                <a:highlight>
                  <a:srgbClr val="00FF00"/>
                </a:highlight>
              </a:rPr>
              <a:t>64.64%</a:t>
            </a:r>
          </a:p>
          <a:p>
            <a:pPr marL="457200" indent="-457200">
              <a:buFont typeface="+mj-lt"/>
              <a:buAutoNum type="arabicPeriod"/>
            </a:pPr>
            <a:r>
              <a:rPr lang="en-US" b="1" dirty="0"/>
              <a:t>55.96%</a:t>
            </a:r>
          </a:p>
          <a:p>
            <a:pPr marL="457200" indent="-457200">
              <a:buFont typeface="+mj-lt"/>
              <a:buAutoNum type="arabicPeriod"/>
            </a:pPr>
            <a:r>
              <a:rPr lang="en-US" b="1" dirty="0"/>
              <a:t>-5.26%</a:t>
            </a:r>
          </a:p>
          <a:p>
            <a:pPr marL="457200" indent="-457200">
              <a:buFont typeface="+mj-lt"/>
              <a:buAutoNum type="arabicPeriod"/>
            </a:pPr>
            <a:r>
              <a:rPr lang="en-US" b="1" dirty="0"/>
              <a:t>56.71%</a:t>
            </a:r>
          </a:p>
          <a:p>
            <a:pPr marL="457200" indent="-457200">
              <a:buFont typeface="+mj-lt"/>
              <a:buAutoNum type="arabicPeriod"/>
            </a:pPr>
            <a:r>
              <a:rPr lang="en-US" b="1" dirty="0"/>
              <a:t>63.98%</a:t>
            </a:r>
          </a:p>
          <a:p>
            <a:pPr marL="457200" indent="-457200">
              <a:buFont typeface="+mj-lt"/>
              <a:buAutoNum type="arabicPeriod"/>
            </a:pPr>
            <a:r>
              <a:rPr lang="en-US" b="1" dirty="0"/>
              <a:t>45.18%</a:t>
            </a:r>
          </a:p>
          <a:p>
            <a:pPr marL="457200" indent="-457200">
              <a:buFont typeface="+mj-lt"/>
              <a:buAutoNum type="arabicPeriod"/>
            </a:pPr>
            <a:r>
              <a:rPr lang="en-US" b="1" dirty="0"/>
              <a:t>45.19%</a:t>
            </a:r>
          </a:p>
          <a:p>
            <a:pPr marL="457200" indent="-457200">
              <a:buFont typeface="+mj-lt"/>
              <a:buAutoNum type="arabicPeriod"/>
            </a:pPr>
            <a:r>
              <a:rPr lang="en-US" b="1" dirty="0"/>
              <a:t>36.39%</a:t>
            </a:r>
          </a:p>
          <a:p>
            <a:pPr marL="457200" indent="-457200">
              <a:buFont typeface="+mj-lt"/>
              <a:buAutoNum type="arabicPeriod"/>
            </a:pPr>
            <a:r>
              <a:rPr lang="en-US" b="1" dirty="0"/>
              <a:t>53.61%</a:t>
            </a:r>
          </a:p>
          <a:p>
            <a:pPr marL="457200" indent="-457200">
              <a:buFont typeface="+mj-lt"/>
              <a:buAutoNum type="arabicPeriod"/>
            </a:pPr>
            <a:endParaRPr lang="en-US" b="1" dirty="0"/>
          </a:p>
          <a:p>
            <a:pPr marL="457200" indent="-457200">
              <a:buFont typeface="+mj-lt"/>
              <a:buAutoNum type="arabicPeriod"/>
            </a:pPr>
            <a:endParaRPr lang="en-US" b="1" dirty="0"/>
          </a:p>
          <a:p>
            <a:pPr marL="457200" indent="-457200">
              <a:buFont typeface="+mj-lt"/>
              <a:buAutoNum type="arabicPeriod"/>
            </a:pPr>
            <a:endParaRPr lang="en-US" b="1" dirty="0"/>
          </a:p>
          <a:p>
            <a:pPr marL="457200" indent="-457200">
              <a:buFont typeface="+mj-lt"/>
              <a:buAutoNum type="arabicPeriod"/>
            </a:pPr>
            <a:endParaRPr lang="en-US" b="1" dirty="0"/>
          </a:p>
        </p:txBody>
      </p:sp>
    </p:spTree>
    <p:extLst>
      <p:ext uri="{BB962C8B-B14F-4D97-AF65-F5344CB8AC3E}">
        <p14:creationId xmlns:p14="http://schemas.microsoft.com/office/powerpoint/2010/main" val="4232063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3ECEE-F3D0-82DA-5BFD-F46FEB3CE95E}"/>
              </a:ext>
            </a:extLst>
          </p:cNvPr>
          <p:cNvSpPr>
            <a:spLocks noGrp="1"/>
          </p:cNvSpPr>
          <p:nvPr>
            <p:ph type="title" idx="4294967295"/>
          </p:nvPr>
        </p:nvSpPr>
        <p:spPr>
          <a:xfrm>
            <a:off x="0" y="287338"/>
            <a:ext cx="9053513" cy="942975"/>
          </a:xfrm>
        </p:spPr>
        <p:txBody>
          <a:bodyPr/>
          <a:lstStyle/>
          <a:p>
            <a:r>
              <a:rPr lang="en-US" b="1" u="sng" dirty="0"/>
              <a:t>Finalized model:</a:t>
            </a:r>
          </a:p>
        </p:txBody>
      </p:sp>
      <p:sp>
        <p:nvSpPr>
          <p:cNvPr id="3" name="Content Placeholder 2">
            <a:extLst>
              <a:ext uri="{FF2B5EF4-FFF2-40B4-BE49-F238E27FC236}">
                <a16:creationId xmlns:a16="http://schemas.microsoft.com/office/drawing/2014/main" id="{6C3DDC85-8B88-3615-E665-A468758257FE}"/>
              </a:ext>
            </a:extLst>
          </p:cNvPr>
          <p:cNvSpPr>
            <a:spLocks noGrp="1"/>
          </p:cNvSpPr>
          <p:nvPr>
            <p:ph idx="4294967295"/>
          </p:nvPr>
        </p:nvSpPr>
        <p:spPr>
          <a:xfrm>
            <a:off x="0" y="1846263"/>
            <a:ext cx="9226550" cy="3781425"/>
          </a:xfrm>
        </p:spPr>
        <p:txBody>
          <a:bodyPr/>
          <a:lstStyle/>
          <a:p>
            <a:r>
              <a:rPr lang="en-US" b="1" dirty="0"/>
              <a:t>Model 2;  Random forest regressor has highest accuracy and lowest standard deviation</a:t>
            </a:r>
          </a:p>
          <a:p>
            <a:endParaRPr lang="en-US" dirty="0"/>
          </a:p>
        </p:txBody>
      </p:sp>
      <p:pic>
        <p:nvPicPr>
          <p:cNvPr id="6" name="Picture 5">
            <a:extLst>
              <a:ext uri="{FF2B5EF4-FFF2-40B4-BE49-F238E27FC236}">
                <a16:creationId xmlns:a16="http://schemas.microsoft.com/office/drawing/2014/main" id="{9FEAFCAC-A403-E53C-8081-D4F3D76F9EE8}"/>
              </a:ext>
            </a:extLst>
          </p:cNvPr>
          <p:cNvPicPr>
            <a:picLocks noChangeAspect="1"/>
          </p:cNvPicPr>
          <p:nvPr/>
        </p:nvPicPr>
        <p:blipFill>
          <a:blip r:embed="rId2"/>
          <a:stretch>
            <a:fillRect/>
          </a:stretch>
        </p:blipFill>
        <p:spPr>
          <a:xfrm>
            <a:off x="3080825" y="2123892"/>
            <a:ext cx="4848993" cy="3781425"/>
          </a:xfrm>
          <a:prstGeom prst="rect">
            <a:avLst/>
          </a:prstGeom>
        </p:spPr>
      </p:pic>
    </p:spTree>
    <p:extLst>
      <p:ext uri="{BB962C8B-B14F-4D97-AF65-F5344CB8AC3E}">
        <p14:creationId xmlns:p14="http://schemas.microsoft.com/office/powerpoint/2010/main" val="3375578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3F63E-902E-CDCE-2BE3-BA43F7305B67}"/>
              </a:ext>
            </a:extLst>
          </p:cNvPr>
          <p:cNvSpPr>
            <a:spLocks noGrp="1"/>
          </p:cNvSpPr>
          <p:nvPr>
            <p:ph type="title" idx="4294967295"/>
          </p:nvPr>
        </p:nvSpPr>
        <p:spPr>
          <a:xfrm>
            <a:off x="185531" y="287339"/>
            <a:ext cx="6029740" cy="812592"/>
          </a:xfrm>
        </p:spPr>
        <p:txBody>
          <a:bodyPr/>
          <a:lstStyle/>
          <a:p>
            <a:r>
              <a:rPr lang="en-US" b="1" u="sng" dirty="0"/>
              <a:t>Conclusion:</a:t>
            </a:r>
          </a:p>
        </p:txBody>
      </p:sp>
      <p:sp>
        <p:nvSpPr>
          <p:cNvPr id="3" name="Content Placeholder 2">
            <a:extLst>
              <a:ext uri="{FF2B5EF4-FFF2-40B4-BE49-F238E27FC236}">
                <a16:creationId xmlns:a16="http://schemas.microsoft.com/office/drawing/2014/main" id="{154DCA2A-B07F-6490-C080-8F65ECAE2DBE}"/>
              </a:ext>
            </a:extLst>
          </p:cNvPr>
          <p:cNvSpPr>
            <a:spLocks noGrp="1"/>
          </p:cNvSpPr>
          <p:nvPr>
            <p:ph idx="4294967295"/>
          </p:nvPr>
        </p:nvSpPr>
        <p:spPr>
          <a:xfrm>
            <a:off x="278296" y="1510747"/>
            <a:ext cx="10429461" cy="4313278"/>
          </a:xfrm>
        </p:spPr>
        <p:txBody>
          <a:bodyPr>
            <a:noAutofit/>
          </a:bodyPr>
          <a:lstStyle/>
          <a:p>
            <a:r>
              <a:rPr lang="en-US" sz="2400" b="0" i="0" u="none" strike="noStrike" baseline="0" dirty="0">
                <a:solidFill>
                  <a:srgbClr val="000000"/>
                </a:solidFill>
                <a:latin typeface="Calibri" panose="020F0502020204030204" pitchFamily="34" charset="0"/>
              </a:rPr>
              <a:t>The increased prices of new cars and the financial incapability of customer to buy them, used cars sales are on global increase. Therefore, there is an urgent need for a used car price prediction model, which effectively determines the worthiness of car using variety of features. This model will help in predicting sale prices of used cars. In this model, we will first do the cleaning and exploring of the input data. We have performed Linear regression, Random Forest regressor, Decision Tree regressor, SVR, </a:t>
            </a:r>
            <a:r>
              <a:rPr lang="en-US" sz="2400" b="0" i="0" u="none" strike="noStrike" baseline="0" dirty="0" err="1">
                <a:solidFill>
                  <a:srgbClr val="000000"/>
                </a:solidFill>
                <a:latin typeface="Calibri" panose="020F0502020204030204" pitchFamily="34" charset="0"/>
              </a:rPr>
              <a:t>KNeighbours</a:t>
            </a:r>
            <a:r>
              <a:rPr lang="en-US" sz="2400" b="0" i="0" u="none" strike="noStrike" baseline="0" dirty="0">
                <a:solidFill>
                  <a:srgbClr val="000000"/>
                </a:solidFill>
                <a:latin typeface="Calibri" panose="020F0502020204030204" pitchFamily="34" charset="0"/>
              </a:rPr>
              <a:t> regressor, Lasso, Ridge, </a:t>
            </a:r>
            <a:r>
              <a:rPr lang="en-US" sz="2400" b="0" i="0" u="none" strike="noStrike" baseline="0" dirty="0" err="1">
                <a:solidFill>
                  <a:srgbClr val="000000"/>
                </a:solidFill>
                <a:latin typeface="Calibri" panose="020F0502020204030204" pitchFamily="34" charset="0"/>
              </a:rPr>
              <a:t>Adaboost</a:t>
            </a:r>
            <a:r>
              <a:rPr lang="en-US" sz="2400" b="0" i="0" u="none" strike="noStrike" baseline="0" dirty="0">
                <a:solidFill>
                  <a:srgbClr val="000000"/>
                </a:solidFill>
                <a:latin typeface="Calibri" panose="020F0502020204030204" pitchFamily="34" charset="0"/>
              </a:rPr>
              <a:t> regressor, XGB regressor and Gradient boosting regressor and hyperparameter tuning as we understand that parameterization can drive the significant result in the performance. </a:t>
            </a:r>
            <a:endParaRPr lang="en-US" sz="2400" dirty="0"/>
          </a:p>
        </p:txBody>
      </p:sp>
    </p:spTree>
    <p:extLst>
      <p:ext uri="{BB962C8B-B14F-4D97-AF65-F5344CB8AC3E}">
        <p14:creationId xmlns:p14="http://schemas.microsoft.com/office/powerpoint/2010/main" val="117115455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336</TotalTime>
  <Words>1140</Words>
  <Application>Microsoft Office PowerPoint</Application>
  <PresentationFormat>Widescreen</PresentationFormat>
  <Paragraphs>94</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Helvetica Neue</vt:lpstr>
      <vt:lpstr>Nirmala UI</vt:lpstr>
      <vt:lpstr>Open Sans</vt:lpstr>
      <vt:lpstr>Wingdings</vt:lpstr>
      <vt:lpstr>Retrospect</vt:lpstr>
      <vt:lpstr>Car Price Prediction Project</vt:lpstr>
      <vt:lpstr>Problem Statement And Understanding  </vt:lpstr>
      <vt:lpstr>In general, any machine learning problem can be assigned to one of two broad   classifications: Supervised learning and Unsupervised learning.</vt:lpstr>
      <vt:lpstr>EDA steps and visualizations : </vt:lpstr>
      <vt:lpstr>  Data Visualization: </vt:lpstr>
      <vt:lpstr>Steps and assumptions used to complete the project:</vt:lpstr>
      <vt:lpstr>Models:</vt:lpstr>
      <vt:lpstr>Finalized model:</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Sale Price Prediction</dc:title>
  <dc:creator>vikash singh</dc:creator>
  <cp:lastModifiedBy>vikash singh</cp:lastModifiedBy>
  <cp:revision>2</cp:revision>
  <dcterms:created xsi:type="dcterms:W3CDTF">2022-10-19T13:29:51Z</dcterms:created>
  <dcterms:modified xsi:type="dcterms:W3CDTF">2022-11-20T20:59:39Z</dcterms:modified>
</cp:coreProperties>
</file>