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3460750" cx="4610100"/>
  <p:notesSz cx="4610100" cy="34607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ea0971efa_0_68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1ea0971efa_0_68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ea0971efa_0_90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1ea0971efa_0_90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294463b4c_0_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12294463b4c_0_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294463b4c_0_39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2294463b4c_0_39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294463b4c_0_54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12294463b4c_0_54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294463b4c_0_69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2294463b4c_0_69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2294463b4c_0_84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12294463b4c_0_84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294463b4c_0_120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12294463b4c_0_120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e97cc82fb_0_72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e97cc82fb_0_72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264f84f13e_0_6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264f84f13e_0_6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e97cc825d_0_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11e97cc825d_0_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e97cc82fb_0_30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1e97cc82fb_0_30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e97cc82fb_0_75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1e97cc82fb_0_75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e97cc82fb_0_100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1e97cc82fb_0_100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e97cc82fb_0_13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1e97cc82fb_0_13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ea0971efa_0_0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1ea0971efa_0_0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ea0971efa_0_50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1ea0971efa_0_50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0" y="366915"/>
            <a:ext cx="4610100" cy="35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0" y="366915"/>
            <a:ext cx="4610100" cy="35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60159" y="1135162"/>
            <a:ext cx="3889781" cy="1744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3464697" y="3045472"/>
            <a:ext cx="1060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0" y="366915"/>
            <a:ext cx="4610100" cy="35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366915"/>
            <a:ext cx="4610100" cy="35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0159" y="1135162"/>
            <a:ext cx="3889781" cy="1744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0.xml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1.xml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2.xml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3.xml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4.xml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15.xml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16.xml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17.xml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8.xm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619850" y="1211075"/>
            <a:ext cx="3426600" cy="4812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35550">
            <a:spAutoFit/>
          </a:bodyPr>
          <a:lstStyle/>
          <a:p>
            <a:pPr indent="0" lvl="0" marL="914400" marR="400050" rtl="0" algn="l">
              <a:lnSpc>
                <a:spcPct val="10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</a:t>
            </a:r>
            <a:r>
              <a:rPr lang="en-US"/>
              <a:t>  </a:t>
            </a:r>
            <a:r>
              <a:rPr lang="en-US"/>
              <a:t>BlackJack using   Reinforcement Learning</a:t>
            </a:r>
            <a:endParaRPr/>
          </a:p>
        </p:txBody>
      </p:sp>
      <p:sp>
        <p:nvSpPr>
          <p:cNvPr id="44" name="Google Shape;44;p7"/>
          <p:cNvSpPr txBox="1"/>
          <p:nvPr/>
        </p:nvSpPr>
        <p:spPr>
          <a:xfrm>
            <a:off x="314200" y="1955225"/>
            <a:ext cx="126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Vikas Rajpoot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S2021101006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7"/>
          <p:cNvSpPr txBox="1"/>
          <p:nvPr/>
        </p:nvSpPr>
        <p:spPr>
          <a:xfrm>
            <a:off x="2645496" y="1941513"/>
            <a:ext cx="370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Guided By 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Dr. Arun P V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/>
          <p:nvPr/>
        </p:nvSpPr>
        <p:spPr>
          <a:xfrm>
            <a:off x="0" y="0"/>
            <a:ext cx="4608300" cy="12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972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</a:rPr>
              <a:t>BlackJack Game 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6"/>
          <p:cNvSpPr txBox="1"/>
          <p:nvPr/>
        </p:nvSpPr>
        <p:spPr>
          <a:xfrm>
            <a:off x="201587" y="118038"/>
            <a:ext cx="245700" cy="1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3"/>
              </a:rPr>
              <a:t>Admin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0" y="244602"/>
            <a:ext cx="4608195" cy="122554"/>
          </a:xfrm>
          <a:custGeom>
            <a:rect b="b" l="l" r="r" t="t"/>
            <a:pathLst>
              <a:path extrusionOk="0" h="122554" w="4608195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</a:rPr>
              <a:t>               </a:t>
            </a:r>
            <a:r>
              <a:rPr lang="en-US" sz="700">
                <a:solidFill>
                  <a:schemeClr val="lt1"/>
                </a:solidFill>
              </a:rPr>
              <a:t>Monte Carlo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16" name="Google Shape;216;p16"/>
          <p:cNvSpPr txBox="1"/>
          <p:nvPr/>
        </p:nvSpPr>
        <p:spPr>
          <a:xfrm>
            <a:off x="0" y="366915"/>
            <a:ext cx="4608300" cy="2931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76825">
            <a:sp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Diagrams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6"/>
          <p:cNvSpPr/>
          <p:nvPr/>
        </p:nvSpPr>
        <p:spPr>
          <a:xfrm>
            <a:off x="0" y="3310000"/>
            <a:ext cx="4608195" cy="150741"/>
          </a:xfrm>
          <a:custGeom>
            <a:rect b="b" l="l" r="r" t="t"/>
            <a:pathLst>
              <a:path extrusionOk="0" h="122554" w="4608195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lt1"/>
                </a:solidFill>
              </a:rPr>
              <a:t>Richard S. Sutton and Andrew G. Barto Ⓒ 2014, 2015 </a:t>
            </a:r>
            <a:endParaRPr/>
          </a:p>
        </p:txBody>
      </p:sp>
      <p:grpSp>
        <p:nvGrpSpPr>
          <p:cNvPr id="218" name="Google Shape;218;p16"/>
          <p:cNvGrpSpPr/>
          <p:nvPr/>
        </p:nvGrpSpPr>
        <p:grpSpPr>
          <a:xfrm>
            <a:off x="0" y="119354"/>
            <a:ext cx="4608195" cy="127729"/>
            <a:chOff x="0" y="119354"/>
            <a:chExt cx="4608195" cy="119373"/>
          </a:xfrm>
        </p:grpSpPr>
        <p:sp>
          <p:nvSpPr>
            <p:cNvPr id="219" name="Google Shape;219;p16"/>
            <p:cNvSpPr/>
            <p:nvPr/>
          </p:nvSpPr>
          <p:spPr>
            <a:xfrm>
              <a:off x="0" y="122301"/>
              <a:ext cx="4608195" cy="116426"/>
            </a:xfrm>
            <a:custGeom>
              <a:rect b="b" l="l" r="r" t="t"/>
              <a:pathLst>
                <a:path extrusionOk="0" h="122554" w="4608195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/>
                <a:t>             </a:t>
              </a:r>
              <a:r>
                <a:rPr lang="en-US" sz="600">
                  <a:solidFill>
                    <a:schemeClr val="lt1"/>
                  </a:solidFill>
                </a:rPr>
                <a:t>Agent </a:t>
              </a:r>
              <a:endParaRPr sz="600">
                <a:solidFill>
                  <a:schemeClr val="lt1"/>
                </a:solidFill>
              </a:endParaRPr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138366" y="180086"/>
              <a:ext cx="63500" cy="0"/>
            </a:xfrm>
            <a:custGeom>
              <a:rect b="b" l="l" r="r" t="t"/>
              <a:pathLst>
                <a:path extrusionOk="0" h="120000"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135839" y="119354"/>
              <a:ext cx="0" cy="63500"/>
            </a:xfrm>
            <a:custGeom>
              <a:rect b="b" l="l" r="r" t="t"/>
              <a:pathLst>
                <a:path extrusionOk="0" h="63500" w="120000">
                  <a:moveTo>
                    <a:pt x="0" y="6325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22" name="Google Shape;222;p16"/>
          <p:cNvSpPr/>
          <p:nvPr/>
        </p:nvSpPr>
        <p:spPr>
          <a:xfrm>
            <a:off x="201564" y="247079"/>
            <a:ext cx="0" cy="67945"/>
          </a:xfrm>
          <a:custGeom>
            <a:rect b="b" l="l" r="r" t="t"/>
            <a:pathLst>
              <a:path extrusionOk="0" h="63500" w="120000">
                <a:moveTo>
                  <a:pt x="0" y="63258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3" name="Google Shape;223;p16"/>
          <p:cNvSpPr/>
          <p:nvPr/>
        </p:nvSpPr>
        <p:spPr>
          <a:xfrm>
            <a:off x="201566" y="315037"/>
            <a:ext cx="63500" cy="0"/>
          </a:xfrm>
          <a:custGeom>
            <a:rect b="b" l="l" r="r" t="t"/>
            <a:pathLst>
              <a:path extrusionOk="0" h="120000"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24" name="Google Shape;2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5824" y="949288"/>
            <a:ext cx="1618550" cy="13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00" y="949300"/>
            <a:ext cx="2454150" cy="151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6"/>
          <p:cNvSpPr txBox="1"/>
          <p:nvPr/>
        </p:nvSpPr>
        <p:spPr>
          <a:xfrm>
            <a:off x="1153925" y="2681675"/>
            <a:ext cx="37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fig. Q values convergence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6"/>
          <p:cNvSpPr txBox="1"/>
          <p:nvPr>
            <p:ph idx="12" type="sldNum"/>
          </p:nvPr>
        </p:nvSpPr>
        <p:spPr>
          <a:xfrm>
            <a:off x="3464697" y="3045472"/>
            <a:ext cx="10602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 txBox="1"/>
          <p:nvPr/>
        </p:nvSpPr>
        <p:spPr>
          <a:xfrm>
            <a:off x="0" y="0"/>
            <a:ext cx="4608300" cy="12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972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</a:rPr>
              <a:t>BlackJack Game 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7"/>
          <p:cNvSpPr txBox="1"/>
          <p:nvPr/>
        </p:nvSpPr>
        <p:spPr>
          <a:xfrm>
            <a:off x="201587" y="118038"/>
            <a:ext cx="245700" cy="1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3"/>
              </a:rPr>
              <a:t>Admin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7"/>
          <p:cNvSpPr/>
          <p:nvPr/>
        </p:nvSpPr>
        <p:spPr>
          <a:xfrm>
            <a:off x="0" y="244602"/>
            <a:ext cx="4608195" cy="122554"/>
          </a:xfrm>
          <a:custGeom>
            <a:rect b="b" l="l" r="r" t="t"/>
            <a:pathLst>
              <a:path extrusionOk="0" h="122554" w="4608195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</a:rPr>
              <a:t>               </a:t>
            </a:r>
            <a:r>
              <a:rPr lang="en-US" sz="700">
                <a:solidFill>
                  <a:schemeClr val="lt1"/>
                </a:solidFill>
              </a:rPr>
              <a:t>Monte Carlo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35" name="Google Shape;235;p17"/>
          <p:cNvSpPr txBox="1"/>
          <p:nvPr/>
        </p:nvSpPr>
        <p:spPr>
          <a:xfrm>
            <a:off x="0" y="366915"/>
            <a:ext cx="4608300" cy="2931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76825">
            <a:sp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Q value convergence (Results)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7"/>
          <p:cNvSpPr/>
          <p:nvPr/>
        </p:nvSpPr>
        <p:spPr>
          <a:xfrm>
            <a:off x="0" y="3310000"/>
            <a:ext cx="4608195" cy="150741"/>
          </a:xfrm>
          <a:custGeom>
            <a:rect b="b" l="l" r="r" t="t"/>
            <a:pathLst>
              <a:path extrusionOk="0" h="122554" w="4608195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lt1"/>
                </a:solidFill>
              </a:rPr>
              <a:t>Richard S. Sutton and Andrew G. Barto Ⓒ 2014, 2015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</a:rPr>
              <a:t>   </a:t>
            </a:r>
            <a:endParaRPr sz="900">
              <a:solidFill>
                <a:schemeClr val="lt1"/>
              </a:solidFill>
            </a:endParaRPr>
          </a:p>
        </p:txBody>
      </p:sp>
      <p:grpSp>
        <p:nvGrpSpPr>
          <p:cNvPr id="237" name="Google Shape;237;p17"/>
          <p:cNvGrpSpPr/>
          <p:nvPr/>
        </p:nvGrpSpPr>
        <p:grpSpPr>
          <a:xfrm>
            <a:off x="0" y="119354"/>
            <a:ext cx="4608195" cy="127729"/>
            <a:chOff x="0" y="119354"/>
            <a:chExt cx="4608195" cy="119373"/>
          </a:xfrm>
        </p:grpSpPr>
        <p:sp>
          <p:nvSpPr>
            <p:cNvPr id="238" name="Google Shape;238;p17"/>
            <p:cNvSpPr/>
            <p:nvPr/>
          </p:nvSpPr>
          <p:spPr>
            <a:xfrm>
              <a:off x="0" y="122301"/>
              <a:ext cx="4608195" cy="116426"/>
            </a:xfrm>
            <a:custGeom>
              <a:rect b="b" l="l" r="r" t="t"/>
              <a:pathLst>
                <a:path extrusionOk="0" h="122554" w="4608195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/>
                <a:t>             </a:t>
              </a:r>
              <a:r>
                <a:rPr lang="en-US" sz="600">
                  <a:solidFill>
                    <a:schemeClr val="lt1"/>
                  </a:solidFill>
                </a:rPr>
                <a:t>Agent </a:t>
              </a:r>
              <a:endParaRPr sz="600">
                <a:solidFill>
                  <a:schemeClr val="lt1"/>
                </a:solidFill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138366" y="180086"/>
              <a:ext cx="63500" cy="0"/>
            </a:xfrm>
            <a:custGeom>
              <a:rect b="b" l="l" r="r" t="t"/>
              <a:pathLst>
                <a:path extrusionOk="0" h="120000"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135839" y="119354"/>
              <a:ext cx="0" cy="63500"/>
            </a:xfrm>
            <a:custGeom>
              <a:rect b="b" l="l" r="r" t="t"/>
              <a:pathLst>
                <a:path extrusionOk="0" h="63500" w="120000">
                  <a:moveTo>
                    <a:pt x="0" y="6325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41" name="Google Shape;241;p17"/>
          <p:cNvSpPr/>
          <p:nvPr/>
        </p:nvSpPr>
        <p:spPr>
          <a:xfrm>
            <a:off x="201564" y="247079"/>
            <a:ext cx="0" cy="67945"/>
          </a:xfrm>
          <a:custGeom>
            <a:rect b="b" l="l" r="r" t="t"/>
            <a:pathLst>
              <a:path extrusionOk="0" h="63500" w="120000">
                <a:moveTo>
                  <a:pt x="0" y="63258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2" name="Google Shape;242;p17"/>
          <p:cNvSpPr/>
          <p:nvPr/>
        </p:nvSpPr>
        <p:spPr>
          <a:xfrm>
            <a:off x="201566" y="315037"/>
            <a:ext cx="63500" cy="0"/>
          </a:xfrm>
          <a:custGeom>
            <a:rect b="b" l="l" r="r" t="t"/>
            <a:pathLst>
              <a:path extrusionOk="0" h="120000"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3" name="Google Shape;243;p17"/>
          <p:cNvSpPr txBox="1"/>
          <p:nvPr/>
        </p:nvSpPr>
        <p:spPr>
          <a:xfrm>
            <a:off x="925325" y="2910275"/>
            <a:ext cx="37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fig. Program Q values convergence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7"/>
          <p:cNvSpPr txBox="1"/>
          <p:nvPr>
            <p:ph idx="12" type="sldNum"/>
          </p:nvPr>
        </p:nvSpPr>
        <p:spPr>
          <a:xfrm>
            <a:off x="3464697" y="3045472"/>
            <a:ext cx="10602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5" name="Google Shape;24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050" y="708350"/>
            <a:ext cx="3109275" cy="228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 txBox="1"/>
          <p:nvPr/>
        </p:nvSpPr>
        <p:spPr>
          <a:xfrm>
            <a:off x="0" y="0"/>
            <a:ext cx="4608300" cy="12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972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</a:rPr>
              <a:t>BlackJack Game 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>
            <a:off x="201587" y="118038"/>
            <a:ext cx="245700" cy="1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3"/>
              </a:rPr>
              <a:t>Admin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0" y="244602"/>
            <a:ext cx="4608195" cy="122554"/>
          </a:xfrm>
          <a:custGeom>
            <a:rect b="b" l="l" r="r" t="t"/>
            <a:pathLst>
              <a:path extrusionOk="0" h="122554" w="4608195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</a:rPr>
              <a:t>               </a:t>
            </a:r>
            <a:r>
              <a:rPr lang="en-US" sz="700">
                <a:solidFill>
                  <a:schemeClr val="lt1"/>
                </a:solidFill>
              </a:rPr>
              <a:t>SARSA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53" name="Google Shape;253;p18"/>
          <p:cNvSpPr txBox="1"/>
          <p:nvPr/>
        </p:nvSpPr>
        <p:spPr>
          <a:xfrm>
            <a:off x="0" y="366915"/>
            <a:ext cx="4608300" cy="2931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76825">
            <a:sp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Temporal Difference Learning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0" y="3310000"/>
            <a:ext cx="4608195" cy="150741"/>
          </a:xfrm>
          <a:custGeom>
            <a:rect b="b" l="l" r="r" t="t"/>
            <a:pathLst>
              <a:path extrusionOk="0" h="122554" w="4608195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lt1"/>
                </a:solidFill>
              </a:rPr>
              <a:t>Richard S. Sutton and Andrew G. Barto Ⓒ 2014, 2015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</a:rPr>
              <a:t>   </a:t>
            </a:r>
            <a:endParaRPr sz="900">
              <a:solidFill>
                <a:schemeClr val="lt1"/>
              </a:solidFill>
            </a:endParaRPr>
          </a:p>
        </p:txBody>
      </p:sp>
      <p:grpSp>
        <p:nvGrpSpPr>
          <p:cNvPr id="255" name="Google Shape;255;p18"/>
          <p:cNvGrpSpPr/>
          <p:nvPr/>
        </p:nvGrpSpPr>
        <p:grpSpPr>
          <a:xfrm>
            <a:off x="0" y="119354"/>
            <a:ext cx="4608195" cy="127729"/>
            <a:chOff x="0" y="119354"/>
            <a:chExt cx="4608195" cy="119373"/>
          </a:xfrm>
        </p:grpSpPr>
        <p:sp>
          <p:nvSpPr>
            <p:cNvPr id="256" name="Google Shape;256;p18"/>
            <p:cNvSpPr/>
            <p:nvPr/>
          </p:nvSpPr>
          <p:spPr>
            <a:xfrm>
              <a:off x="0" y="122301"/>
              <a:ext cx="4608195" cy="116426"/>
            </a:xfrm>
            <a:custGeom>
              <a:rect b="b" l="l" r="r" t="t"/>
              <a:pathLst>
                <a:path extrusionOk="0" h="122554" w="4608195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/>
                <a:t>             </a:t>
              </a:r>
              <a:r>
                <a:rPr lang="en-US" sz="600">
                  <a:solidFill>
                    <a:schemeClr val="lt1"/>
                  </a:solidFill>
                </a:rPr>
                <a:t>Agent </a:t>
              </a:r>
              <a:endParaRPr sz="600">
                <a:solidFill>
                  <a:schemeClr val="lt1"/>
                </a:solidFill>
              </a:endParaRPr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138366" y="180086"/>
              <a:ext cx="63500" cy="0"/>
            </a:xfrm>
            <a:custGeom>
              <a:rect b="b" l="l" r="r" t="t"/>
              <a:pathLst>
                <a:path extrusionOk="0" h="120000"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135839" y="119354"/>
              <a:ext cx="0" cy="63500"/>
            </a:xfrm>
            <a:custGeom>
              <a:rect b="b" l="l" r="r" t="t"/>
              <a:pathLst>
                <a:path extrusionOk="0" h="63500" w="120000">
                  <a:moveTo>
                    <a:pt x="0" y="6325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59" name="Google Shape;259;p18"/>
          <p:cNvSpPr/>
          <p:nvPr/>
        </p:nvSpPr>
        <p:spPr>
          <a:xfrm>
            <a:off x="201564" y="247079"/>
            <a:ext cx="0" cy="67945"/>
          </a:xfrm>
          <a:custGeom>
            <a:rect b="b" l="l" r="r" t="t"/>
            <a:pathLst>
              <a:path extrusionOk="0" h="63500" w="120000">
                <a:moveTo>
                  <a:pt x="0" y="63258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0" name="Google Shape;260;p18"/>
          <p:cNvSpPr/>
          <p:nvPr/>
        </p:nvSpPr>
        <p:spPr>
          <a:xfrm>
            <a:off x="201566" y="315037"/>
            <a:ext cx="63500" cy="0"/>
          </a:xfrm>
          <a:custGeom>
            <a:rect b="b" l="l" r="r" t="t"/>
            <a:pathLst>
              <a:path extrusionOk="0" h="120000"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1" name="Google Shape;261;p18"/>
          <p:cNvSpPr txBox="1"/>
          <p:nvPr>
            <p:ph idx="12" type="sldNum"/>
          </p:nvPr>
        </p:nvSpPr>
        <p:spPr>
          <a:xfrm>
            <a:off x="3464697" y="3045472"/>
            <a:ext cx="10602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18"/>
          <p:cNvSpPr/>
          <p:nvPr/>
        </p:nvSpPr>
        <p:spPr>
          <a:xfrm>
            <a:off x="315921" y="836746"/>
            <a:ext cx="61595" cy="61594"/>
          </a:xfrm>
          <a:custGeom>
            <a:rect b="b" l="l" r="r" t="t"/>
            <a:pathLst>
              <a:path extrusionOk="0" h="61594" w="61595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3" name="Google Shape;263;p18"/>
          <p:cNvSpPr txBox="1"/>
          <p:nvPr/>
        </p:nvSpPr>
        <p:spPr>
          <a:xfrm>
            <a:off x="426593" y="681700"/>
            <a:ext cx="4077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The TD method has the characteristics of low variance, online learning, and can learn incomplete sequences, so TD can be used instead of MC for more effective learning.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8"/>
          <p:cNvSpPr/>
          <p:nvPr/>
        </p:nvSpPr>
        <p:spPr>
          <a:xfrm>
            <a:off x="316654" y="1499297"/>
            <a:ext cx="61595" cy="61594"/>
          </a:xfrm>
          <a:custGeom>
            <a:rect b="b" l="l" r="r" t="t"/>
            <a:pathLst>
              <a:path extrusionOk="0" h="61594" w="61595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5" name="Google Shape;265;p18"/>
          <p:cNvSpPr txBox="1"/>
          <p:nvPr/>
        </p:nvSpPr>
        <p:spPr>
          <a:xfrm>
            <a:off x="427327" y="1344250"/>
            <a:ext cx="4077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In TD learning, Q is also used as an estimated value, and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</a:rPr>
              <a:t>𝜖</a:t>
            </a:r>
            <a:r>
              <a:rPr lang="en-US" sz="1100">
                <a:solidFill>
                  <a:schemeClr val="dk1"/>
                </a:solidFill>
              </a:rPr>
              <a:t>−</a:t>
            </a:r>
            <a:r>
              <a:rPr i="1" lang="en-US" sz="1100">
                <a:solidFill>
                  <a:schemeClr val="dk1"/>
                </a:solidFill>
              </a:rPr>
              <a:t>𝑔𝑟𝑒𝑒𝑑𝑦 </a:t>
            </a:r>
            <a:r>
              <a:rPr lang="en-US" sz="1100">
                <a:solidFill>
                  <a:schemeClr val="dk1"/>
                </a:solidFill>
              </a:rPr>
              <a:t>is used as The strategy is optimized, and the Q value is updated at each time step.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2550" y="2036950"/>
            <a:ext cx="1639016" cy="10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"/>
          <p:cNvSpPr txBox="1"/>
          <p:nvPr/>
        </p:nvSpPr>
        <p:spPr>
          <a:xfrm>
            <a:off x="0" y="0"/>
            <a:ext cx="4608300" cy="12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972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</a:rPr>
              <a:t>BlackJack Game 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 txBox="1"/>
          <p:nvPr/>
        </p:nvSpPr>
        <p:spPr>
          <a:xfrm>
            <a:off x="201587" y="118038"/>
            <a:ext cx="245700" cy="1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3"/>
              </a:rPr>
              <a:t>Admin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0" y="244602"/>
            <a:ext cx="4608195" cy="122554"/>
          </a:xfrm>
          <a:custGeom>
            <a:rect b="b" l="l" r="r" t="t"/>
            <a:pathLst>
              <a:path extrusionOk="0" h="122554" w="4608195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</a:rPr>
              <a:t>               </a:t>
            </a:r>
            <a:r>
              <a:rPr lang="en-US" sz="700">
                <a:solidFill>
                  <a:schemeClr val="lt1"/>
                </a:solidFill>
              </a:rPr>
              <a:t>SARSA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74" name="Google Shape;274;p19"/>
          <p:cNvSpPr txBox="1"/>
          <p:nvPr/>
        </p:nvSpPr>
        <p:spPr>
          <a:xfrm>
            <a:off x="0" y="366915"/>
            <a:ext cx="4608300" cy="2931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76825">
            <a:sp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Algorithm for TD(1)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0" y="3310000"/>
            <a:ext cx="4608195" cy="150741"/>
          </a:xfrm>
          <a:custGeom>
            <a:rect b="b" l="l" r="r" t="t"/>
            <a:pathLst>
              <a:path extrusionOk="0" h="122554" w="4608195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lt1"/>
                </a:solidFill>
              </a:rPr>
              <a:t>Richard S. Sutton and Andrew G. Barto Ⓒ 2014, 2015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76" name="Google Shape;276;p19"/>
          <p:cNvGrpSpPr/>
          <p:nvPr/>
        </p:nvGrpSpPr>
        <p:grpSpPr>
          <a:xfrm>
            <a:off x="0" y="119354"/>
            <a:ext cx="4608195" cy="127729"/>
            <a:chOff x="0" y="119354"/>
            <a:chExt cx="4608195" cy="119373"/>
          </a:xfrm>
        </p:grpSpPr>
        <p:sp>
          <p:nvSpPr>
            <p:cNvPr id="277" name="Google Shape;277;p19"/>
            <p:cNvSpPr/>
            <p:nvPr/>
          </p:nvSpPr>
          <p:spPr>
            <a:xfrm>
              <a:off x="0" y="122301"/>
              <a:ext cx="4608195" cy="116426"/>
            </a:xfrm>
            <a:custGeom>
              <a:rect b="b" l="l" r="r" t="t"/>
              <a:pathLst>
                <a:path extrusionOk="0" h="122554" w="4608195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/>
                <a:t>             </a:t>
              </a:r>
              <a:r>
                <a:rPr lang="en-US" sz="600">
                  <a:solidFill>
                    <a:schemeClr val="lt1"/>
                  </a:solidFill>
                </a:rPr>
                <a:t>Agent </a:t>
              </a:r>
              <a:endParaRPr sz="600">
                <a:solidFill>
                  <a:schemeClr val="lt1"/>
                </a:solidFill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38366" y="180086"/>
              <a:ext cx="63500" cy="0"/>
            </a:xfrm>
            <a:custGeom>
              <a:rect b="b" l="l" r="r" t="t"/>
              <a:pathLst>
                <a:path extrusionOk="0" h="120000"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135839" y="119354"/>
              <a:ext cx="0" cy="63500"/>
            </a:xfrm>
            <a:custGeom>
              <a:rect b="b" l="l" r="r" t="t"/>
              <a:pathLst>
                <a:path extrusionOk="0" h="63500" w="120000">
                  <a:moveTo>
                    <a:pt x="0" y="6325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80" name="Google Shape;280;p19"/>
          <p:cNvSpPr/>
          <p:nvPr/>
        </p:nvSpPr>
        <p:spPr>
          <a:xfrm>
            <a:off x="201564" y="247079"/>
            <a:ext cx="0" cy="67945"/>
          </a:xfrm>
          <a:custGeom>
            <a:rect b="b" l="l" r="r" t="t"/>
            <a:pathLst>
              <a:path extrusionOk="0" h="63500" w="120000">
                <a:moveTo>
                  <a:pt x="0" y="63258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1" name="Google Shape;281;p19"/>
          <p:cNvSpPr/>
          <p:nvPr/>
        </p:nvSpPr>
        <p:spPr>
          <a:xfrm>
            <a:off x="201566" y="315037"/>
            <a:ext cx="63500" cy="0"/>
          </a:xfrm>
          <a:custGeom>
            <a:rect b="b" l="l" r="r" t="t"/>
            <a:pathLst>
              <a:path extrusionOk="0" h="120000"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2" name="Google Shape;282;p19"/>
          <p:cNvSpPr txBox="1"/>
          <p:nvPr>
            <p:ph idx="12" type="sldNum"/>
          </p:nvPr>
        </p:nvSpPr>
        <p:spPr>
          <a:xfrm>
            <a:off x="3464697" y="3045472"/>
            <a:ext cx="10602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3" name="Google Shape;2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17215"/>
            <a:ext cx="4305300" cy="1672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"/>
          <p:cNvSpPr txBox="1"/>
          <p:nvPr/>
        </p:nvSpPr>
        <p:spPr>
          <a:xfrm>
            <a:off x="0" y="0"/>
            <a:ext cx="4608300" cy="12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972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</a:rPr>
              <a:t>BlackJack Game 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0"/>
          <p:cNvSpPr txBox="1"/>
          <p:nvPr/>
        </p:nvSpPr>
        <p:spPr>
          <a:xfrm>
            <a:off x="201587" y="118038"/>
            <a:ext cx="245700" cy="1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3"/>
              </a:rPr>
              <a:t>Admin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0"/>
          <p:cNvSpPr/>
          <p:nvPr/>
        </p:nvSpPr>
        <p:spPr>
          <a:xfrm>
            <a:off x="0" y="244602"/>
            <a:ext cx="4608195" cy="122554"/>
          </a:xfrm>
          <a:custGeom>
            <a:rect b="b" l="l" r="r" t="t"/>
            <a:pathLst>
              <a:path extrusionOk="0" h="122554" w="4608195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</a:rPr>
              <a:t>               </a:t>
            </a:r>
            <a:r>
              <a:rPr lang="en-US" sz="700">
                <a:solidFill>
                  <a:schemeClr val="lt1"/>
                </a:solidFill>
              </a:rPr>
              <a:t>SARSA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91" name="Google Shape;291;p20"/>
          <p:cNvSpPr txBox="1"/>
          <p:nvPr/>
        </p:nvSpPr>
        <p:spPr>
          <a:xfrm>
            <a:off x="0" y="366915"/>
            <a:ext cx="4608300" cy="2931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76825">
            <a:sp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SARSA Results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0"/>
          <p:cNvSpPr/>
          <p:nvPr/>
        </p:nvSpPr>
        <p:spPr>
          <a:xfrm>
            <a:off x="0" y="3310000"/>
            <a:ext cx="4608195" cy="150741"/>
          </a:xfrm>
          <a:custGeom>
            <a:rect b="b" l="l" r="r" t="t"/>
            <a:pathLst>
              <a:path extrusionOk="0" h="122554" w="4608195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lt1"/>
                </a:solidFill>
              </a:rPr>
              <a:t>Richard S. Sutton and Andrew G. Barto Ⓒ 2014, 2015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</a:rPr>
              <a:t>   </a:t>
            </a:r>
            <a:endParaRPr sz="900">
              <a:solidFill>
                <a:schemeClr val="lt1"/>
              </a:solidFill>
            </a:endParaRPr>
          </a:p>
        </p:txBody>
      </p:sp>
      <p:grpSp>
        <p:nvGrpSpPr>
          <p:cNvPr id="293" name="Google Shape;293;p20"/>
          <p:cNvGrpSpPr/>
          <p:nvPr/>
        </p:nvGrpSpPr>
        <p:grpSpPr>
          <a:xfrm>
            <a:off x="0" y="119354"/>
            <a:ext cx="4608195" cy="127729"/>
            <a:chOff x="0" y="119354"/>
            <a:chExt cx="4608195" cy="119373"/>
          </a:xfrm>
        </p:grpSpPr>
        <p:sp>
          <p:nvSpPr>
            <p:cNvPr id="294" name="Google Shape;294;p20"/>
            <p:cNvSpPr/>
            <p:nvPr/>
          </p:nvSpPr>
          <p:spPr>
            <a:xfrm>
              <a:off x="0" y="122301"/>
              <a:ext cx="4608195" cy="116426"/>
            </a:xfrm>
            <a:custGeom>
              <a:rect b="b" l="l" r="r" t="t"/>
              <a:pathLst>
                <a:path extrusionOk="0" h="122554" w="4608195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/>
                <a:t>             </a:t>
              </a:r>
              <a:r>
                <a:rPr lang="en-US" sz="600">
                  <a:solidFill>
                    <a:schemeClr val="lt1"/>
                  </a:solidFill>
                </a:rPr>
                <a:t>Agent </a:t>
              </a:r>
              <a:endParaRPr sz="600">
                <a:solidFill>
                  <a:schemeClr val="lt1"/>
                </a:solidFill>
              </a:endParaRPr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138366" y="180086"/>
              <a:ext cx="63500" cy="0"/>
            </a:xfrm>
            <a:custGeom>
              <a:rect b="b" l="l" r="r" t="t"/>
              <a:pathLst>
                <a:path extrusionOk="0" h="120000"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135839" y="119354"/>
              <a:ext cx="0" cy="63500"/>
            </a:xfrm>
            <a:custGeom>
              <a:rect b="b" l="l" r="r" t="t"/>
              <a:pathLst>
                <a:path extrusionOk="0" h="63500" w="120000">
                  <a:moveTo>
                    <a:pt x="0" y="6325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97" name="Google Shape;297;p20"/>
          <p:cNvSpPr/>
          <p:nvPr/>
        </p:nvSpPr>
        <p:spPr>
          <a:xfrm>
            <a:off x="201564" y="247079"/>
            <a:ext cx="0" cy="67945"/>
          </a:xfrm>
          <a:custGeom>
            <a:rect b="b" l="l" r="r" t="t"/>
            <a:pathLst>
              <a:path extrusionOk="0" h="63500" w="120000">
                <a:moveTo>
                  <a:pt x="0" y="63258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8" name="Google Shape;298;p20"/>
          <p:cNvSpPr/>
          <p:nvPr/>
        </p:nvSpPr>
        <p:spPr>
          <a:xfrm>
            <a:off x="201566" y="315037"/>
            <a:ext cx="63500" cy="0"/>
          </a:xfrm>
          <a:custGeom>
            <a:rect b="b" l="l" r="r" t="t"/>
            <a:pathLst>
              <a:path extrusionOk="0" h="120000"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9" name="Google Shape;299;p20"/>
          <p:cNvSpPr txBox="1"/>
          <p:nvPr>
            <p:ph idx="12" type="sldNum"/>
          </p:nvPr>
        </p:nvSpPr>
        <p:spPr>
          <a:xfrm>
            <a:off x="3464697" y="3045472"/>
            <a:ext cx="10602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0" name="Google Shape;3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736215"/>
            <a:ext cx="3126913" cy="2345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"/>
          <p:cNvSpPr txBox="1"/>
          <p:nvPr/>
        </p:nvSpPr>
        <p:spPr>
          <a:xfrm>
            <a:off x="0" y="0"/>
            <a:ext cx="4608300" cy="12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972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</a:rPr>
              <a:t>BlackJack Game 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1"/>
          <p:cNvSpPr txBox="1"/>
          <p:nvPr/>
        </p:nvSpPr>
        <p:spPr>
          <a:xfrm>
            <a:off x="201587" y="118038"/>
            <a:ext cx="245700" cy="1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3"/>
              </a:rPr>
              <a:t>Admin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1"/>
          <p:cNvSpPr/>
          <p:nvPr/>
        </p:nvSpPr>
        <p:spPr>
          <a:xfrm>
            <a:off x="0" y="244602"/>
            <a:ext cx="4608195" cy="122554"/>
          </a:xfrm>
          <a:custGeom>
            <a:rect b="b" l="l" r="r" t="t"/>
            <a:pathLst>
              <a:path extrusionOk="0" h="122554" w="4608195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</a:rPr>
              <a:t>               </a:t>
            </a:r>
            <a:r>
              <a:rPr lang="en-US" sz="700">
                <a:solidFill>
                  <a:schemeClr val="lt1"/>
                </a:solidFill>
              </a:rPr>
              <a:t>Off policy Q Learning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308" name="Google Shape;308;p21"/>
          <p:cNvSpPr txBox="1"/>
          <p:nvPr/>
        </p:nvSpPr>
        <p:spPr>
          <a:xfrm>
            <a:off x="0" y="366915"/>
            <a:ext cx="4608300" cy="2931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76825">
            <a:sp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Off Policy Q-Learning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1"/>
          <p:cNvSpPr/>
          <p:nvPr/>
        </p:nvSpPr>
        <p:spPr>
          <a:xfrm>
            <a:off x="0" y="3310000"/>
            <a:ext cx="4608195" cy="150741"/>
          </a:xfrm>
          <a:custGeom>
            <a:rect b="b" l="l" r="r" t="t"/>
            <a:pathLst>
              <a:path extrusionOk="0" h="122554" w="4608195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lt1"/>
                </a:solidFill>
              </a:rPr>
              <a:t>Richard S. Sutton and Andrew G. Barto Ⓒ 2014, 2015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</a:rPr>
              <a:t>   </a:t>
            </a:r>
            <a:endParaRPr sz="900">
              <a:solidFill>
                <a:schemeClr val="lt1"/>
              </a:solidFill>
            </a:endParaRPr>
          </a:p>
        </p:txBody>
      </p:sp>
      <p:grpSp>
        <p:nvGrpSpPr>
          <p:cNvPr id="310" name="Google Shape;310;p21"/>
          <p:cNvGrpSpPr/>
          <p:nvPr/>
        </p:nvGrpSpPr>
        <p:grpSpPr>
          <a:xfrm>
            <a:off x="0" y="119354"/>
            <a:ext cx="4608195" cy="127729"/>
            <a:chOff x="0" y="119354"/>
            <a:chExt cx="4608195" cy="119373"/>
          </a:xfrm>
        </p:grpSpPr>
        <p:sp>
          <p:nvSpPr>
            <p:cNvPr id="311" name="Google Shape;311;p21"/>
            <p:cNvSpPr/>
            <p:nvPr/>
          </p:nvSpPr>
          <p:spPr>
            <a:xfrm>
              <a:off x="0" y="122301"/>
              <a:ext cx="4608195" cy="116426"/>
            </a:xfrm>
            <a:custGeom>
              <a:rect b="b" l="l" r="r" t="t"/>
              <a:pathLst>
                <a:path extrusionOk="0" h="122554" w="4608195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/>
                <a:t>             </a:t>
              </a:r>
              <a:r>
                <a:rPr lang="en-US" sz="600">
                  <a:solidFill>
                    <a:schemeClr val="lt1"/>
                  </a:solidFill>
                </a:rPr>
                <a:t>Agent </a:t>
              </a:r>
              <a:endParaRPr sz="600">
                <a:solidFill>
                  <a:schemeClr val="lt1"/>
                </a:solidFill>
              </a:endParaRPr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138366" y="180086"/>
              <a:ext cx="63500" cy="0"/>
            </a:xfrm>
            <a:custGeom>
              <a:rect b="b" l="l" r="r" t="t"/>
              <a:pathLst>
                <a:path extrusionOk="0" h="120000"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135839" y="119354"/>
              <a:ext cx="0" cy="63500"/>
            </a:xfrm>
            <a:custGeom>
              <a:rect b="b" l="l" r="r" t="t"/>
              <a:pathLst>
                <a:path extrusionOk="0" h="63500" w="120000">
                  <a:moveTo>
                    <a:pt x="0" y="6325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14" name="Google Shape;314;p21"/>
          <p:cNvSpPr/>
          <p:nvPr/>
        </p:nvSpPr>
        <p:spPr>
          <a:xfrm>
            <a:off x="201564" y="247079"/>
            <a:ext cx="0" cy="67945"/>
          </a:xfrm>
          <a:custGeom>
            <a:rect b="b" l="l" r="r" t="t"/>
            <a:pathLst>
              <a:path extrusionOk="0" h="63500" w="120000">
                <a:moveTo>
                  <a:pt x="0" y="63258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5" name="Google Shape;315;p21"/>
          <p:cNvSpPr/>
          <p:nvPr/>
        </p:nvSpPr>
        <p:spPr>
          <a:xfrm>
            <a:off x="201566" y="315037"/>
            <a:ext cx="63500" cy="0"/>
          </a:xfrm>
          <a:custGeom>
            <a:rect b="b" l="l" r="r" t="t"/>
            <a:pathLst>
              <a:path extrusionOk="0" h="120000"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6" name="Google Shape;316;p21"/>
          <p:cNvSpPr txBox="1"/>
          <p:nvPr>
            <p:ph idx="12" type="sldNum"/>
          </p:nvPr>
        </p:nvSpPr>
        <p:spPr>
          <a:xfrm>
            <a:off x="3464697" y="3045472"/>
            <a:ext cx="10602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7" name="Google Shape;317;p21"/>
          <p:cNvSpPr/>
          <p:nvPr/>
        </p:nvSpPr>
        <p:spPr>
          <a:xfrm>
            <a:off x="315921" y="836746"/>
            <a:ext cx="61595" cy="61594"/>
          </a:xfrm>
          <a:custGeom>
            <a:rect b="b" l="l" r="r" t="t"/>
            <a:pathLst>
              <a:path extrusionOk="0" h="61594" w="61595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8" name="Google Shape;318;p21"/>
          <p:cNvSpPr txBox="1"/>
          <p:nvPr/>
        </p:nvSpPr>
        <p:spPr>
          <a:xfrm>
            <a:off x="426593" y="681700"/>
            <a:ext cx="4077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Off-policy refers to interacting with the environment through the </a:t>
            </a:r>
            <a:r>
              <a:rPr i="1" lang="en-US" sz="1300">
                <a:solidFill>
                  <a:schemeClr val="dk1"/>
                </a:solidFill>
              </a:rPr>
              <a:t>𝜇 </a:t>
            </a:r>
            <a:r>
              <a:rPr lang="en-US" sz="1100">
                <a:solidFill>
                  <a:schemeClr val="dk1"/>
                </a:solidFill>
              </a:rPr>
              <a:t>strategy (performance strategy), obtaining the sequence of S, A, R as experience, and using the experience to evaluate and optimize the learning method of another strategy </a:t>
            </a:r>
            <a:r>
              <a:rPr i="1" lang="en-US" sz="1300">
                <a:solidFill>
                  <a:schemeClr val="dk1"/>
                </a:solidFill>
              </a:rPr>
              <a:t>𝜋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1645983"/>
            <a:ext cx="3312300" cy="1478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"/>
          <p:cNvSpPr txBox="1"/>
          <p:nvPr/>
        </p:nvSpPr>
        <p:spPr>
          <a:xfrm>
            <a:off x="0" y="0"/>
            <a:ext cx="4608300" cy="12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972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</a:rPr>
              <a:t>BlackJack Game 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2"/>
          <p:cNvSpPr txBox="1"/>
          <p:nvPr/>
        </p:nvSpPr>
        <p:spPr>
          <a:xfrm>
            <a:off x="201587" y="118038"/>
            <a:ext cx="245700" cy="1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3"/>
              </a:rPr>
              <a:t>Admin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2"/>
          <p:cNvSpPr/>
          <p:nvPr/>
        </p:nvSpPr>
        <p:spPr>
          <a:xfrm>
            <a:off x="0" y="244602"/>
            <a:ext cx="4608195" cy="122554"/>
          </a:xfrm>
          <a:custGeom>
            <a:rect b="b" l="l" r="r" t="t"/>
            <a:pathLst>
              <a:path extrusionOk="0" h="122554" w="4608195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</a:rPr>
              <a:t>               </a:t>
            </a:r>
            <a:r>
              <a:rPr lang="en-US" sz="700">
                <a:solidFill>
                  <a:schemeClr val="lt1"/>
                </a:solidFill>
              </a:rPr>
              <a:t>Off Policy Q Learning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327" name="Google Shape;327;p22"/>
          <p:cNvSpPr txBox="1"/>
          <p:nvPr/>
        </p:nvSpPr>
        <p:spPr>
          <a:xfrm>
            <a:off x="0" y="366915"/>
            <a:ext cx="4608300" cy="2931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76825">
            <a:sp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Algorithm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2"/>
          <p:cNvSpPr/>
          <p:nvPr/>
        </p:nvSpPr>
        <p:spPr>
          <a:xfrm>
            <a:off x="0" y="3310000"/>
            <a:ext cx="4608195" cy="150741"/>
          </a:xfrm>
          <a:custGeom>
            <a:rect b="b" l="l" r="r" t="t"/>
            <a:pathLst>
              <a:path extrusionOk="0" h="122554" w="4608195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lt1"/>
                </a:solidFill>
              </a:rPr>
              <a:t>Richard S. Sutton and Andrew G. Barto Ⓒ 2014, 2015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</a:rPr>
              <a:t>   </a:t>
            </a:r>
            <a:endParaRPr sz="900">
              <a:solidFill>
                <a:schemeClr val="lt1"/>
              </a:solidFill>
            </a:endParaRPr>
          </a:p>
        </p:txBody>
      </p:sp>
      <p:grpSp>
        <p:nvGrpSpPr>
          <p:cNvPr id="329" name="Google Shape;329;p22"/>
          <p:cNvGrpSpPr/>
          <p:nvPr/>
        </p:nvGrpSpPr>
        <p:grpSpPr>
          <a:xfrm>
            <a:off x="0" y="119354"/>
            <a:ext cx="4608195" cy="127729"/>
            <a:chOff x="0" y="119354"/>
            <a:chExt cx="4608195" cy="119373"/>
          </a:xfrm>
        </p:grpSpPr>
        <p:sp>
          <p:nvSpPr>
            <p:cNvPr id="330" name="Google Shape;330;p22"/>
            <p:cNvSpPr/>
            <p:nvPr/>
          </p:nvSpPr>
          <p:spPr>
            <a:xfrm>
              <a:off x="0" y="122301"/>
              <a:ext cx="4608195" cy="116426"/>
            </a:xfrm>
            <a:custGeom>
              <a:rect b="b" l="l" r="r" t="t"/>
              <a:pathLst>
                <a:path extrusionOk="0" h="122554" w="4608195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/>
                <a:t>             </a:t>
              </a:r>
              <a:r>
                <a:rPr lang="en-US" sz="600">
                  <a:solidFill>
                    <a:schemeClr val="lt1"/>
                  </a:solidFill>
                </a:rPr>
                <a:t>Agent </a:t>
              </a:r>
              <a:endParaRPr sz="600">
                <a:solidFill>
                  <a:schemeClr val="lt1"/>
                </a:solidFill>
              </a:endParaRPr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138366" y="180086"/>
              <a:ext cx="63500" cy="0"/>
            </a:xfrm>
            <a:custGeom>
              <a:rect b="b" l="l" r="r" t="t"/>
              <a:pathLst>
                <a:path extrusionOk="0" h="120000"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135839" y="119354"/>
              <a:ext cx="0" cy="63500"/>
            </a:xfrm>
            <a:custGeom>
              <a:rect b="b" l="l" r="r" t="t"/>
              <a:pathLst>
                <a:path extrusionOk="0" h="63500" w="120000">
                  <a:moveTo>
                    <a:pt x="0" y="6325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33" name="Google Shape;333;p22"/>
          <p:cNvSpPr/>
          <p:nvPr/>
        </p:nvSpPr>
        <p:spPr>
          <a:xfrm>
            <a:off x="201564" y="247079"/>
            <a:ext cx="0" cy="67945"/>
          </a:xfrm>
          <a:custGeom>
            <a:rect b="b" l="l" r="r" t="t"/>
            <a:pathLst>
              <a:path extrusionOk="0" h="63500" w="120000">
                <a:moveTo>
                  <a:pt x="0" y="63258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4" name="Google Shape;334;p22"/>
          <p:cNvSpPr/>
          <p:nvPr/>
        </p:nvSpPr>
        <p:spPr>
          <a:xfrm>
            <a:off x="201566" y="315037"/>
            <a:ext cx="63500" cy="0"/>
          </a:xfrm>
          <a:custGeom>
            <a:rect b="b" l="l" r="r" t="t"/>
            <a:pathLst>
              <a:path extrusionOk="0" h="120000"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5" name="Google Shape;335;p22"/>
          <p:cNvSpPr txBox="1"/>
          <p:nvPr>
            <p:ph idx="12" type="sldNum"/>
          </p:nvPr>
        </p:nvSpPr>
        <p:spPr>
          <a:xfrm>
            <a:off x="3464697" y="3045472"/>
            <a:ext cx="10602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6" name="Google Shape;3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17215"/>
            <a:ext cx="4305300" cy="1521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/>
        </p:nvSpPr>
        <p:spPr>
          <a:xfrm>
            <a:off x="0" y="0"/>
            <a:ext cx="4608300" cy="12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972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</a:rPr>
              <a:t>BlackJack Game 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3"/>
          <p:cNvSpPr txBox="1"/>
          <p:nvPr/>
        </p:nvSpPr>
        <p:spPr>
          <a:xfrm>
            <a:off x="201587" y="118038"/>
            <a:ext cx="245700" cy="1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3"/>
              </a:rPr>
              <a:t>Admin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3"/>
          <p:cNvSpPr/>
          <p:nvPr/>
        </p:nvSpPr>
        <p:spPr>
          <a:xfrm>
            <a:off x="0" y="244602"/>
            <a:ext cx="4608195" cy="122554"/>
          </a:xfrm>
          <a:custGeom>
            <a:rect b="b" l="l" r="r" t="t"/>
            <a:pathLst>
              <a:path extrusionOk="0" h="122554" w="4608195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</a:rPr>
              <a:t>               </a:t>
            </a:r>
            <a:r>
              <a:rPr lang="en-US" sz="700">
                <a:solidFill>
                  <a:schemeClr val="lt1"/>
                </a:solidFill>
              </a:rPr>
              <a:t>Off Policy Q Learning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344" name="Google Shape;344;p23"/>
          <p:cNvSpPr txBox="1"/>
          <p:nvPr/>
        </p:nvSpPr>
        <p:spPr>
          <a:xfrm>
            <a:off x="0" y="366915"/>
            <a:ext cx="4608300" cy="2931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76825">
            <a:sp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Off Policy Q-Learning Results</a:t>
            </a:r>
            <a:r>
              <a:rPr lang="en-US">
                <a:solidFill>
                  <a:schemeClr val="lt1"/>
                </a:solidFill>
              </a:rPr>
              <a:t>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3"/>
          <p:cNvSpPr/>
          <p:nvPr/>
        </p:nvSpPr>
        <p:spPr>
          <a:xfrm>
            <a:off x="0" y="3310000"/>
            <a:ext cx="4608195" cy="150741"/>
          </a:xfrm>
          <a:custGeom>
            <a:rect b="b" l="l" r="r" t="t"/>
            <a:pathLst>
              <a:path extrusionOk="0" h="122554" w="4608195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lt1"/>
                </a:solidFill>
              </a:rPr>
              <a:t>Richard S. Sutton and Andrew G. Barto Ⓒ 2014, 2015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</a:rPr>
              <a:t>   </a:t>
            </a:r>
            <a:endParaRPr sz="900">
              <a:solidFill>
                <a:schemeClr val="lt1"/>
              </a:solidFill>
            </a:endParaRPr>
          </a:p>
        </p:txBody>
      </p:sp>
      <p:grpSp>
        <p:nvGrpSpPr>
          <p:cNvPr id="346" name="Google Shape;346;p23"/>
          <p:cNvGrpSpPr/>
          <p:nvPr/>
        </p:nvGrpSpPr>
        <p:grpSpPr>
          <a:xfrm>
            <a:off x="0" y="119354"/>
            <a:ext cx="4608195" cy="127729"/>
            <a:chOff x="0" y="119354"/>
            <a:chExt cx="4608195" cy="119373"/>
          </a:xfrm>
        </p:grpSpPr>
        <p:sp>
          <p:nvSpPr>
            <p:cNvPr id="347" name="Google Shape;347;p23"/>
            <p:cNvSpPr/>
            <p:nvPr/>
          </p:nvSpPr>
          <p:spPr>
            <a:xfrm>
              <a:off x="0" y="122301"/>
              <a:ext cx="4608195" cy="116426"/>
            </a:xfrm>
            <a:custGeom>
              <a:rect b="b" l="l" r="r" t="t"/>
              <a:pathLst>
                <a:path extrusionOk="0" h="122554" w="4608195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/>
                <a:t>             </a:t>
              </a:r>
              <a:r>
                <a:rPr lang="en-US" sz="600">
                  <a:solidFill>
                    <a:schemeClr val="lt1"/>
                  </a:solidFill>
                </a:rPr>
                <a:t>Agent </a:t>
              </a:r>
              <a:endParaRPr sz="600">
                <a:solidFill>
                  <a:schemeClr val="lt1"/>
                </a:solidFill>
              </a:endParaRPr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138366" y="180086"/>
              <a:ext cx="63500" cy="0"/>
            </a:xfrm>
            <a:custGeom>
              <a:rect b="b" l="l" r="r" t="t"/>
              <a:pathLst>
                <a:path extrusionOk="0" h="120000"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135839" y="119354"/>
              <a:ext cx="0" cy="63500"/>
            </a:xfrm>
            <a:custGeom>
              <a:rect b="b" l="l" r="r" t="t"/>
              <a:pathLst>
                <a:path extrusionOk="0" h="63500" w="120000">
                  <a:moveTo>
                    <a:pt x="0" y="6325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50" name="Google Shape;350;p23"/>
          <p:cNvSpPr/>
          <p:nvPr/>
        </p:nvSpPr>
        <p:spPr>
          <a:xfrm>
            <a:off x="201564" y="247079"/>
            <a:ext cx="0" cy="67945"/>
          </a:xfrm>
          <a:custGeom>
            <a:rect b="b" l="l" r="r" t="t"/>
            <a:pathLst>
              <a:path extrusionOk="0" h="63500" w="120000">
                <a:moveTo>
                  <a:pt x="0" y="63258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1" name="Google Shape;351;p23"/>
          <p:cNvSpPr/>
          <p:nvPr/>
        </p:nvSpPr>
        <p:spPr>
          <a:xfrm>
            <a:off x="201566" y="315037"/>
            <a:ext cx="63500" cy="0"/>
          </a:xfrm>
          <a:custGeom>
            <a:rect b="b" l="l" r="r" t="t"/>
            <a:pathLst>
              <a:path extrusionOk="0" h="120000"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2" name="Google Shape;352;p23"/>
          <p:cNvSpPr txBox="1"/>
          <p:nvPr>
            <p:ph idx="12" type="sldNum"/>
          </p:nvPr>
        </p:nvSpPr>
        <p:spPr>
          <a:xfrm>
            <a:off x="3464697" y="3045472"/>
            <a:ext cx="10602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3" name="Google Shape;3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736215"/>
            <a:ext cx="3126913" cy="2345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/>
          <p:nvPr>
            <p:ph idx="12" type="sldNum"/>
          </p:nvPr>
        </p:nvSpPr>
        <p:spPr>
          <a:xfrm>
            <a:off x="3464697" y="3045472"/>
            <a:ext cx="10602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9" name="Google Shape;359;p24"/>
          <p:cNvSpPr txBox="1"/>
          <p:nvPr/>
        </p:nvSpPr>
        <p:spPr>
          <a:xfrm>
            <a:off x="656075" y="1131375"/>
            <a:ext cx="3349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highlight>
                  <a:schemeClr val="lt1"/>
                </a:highlight>
              </a:rPr>
              <a:t>Thank You</a:t>
            </a:r>
            <a:endParaRPr sz="52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5"/>
          <p:cNvSpPr txBox="1"/>
          <p:nvPr>
            <p:ph idx="12" type="sldNum"/>
          </p:nvPr>
        </p:nvSpPr>
        <p:spPr>
          <a:xfrm>
            <a:off x="3464697" y="3045472"/>
            <a:ext cx="10602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0" y="0"/>
            <a:ext cx="4608300" cy="12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972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</a:rPr>
              <a:t>BlackJack Game 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 txBox="1"/>
          <p:nvPr/>
        </p:nvSpPr>
        <p:spPr>
          <a:xfrm>
            <a:off x="201587" y="118038"/>
            <a:ext cx="2457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3"/>
              </a:rPr>
              <a:t>Ad</a:t>
            </a:r>
            <a:r>
              <a:rPr lang="en-US" sz="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4"/>
              </a:rPr>
              <a:t>m</a:t>
            </a:r>
            <a:r>
              <a:rPr lang="en-US" sz="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5"/>
              </a:rPr>
              <a:t>in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/>
          <p:nvPr/>
        </p:nvSpPr>
        <p:spPr>
          <a:xfrm>
            <a:off x="0" y="244602"/>
            <a:ext cx="4608195" cy="122554"/>
          </a:xfrm>
          <a:custGeom>
            <a:rect b="b" l="l" r="r" t="t"/>
            <a:pathLst>
              <a:path extrusionOk="0" h="122554" w="4608195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</a:rPr>
              <a:t>               Environment 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3" name="Google Shape;53;p8"/>
          <p:cNvSpPr txBox="1"/>
          <p:nvPr/>
        </p:nvSpPr>
        <p:spPr>
          <a:xfrm>
            <a:off x="0" y="366915"/>
            <a:ext cx="4608300" cy="2931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76825">
            <a:sp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Environment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8"/>
          <p:cNvSpPr/>
          <p:nvPr/>
        </p:nvSpPr>
        <p:spPr>
          <a:xfrm>
            <a:off x="371072" y="892624"/>
            <a:ext cx="61595" cy="61594"/>
          </a:xfrm>
          <a:custGeom>
            <a:rect b="b" l="l" r="r" t="t"/>
            <a:pathLst>
              <a:path extrusionOk="0" h="61594" w="61595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" name="Google Shape;55;p8"/>
          <p:cNvSpPr/>
          <p:nvPr/>
        </p:nvSpPr>
        <p:spPr>
          <a:xfrm>
            <a:off x="0" y="3310000"/>
            <a:ext cx="4608195" cy="150741"/>
          </a:xfrm>
          <a:custGeom>
            <a:rect b="b" l="l" r="r" t="t"/>
            <a:pathLst>
              <a:path extrusionOk="0" h="122554" w="4608195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900">
                <a:solidFill>
                  <a:schemeClr val="lt1"/>
                </a:solidFill>
              </a:rPr>
              <a:t>Richard S. Sutton and Andrew G. Barto Ⓒ 2014, 2015   </a:t>
            </a:r>
            <a:r>
              <a:rPr lang="en-US" sz="900">
                <a:solidFill>
                  <a:schemeClr val="lt1"/>
                </a:solidFill>
              </a:rPr>
              <a:t>  </a:t>
            </a:r>
            <a:endParaRPr sz="900">
              <a:solidFill>
                <a:schemeClr val="lt1"/>
              </a:solidFill>
            </a:endParaRPr>
          </a:p>
        </p:txBody>
      </p:sp>
      <p:grpSp>
        <p:nvGrpSpPr>
          <p:cNvPr id="56" name="Google Shape;56;p8"/>
          <p:cNvGrpSpPr/>
          <p:nvPr/>
        </p:nvGrpSpPr>
        <p:grpSpPr>
          <a:xfrm>
            <a:off x="0" y="119354"/>
            <a:ext cx="4608195" cy="127729"/>
            <a:chOff x="0" y="119354"/>
            <a:chExt cx="4608195" cy="119373"/>
          </a:xfrm>
        </p:grpSpPr>
        <p:sp>
          <p:nvSpPr>
            <p:cNvPr id="57" name="Google Shape;57;p8"/>
            <p:cNvSpPr/>
            <p:nvPr/>
          </p:nvSpPr>
          <p:spPr>
            <a:xfrm>
              <a:off x="0" y="122301"/>
              <a:ext cx="4608195" cy="116426"/>
            </a:xfrm>
            <a:custGeom>
              <a:rect b="b" l="l" r="r" t="t"/>
              <a:pathLst>
                <a:path extrusionOk="0" h="122554" w="4608195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/>
                <a:t>             </a:t>
              </a:r>
              <a:r>
                <a:rPr lang="en-US" sz="600">
                  <a:solidFill>
                    <a:schemeClr val="lt1"/>
                  </a:solidFill>
                </a:rPr>
                <a:t>Environment </a:t>
              </a:r>
              <a:endParaRPr sz="600">
                <a:solidFill>
                  <a:schemeClr val="lt1"/>
                </a:solidFill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138366" y="180086"/>
              <a:ext cx="63500" cy="0"/>
            </a:xfrm>
            <a:custGeom>
              <a:rect b="b" l="l" r="r" t="t"/>
              <a:pathLst>
                <a:path extrusionOk="0" h="120000"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135839" y="119354"/>
              <a:ext cx="0" cy="63500"/>
            </a:xfrm>
            <a:custGeom>
              <a:rect b="b" l="l" r="r" t="t"/>
              <a:pathLst>
                <a:path extrusionOk="0" h="63500" w="120000">
                  <a:moveTo>
                    <a:pt x="0" y="6325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0" name="Google Shape;60;p8"/>
          <p:cNvSpPr/>
          <p:nvPr/>
        </p:nvSpPr>
        <p:spPr>
          <a:xfrm>
            <a:off x="201564" y="247079"/>
            <a:ext cx="0" cy="67945"/>
          </a:xfrm>
          <a:custGeom>
            <a:rect b="b" l="l" r="r" t="t"/>
            <a:pathLst>
              <a:path extrusionOk="0" h="63500" w="120000">
                <a:moveTo>
                  <a:pt x="0" y="63258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" name="Google Shape;61;p8"/>
          <p:cNvSpPr/>
          <p:nvPr/>
        </p:nvSpPr>
        <p:spPr>
          <a:xfrm>
            <a:off x="201566" y="315037"/>
            <a:ext cx="63500" cy="0"/>
          </a:xfrm>
          <a:custGeom>
            <a:rect b="b" l="l" r="r" t="t"/>
            <a:pathLst>
              <a:path extrusionOk="0" h="120000"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" name="Google Shape;62;p8"/>
          <p:cNvSpPr/>
          <p:nvPr/>
        </p:nvSpPr>
        <p:spPr>
          <a:xfrm>
            <a:off x="371072" y="1426024"/>
            <a:ext cx="61595" cy="61594"/>
          </a:xfrm>
          <a:custGeom>
            <a:rect b="b" l="l" r="r" t="t"/>
            <a:pathLst>
              <a:path extrusionOk="0" h="61594" w="61595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" name="Google Shape;63;p8"/>
          <p:cNvSpPr txBox="1"/>
          <p:nvPr/>
        </p:nvSpPr>
        <p:spPr>
          <a:xfrm>
            <a:off x="452075" y="738075"/>
            <a:ext cx="379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BlackJack is the popular casino Game in which player is playing against the Dealer.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13525" y="1368375"/>
            <a:ext cx="2771874" cy="17892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 txBox="1"/>
          <p:nvPr/>
        </p:nvSpPr>
        <p:spPr>
          <a:xfrm>
            <a:off x="443876" y="1271127"/>
            <a:ext cx="3700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BlackJack :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Ace + (Face card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or 10).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3464697" y="3045472"/>
            <a:ext cx="10602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/>
        </p:nvSpPr>
        <p:spPr>
          <a:xfrm>
            <a:off x="0" y="0"/>
            <a:ext cx="4608300" cy="12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972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</a:rPr>
              <a:t>BlackJack Game 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 txBox="1"/>
          <p:nvPr/>
        </p:nvSpPr>
        <p:spPr>
          <a:xfrm>
            <a:off x="201587" y="118038"/>
            <a:ext cx="245700" cy="1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3"/>
              </a:rPr>
              <a:t>Admin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/>
          <p:nvPr/>
        </p:nvSpPr>
        <p:spPr>
          <a:xfrm>
            <a:off x="0" y="244602"/>
            <a:ext cx="4608195" cy="122554"/>
          </a:xfrm>
          <a:custGeom>
            <a:rect b="b" l="l" r="r" t="t"/>
            <a:pathLst>
              <a:path extrusionOk="0" h="122554" w="4608195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</a:rPr>
              <a:t>               Rules  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4" name="Google Shape;74;p9"/>
          <p:cNvSpPr txBox="1"/>
          <p:nvPr/>
        </p:nvSpPr>
        <p:spPr>
          <a:xfrm>
            <a:off x="0" y="366915"/>
            <a:ext cx="4608300" cy="2931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76825">
            <a:sp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Rules 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9"/>
          <p:cNvSpPr/>
          <p:nvPr/>
        </p:nvSpPr>
        <p:spPr>
          <a:xfrm>
            <a:off x="371072" y="857428"/>
            <a:ext cx="61595" cy="61594"/>
          </a:xfrm>
          <a:custGeom>
            <a:rect b="b" l="l" r="r" t="t"/>
            <a:pathLst>
              <a:path extrusionOk="0" h="61594" w="61595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" name="Google Shape;76;p9"/>
          <p:cNvSpPr/>
          <p:nvPr/>
        </p:nvSpPr>
        <p:spPr>
          <a:xfrm>
            <a:off x="0" y="3310000"/>
            <a:ext cx="4608195" cy="150741"/>
          </a:xfrm>
          <a:custGeom>
            <a:rect b="b" l="l" r="r" t="t"/>
            <a:pathLst>
              <a:path extrusionOk="0" h="122554" w="4608195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lt1"/>
                </a:solidFill>
              </a:rPr>
              <a:t>Richard S. Sutton and Andrew G. Barto Ⓒ 2014, 2015 </a:t>
            </a:r>
            <a:endParaRPr/>
          </a:p>
        </p:txBody>
      </p:sp>
      <p:grpSp>
        <p:nvGrpSpPr>
          <p:cNvPr id="77" name="Google Shape;77;p9"/>
          <p:cNvGrpSpPr/>
          <p:nvPr/>
        </p:nvGrpSpPr>
        <p:grpSpPr>
          <a:xfrm>
            <a:off x="0" y="119354"/>
            <a:ext cx="4608195" cy="127729"/>
            <a:chOff x="0" y="119354"/>
            <a:chExt cx="4608195" cy="119373"/>
          </a:xfrm>
        </p:grpSpPr>
        <p:sp>
          <p:nvSpPr>
            <p:cNvPr id="78" name="Google Shape;78;p9"/>
            <p:cNvSpPr/>
            <p:nvPr/>
          </p:nvSpPr>
          <p:spPr>
            <a:xfrm>
              <a:off x="0" y="122301"/>
              <a:ext cx="4608195" cy="116426"/>
            </a:xfrm>
            <a:custGeom>
              <a:rect b="b" l="l" r="r" t="t"/>
              <a:pathLst>
                <a:path extrusionOk="0" h="122554" w="4608195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/>
                <a:t>             </a:t>
              </a:r>
              <a:r>
                <a:rPr lang="en-US" sz="600">
                  <a:solidFill>
                    <a:schemeClr val="lt1"/>
                  </a:solidFill>
                </a:rPr>
                <a:t>Environment </a:t>
              </a:r>
              <a:endParaRPr sz="600">
                <a:solidFill>
                  <a:schemeClr val="lt1"/>
                </a:solidFill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138366" y="180086"/>
              <a:ext cx="63500" cy="0"/>
            </a:xfrm>
            <a:custGeom>
              <a:rect b="b" l="l" r="r" t="t"/>
              <a:pathLst>
                <a:path extrusionOk="0" h="120000"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135839" y="119354"/>
              <a:ext cx="0" cy="63500"/>
            </a:xfrm>
            <a:custGeom>
              <a:rect b="b" l="l" r="r" t="t"/>
              <a:pathLst>
                <a:path extrusionOk="0" h="63500" w="120000">
                  <a:moveTo>
                    <a:pt x="0" y="6325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1" name="Google Shape;81;p9"/>
          <p:cNvSpPr/>
          <p:nvPr/>
        </p:nvSpPr>
        <p:spPr>
          <a:xfrm>
            <a:off x="201564" y="247079"/>
            <a:ext cx="0" cy="67945"/>
          </a:xfrm>
          <a:custGeom>
            <a:rect b="b" l="l" r="r" t="t"/>
            <a:pathLst>
              <a:path extrusionOk="0" h="63500" w="120000">
                <a:moveTo>
                  <a:pt x="0" y="63258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" name="Google Shape;82;p9"/>
          <p:cNvSpPr/>
          <p:nvPr/>
        </p:nvSpPr>
        <p:spPr>
          <a:xfrm>
            <a:off x="201566" y="315037"/>
            <a:ext cx="63500" cy="0"/>
          </a:xfrm>
          <a:custGeom>
            <a:rect b="b" l="l" r="r" t="t"/>
            <a:pathLst>
              <a:path extrusionOk="0" h="120000"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" name="Google Shape;83;p9"/>
          <p:cNvSpPr txBox="1"/>
          <p:nvPr/>
        </p:nvSpPr>
        <p:spPr>
          <a:xfrm>
            <a:off x="432675" y="703675"/>
            <a:ext cx="4012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In this game ‘Number card’ weightage is equal to the their value, Face is value is 10 and Ace can be either 11 or 1.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9"/>
          <p:cNvSpPr/>
          <p:nvPr/>
        </p:nvSpPr>
        <p:spPr>
          <a:xfrm>
            <a:off x="371072" y="1303012"/>
            <a:ext cx="61595" cy="61594"/>
          </a:xfrm>
          <a:custGeom>
            <a:rect b="b" l="l" r="r" t="t"/>
            <a:pathLst>
              <a:path extrusionOk="0" h="61594" w="61595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" name="Google Shape;85;p9"/>
          <p:cNvSpPr txBox="1"/>
          <p:nvPr/>
        </p:nvSpPr>
        <p:spPr>
          <a:xfrm>
            <a:off x="432675" y="1152674"/>
            <a:ext cx="4012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Player win if his score is greater than the dealer score and less then the 21. score is equal to the sum of cards in the hand.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9"/>
          <p:cNvSpPr/>
          <p:nvPr/>
        </p:nvSpPr>
        <p:spPr>
          <a:xfrm>
            <a:off x="371072" y="1752011"/>
            <a:ext cx="61595" cy="61594"/>
          </a:xfrm>
          <a:custGeom>
            <a:rect b="b" l="l" r="r" t="t"/>
            <a:pathLst>
              <a:path extrusionOk="0" h="61594" w="61595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" name="Google Shape;87;p9"/>
          <p:cNvSpPr txBox="1"/>
          <p:nvPr/>
        </p:nvSpPr>
        <p:spPr>
          <a:xfrm>
            <a:off x="430875" y="1613849"/>
            <a:ext cx="4087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Player’s Actions : </a:t>
            </a: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Hit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Stick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Hit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Take random card from deck.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Stick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Further player not receive any card and game is over for the player. 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371072" y="2522212"/>
            <a:ext cx="61595" cy="61594"/>
          </a:xfrm>
          <a:custGeom>
            <a:rect b="b" l="l" r="r" t="t"/>
            <a:pathLst>
              <a:path extrusionOk="0" h="61594" w="61595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" name="Google Shape;89;p9"/>
          <p:cNvSpPr txBox="1"/>
          <p:nvPr/>
        </p:nvSpPr>
        <p:spPr>
          <a:xfrm>
            <a:off x="430875" y="2375849"/>
            <a:ext cx="408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Dealer keeps Hit until his score is greater than 17.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score is greater than 17 He stick and both player and dealer show their card.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3464697" y="3045472"/>
            <a:ext cx="10602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/>
          <p:nvPr/>
        </p:nvSpPr>
        <p:spPr>
          <a:xfrm>
            <a:off x="0" y="0"/>
            <a:ext cx="4608300" cy="12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972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</a:rPr>
              <a:t>BlackJack Game 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0"/>
          <p:cNvSpPr txBox="1"/>
          <p:nvPr/>
        </p:nvSpPr>
        <p:spPr>
          <a:xfrm>
            <a:off x="201587" y="118038"/>
            <a:ext cx="245700" cy="1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3"/>
              </a:rPr>
              <a:t>Admin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0"/>
          <p:cNvSpPr/>
          <p:nvPr/>
        </p:nvSpPr>
        <p:spPr>
          <a:xfrm>
            <a:off x="0" y="244602"/>
            <a:ext cx="4608195" cy="122554"/>
          </a:xfrm>
          <a:custGeom>
            <a:rect b="b" l="l" r="r" t="t"/>
            <a:pathLst>
              <a:path extrusionOk="0" h="122554" w="4608195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</a:rPr>
              <a:t>               Environment I</a:t>
            </a:r>
            <a:r>
              <a:rPr lang="en-US" sz="600">
                <a:solidFill>
                  <a:schemeClr val="lt1"/>
                </a:solidFill>
              </a:rPr>
              <a:t>mplementation</a:t>
            </a:r>
            <a:endParaRPr sz="6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8" name="Google Shape;98;p10"/>
          <p:cNvSpPr txBox="1"/>
          <p:nvPr/>
        </p:nvSpPr>
        <p:spPr>
          <a:xfrm>
            <a:off x="0" y="366915"/>
            <a:ext cx="4608300" cy="2931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768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  Environment Implementation </a:t>
            </a:r>
            <a:r>
              <a:rPr lang="en-US">
                <a:solidFill>
                  <a:srgbClr val="FFFFFF"/>
                </a:solidFill>
              </a:rPr>
              <a:t>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0" y="3310000"/>
            <a:ext cx="4608195" cy="150741"/>
          </a:xfrm>
          <a:custGeom>
            <a:rect b="b" l="l" r="r" t="t"/>
            <a:pathLst>
              <a:path extrusionOk="0" h="122554" w="4608195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</a:rPr>
              <a:t>   </a:t>
            </a:r>
            <a:endParaRPr sz="900">
              <a:solidFill>
                <a:schemeClr val="lt1"/>
              </a:solidFill>
            </a:endParaRPr>
          </a:p>
        </p:txBody>
      </p:sp>
      <p:grpSp>
        <p:nvGrpSpPr>
          <p:cNvPr id="100" name="Google Shape;100;p10"/>
          <p:cNvGrpSpPr/>
          <p:nvPr/>
        </p:nvGrpSpPr>
        <p:grpSpPr>
          <a:xfrm>
            <a:off x="0" y="119354"/>
            <a:ext cx="4608195" cy="127729"/>
            <a:chOff x="0" y="119354"/>
            <a:chExt cx="4608195" cy="119373"/>
          </a:xfrm>
        </p:grpSpPr>
        <p:sp>
          <p:nvSpPr>
            <p:cNvPr id="101" name="Google Shape;101;p10"/>
            <p:cNvSpPr/>
            <p:nvPr/>
          </p:nvSpPr>
          <p:spPr>
            <a:xfrm>
              <a:off x="0" y="122301"/>
              <a:ext cx="4608195" cy="116426"/>
            </a:xfrm>
            <a:custGeom>
              <a:rect b="b" l="l" r="r" t="t"/>
              <a:pathLst>
                <a:path extrusionOk="0" h="122554" w="4608195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/>
                <a:t>             </a:t>
              </a:r>
              <a:r>
                <a:rPr lang="en-US" sz="600">
                  <a:solidFill>
                    <a:schemeClr val="lt1"/>
                  </a:solidFill>
                </a:rPr>
                <a:t>Environment </a:t>
              </a:r>
              <a:endParaRPr sz="600">
                <a:solidFill>
                  <a:schemeClr val="lt1"/>
                </a:solidFill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138366" y="180086"/>
              <a:ext cx="63500" cy="0"/>
            </a:xfrm>
            <a:custGeom>
              <a:rect b="b" l="l" r="r" t="t"/>
              <a:pathLst>
                <a:path extrusionOk="0" h="120000"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135839" y="119354"/>
              <a:ext cx="0" cy="63500"/>
            </a:xfrm>
            <a:custGeom>
              <a:rect b="b" l="l" r="r" t="t"/>
              <a:pathLst>
                <a:path extrusionOk="0" h="63500" w="120000">
                  <a:moveTo>
                    <a:pt x="0" y="6325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4" name="Google Shape;104;p10"/>
          <p:cNvSpPr/>
          <p:nvPr/>
        </p:nvSpPr>
        <p:spPr>
          <a:xfrm>
            <a:off x="201564" y="247079"/>
            <a:ext cx="0" cy="67945"/>
          </a:xfrm>
          <a:custGeom>
            <a:rect b="b" l="l" r="r" t="t"/>
            <a:pathLst>
              <a:path extrusionOk="0" h="63500" w="120000">
                <a:moveTo>
                  <a:pt x="0" y="63258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" name="Google Shape;105;p10"/>
          <p:cNvSpPr/>
          <p:nvPr/>
        </p:nvSpPr>
        <p:spPr>
          <a:xfrm>
            <a:off x="201566" y="315037"/>
            <a:ext cx="63500" cy="0"/>
          </a:xfrm>
          <a:custGeom>
            <a:rect b="b" l="l" r="r" t="t"/>
            <a:pathLst>
              <a:path extrusionOk="0" h="120000"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" name="Google Shape;106;p10"/>
          <p:cNvSpPr txBox="1"/>
          <p:nvPr/>
        </p:nvSpPr>
        <p:spPr>
          <a:xfrm>
            <a:off x="108650" y="823500"/>
            <a:ext cx="4451100" cy="20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A3E9D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n-US" sz="11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100">
                <a:solidFill>
                  <a:srgbClr val="7A3E9D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BlackJack</a:t>
            </a:r>
            <a:r>
              <a:rPr lang="en-US" sz="1100">
                <a:solidFill>
                  <a:srgbClr val="77777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A3E9D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lang="en-US" sz="11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100">
                <a:solidFill>
                  <a:srgbClr val="AA3731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lang="en-US" sz="1100">
                <a:solidFill>
                  <a:srgbClr val="77777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100">
                <a:solidFill>
                  <a:srgbClr val="7A3E9D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self</a:t>
            </a:r>
            <a:r>
              <a:rPr lang="en-US" sz="1100">
                <a:solidFill>
                  <a:srgbClr val="77777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1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>
                <a:solidFill>
                  <a:srgbClr val="77777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-US" sz="11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>
                <a:solidFill>
                  <a:srgbClr val="9C5D2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n-US" sz="1100">
                <a:solidFill>
                  <a:srgbClr val="77777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>
              <a:solidFill>
                <a:srgbClr val="777777"/>
              </a:solidFill>
              <a:highlight>
                <a:srgbClr val="F5F5F5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7777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100">
                <a:solidFill>
                  <a:srgbClr val="7A3E9D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lang="en-US" sz="11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100">
                <a:solidFill>
                  <a:srgbClr val="AA3731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start</a:t>
            </a:r>
            <a:r>
              <a:rPr lang="en-US" sz="1100">
                <a:solidFill>
                  <a:srgbClr val="77777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100">
                <a:solidFill>
                  <a:srgbClr val="7A3E9D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self</a:t>
            </a:r>
            <a:r>
              <a:rPr lang="en-US" sz="1100">
                <a:solidFill>
                  <a:srgbClr val="77777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):</a:t>
            </a:r>
            <a:endParaRPr sz="1100">
              <a:solidFill>
                <a:srgbClr val="777777"/>
              </a:solidFill>
              <a:highlight>
                <a:srgbClr val="F5F5F5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777777"/>
              </a:solidFill>
              <a:highlight>
                <a:srgbClr val="F5F5F5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A3E9D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lang="en-US" sz="11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100">
                <a:solidFill>
                  <a:srgbClr val="AA3731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play</a:t>
            </a:r>
            <a:r>
              <a:rPr lang="en-US" sz="1100">
                <a:solidFill>
                  <a:srgbClr val="77777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100">
                <a:solidFill>
                  <a:srgbClr val="7A3E9D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self</a:t>
            </a:r>
            <a:r>
              <a:rPr lang="en-US" sz="1100">
                <a:solidFill>
                  <a:srgbClr val="77777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11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>
                <a:solidFill>
                  <a:srgbClr val="7A3E9D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action</a:t>
            </a:r>
            <a:r>
              <a:rPr lang="en-US" sz="1100">
                <a:solidFill>
                  <a:srgbClr val="77777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):</a:t>
            </a:r>
            <a:endParaRPr sz="1100">
              <a:solidFill>
                <a:srgbClr val="777777"/>
              </a:solidFill>
              <a:highlight>
                <a:srgbClr val="F5F5F5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A3E9D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lang="en-US" sz="11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100">
                <a:solidFill>
                  <a:srgbClr val="AA3731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__delta_card</a:t>
            </a:r>
            <a:r>
              <a:rPr lang="en-US" sz="1100">
                <a:solidFill>
                  <a:srgbClr val="77777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100">
                <a:solidFill>
                  <a:srgbClr val="7A3E9D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self</a:t>
            </a:r>
            <a:r>
              <a:rPr lang="en-US" sz="1100">
                <a:solidFill>
                  <a:srgbClr val="77777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):</a:t>
            </a:r>
            <a:endParaRPr sz="1100">
              <a:solidFill>
                <a:srgbClr val="777777"/>
              </a:solidFill>
              <a:highlight>
                <a:srgbClr val="F5F5F5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A3E9D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lang="en-US" sz="11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100">
                <a:solidFill>
                  <a:srgbClr val="AA3731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__bust</a:t>
            </a:r>
            <a:r>
              <a:rPr lang="en-US" sz="1100">
                <a:solidFill>
                  <a:srgbClr val="77777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100">
                <a:solidFill>
                  <a:srgbClr val="7A3E9D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self</a:t>
            </a:r>
            <a:r>
              <a:rPr lang="en-US" sz="1100">
                <a:solidFill>
                  <a:srgbClr val="77777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11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>
                <a:solidFill>
                  <a:srgbClr val="7A3E9D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cards</a:t>
            </a:r>
            <a:r>
              <a:rPr lang="en-US" sz="1100">
                <a:solidFill>
                  <a:srgbClr val="77777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11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>
                <a:solidFill>
                  <a:srgbClr val="7A3E9D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hands</a:t>
            </a:r>
            <a:r>
              <a:rPr lang="en-US" sz="1100">
                <a:solidFill>
                  <a:srgbClr val="77777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):</a:t>
            </a:r>
            <a:endParaRPr sz="1100">
              <a:solidFill>
                <a:srgbClr val="777777"/>
              </a:solidFill>
              <a:highlight>
                <a:srgbClr val="F5F5F5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A3E9D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lang="en-US" sz="11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100">
                <a:solidFill>
                  <a:srgbClr val="AA3731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__score</a:t>
            </a:r>
            <a:r>
              <a:rPr lang="en-US" sz="1100">
                <a:solidFill>
                  <a:srgbClr val="77777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100">
                <a:solidFill>
                  <a:srgbClr val="7A3E9D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self</a:t>
            </a:r>
            <a:r>
              <a:rPr lang="en-US" sz="1100">
                <a:solidFill>
                  <a:srgbClr val="77777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11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>
                <a:solidFill>
                  <a:srgbClr val="7A3E9D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cards</a:t>
            </a:r>
            <a:r>
              <a:rPr lang="en-US" sz="1100">
                <a:solidFill>
                  <a:srgbClr val="77777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11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>
                <a:solidFill>
                  <a:srgbClr val="7A3E9D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hands</a:t>
            </a:r>
            <a:r>
              <a:rPr lang="en-US" sz="1100">
                <a:solidFill>
                  <a:srgbClr val="77777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):</a:t>
            </a:r>
            <a:endParaRPr sz="1100">
              <a:solidFill>
                <a:srgbClr val="777777"/>
              </a:solidFill>
              <a:highlight>
                <a:srgbClr val="F5F5F5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A3E9D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lang="en-US" sz="11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100">
                <a:solidFill>
                  <a:srgbClr val="AA3731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__usable_ace</a:t>
            </a:r>
            <a:r>
              <a:rPr lang="en-US" sz="1100">
                <a:solidFill>
                  <a:srgbClr val="77777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100">
                <a:solidFill>
                  <a:srgbClr val="7A3E9D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self</a:t>
            </a:r>
            <a:r>
              <a:rPr lang="en-US" sz="1100">
                <a:solidFill>
                  <a:srgbClr val="77777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11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>
                <a:solidFill>
                  <a:srgbClr val="7A3E9D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cards</a:t>
            </a:r>
            <a:r>
              <a:rPr lang="en-US" sz="1100">
                <a:solidFill>
                  <a:srgbClr val="77777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11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>
                <a:solidFill>
                  <a:srgbClr val="7A3E9D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hands</a:t>
            </a:r>
            <a:r>
              <a:rPr lang="en-US" sz="1100">
                <a:solidFill>
                  <a:srgbClr val="77777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):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0"/>
          <p:cNvSpPr txBox="1"/>
          <p:nvPr>
            <p:ph idx="12" type="sldNum"/>
          </p:nvPr>
        </p:nvSpPr>
        <p:spPr>
          <a:xfrm>
            <a:off x="3464697" y="3045472"/>
            <a:ext cx="10602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 txBox="1"/>
          <p:nvPr/>
        </p:nvSpPr>
        <p:spPr>
          <a:xfrm>
            <a:off x="0" y="0"/>
            <a:ext cx="4608300" cy="12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972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</a:rPr>
              <a:t>BlackJack Game 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1"/>
          <p:cNvSpPr txBox="1"/>
          <p:nvPr/>
        </p:nvSpPr>
        <p:spPr>
          <a:xfrm>
            <a:off x="201587" y="118038"/>
            <a:ext cx="245700" cy="1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3"/>
              </a:rPr>
              <a:t>Admin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1"/>
          <p:cNvSpPr/>
          <p:nvPr/>
        </p:nvSpPr>
        <p:spPr>
          <a:xfrm>
            <a:off x="0" y="244602"/>
            <a:ext cx="4608195" cy="122554"/>
          </a:xfrm>
          <a:custGeom>
            <a:rect b="b" l="l" r="r" t="t"/>
            <a:pathLst>
              <a:path extrusionOk="0" h="122554" w="4608195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</a:rPr>
              <a:t>              </a:t>
            </a:r>
            <a:r>
              <a:rPr lang="en-US" sz="600">
                <a:solidFill>
                  <a:schemeClr val="lt1"/>
                </a:solidFill>
              </a:rPr>
              <a:t> Returns</a:t>
            </a:r>
            <a:r>
              <a:rPr lang="en-US" sz="600">
                <a:solidFill>
                  <a:schemeClr val="lt1"/>
                </a:solidFill>
              </a:rPr>
              <a:t>   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5" name="Google Shape;115;p11"/>
          <p:cNvSpPr txBox="1"/>
          <p:nvPr/>
        </p:nvSpPr>
        <p:spPr>
          <a:xfrm>
            <a:off x="0" y="366915"/>
            <a:ext cx="4608300" cy="2931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76825">
            <a:sp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Environment Returns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142472" y="857428"/>
            <a:ext cx="61595" cy="61594"/>
          </a:xfrm>
          <a:custGeom>
            <a:rect b="b" l="l" r="r" t="t"/>
            <a:pathLst>
              <a:path extrusionOk="0" h="61594" w="61595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7" name="Google Shape;117;p11"/>
          <p:cNvSpPr/>
          <p:nvPr/>
        </p:nvSpPr>
        <p:spPr>
          <a:xfrm>
            <a:off x="0" y="3310000"/>
            <a:ext cx="4608195" cy="150741"/>
          </a:xfrm>
          <a:custGeom>
            <a:rect b="b" l="l" r="r" t="t"/>
            <a:pathLst>
              <a:path extrusionOk="0" h="122554" w="4608195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</a:rPr>
              <a:t>   </a:t>
            </a:r>
            <a:endParaRPr sz="900">
              <a:solidFill>
                <a:schemeClr val="lt1"/>
              </a:solidFill>
            </a:endParaRPr>
          </a:p>
        </p:txBody>
      </p:sp>
      <p:grpSp>
        <p:nvGrpSpPr>
          <p:cNvPr id="118" name="Google Shape;118;p11"/>
          <p:cNvGrpSpPr/>
          <p:nvPr/>
        </p:nvGrpSpPr>
        <p:grpSpPr>
          <a:xfrm>
            <a:off x="0" y="119354"/>
            <a:ext cx="4608195" cy="127729"/>
            <a:chOff x="0" y="119354"/>
            <a:chExt cx="4608195" cy="119373"/>
          </a:xfrm>
        </p:grpSpPr>
        <p:sp>
          <p:nvSpPr>
            <p:cNvPr id="119" name="Google Shape;119;p11"/>
            <p:cNvSpPr/>
            <p:nvPr/>
          </p:nvSpPr>
          <p:spPr>
            <a:xfrm>
              <a:off x="0" y="122301"/>
              <a:ext cx="4608195" cy="116426"/>
            </a:xfrm>
            <a:custGeom>
              <a:rect b="b" l="l" r="r" t="t"/>
              <a:pathLst>
                <a:path extrusionOk="0" h="122554" w="4608195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/>
                <a:t>             </a:t>
              </a:r>
              <a:r>
                <a:rPr lang="en-US" sz="600">
                  <a:solidFill>
                    <a:schemeClr val="lt1"/>
                  </a:solidFill>
                </a:rPr>
                <a:t>Environment</a:t>
              </a:r>
              <a:r>
                <a:rPr lang="en-US" sz="600">
                  <a:solidFill>
                    <a:schemeClr val="lt1"/>
                  </a:solidFill>
                </a:rPr>
                <a:t> </a:t>
              </a:r>
              <a:endParaRPr sz="600">
                <a:solidFill>
                  <a:schemeClr val="lt1"/>
                </a:solidFill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38366" y="180086"/>
              <a:ext cx="63500" cy="0"/>
            </a:xfrm>
            <a:custGeom>
              <a:rect b="b" l="l" r="r" t="t"/>
              <a:pathLst>
                <a:path extrusionOk="0" h="120000"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135839" y="119354"/>
              <a:ext cx="0" cy="63500"/>
            </a:xfrm>
            <a:custGeom>
              <a:rect b="b" l="l" r="r" t="t"/>
              <a:pathLst>
                <a:path extrusionOk="0" h="63500" w="120000">
                  <a:moveTo>
                    <a:pt x="0" y="6325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2" name="Google Shape;122;p11"/>
          <p:cNvSpPr/>
          <p:nvPr/>
        </p:nvSpPr>
        <p:spPr>
          <a:xfrm>
            <a:off x="201564" y="247079"/>
            <a:ext cx="0" cy="67945"/>
          </a:xfrm>
          <a:custGeom>
            <a:rect b="b" l="l" r="r" t="t"/>
            <a:pathLst>
              <a:path extrusionOk="0" h="63500" w="120000">
                <a:moveTo>
                  <a:pt x="0" y="63258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3" name="Google Shape;123;p11"/>
          <p:cNvSpPr/>
          <p:nvPr/>
        </p:nvSpPr>
        <p:spPr>
          <a:xfrm>
            <a:off x="201566" y="315037"/>
            <a:ext cx="63500" cy="0"/>
          </a:xfrm>
          <a:custGeom>
            <a:rect b="b" l="l" r="r" t="t"/>
            <a:pathLst>
              <a:path extrusionOk="0" h="120000"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" name="Google Shape;124;p11"/>
          <p:cNvSpPr txBox="1"/>
          <p:nvPr/>
        </p:nvSpPr>
        <p:spPr>
          <a:xfrm>
            <a:off x="265075" y="703675"/>
            <a:ext cx="43431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B69C6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play function</a:t>
            </a:r>
            <a:endParaRPr sz="1100">
              <a:solidFill>
                <a:srgbClr val="4B69C6"/>
              </a:solidFill>
              <a:highlight>
                <a:srgbClr val="F5F5F5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B69C6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11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>
                <a:solidFill>
                  <a:srgbClr val="77777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{'</a:t>
            </a:r>
            <a:r>
              <a:rPr lang="en-US" sz="1100">
                <a:solidFill>
                  <a:srgbClr val="448C2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pCards</a:t>
            </a:r>
            <a:r>
              <a:rPr lang="en-US" sz="1100">
                <a:solidFill>
                  <a:srgbClr val="77777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', '</a:t>
            </a:r>
            <a:r>
              <a:rPr lang="en-US" sz="1100">
                <a:solidFill>
                  <a:srgbClr val="448C2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nState</a:t>
            </a:r>
            <a:r>
              <a:rPr lang="en-US" sz="1100">
                <a:solidFill>
                  <a:srgbClr val="77777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', </a:t>
            </a:r>
            <a:r>
              <a:rPr lang="en-US" sz="1100">
                <a:solidFill>
                  <a:srgbClr val="77777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1100">
                <a:solidFill>
                  <a:srgbClr val="448C2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dealers_cards</a:t>
            </a:r>
            <a:r>
              <a:rPr lang="en-US" sz="1100">
                <a:solidFill>
                  <a:srgbClr val="77777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',</a:t>
            </a:r>
            <a:r>
              <a:rPr lang="en-US" sz="1100">
                <a:solidFill>
                  <a:srgbClr val="333333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>
                <a:solidFill>
                  <a:srgbClr val="77777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1100">
                <a:solidFill>
                  <a:srgbClr val="448C2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100">
                <a:solidFill>
                  <a:srgbClr val="448C2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ealers_score</a:t>
            </a:r>
            <a:r>
              <a:rPr lang="en-US" sz="1100">
                <a:solidFill>
                  <a:srgbClr val="77777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1100">
                <a:solidFill>
                  <a:srgbClr val="77777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, '</a:t>
            </a:r>
            <a:r>
              <a:rPr lang="en-US" sz="1100">
                <a:solidFill>
                  <a:srgbClr val="448C2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action</a:t>
            </a:r>
            <a:r>
              <a:rPr lang="en-US" sz="1100">
                <a:solidFill>
                  <a:srgbClr val="77777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', '</a:t>
            </a:r>
            <a:r>
              <a:rPr lang="en-US" sz="1100">
                <a:solidFill>
                  <a:srgbClr val="448C2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reward</a:t>
            </a:r>
            <a:r>
              <a:rPr lang="en-US" sz="1100">
                <a:solidFill>
                  <a:srgbClr val="77777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', '</a:t>
            </a:r>
            <a:r>
              <a:rPr lang="en-US" sz="1100">
                <a:solidFill>
                  <a:srgbClr val="448C2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done</a:t>
            </a:r>
            <a:r>
              <a:rPr lang="en-US" sz="1100">
                <a:solidFill>
                  <a:srgbClr val="777777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'}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1"/>
          <p:cNvSpPr txBox="1"/>
          <p:nvPr/>
        </p:nvSpPr>
        <p:spPr>
          <a:xfrm>
            <a:off x="240225" y="1562950"/>
            <a:ext cx="4248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nState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Next state of the agent.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reward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 :  (-1, 0, 1).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done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 : False / True, if game over for player then True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otherwise False.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pCard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 : cards player have in hand.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dealers_cards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 : cards dealer have.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dealers_score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 : score of the dealer i.e. sum of cards.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1"/>
          <p:cNvSpPr txBox="1"/>
          <p:nvPr>
            <p:ph idx="12" type="sldNum"/>
          </p:nvPr>
        </p:nvSpPr>
        <p:spPr>
          <a:xfrm>
            <a:off x="3464697" y="3045472"/>
            <a:ext cx="10602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/>
        </p:nvSpPr>
        <p:spPr>
          <a:xfrm>
            <a:off x="0" y="0"/>
            <a:ext cx="4608300" cy="12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972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</a:rPr>
              <a:t>BlackJack Game 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2"/>
          <p:cNvSpPr txBox="1"/>
          <p:nvPr/>
        </p:nvSpPr>
        <p:spPr>
          <a:xfrm>
            <a:off x="201587" y="118038"/>
            <a:ext cx="245700" cy="1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3"/>
              </a:rPr>
              <a:t>Admin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2"/>
          <p:cNvSpPr/>
          <p:nvPr/>
        </p:nvSpPr>
        <p:spPr>
          <a:xfrm>
            <a:off x="0" y="244602"/>
            <a:ext cx="4608195" cy="122554"/>
          </a:xfrm>
          <a:custGeom>
            <a:rect b="b" l="l" r="r" t="t"/>
            <a:pathLst>
              <a:path extrusionOk="0" h="122554" w="4608195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</a:rPr>
              <a:t>               Agent  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34" name="Google Shape;134;p12"/>
          <p:cNvSpPr txBox="1"/>
          <p:nvPr/>
        </p:nvSpPr>
        <p:spPr>
          <a:xfrm>
            <a:off x="0" y="366915"/>
            <a:ext cx="4608300" cy="2931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76825">
            <a:sp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Agent</a:t>
            </a:r>
            <a:r>
              <a:rPr lang="en-US">
                <a:solidFill>
                  <a:srgbClr val="FFFFFF"/>
                </a:solidFill>
              </a:rPr>
              <a:t>  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2"/>
          <p:cNvSpPr/>
          <p:nvPr/>
        </p:nvSpPr>
        <p:spPr>
          <a:xfrm>
            <a:off x="371072" y="857428"/>
            <a:ext cx="61595" cy="61594"/>
          </a:xfrm>
          <a:custGeom>
            <a:rect b="b" l="l" r="r" t="t"/>
            <a:pathLst>
              <a:path extrusionOk="0" h="61594" w="61595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6" name="Google Shape;136;p12"/>
          <p:cNvSpPr/>
          <p:nvPr/>
        </p:nvSpPr>
        <p:spPr>
          <a:xfrm>
            <a:off x="0" y="3310000"/>
            <a:ext cx="4608195" cy="150741"/>
          </a:xfrm>
          <a:custGeom>
            <a:rect b="b" l="l" r="r" t="t"/>
            <a:pathLst>
              <a:path extrusionOk="0" h="122554" w="4608195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lt1"/>
                </a:solidFill>
              </a:rPr>
              <a:t>Richard S. Sutton and Andrew G. Barto Ⓒ 2014, 2015 </a:t>
            </a:r>
            <a:endParaRPr/>
          </a:p>
        </p:txBody>
      </p:sp>
      <p:grpSp>
        <p:nvGrpSpPr>
          <p:cNvPr id="137" name="Google Shape;137;p12"/>
          <p:cNvGrpSpPr/>
          <p:nvPr/>
        </p:nvGrpSpPr>
        <p:grpSpPr>
          <a:xfrm>
            <a:off x="0" y="119354"/>
            <a:ext cx="4608195" cy="127729"/>
            <a:chOff x="0" y="119354"/>
            <a:chExt cx="4608195" cy="119373"/>
          </a:xfrm>
        </p:grpSpPr>
        <p:sp>
          <p:nvSpPr>
            <p:cNvPr id="138" name="Google Shape;138;p12"/>
            <p:cNvSpPr/>
            <p:nvPr/>
          </p:nvSpPr>
          <p:spPr>
            <a:xfrm>
              <a:off x="0" y="122301"/>
              <a:ext cx="4608195" cy="116426"/>
            </a:xfrm>
            <a:custGeom>
              <a:rect b="b" l="l" r="r" t="t"/>
              <a:pathLst>
                <a:path extrusionOk="0" h="122554" w="4608195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/>
                <a:t>             </a:t>
              </a:r>
              <a:r>
                <a:rPr lang="en-US" sz="600">
                  <a:solidFill>
                    <a:schemeClr val="lt1"/>
                  </a:solidFill>
                </a:rPr>
                <a:t>Agent</a:t>
              </a:r>
              <a:r>
                <a:rPr lang="en-US" sz="600">
                  <a:solidFill>
                    <a:schemeClr val="lt1"/>
                  </a:solidFill>
                </a:rPr>
                <a:t> </a:t>
              </a:r>
              <a:endParaRPr sz="600">
                <a:solidFill>
                  <a:schemeClr val="lt1"/>
                </a:solidFill>
              </a:endParaRPr>
            </a:p>
          </p:txBody>
        </p:sp>
        <p:sp>
          <p:nvSpPr>
            <p:cNvPr id="139" name="Google Shape;139;p12"/>
            <p:cNvSpPr/>
            <p:nvPr/>
          </p:nvSpPr>
          <p:spPr>
            <a:xfrm>
              <a:off x="138366" y="180086"/>
              <a:ext cx="63500" cy="0"/>
            </a:xfrm>
            <a:custGeom>
              <a:rect b="b" l="l" r="r" t="t"/>
              <a:pathLst>
                <a:path extrusionOk="0" h="120000"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" name="Google Shape;140;p12"/>
            <p:cNvSpPr/>
            <p:nvPr/>
          </p:nvSpPr>
          <p:spPr>
            <a:xfrm>
              <a:off x="135839" y="119354"/>
              <a:ext cx="0" cy="63500"/>
            </a:xfrm>
            <a:custGeom>
              <a:rect b="b" l="l" r="r" t="t"/>
              <a:pathLst>
                <a:path extrusionOk="0" h="63500" w="120000">
                  <a:moveTo>
                    <a:pt x="0" y="6325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1" name="Google Shape;141;p12"/>
          <p:cNvSpPr/>
          <p:nvPr/>
        </p:nvSpPr>
        <p:spPr>
          <a:xfrm>
            <a:off x="201564" y="247079"/>
            <a:ext cx="0" cy="67945"/>
          </a:xfrm>
          <a:custGeom>
            <a:rect b="b" l="l" r="r" t="t"/>
            <a:pathLst>
              <a:path extrusionOk="0" h="63500" w="120000">
                <a:moveTo>
                  <a:pt x="0" y="63258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2" name="Google Shape;142;p12"/>
          <p:cNvSpPr/>
          <p:nvPr/>
        </p:nvSpPr>
        <p:spPr>
          <a:xfrm>
            <a:off x="201566" y="315037"/>
            <a:ext cx="63500" cy="0"/>
          </a:xfrm>
          <a:custGeom>
            <a:rect b="b" l="l" r="r" t="t"/>
            <a:pathLst>
              <a:path extrusionOk="0" h="120000"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3" name="Google Shape;143;p12"/>
          <p:cNvSpPr txBox="1"/>
          <p:nvPr/>
        </p:nvSpPr>
        <p:spPr>
          <a:xfrm>
            <a:off x="432675" y="703675"/>
            <a:ext cx="4012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Agent in this game is the player which try to maximize the 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average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 reward over the episodes.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2"/>
          <p:cNvSpPr/>
          <p:nvPr/>
        </p:nvSpPr>
        <p:spPr>
          <a:xfrm>
            <a:off x="371072" y="1303012"/>
            <a:ext cx="61595" cy="61594"/>
          </a:xfrm>
          <a:custGeom>
            <a:rect b="b" l="l" r="r" t="t"/>
            <a:pathLst>
              <a:path extrusionOk="0" h="61594" w="61595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5" name="Google Shape;145;p12"/>
          <p:cNvSpPr txBox="1"/>
          <p:nvPr/>
        </p:nvSpPr>
        <p:spPr>
          <a:xfrm>
            <a:off x="432675" y="1152674"/>
            <a:ext cx="401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I use Monte Carlo method to implement the Agent.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2"/>
          <p:cNvSpPr/>
          <p:nvPr/>
        </p:nvSpPr>
        <p:spPr>
          <a:xfrm>
            <a:off x="371072" y="1599611"/>
            <a:ext cx="61595" cy="61594"/>
          </a:xfrm>
          <a:custGeom>
            <a:rect b="b" l="l" r="r" t="t"/>
            <a:pathLst>
              <a:path extrusionOk="0" h="61594" w="61595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" name="Google Shape;147;p12"/>
          <p:cNvSpPr txBox="1"/>
          <p:nvPr/>
        </p:nvSpPr>
        <p:spPr>
          <a:xfrm>
            <a:off x="430875" y="1461449"/>
            <a:ext cx="408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Agent can take two action </a:t>
            </a: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Hit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Stick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. Accordingly It gets the reward, next state and other 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parameter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 from the Environment.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2"/>
          <p:cNvSpPr txBox="1"/>
          <p:nvPr>
            <p:ph idx="12" type="sldNum"/>
          </p:nvPr>
        </p:nvSpPr>
        <p:spPr>
          <a:xfrm>
            <a:off x="3464697" y="3045472"/>
            <a:ext cx="10602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/>
          <p:nvPr/>
        </p:nvSpPr>
        <p:spPr>
          <a:xfrm>
            <a:off x="0" y="0"/>
            <a:ext cx="4608300" cy="12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972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</a:rPr>
              <a:t>BlackJack Game 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3"/>
          <p:cNvSpPr txBox="1"/>
          <p:nvPr/>
        </p:nvSpPr>
        <p:spPr>
          <a:xfrm>
            <a:off x="201587" y="118038"/>
            <a:ext cx="245700" cy="1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3"/>
              </a:rPr>
              <a:t>Admin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3"/>
          <p:cNvSpPr/>
          <p:nvPr/>
        </p:nvSpPr>
        <p:spPr>
          <a:xfrm>
            <a:off x="0" y="244602"/>
            <a:ext cx="4608195" cy="122554"/>
          </a:xfrm>
          <a:custGeom>
            <a:rect b="b" l="l" r="r" t="t"/>
            <a:pathLst>
              <a:path extrusionOk="0" h="122554" w="4608195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</a:rPr>
              <a:t>               </a:t>
            </a:r>
            <a:r>
              <a:rPr lang="en-US" sz="700">
                <a:solidFill>
                  <a:schemeClr val="lt1"/>
                </a:solidFill>
              </a:rPr>
              <a:t>Monte Carlo</a:t>
            </a:r>
            <a:r>
              <a:rPr lang="en-US" sz="600">
                <a:solidFill>
                  <a:schemeClr val="lt1"/>
                </a:solidFill>
              </a:rPr>
              <a:t>  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56" name="Google Shape;156;p13"/>
          <p:cNvSpPr txBox="1"/>
          <p:nvPr/>
        </p:nvSpPr>
        <p:spPr>
          <a:xfrm>
            <a:off x="0" y="366915"/>
            <a:ext cx="4608300" cy="2931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76825">
            <a:sp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Implementation of the </a:t>
            </a:r>
            <a:r>
              <a:rPr lang="en-US">
                <a:solidFill>
                  <a:srgbClr val="FFFFFF"/>
                </a:solidFill>
              </a:rPr>
              <a:t>Agent  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3"/>
          <p:cNvSpPr/>
          <p:nvPr/>
        </p:nvSpPr>
        <p:spPr>
          <a:xfrm>
            <a:off x="371072" y="933628"/>
            <a:ext cx="61595" cy="61594"/>
          </a:xfrm>
          <a:custGeom>
            <a:rect b="b" l="l" r="r" t="t"/>
            <a:pathLst>
              <a:path extrusionOk="0" h="61594" w="61595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" name="Google Shape;158;p13"/>
          <p:cNvSpPr/>
          <p:nvPr/>
        </p:nvSpPr>
        <p:spPr>
          <a:xfrm>
            <a:off x="0" y="3310000"/>
            <a:ext cx="4608195" cy="150741"/>
          </a:xfrm>
          <a:custGeom>
            <a:rect b="b" l="l" r="r" t="t"/>
            <a:pathLst>
              <a:path extrusionOk="0" h="122554" w="4608195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</a:rPr>
              <a:t>   </a:t>
            </a:r>
            <a:endParaRPr sz="900">
              <a:solidFill>
                <a:schemeClr val="lt1"/>
              </a:solidFill>
            </a:endParaRPr>
          </a:p>
        </p:txBody>
      </p:sp>
      <p:grpSp>
        <p:nvGrpSpPr>
          <p:cNvPr id="159" name="Google Shape;159;p13"/>
          <p:cNvGrpSpPr/>
          <p:nvPr/>
        </p:nvGrpSpPr>
        <p:grpSpPr>
          <a:xfrm>
            <a:off x="0" y="119354"/>
            <a:ext cx="4608195" cy="127729"/>
            <a:chOff x="0" y="119354"/>
            <a:chExt cx="4608195" cy="119373"/>
          </a:xfrm>
        </p:grpSpPr>
        <p:sp>
          <p:nvSpPr>
            <p:cNvPr id="160" name="Google Shape;160;p13"/>
            <p:cNvSpPr/>
            <p:nvPr/>
          </p:nvSpPr>
          <p:spPr>
            <a:xfrm>
              <a:off x="0" y="122301"/>
              <a:ext cx="4608195" cy="116426"/>
            </a:xfrm>
            <a:custGeom>
              <a:rect b="b" l="l" r="r" t="t"/>
              <a:pathLst>
                <a:path extrusionOk="0" h="122554" w="4608195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/>
                <a:t>             </a:t>
              </a:r>
              <a:r>
                <a:rPr lang="en-US" sz="600">
                  <a:solidFill>
                    <a:schemeClr val="lt1"/>
                  </a:solidFill>
                </a:rPr>
                <a:t>Agent </a:t>
              </a:r>
              <a:endParaRPr sz="600">
                <a:solidFill>
                  <a:schemeClr val="lt1"/>
                </a:solidFill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138366" y="180086"/>
              <a:ext cx="63500" cy="0"/>
            </a:xfrm>
            <a:custGeom>
              <a:rect b="b" l="l" r="r" t="t"/>
              <a:pathLst>
                <a:path extrusionOk="0" h="120000"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135839" y="119354"/>
              <a:ext cx="0" cy="63500"/>
            </a:xfrm>
            <a:custGeom>
              <a:rect b="b" l="l" r="r" t="t"/>
              <a:pathLst>
                <a:path extrusionOk="0" h="63500" w="120000">
                  <a:moveTo>
                    <a:pt x="0" y="6325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3" name="Google Shape;163;p13"/>
          <p:cNvSpPr/>
          <p:nvPr/>
        </p:nvSpPr>
        <p:spPr>
          <a:xfrm>
            <a:off x="201564" y="247079"/>
            <a:ext cx="0" cy="67945"/>
          </a:xfrm>
          <a:custGeom>
            <a:rect b="b" l="l" r="r" t="t"/>
            <a:pathLst>
              <a:path extrusionOk="0" h="63500" w="120000">
                <a:moveTo>
                  <a:pt x="0" y="63258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4" name="Google Shape;164;p13"/>
          <p:cNvSpPr/>
          <p:nvPr/>
        </p:nvSpPr>
        <p:spPr>
          <a:xfrm>
            <a:off x="201566" y="315037"/>
            <a:ext cx="63500" cy="0"/>
          </a:xfrm>
          <a:custGeom>
            <a:rect b="b" l="l" r="r" t="t"/>
            <a:pathLst>
              <a:path extrusionOk="0" h="120000"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5" name="Google Shape;165;p13"/>
          <p:cNvSpPr txBox="1"/>
          <p:nvPr/>
        </p:nvSpPr>
        <p:spPr>
          <a:xfrm>
            <a:off x="432675" y="779875"/>
            <a:ext cx="4012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For Agent 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implementation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 there are mainly two part :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Policy</a:t>
            </a: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evaluation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Policy improvement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3"/>
          <p:cNvSpPr/>
          <p:nvPr/>
        </p:nvSpPr>
        <p:spPr>
          <a:xfrm>
            <a:off x="371072" y="1531612"/>
            <a:ext cx="61595" cy="61594"/>
          </a:xfrm>
          <a:custGeom>
            <a:rect b="b" l="l" r="r" t="t"/>
            <a:pathLst>
              <a:path extrusionOk="0" h="61594" w="61595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7" name="Google Shape;167;p13"/>
          <p:cNvSpPr txBox="1"/>
          <p:nvPr/>
        </p:nvSpPr>
        <p:spPr>
          <a:xfrm>
            <a:off x="432675" y="1381274"/>
            <a:ext cx="401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Policy evaluation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 : I use Monte Carlo Q value evaluation.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/>
          <p:nvPr/>
        </p:nvSpPr>
        <p:spPr>
          <a:xfrm>
            <a:off x="371072" y="1904411"/>
            <a:ext cx="61595" cy="61594"/>
          </a:xfrm>
          <a:custGeom>
            <a:rect b="b" l="l" r="r" t="t"/>
            <a:pathLst>
              <a:path extrusionOk="0" h="61594" w="61595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9" name="Google Shape;169;p13"/>
          <p:cNvSpPr txBox="1"/>
          <p:nvPr/>
        </p:nvSpPr>
        <p:spPr>
          <a:xfrm>
            <a:off x="430875" y="1766249"/>
            <a:ext cx="4087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Policy improvement :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Ɛ-Greddy policy improvement.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 txBox="1"/>
          <p:nvPr>
            <p:ph idx="12" type="sldNum"/>
          </p:nvPr>
        </p:nvSpPr>
        <p:spPr>
          <a:xfrm>
            <a:off x="3464697" y="3045472"/>
            <a:ext cx="10602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/>
        </p:nvSpPr>
        <p:spPr>
          <a:xfrm>
            <a:off x="0" y="0"/>
            <a:ext cx="4608300" cy="12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972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</a:rPr>
              <a:t>BlackJack Game 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201587" y="118038"/>
            <a:ext cx="245700" cy="1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3"/>
              </a:rPr>
              <a:t>Admin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4"/>
          <p:cNvSpPr/>
          <p:nvPr/>
        </p:nvSpPr>
        <p:spPr>
          <a:xfrm>
            <a:off x="0" y="244602"/>
            <a:ext cx="4608195" cy="122554"/>
          </a:xfrm>
          <a:custGeom>
            <a:rect b="b" l="l" r="r" t="t"/>
            <a:pathLst>
              <a:path extrusionOk="0" h="122554" w="4608195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</a:rPr>
              <a:t>               </a:t>
            </a:r>
            <a:r>
              <a:rPr lang="en-US" sz="700">
                <a:solidFill>
                  <a:schemeClr val="lt1"/>
                </a:solidFill>
              </a:rPr>
              <a:t>Monte Carlo</a:t>
            </a:r>
            <a:r>
              <a:rPr lang="en-US" sz="600">
                <a:solidFill>
                  <a:schemeClr val="lt1"/>
                </a:solidFill>
              </a:rPr>
              <a:t>  </a:t>
            </a:r>
            <a:endParaRPr sz="6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0" y="366915"/>
            <a:ext cx="4608300" cy="2931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76825">
            <a:sp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Monte Carlo Model Free Policy Evaluation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4"/>
          <p:cNvSpPr/>
          <p:nvPr/>
        </p:nvSpPr>
        <p:spPr>
          <a:xfrm>
            <a:off x="371072" y="857428"/>
            <a:ext cx="61595" cy="61594"/>
          </a:xfrm>
          <a:custGeom>
            <a:rect b="b" l="l" r="r" t="t"/>
            <a:pathLst>
              <a:path extrusionOk="0" h="61594" w="61595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0" name="Google Shape;180;p14"/>
          <p:cNvSpPr/>
          <p:nvPr/>
        </p:nvSpPr>
        <p:spPr>
          <a:xfrm>
            <a:off x="0" y="3310000"/>
            <a:ext cx="4608195" cy="150741"/>
          </a:xfrm>
          <a:custGeom>
            <a:rect b="b" l="l" r="r" t="t"/>
            <a:pathLst>
              <a:path extrusionOk="0" h="122554" w="4608195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lt1"/>
                </a:solidFill>
              </a:rPr>
              <a:t>Richard S. Sutton and Andrew G. Barto Ⓒ 2014, 2015 </a:t>
            </a:r>
            <a:endParaRPr/>
          </a:p>
        </p:txBody>
      </p:sp>
      <p:grpSp>
        <p:nvGrpSpPr>
          <p:cNvPr id="181" name="Google Shape;181;p14"/>
          <p:cNvGrpSpPr/>
          <p:nvPr/>
        </p:nvGrpSpPr>
        <p:grpSpPr>
          <a:xfrm>
            <a:off x="0" y="119354"/>
            <a:ext cx="4608195" cy="127729"/>
            <a:chOff x="0" y="119354"/>
            <a:chExt cx="4608195" cy="119373"/>
          </a:xfrm>
        </p:grpSpPr>
        <p:sp>
          <p:nvSpPr>
            <p:cNvPr id="182" name="Google Shape;182;p14"/>
            <p:cNvSpPr/>
            <p:nvPr/>
          </p:nvSpPr>
          <p:spPr>
            <a:xfrm>
              <a:off x="0" y="122301"/>
              <a:ext cx="4608195" cy="116426"/>
            </a:xfrm>
            <a:custGeom>
              <a:rect b="b" l="l" r="r" t="t"/>
              <a:pathLst>
                <a:path extrusionOk="0" h="122554" w="4608195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/>
                <a:t>             </a:t>
              </a:r>
              <a:r>
                <a:rPr lang="en-US" sz="600">
                  <a:solidFill>
                    <a:schemeClr val="lt1"/>
                  </a:solidFill>
                </a:rPr>
                <a:t>Agent </a:t>
              </a:r>
              <a:endParaRPr sz="600">
                <a:solidFill>
                  <a:schemeClr val="lt1"/>
                </a:solidFill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138366" y="180086"/>
              <a:ext cx="63500" cy="0"/>
            </a:xfrm>
            <a:custGeom>
              <a:rect b="b" l="l" r="r" t="t"/>
              <a:pathLst>
                <a:path extrusionOk="0" h="120000"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135839" y="119354"/>
              <a:ext cx="0" cy="63500"/>
            </a:xfrm>
            <a:custGeom>
              <a:rect b="b" l="l" r="r" t="t"/>
              <a:pathLst>
                <a:path extrusionOk="0" h="63500" w="120000">
                  <a:moveTo>
                    <a:pt x="0" y="6325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5" name="Google Shape;185;p14"/>
          <p:cNvSpPr/>
          <p:nvPr/>
        </p:nvSpPr>
        <p:spPr>
          <a:xfrm>
            <a:off x="201564" y="247079"/>
            <a:ext cx="0" cy="67945"/>
          </a:xfrm>
          <a:custGeom>
            <a:rect b="b" l="l" r="r" t="t"/>
            <a:pathLst>
              <a:path extrusionOk="0" h="63500" w="120000">
                <a:moveTo>
                  <a:pt x="0" y="63258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6" name="Google Shape;186;p14"/>
          <p:cNvSpPr/>
          <p:nvPr/>
        </p:nvSpPr>
        <p:spPr>
          <a:xfrm>
            <a:off x="201566" y="315037"/>
            <a:ext cx="63500" cy="0"/>
          </a:xfrm>
          <a:custGeom>
            <a:rect b="b" l="l" r="r" t="t"/>
            <a:pathLst>
              <a:path extrusionOk="0" h="120000"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7" name="Google Shape;187;p14"/>
          <p:cNvSpPr txBox="1"/>
          <p:nvPr/>
        </p:nvSpPr>
        <p:spPr>
          <a:xfrm>
            <a:off x="447275" y="681700"/>
            <a:ext cx="370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State-Action (Sₜ, A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ₜ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 Value evaluation for  each episode.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869" y="1395175"/>
            <a:ext cx="3598199" cy="67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/>
          <p:nvPr>
            <p:ph idx="12" type="sldNum"/>
          </p:nvPr>
        </p:nvSpPr>
        <p:spPr>
          <a:xfrm>
            <a:off x="3464697" y="3045472"/>
            <a:ext cx="10602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/>
        </p:nvSpPr>
        <p:spPr>
          <a:xfrm>
            <a:off x="0" y="0"/>
            <a:ext cx="4608300" cy="12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972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</a:rPr>
              <a:t>BlackJack Game 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5"/>
          <p:cNvSpPr txBox="1"/>
          <p:nvPr/>
        </p:nvSpPr>
        <p:spPr>
          <a:xfrm>
            <a:off x="201587" y="118038"/>
            <a:ext cx="245700" cy="1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3"/>
              </a:rPr>
              <a:t>Admin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5"/>
          <p:cNvSpPr/>
          <p:nvPr/>
        </p:nvSpPr>
        <p:spPr>
          <a:xfrm>
            <a:off x="0" y="244602"/>
            <a:ext cx="4608195" cy="122554"/>
          </a:xfrm>
          <a:custGeom>
            <a:rect b="b" l="l" r="r" t="t"/>
            <a:pathLst>
              <a:path extrusionOk="0" h="122554" w="4608195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</a:rPr>
              <a:t>               </a:t>
            </a:r>
            <a:r>
              <a:rPr lang="en-US" sz="700">
                <a:solidFill>
                  <a:schemeClr val="lt1"/>
                </a:solidFill>
              </a:rPr>
              <a:t>Monte Carlo</a:t>
            </a:r>
            <a:r>
              <a:rPr lang="en-US" sz="600">
                <a:solidFill>
                  <a:schemeClr val="lt1"/>
                </a:solidFill>
              </a:rPr>
              <a:t>  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97" name="Google Shape;197;p15"/>
          <p:cNvSpPr txBox="1"/>
          <p:nvPr/>
        </p:nvSpPr>
        <p:spPr>
          <a:xfrm>
            <a:off x="0" y="366915"/>
            <a:ext cx="4608300" cy="2931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76825">
            <a:sp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ε-Greedy policy Improvement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5"/>
          <p:cNvSpPr/>
          <p:nvPr/>
        </p:nvSpPr>
        <p:spPr>
          <a:xfrm>
            <a:off x="371072" y="857428"/>
            <a:ext cx="61595" cy="61594"/>
          </a:xfrm>
          <a:custGeom>
            <a:rect b="b" l="l" r="r" t="t"/>
            <a:pathLst>
              <a:path extrusionOk="0" h="61594" w="61595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9" name="Google Shape;199;p15"/>
          <p:cNvSpPr/>
          <p:nvPr/>
        </p:nvSpPr>
        <p:spPr>
          <a:xfrm>
            <a:off x="0" y="3310000"/>
            <a:ext cx="4608195" cy="150741"/>
          </a:xfrm>
          <a:custGeom>
            <a:rect b="b" l="l" r="r" t="t"/>
            <a:pathLst>
              <a:path extrusionOk="0" h="122554" w="4608195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lt1"/>
                </a:solidFill>
              </a:rPr>
              <a:t>Richard S. Sutton and Andrew G. Barto Ⓒ 2014, 2015 </a:t>
            </a:r>
            <a:endParaRPr/>
          </a:p>
        </p:txBody>
      </p:sp>
      <p:grpSp>
        <p:nvGrpSpPr>
          <p:cNvPr id="200" name="Google Shape;200;p15"/>
          <p:cNvGrpSpPr/>
          <p:nvPr/>
        </p:nvGrpSpPr>
        <p:grpSpPr>
          <a:xfrm>
            <a:off x="0" y="119354"/>
            <a:ext cx="4608195" cy="127729"/>
            <a:chOff x="0" y="119354"/>
            <a:chExt cx="4608195" cy="119373"/>
          </a:xfrm>
        </p:grpSpPr>
        <p:sp>
          <p:nvSpPr>
            <p:cNvPr id="201" name="Google Shape;201;p15"/>
            <p:cNvSpPr/>
            <p:nvPr/>
          </p:nvSpPr>
          <p:spPr>
            <a:xfrm>
              <a:off x="0" y="122301"/>
              <a:ext cx="4608195" cy="116426"/>
            </a:xfrm>
            <a:custGeom>
              <a:rect b="b" l="l" r="r" t="t"/>
              <a:pathLst>
                <a:path extrusionOk="0" h="122554" w="4608195">
                  <a:moveTo>
                    <a:pt x="4608004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4608004" y="12231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/>
                <a:t>             </a:t>
              </a:r>
              <a:r>
                <a:rPr lang="en-US" sz="600">
                  <a:solidFill>
                    <a:schemeClr val="lt1"/>
                  </a:solidFill>
                </a:rPr>
                <a:t>Agent </a:t>
              </a:r>
              <a:endParaRPr sz="600">
                <a:solidFill>
                  <a:schemeClr val="lt1"/>
                </a:solidFill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138366" y="180086"/>
              <a:ext cx="63500" cy="0"/>
            </a:xfrm>
            <a:custGeom>
              <a:rect b="b" l="l" r="r" t="t"/>
              <a:pathLst>
                <a:path extrusionOk="0" h="120000"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135839" y="119354"/>
              <a:ext cx="0" cy="63500"/>
            </a:xfrm>
            <a:custGeom>
              <a:rect b="b" l="l" r="r" t="t"/>
              <a:pathLst>
                <a:path extrusionOk="0" h="63500" w="120000">
                  <a:moveTo>
                    <a:pt x="0" y="6325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04" name="Google Shape;204;p15"/>
          <p:cNvSpPr/>
          <p:nvPr/>
        </p:nvSpPr>
        <p:spPr>
          <a:xfrm>
            <a:off x="201564" y="247079"/>
            <a:ext cx="0" cy="67945"/>
          </a:xfrm>
          <a:custGeom>
            <a:rect b="b" l="l" r="r" t="t"/>
            <a:pathLst>
              <a:path extrusionOk="0" h="63500" w="120000">
                <a:moveTo>
                  <a:pt x="0" y="63258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5" name="Google Shape;205;p15"/>
          <p:cNvSpPr/>
          <p:nvPr/>
        </p:nvSpPr>
        <p:spPr>
          <a:xfrm>
            <a:off x="201566" y="315037"/>
            <a:ext cx="63500" cy="0"/>
          </a:xfrm>
          <a:custGeom>
            <a:rect b="b" l="l" r="r" t="t"/>
            <a:pathLst>
              <a:path extrusionOk="0" h="120000"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6" name="Google Shape;206;p15"/>
          <p:cNvSpPr txBox="1"/>
          <p:nvPr/>
        </p:nvSpPr>
        <p:spPr>
          <a:xfrm>
            <a:off x="447275" y="681700"/>
            <a:ext cx="37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ε-Greedy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policy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allow some exploration.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625" y="1158100"/>
            <a:ext cx="3920000" cy="87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5"/>
          <p:cNvSpPr txBox="1"/>
          <p:nvPr>
            <p:ph idx="12" type="sldNum"/>
          </p:nvPr>
        </p:nvSpPr>
        <p:spPr>
          <a:xfrm>
            <a:off x="3464697" y="3045472"/>
            <a:ext cx="10602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