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9144000"/>
  <p:notesSz cx="6858000" cy="9144000"/>
  <p:embeddedFontLs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 uri="GoogleSlidesCustomDataVersion2">
      <go:slidesCustomData xmlns:go="http://customooxmlschemas.google.com/" r:id="rId42" roundtripDataSignature="AMtx7misL2iCg6L9GK9IJf+A5ENrg/9C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53ED2E-92DA-455A-B57D-9BFBD81F9B94}">
  <a:tblStyle styleId="{A853ED2E-92DA-455A-B57D-9BFBD81F9B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Mon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Mono-bold.fntdata"/><Relationship Id="rId16" Type="http://schemas.openxmlformats.org/officeDocument/2006/relationships/slide" Target="slides/slide9.xml"/><Relationship Id="rId38" Type="http://schemas.openxmlformats.org/officeDocument/2006/relationships/font" Target="fonts/RobotoMon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0476777ee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60476777ee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0476777ee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60476777ee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0476777ee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60476777ee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0476777ee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360476777ee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0476777ee_0_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360476777ee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0476777ee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60476777ee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0476777ee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60476777ee_0_2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0476777ee_0_2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60476777ee_0_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0476777ee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360476777ee_0_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0476777ee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60476777ee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60476777ee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60476777ee_0_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60476777ee_0_2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60476777ee_0_2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60476777ee_0_2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60476777ee_0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60476777ee_0_2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360476777ee_0_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0476777ee_0_2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360476777ee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60476777ee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360476777ee_0_2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0476777ee_0_3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360476777ee_0_3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60476777ee_0_3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360476777ee_0_3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60476777ee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g360476777ee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0476777ee_0_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360476777ee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60476777ee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360476777e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www1.cbn.com/rss-cbn-articles-cbnnews.xml" TargetMode="External"/><Relationship Id="rId5" Type="http://schemas.openxmlformats.org/officeDocument/2006/relationships/hyperlink" Target="https://www1.cbn.com/app_feeds/rss/news/rss.php?section=us" TargetMode="External"/><Relationship Id="rId6" Type="http://schemas.openxmlformats.org/officeDocument/2006/relationships/hyperlink" Target="https://feeds.bbci.co.uk/news/business/rss.xml" TargetMode="External"/><Relationship Id="rId7" Type="http://schemas.openxmlformats.org/officeDocument/2006/relationships/hyperlink" Target="https://thewest.com.au/rss" TargetMode="External"/><Relationship Id="rId8" Type="http://schemas.openxmlformats.org/officeDocument/2006/relationships/hyperlink" Target="https://www.dailytelegraph.com.au/news/breaking-news/r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descr="C:\Users\parul\Desktop\temp.png" id="37" name="Google Shape;37;p1"/>
          <p:cNvPicPr preferRelativeResize="0"/>
          <p:nvPr/>
        </p:nvPicPr>
        <p:blipFill rotWithShape="1">
          <a:blip r:embed="rId3">
            <a:alphaModFix/>
          </a:blip>
          <a:srcRect b="0" l="0" r="0" t="0"/>
          <a:stretch/>
        </p:blipFill>
        <p:spPr>
          <a:xfrm>
            <a:off x="0" y="0"/>
            <a:ext cx="9144000" cy="6900862"/>
          </a:xfrm>
          <a:prstGeom prst="rect">
            <a:avLst/>
          </a:prstGeom>
          <a:noFill/>
          <a:ln>
            <a:noFill/>
          </a:ln>
        </p:spPr>
      </p:pic>
      <p:sp>
        <p:nvSpPr>
          <p:cNvPr id="38" name="Google Shape;38;p1"/>
          <p:cNvSpPr txBox="1"/>
          <p:nvPr/>
        </p:nvSpPr>
        <p:spPr>
          <a:xfrm>
            <a:off x="1143000" y="1473200"/>
            <a:ext cx="6858000" cy="1169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Calibri"/>
              <a:buNone/>
            </a:pPr>
            <a:r>
              <a:rPr b="1" lang="en-US" sz="3500">
                <a:latin typeface="Calibri"/>
                <a:ea typeface="Calibri"/>
                <a:cs typeface="Calibri"/>
                <a:sym typeface="Calibri"/>
              </a:rPr>
              <a:t>Enterprise Programming</a:t>
            </a:r>
            <a:br>
              <a:rPr b="1" lang="en-US" sz="3500">
                <a:latin typeface="Calibri"/>
                <a:ea typeface="Calibri"/>
                <a:cs typeface="Calibri"/>
                <a:sym typeface="Calibri"/>
              </a:rPr>
            </a:br>
            <a:r>
              <a:rPr b="1" i="0" lang="en-US" sz="3500" u="none" cap="none" strike="noStrike">
                <a:solidFill>
                  <a:srgbClr val="000000"/>
                </a:solidFill>
                <a:latin typeface="Calibri"/>
                <a:ea typeface="Calibri"/>
                <a:cs typeface="Calibri"/>
                <a:sym typeface="Calibri"/>
              </a:rPr>
              <a:t>(</a:t>
            </a:r>
            <a:r>
              <a:rPr b="1" lang="en-US" sz="3500">
                <a:latin typeface="Calibri"/>
                <a:ea typeface="Calibri"/>
                <a:cs typeface="Calibri"/>
                <a:sym typeface="Calibri"/>
              </a:rPr>
              <a:t>303105309</a:t>
            </a:r>
            <a:r>
              <a:rPr b="1" i="0" lang="en-US" sz="3500" u="none" cap="none" strike="noStrike">
                <a:solidFill>
                  <a:srgbClr val="000000"/>
                </a:solidFill>
                <a:latin typeface="Calibri"/>
                <a:ea typeface="Calibri"/>
                <a:cs typeface="Calibri"/>
                <a:sym typeface="Calibri"/>
              </a:rPr>
              <a:t>)</a:t>
            </a:r>
            <a:endParaRPr/>
          </a:p>
        </p:txBody>
      </p:sp>
      <p:pic>
        <p:nvPicPr>
          <p:cNvPr descr="C:\Users\parul\Desktop\Registered Logosd.png" id="39" name="Google Shape;39;p1"/>
          <p:cNvPicPr preferRelativeResize="0"/>
          <p:nvPr/>
        </p:nvPicPr>
        <p:blipFill rotWithShape="1">
          <a:blip r:embed="rId4">
            <a:alphaModFix/>
          </a:blip>
          <a:srcRect b="0" l="0" r="0" t="0"/>
          <a:stretch/>
        </p:blipFill>
        <p:spPr>
          <a:xfrm>
            <a:off x="3381375" y="500062"/>
            <a:ext cx="2381250" cy="628650"/>
          </a:xfrm>
          <a:prstGeom prst="rect">
            <a:avLst/>
          </a:prstGeom>
          <a:noFill/>
          <a:ln>
            <a:noFill/>
          </a:ln>
        </p:spPr>
      </p:pic>
      <p:grpSp>
        <p:nvGrpSpPr>
          <p:cNvPr id="40" name="Google Shape;40;p1"/>
          <p:cNvGrpSpPr/>
          <p:nvPr/>
        </p:nvGrpSpPr>
        <p:grpSpPr>
          <a:xfrm>
            <a:off x="1417637" y="2692400"/>
            <a:ext cx="6308725" cy="93662"/>
            <a:chOff x="1428728" y="2571744"/>
            <a:chExt cx="6309404" cy="94298"/>
          </a:xfrm>
        </p:grpSpPr>
        <p:cxnSp>
          <p:nvCxnSpPr>
            <p:cNvPr id="41" name="Google Shape;41;p1"/>
            <p:cNvCxnSpPr/>
            <p:nvPr/>
          </p:nvCxnSpPr>
          <p:spPr>
            <a:xfrm>
              <a:off x="1428728" y="2618094"/>
              <a:ext cx="6287177" cy="1598"/>
            </a:xfrm>
            <a:prstGeom prst="straightConnector1">
              <a:avLst/>
            </a:prstGeom>
            <a:noFill/>
            <a:ln cap="flat" cmpd="sng" w="9525">
              <a:solidFill>
                <a:srgbClr val="000000"/>
              </a:solidFill>
              <a:prstDash val="solid"/>
              <a:miter lim="800000"/>
              <a:headEnd len="med" w="med" type="none"/>
              <a:tailEnd len="med" w="med" type="none"/>
            </a:ln>
          </p:spPr>
        </p:cxnSp>
        <p:sp>
          <p:nvSpPr>
            <p:cNvPr id="42" name="Google Shape;42;p1"/>
            <p:cNvSpPr/>
            <p:nvPr/>
          </p:nvSpPr>
          <p:spPr>
            <a:xfrm rot="10800000">
              <a:off x="1428728" y="2571744"/>
              <a:ext cx="93672"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1"/>
            <p:cNvSpPr/>
            <p:nvPr/>
          </p:nvSpPr>
          <p:spPr>
            <a:xfrm rot="10800000">
              <a:off x="7644459" y="2571744"/>
              <a:ext cx="93673"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44" name="Google Shape;44;p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C:\Users\parul\Desktop\Digital Learning Content.png" id="132" name="Google Shape;132;p7"/>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33" name="Google Shape;133;p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lang="en-US" sz="3000">
                <a:solidFill>
                  <a:schemeClr val="lt1"/>
                </a:solidFill>
                <a:latin typeface="Calibri"/>
                <a:ea typeface="Calibri"/>
                <a:cs typeface="Calibri"/>
                <a:sym typeface="Calibri"/>
              </a:rPr>
              <a:t>JDBC and JDBC Architecture</a:t>
            </a:r>
            <a:endParaRPr/>
          </a:p>
        </p:txBody>
      </p:sp>
      <p:sp>
        <p:nvSpPr>
          <p:cNvPr id="135" name="Google Shape;135;p7"/>
          <p:cNvSpPr txBox="1"/>
          <p:nvPr/>
        </p:nvSpPr>
        <p:spPr>
          <a:xfrm>
            <a:off x="249225" y="2439961"/>
            <a:ext cx="8645400" cy="401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900">
                <a:solidFill>
                  <a:schemeClr val="dk1"/>
                </a:solidFill>
              </a:rPr>
              <a:t>What is JDBC?</a:t>
            </a:r>
            <a:endParaRPr b="1" sz="1900">
              <a:solidFill>
                <a:schemeClr val="dk1"/>
              </a:solidFill>
            </a:endParaRPr>
          </a:p>
          <a:p>
            <a:pPr indent="0" lvl="0" marL="0" marR="0" rtl="0" algn="l">
              <a:lnSpc>
                <a:spcPct val="100000"/>
              </a:lnSpc>
              <a:spcBef>
                <a:spcPts val="0"/>
              </a:spcBef>
              <a:spcAft>
                <a:spcPts val="0"/>
              </a:spcAft>
              <a:buNone/>
            </a:pPr>
            <a:r>
              <a:t/>
            </a:r>
            <a:endParaRPr b="1" sz="19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n-US" sz="1500">
                <a:solidFill>
                  <a:schemeClr val="dk1"/>
                </a:solidFill>
              </a:rPr>
              <a:t>JDBC stands for </a:t>
            </a:r>
            <a:r>
              <a:rPr b="1" lang="en-US" sz="1500">
                <a:solidFill>
                  <a:schemeClr val="dk1"/>
                </a:solidFill>
              </a:rPr>
              <a:t>Java Database Connectivity,</a:t>
            </a:r>
            <a:r>
              <a:rPr lang="en-US" sz="1500">
                <a:solidFill>
                  <a:schemeClr val="dk1"/>
                </a:solidFill>
              </a:rPr>
              <a:t> which is a standard Java API for database-independent connectivity between the Java programming language and a wide range of databases.</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The JDBC library includes APIs for each of the tasks mentioned below that are commonly associated with database usage.</a:t>
            </a:r>
            <a:endParaRPr sz="15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lang="en-US" sz="1500">
                <a:solidFill>
                  <a:schemeClr val="dk1"/>
                </a:solidFill>
              </a:rPr>
              <a:t>Making a connection to a database.</a:t>
            </a:r>
            <a:endParaRPr sz="15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lang="en-US" sz="1500">
                <a:solidFill>
                  <a:schemeClr val="dk1"/>
                </a:solidFill>
              </a:rPr>
              <a:t>Creating SQL or MySQL statements.</a:t>
            </a:r>
            <a:endParaRPr sz="15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lang="en-US" sz="1500">
                <a:solidFill>
                  <a:schemeClr val="dk1"/>
                </a:solidFill>
              </a:rPr>
              <a:t>Executing SQL or MySQL queries in the database.</a:t>
            </a:r>
            <a:endParaRPr sz="15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lang="en-US" sz="1500">
                <a:solidFill>
                  <a:schemeClr val="dk1"/>
                </a:solidFill>
              </a:rPr>
              <a:t>Viewing &amp; Modifying the resulting records.</a:t>
            </a:r>
            <a:endParaRPr sz="1500">
              <a:solidFill>
                <a:schemeClr val="dk1"/>
              </a:solidFill>
            </a:endParaRPr>
          </a:p>
          <a:p>
            <a:pPr indent="0" lvl="0" marL="457200" rtl="0" algn="l">
              <a:lnSpc>
                <a:spcPct val="115000"/>
              </a:lnSpc>
              <a:spcBef>
                <a:spcPts val="1200"/>
              </a:spcBef>
              <a:spcAft>
                <a:spcPts val="0"/>
              </a:spcAft>
              <a:buNone/>
            </a:pPr>
            <a:r>
              <a:t/>
            </a:r>
            <a:endParaRPr sz="1500">
              <a:solidFill>
                <a:schemeClr val="dk1"/>
              </a:solidFill>
            </a:endParaRPr>
          </a:p>
          <a:p>
            <a:pPr indent="0" lvl="0" marL="0" marR="0" rtl="0" algn="l">
              <a:lnSpc>
                <a:spcPct val="100000"/>
              </a:lnSpc>
              <a:spcBef>
                <a:spcPts val="120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C:\Users\parul\Desktop\Digital Learning Content.png" id="140" name="Google Shape;140;g360476777ee_0_5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41" name="Google Shape;141;g360476777ee_0_54"/>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g360476777ee_0_54"/>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lang="en-US" sz="3000">
                <a:solidFill>
                  <a:schemeClr val="lt1"/>
                </a:solidFill>
                <a:latin typeface="Calibri"/>
                <a:ea typeface="Calibri"/>
                <a:cs typeface="Calibri"/>
                <a:sym typeface="Calibri"/>
              </a:rPr>
              <a:t>JDBC and JDBC Architecture</a:t>
            </a:r>
            <a:endParaRPr/>
          </a:p>
        </p:txBody>
      </p:sp>
      <p:sp>
        <p:nvSpPr>
          <p:cNvPr id="143" name="Google Shape;143;g360476777ee_0_54"/>
          <p:cNvSpPr txBox="1"/>
          <p:nvPr/>
        </p:nvSpPr>
        <p:spPr>
          <a:xfrm>
            <a:off x="249225" y="2439961"/>
            <a:ext cx="8645400" cy="4018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500">
                <a:solidFill>
                  <a:schemeClr val="dk1"/>
                </a:solidFill>
              </a:rPr>
              <a:t>Fundamentally, JDBC is a specification that provides a complete set of interfaces that allows for portable access to an underlying database. Java can be used to write different types of executables, such as −</a:t>
            </a:r>
            <a:endParaRPr sz="1500">
              <a:solidFill>
                <a:schemeClr val="dk1"/>
              </a:solidFill>
            </a:endParaRPr>
          </a:p>
          <a:p>
            <a:pPr indent="-273050" lvl="0" marL="457200" rtl="0" algn="l">
              <a:lnSpc>
                <a:spcPct val="115000"/>
              </a:lnSpc>
              <a:spcBef>
                <a:spcPts val="1200"/>
              </a:spcBef>
              <a:spcAft>
                <a:spcPts val="0"/>
              </a:spcAft>
              <a:buClr>
                <a:schemeClr val="dk1"/>
              </a:buClr>
              <a:buSzPts val="700"/>
              <a:buChar char="●"/>
            </a:pPr>
            <a:r>
              <a:rPr b="1" lang="en-US" sz="1500">
                <a:solidFill>
                  <a:schemeClr val="dk1"/>
                </a:solidFill>
              </a:rPr>
              <a:t>Java Applications</a:t>
            </a:r>
            <a:endParaRPr b="1" sz="1500">
              <a:solidFill>
                <a:schemeClr val="dk1"/>
              </a:solidFill>
            </a:endParaRPr>
          </a:p>
          <a:p>
            <a:pPr indent="-273050" lvl="0" marL="457200" rtl="0" algn="l">
              <a:lnSpc>
                <a:spcPct val="115000"/>
              </a:lnSpc>
              <a:spcBef>
                <a:spcPts val="0"/>
              </a:spcBef>
              <a:spcAft>
                <a:spcPts val="0"/>
              </a:spcAft>
              <a:buClr>
                <a:schemeClr val="dk1"/>
              </a:buClr>
              <a:buSzPts val="700"/>
              <a:buChar char="●"/>
            </a:pPr>
            <a:r>
              <a:rPr b="1" lang="en-US" sz="1500">
                <a:solidFill>
                  <a:schemeClr val="dk1"/>
                </a:solidFill>
              </a:rPr>
              <a:t>Java Applets</a:t>
            </a:r>
            <a:endParaRPr b="1" sz="1500">
              <a:solidFill>
                <a:schemeClr val="dk1"/>
              </a:solidFill>
            </a:endParaRPr>
          </a:p>
          <a:p>
            <a:pPr indent="-273050" lvl="0" marL="457200" rtl="0" algn="l">
              <a:lnSpc>
                <a:spcPct val="115000"/>
              </a:lnSpc>
              <a:spcBef>
                <a:spcPts val="0"/>
              </a:spcBef>
              <a:spcAft>
                <a:spcPts val="0"/>
              </a:spcAft>
              <a:buClr>
                <a:schemeClr val="dk1"/>
              </a:buClr>
              <a:buSzPts val="700"/>
              <a:buChar char="●"/>
            </a:pPr>
            <a:r>
              <a:rPr b="1" lang="en-US" sz="1500">
                <a:solidFill>
                  <a:schemeClr val="dk1"/>
                </a:solidFill>
              </a:rPr>
              <a:t>Java Servlets</a:t>
            </a:r>
            <a:endParaRPr b="1" sz="1500">
              <a:solidFill>
                <a:schemeClr val="dk1"/>
              </a:solidFill>
            </a:endParaRPr>
          </a:p>
          <a:p>
            <a:pPr indent="-273050" lvl="0" marL="457200" rtl="0" algn="l">
              <a:lnSpc>
                <a:spcPct val="115000"/>
              </a:lnSpc>
              <a:spcBef>
                <a:spcPts val="0"/>
              </a:spcBef>
              <a:spcAft>
                <a:spcPts val="0"/>
              </a:spcAft>
              <a:buClr>
                <a:schemeClr val="dk1"/>
              </a:buClr>
              <a:buSzPts val="700"/>
              <a:buChar char="●"/>
            </a:pPr>
            <a:r>
              <a:rPr b="1" lang="en-US" sz="1500">
                <a:solidFill>
                  <a:schemeClr val="dk1"/>
                </a:solidFill>
              </a:rPr>
              <a:t>Java Server Pages (JSPs)</a:t>
            </a:r>
            <a:endParaRPr b="1" sz="1500">
              <a:solidFill>
                <a:schemeClr val="dk1"/>
              </a:solidFill>
            </a:endParaRPr>
          </a:p>
          <a:p>
            <a:pPr indent="-273050" lvl="0" marL="457200" rtl="0" algn="l">
              <a:lnSpc>
                <a:spcPct val="115000"/>
              </a:lnSpc>
              <a:spcBef>
                <a:spcPts val="0"/>
              </a:spcBef>
              <a:spcAft>
                <a:spcPts val="0"/>
              </a:spcAft>
              <a:buClr>
                <a:schemeClr val="dk1"/>
              </a:buClr>
              <a:buSzPts val="700"/>
              <a:buChar char="●"/>
            </a:pPr>
            <a:r>
              <a:rPr b="1" lang="en-US" sz="1500">
                <a:solidFill>
                  <a:schemeClr val="dk1"/>
                </a:solidFill>
              </a:rPr>
              <a:t>Enterprise Java Beans (EJBs).</a:t>
            </a:r>
            <a:endParaRPr b="1" sz="1500">
              <a:solidFill>
                <a:schemeClr val="dk1"/>
              </a:solidFill>
            </a:endParaRPr>
          </a:p>
          <a:p>
            <a:pPr indent="0" lvl="0" marL="0" rtl="0" algn="l">
              <a:lnSpc>
                <a:spcPct val="115000"/>
              </a:lnSpc>
              <a:spcBef>
                <a:spcPts val="1200"/>
              </a:spcBef>
              <a:spcAft>
                <a:spcPts val="0"/>
              </a:spcAft>
              <a:buNone/>
            </a:pPr>
            <a:r>
              <a:rPr lang="en-US" sz="1500">
                <a:solidFill>
                  <a:schemeClr val="dk1"/>
                </a:solidFill>
              </a:rPr>
              <a:t>All of these different executables are able to use a JDBC driver to access a database, and take advantage of the stored data.</a:t>
            </a:r>
            <a:endParaRPr sz="1100">
              <a:solidFill>
                <a:schemeClr val="dk1"/>
              </a:solidFill>
            </a:endParaRPr>
          </a:p>
          <a:p>
            <a:pPr indent="0" lvl="0" marL="0" marR="0" rtl="0" algn="l">
              <a:lnSpc>
                <a:spcPct val="100000"/>
              </a:lnSpc>
              <a:spcBef>
                <a:spcPts val="1200"/>
              </a:spcBef>
              <a:spcAft>
                <a:spcPts val="0"/>
              </a:spcAft>
              <a:buNone/>
            </a:pPr>
            <a:r>
              <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C:\Users\parul\Desktop\Digital Learning Content.png" id="148" name="Google Shape;148;g360476777ee_0_64"/>
          <p:cNvPicPr preferRelativeResize="0"/>
          <p:nvPr/>
        </p:nvPicPr>
        <p:blipFill rotWithShape="1">
          <a:blip r:embed="rId3">
            <a:alphaModFix/>
          </a:blip>
          <a:srcRect b="0" l="0" r="0" t="0"/>
          <a:stretch/>
        </p:blipFill>
        <p:spPr>
          <a:xfrm>
            <a:off x="25" y="-89737"/>
            <a:ext cx="9143999" cy="6900862"/>
          </a:xfrm>
          <a:prstGeom prst="rect">
            <a:avLst/>
          </a:prstGeom>
          <a:noFill/>
          <a:ln>
            <a:noFill/>
          </a:ln>
        </p:spPr>
      </p:pic>
      <p:sp>
        <p:nvSpPr>
          <p:cNvPr id="149" name="Google Shape;149;g360476777ee_0_64"/>
          <p:cNvSpPr txBox="1"/>
          <p:nvPr/>
        </p:nvSpPr>
        <p:spPr>
          <a:xfrm>
            <a:off x="13" y="146018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g360476777ee_0_64"/>
          <p:cNvSpPr txBox="1"/>
          <p:nvPr/>
        </p:nvSpPr>
        <p:spPr>
          <a:xfrm>
            <a:off x="190513" y="150463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3000">
                <a:solidFill>
                  <a:schemeClr val="lt1"/>
                </a:solidFill>
              </a:rPr>
              <a:t>JDBC API</a:t>
            </a:r>
            <a:endParaRPr b="1" sz="3000">
              <a:solidFill>
                <a:schemeClr val="lt1"/>
              </a:solidFill>
            </a:endParaRPr>
          </a:p>
          <a:p>
            <a:pPr indent="0" lvl="0" marL="0" marR="0" rtl="0" algn="l">
              <a:lnSpc>
                <a:spcPct val="100000"/>
              </a:lnSpc>
              <a:spcBef>
                <a:spcPts val="400"/>
              </a:spcBef>
              <a:spcAft>
                <a:spcPts val="0"/>
              </a:spcAft>
              <a:buClr>
                <a:schemeClr val="lt1"/>
              </a:buClr>
              <a:buSzPts val="3000"/>
              <a:buFont typeface="Calibri"/>
              <a:buNone/>
            </a:pPr>
            <a:r>
              <a:t/>
            </a:r>
            <a:endParaRPr b="1" sz="3000">
              <a:solidFill>
                <a:schemeClr val="lt1"/>
              </a:solidFill>
              <a:latin typeface="Calibri"/>
              <a:ea typeface="Calibri"/>
              <a:cs typeface="Calibri"/>
              <a:sym typeface="Calibri"/>
            </a:endParaRPr>
          </a:p>
        </p:txBody>
      </p:sp>
      <p:pic>
        <p:nvPicPr>
          <p:cNvPr descr="File:Network Protocol driver.png - Wikimedia Commons" id="151" name="Google Shape;151;g360476777ee_0_64"/>
          <p:cNvPicPr preferRelativeResize="0"/>
          <p:nvPr/>
        </p:nvPicPr>
        <p:blipFill>
          <a:blip r:embed="rId4">
            <a:alphaModFix/>
          </a:blip>
          <a:stretch>
            <a:fillRect/>
          </a:stretch>
        </p:blipFill>
        <p:spPr>
          <a:xfrm>
            <a:off x="95050" y="1983100"/>
            <a:ext cx="3652625" cy="5029200"/>
          </a:xfrm>
          <a:prstGeom prst="rect">
            <a:avLst/>
          </a:prstGeom>
          <a:noFill/>
          <a:ln>
            <a:noFill/>
          </a:ln>
        </p:spPr>
      </p:pic>
      <p:sp>
        <p:nvSpPr>
          <p:cNvPr id="152" name="Google Shape;152;g360476777ee_0_64"/>
          <p:cNvSpPr txBox="1"/>
          <p:nvPr/>
        </p:nvSpPr>
        <p:spPr>
          <a:xfrm>
            <a:off x="3848250" y="2274125"/>
            <a:ext cx="5001900" cy="41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The JDBC API supports both two-tier and three-tier processing models for database access but in general, JDBC Architecture consists of two layers −</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JDBC API</a:t>
            </a:r>
            <a:r>
              <a:rPr lang="en-US" sz="1500">
                <a:solidFill>
                  <a:schemeClr val="dk1"/>
                </a:solidFill>
              </a:rPr>
              <a:t> − This provides the application-to-JDBC Manager connection.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JDBC Driver API</a:t>
            </a:r>
            <a:r>
              <a:rPr lang="en-US" sz="1500">
                <a:solidFill>
                  <a:schemeClr val="dk1"/>
                </a:solidFill>
              </a:rPr>
              <a:t> − This supports the JDBC Manager-to-Driver Connection.</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The JDBC API uses a driver manager and database-specific drivers to provide transparent connectivity to heterogeneous databases.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The JDBC driver manager ensures that the correct driver is used to access each data source. The driver manager is capable of supporting multiple concurrent drivers connected to multiple heterogeneous databases.</a:t>
            </a:r>
            <a:endParaRPr sz="1500">
              <a:solidFill>
                <a:schemeClr val="dk1"/>
              </a:solidFill>
            </a:endParaRPr>
          </a:p>
          <a:p>
            <a:pPr indent="0" lvl="0" marL="0" rtl="0" algn="l">
              <a:spcBef>
                <a:spcPts val="120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C:\Users\parul\Desktop\Digital Learning Content.png" id="157" name="Google Shape;157;g360476777ee_0_85"/>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58" name="Google Shape;158;g360476777ee_0_85"/>
          <p:cNvSpPr txBox="1"/>
          <p:nvPr/>
        </p:nvSpPr>
        <p:spPr>
          <a:xfrm>
            <a:off x="0" y="1469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g360476777ee_0_85"/>
          <p:cNvSpPr txBox="1"/>
          <p:nvPr/>
        </p:nvSpPr>
        <p:spPr>
          <a:xfrm>
            <a:off x="190500" y="1513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3000">
                <a:solidFill>
                  <a:schemeClr val="lt1"/>
                </a:solidFill>
              </a:rPr>
              <a:t>Common JDBC Components</a:t>
            </a:r>
            <a:endParaRPr b="1" sz="3000">
              <a:solidFill>
                <a:schemeClr val="lt1"/>
              </a:solidFill>
            </a:endParaRPr>
          </a:p>
          <a:p>
            <a:pPr indent="0" lvl="0" marL="0" marR="0" rtl="0" algn="l">
              <a:lnSpc>
                <a:spcPct val="100000"/>
              </a:lnSpc>
              <a:spcBef>
                <a:spcPts val="400"/>
              </a:spcBef>
              <a:spcAft>
                <a:spcPts val="0"/>
              </a:spcAft>
              <a:buClr>
                <a:schemeClr val="lt1"/>
              </a:buClr>
              <a:buSzPts val="3000"/>
              <a:buFont typeface="Calibri"/>
              <a:buNone/>
            </a:pPr>
            <a:r>
              <a:t/>
            </a:r>
            <a:endParaRPr b="1" sz="3000">
              <a:solidFill>
                <a:schemeClr val="lt1"/>
              </a:solidFill>
              <a:latin typeface="Calibri"/>
              <a:ea typeface="Calibri"/>
              <a:cs typeface="Calibri"/>
              <a:sym typeface="Calibri"/>
            </a:endParaRPr>
          </a:p>
        </p:txBody>
      </p:sp>
      <p:sp>
        <p:nvSpPr>
          <p:cNvPr id="160" name="Google Shape;160;g360476777ee_0_85"/>
          <p:cNvSpPr txBox="1"/>
          <p:nvPr/>
        </p:nvSpPr>
        <p:spPr>
          <a:xfrm>
            <a:off x="249300" y="2211386"/>
            <a:ext cx="8645400" cy="40185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DriverManager</a:t>
            </a:r>
            <a:r>
              <a:rPr lang="en-US" sz="1500">
                <a:solidFill>
                  <a:schemeClr val="dk1"/>
                </a:solidFill>
              </a:rPr>
              <a:t> − This class manages a list of database drivers. Matches connection requests from the java application with the proper database driver using communication sub protocol. The first driver that recognizes a certain subprotocol under JDBC will be used to establish a database Connection.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Driver</a:t>
            </a:r>
            <a:r>
              <a:rPr lang="en-US" sz="1500">
                <a:solidFill>
                  <a:schemeClr val="dk1"/>
                </a:solidFill>
              </a:rPr>
              <a:t> − This interface handles the communications with the database server. You will interact directly with Driver objects very rarely. Instead, you use DriverManager objects, which manages objects of this type.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Connection</a:t>
            </a:r>
            <a:r>
              <a:rPr lang="en-US" sz="1500">
                <a:solidFill>
                  <a:schemeClr val="dk1"/>
                </a:solidFill>
              </a:rPr>
              <a:t> − This interface with all methods for contacting a database. The connection object represents communication context, i.e., all communication with database is through connection object only.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Statement</a:t>
            </a:r>
            <a:r>
              <a:rPr lang="en-US" sz="1500">
                <a:solidFill>
                  <a:schemeClr val="dk1"/>
                </a:solidFill>
              </a:rPr>
              <a:t> − You use objects created from this interface to submit the SQL statements to the database. Some derived interfaces accept parameters in addition to executing stored procedures.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ResultSet</a:t>
            </a:r>
            <a:r>
              <a:rPr lang="en-US" sz="1500">
                <a:solidFill>
                  <a:schemeClr val="dk1"/>
                </a:solidFill>
              </a:rPr>
              <a:t> − These objects hold data retrieved from a database after you execute an SQL query using Statement objects. It acts as an iterator to allow you to move through its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SQLException</a:t>
            </a:r>
            <a:r>
              <a:rPr lang="en-US" sz="1500">
                <a:solidFill>
                  <a:schemeClr val="dk1"/>
                </a:solidFill>
              </a:rPr>
              <a:t> − This class handles any errors that occur in a database application.</a:t>
            </a:r>
            <a:endParaRPr sz="15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0" marR="0" rtl="0" algn="l">
              <a:lnSpc>
                <a:spcPct val="100000"/>
              </a:lnSpc>
              <a:spcBef>
                <a:spcPts val="1200"/>
              </a:spcBef>
              <a:spcAft>
                <a:spcPts val="0"/>
              </a:spcAft>
              <a:buNone/>
            </a:pPr>
            <a:r>
              <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C:\Users\parul\Desktop\Digital Learning Content.png" id="165" name="Google Shape;165;p8"/>
          <p:cNvPicPr preferRelativeResize="0"/>
          <p:nvPr/>
        </p:nvPicPr>
        <p:blipFill rotWithShape="1">
          <a:blip r:embed="rId3">
            <a:alphaModFix/>
          </a:blip>
          <a:srcRect b="0" l="0" r="0" t="0"/>
          <a:stretch/>
        </p:blipFill>
        <p:spPr>
          <a:xfrm>
            <a:off x="0" y="-71437"/>
            <a:ext cx="9144000" cy="6900862"/>
          </a:xfrm>
          <a:prstGeom prst="rect">
            <a:avLst/>
          </a:prstGeom>
          <a:noFill/>
          <a:ln>
            <a:noFill/>
          </a:ln>
        </p:spPr>
      </p:pic>
      <p:sp>
        <p:nvSpPr>
          <p:cNvPr id="166" name="Google Shape;166;p8"/>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8"/>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JDBC Drivers :</a:t>
            </a:r>
            <a:endParaRPr b="1" sz="4100">
              <a:solidFill>
                <a:schemeClr val="lt1"/>
              </a:solidFill>
            </a:endParaRPr>
          </a:p>
          <a:p>
            <a:pPr indent="0" lvl="0" marL="0" marR="0" rtl="0" algn="l">
              <a:lnSpc>
                <a:spcPct val="100000"/>
              </a:lnSpc>
              <a:spcBef>
                <a:spcPts val="600"/>
              </a:spcBef>
              <a:spcAft>
                <a:spcPts val="0"/>
              </a:spcAft>
              <a:buClr>
                <a:schemeClr val="lt1"/>
              </a:buClr>
              <a:buSzPts val="3000"/>
              <a:buFont typeface="Calibri"/>
              <a:buNone/>
            </a:pPr>
            <a:r>
              <a:t/>
            </a:r>
            <a:endParaRPr b="1" sz="3000">
              <a:solidFill>
                <a:schemeClr val="lt1"/>
              </a:solidFill>
              <a:latin typeface="Calibri"/>
              <a:ea typeface="Calibri"/>
              <a:cs typeface="Calibri"/>
              <a:sym typeface="Calibri"/>
            </a:endParaRPr>
          </a:p>
        </p:txBody>
      </p:sp>
      <p:sp>
        <p:nvSpPr>
          <p:cNvPr id="168" name="Google Shape;168;p8"/>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500">
                <a:solidFill>
                  <a:schemeClr val="dk1"/>
                </a:solidFill>
              </a:rPr>
              <a:t>JDBC drivers</a:t>
            </a:r>
            <a:r>
              <a:rPr lang="en-US" sz="1500">
                <a:solidFill>
                  <a:schemeClr val="dk1"/>
                </a:solidFill>
              </a:rPr>
              <a:t> are client-side adapters (installed on the client machine rather than the server) that translate requests from Java programs into a protocol understood by the DBMS. These drivers are software components that implement the interfaces in the JDBC API, allowing Java applications to interact with a database. </a:t>
            </a:r>
            <a:br>
              <a:rPr lang="en-US" sz="1500">
                <a:solidFill>
                  <a:schemeClr val="dk1"/>
                </a:solidFill>
              </a:rPr>
            </a:br>
            <a:endParaRPr sz="1500">
              <a:solidFill>
                <a:schemeClr val="dk1"/>
              </a:solidFill>
            </a:endParaRPr>
          </a:p>
          <a:p>
            <a:pPr indent="0" lvl="0" marL="0" marR="0" rtl="0" algn="l">
              <a:lnSpc>
                <a:spcPct val="100000"/>
              </a:lnSpc>
              <a:spcBef>
                <a:spcPts val="0"/>
              </a:spcBef>
              <a:spcAft>
                <a:spcPts val="0"/>
              </a:spcAft>
              <a:buNone/>
            </a:pPr>
            <a:r>
              <a:rPr lang="en-US" sz="1500">
                <a:solidFill>
                  <a:schemeClr val="dk1"/>
                </a:solidFill>
              </a:rPr>
              <a:t>Sun Microsystems (now Oracle) defines four types of JDBC drivers, which are outlined below:</a:t>
            </a:r>
            <a:br>
              <a:rPr lang="en-US" sz="1500">
                <a:solidFill>
                  <a:schemeClr val="dk1"/>
                </a:solidFill>
              </a:rPr>
            </a:br>
            <a:br>
              <a:rPr lang="en-US" sz="1500">
                <a:solidFill>
                  <a:schemeClr val="dk1"/>
                </a:solidFill>
              </a:rPr>
            </a:br>
            <a:r>
              <a:rPr b="1" lang="en-US" sz="2000">
                <a:solidFill>
                  <a:schemeClr val="dk1"/>
                </a:solidFill>
              </a:rPr>
              <a:t>Type-1 driver or JDBC-ODBC bridge driver</a:t>
            </a:r>
            <a:br>
              <a:rPr b="1" lang="en-US" sz="2000">
                <a:solidFill>
                  <a:schemeClr val="dk1"/>
                </a:solidFill>
              </a:rPr>
            </a:br>
            <a:endParaRPr b="1" sz="2000">
              <a:solidFill>
                <a:schemeClr val="dk1"/>
              </a:solidFill>
            </a:endParaRPr>
          </a:p>
          <a:p>
            <a:pPr indent="0" lvl="0" marL="0" rtl="0" algn="l">
              <a:spcBef>
                <a:spcPts val="0"/>
              </a:spcBef>
              <a:spcAft>
                <a:spcPts val="0"/>
              </a:spcAft>
              <a:buClr>
                <a:schemeClr val="dk1"/>
              </a:buClr>
              <a:buSzPts val="1100"/>
              <a:buFont typeface="Arial"/>
              <a:buNone/>
            </a:pPr>
            <a:r>
              <a:rPr b="1" lang="en-US" sz="2000">
                <a:solidFill>
                  <a:schemeClr val="dk1"/>
                </a:solidFill>
              </a:rPr>
              <a:t>Type-2 driver or Native-API driver</a:t>
            </a:r>
            <a:br>
              <a:rPr b="1" lang="en-US" sz="2000">
                <a:solidFill>
                  <a:schemeClr val="dk1"/>
                </a:solidFill>
              </a:rPr>
            </a:br>
            <a:endParaRPr b="1" sz="2000">
              <a:solidFill>
                <a:schemeClr val="dk1"/>
              </a:solidFill>
            </a:endParaRPr>
          </a:p>
          <a:p>
            <a:pPr indent="0" lvl="0" marL="0" rtl="0" algn="l">
              <a:spcBef>
                <a:spcPts val="0"/>
              </a:spcBef>
              <a:spcAft>
                <a:spcPts val="0"/>
              </a:spcAft>
              <a:buClr>
                <a:schemeClr val="dk1"/>
              </a:buClr>
              <a:buSzPts val="1100"/>
              <a:buFont typeface="Arial"/>
              <a:buNone/>
            </a:pPr>
            <a:r>
              <a:rPr b="1" lang="en-US" sz="2000">
                <a:solidFill>
                  <a:schemeClr val="dk1"/>
                </a:solidFill>
              </a:rPr>
              <a:t>Type-3 driver or Network Protocol driver</a:t>
            </a:r>
            <a:br>
              <a:rPr b="1" lang="en-US" sz="2000">
                <a:solidFill>
                  <a:schemeClr val="dk1"/>
                </a:solidFill>
              </a:rPr>
            </a:br>
            <a:endParaRPr b="1" sz="2000">
              <a:solidFill>
                <a:schemeClr val="dk1"/>
              </a:solidFill>
            </a:endParaRPr>
          </a:p>
          <a:p>
            <a:pPr indent="0" lvl="0" marL="0" rtl="0" algn="l">
              <a:spcBef>
                <a:spcPts val="0"/>
              </a:spcBef>
              <a:spcAft>
                <a:spcPts val="0"/>
              </a:spcAft>
              <a:buClr>
                <a:schemeClr val="dk1"/>
              </a:buClr>
              <a:buSzPts val="1100"/>
              <a:buFont typeface="Arial"/>
              <a:buNone/>
            </a:pPr>
            <a:r>
              <a:rPr b="1" lang="en-US" sz="2000">
                <a:solidFill>
                  <a:schemeClr val="dk1"/>
                </a:solidFill>
              </a:rPr>
              <a:t>Type-4 driver or Thin driver</a:t>
            </a:r>
            <a:endParaRPr b="1" sz="20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C:\Users\parul\Desktop\Digital Learning Content.png" id="173" name="Google Shape;173;g360476777ee_0_15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74" name="Google Shape;174;g360476777ee_0_154"/>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g360476777ee_0_154"/>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JDBC-ODBC Bridge Driver - Type 1 Driver</a:t>
            </a:r>
            <a:endParaRPr b="1" sz="3000">
              <a:solidFill>
                <a:schemeClr val="lt1"/>
              </a:solidFill>
              <a:latin typeface="Calibri"/>
              <a:ea typeface="Calibri"/>
              <a:cs typeface="Calibri"/>
              <a:sym typeface="Calibri"/>
            </a:endParaRPr>
          </a:p>
        </p:txBody>
      </p:sp>
      <p:pic>
        <p:nvPicPr>
          <p:cNvPr id="176" name="Google Shape;176;g360476777ee_0_154" title="1-01.png"/>
          <p:cNvPicPr preferRelativeResize="0"/>
          <p:nvPr/>
        </p:nvPicPr>
        <p:blipFill>
          <a:blip r:embed="rId4">
            <a:alphaModFix/>
          </a:blip>
          <a:stretch>
            <a:fillRect/>
          </a:stretch>
        </p:blipFill>
        <p:spPr>
          <a:xfrm>
            <a:off x="1130475" y="3661725"/>
            <a:ext cx="6777100" cy="3196275"/>
          </a:xfrm>
          <a:prstGeom prst="rect">
            <a:avLst/>
          </a:prstGeom>
          <a:noFill/>
          <a:ln>
            <a:noFill/>
          </a:ln>
        </p:spPr>
      </p:pic>
      <p:sp>
        <p:nvSpPr>
          <p:cNvPr id="177" name="Google Shape;177;g360476777ee_0_154"/>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500">
                <a:solidFill>
                  <a:schemeClr val="dk1"/>
                </a:solidFill>
              </a:rPr>
              <a:t>Type-1 driver or JDBC-ODBC bridge driver uses ODBC driver to connect to the database. </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rPr lang="en-US" sz="1500">
                <a:solidFill>
                  <a:schemeClr val="dk1"/>
                </a:solidFill>
              </a:rPr>
              <a:t>The JDBC-ODBC bridge driver converts JDBC method calls into the ODBC function calls. </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rPr lang="en-US" sz="1500">
                <a:solidFill>
                  <a:schemeClr val="dk1"/>
                </a:solidFill>
              </a:rPr>
              <a:t>Type-1 driver is also called Universal driver because it can be used to connect to any of the databases. </a:t>
            </a:r>
            <a:br>
              <a:rPr lang="en-US" sz="1500">
                <a:solidFill>
                  <a:schemeClr val="dk1"/>
                </a:solidFill>
              </a:rPr>
            </a:br>
            <a:endParaRPr sz="1500">
              <a:solidFill>
                <a:schemeClr val="dk1"/>
              </a:solidFill>
            </a:endParaRPr>
          </a:p>
          <a:p>
            <a:pPr indent="0" lvl="0" marL="0" rtl="0" algn="l">
              <a:spcBef>
                <a:spcPts val="0"/>
              </a:spcBef>
              <a:spcAft>
                <a:spcPts val="0"/>
              </a:spcAft>
              <a:buSzPts val="1100"/>
              <a:buNone/>
            </a:pPr>
            <a:r>
              <a:t/>
            </a:r>
            <a:endParaRPr b="1" sz="20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C:\Users\parul\Desktop\Digital Learning Content.png" id="182" name="Google Shape;182;g360476777ee_0_185"/>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83" name="Google Shape;183;g360476777ee_0_185"/>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g360476777ee_0_185"/>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JDBC-ODBC Bridge Driver - Type 1 Driver</a:t>
            </a:r>
            <a:endParaRPr b="1" sz="3000">
              <a:solidFill>
                <a:schemeClr val="lt1"/>
              </a:solidFill>
              <a:latin typeface="Calibri"/>
              <a:ea typeface="Calibri"/>
              <a:cs typeface="Calibri"/>
              <a:sym typeface="Calibri"/>
            </a:endParaRPr>
          </a:p>
        </p:txBody>
      </p:sp>
      <p:sp>
        <p:nvSpPr>
          <p:cNvPr id="185" name="Google Shape;185;g360476777ee_0_185"/>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Advantages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This driver software is built-in with JDK so no need to install separately.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It is a database independent driver.</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Disadvantages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As a common driver is used in order to interact with different databases, the data transferred through this driver is not so secured.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The ODBC bridge driver is needed to be installed in individual client machines.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Type-1 driver isn't written in java, that's why it isn't a portable driver.</a:t>
            </a:r>
            <a:endParaRPr sz="1500">
              <a:solidFill>
                <a:schemeClr val="dk1"/>
              </a:solidFill>
            </a:endParaRPr>
          </a:p>
          <a:p>
            <a:pPr indent="0" lvl="0" marL="0" marR="0" rtl="0" algn="l">
              <a:lnSpc>
                <a:spcPct val="100000"/>
              </a:lnSpc>
              <a:spcBef>
                <a:spcPts val="1200"/>
              </a:spcBef>
              <a:spcAft>
                <a:spcPts val="0"/>
              </a:spcAft>
              <a:buNone/>
            </a:pPr>
            <a:r>
              <a:t/>
            </a:r>
            <a:endParaRPr sz="1500">
              <a:solidFill>
                <a:schemeClr val="dk1"/>
              </a:solidFill>
            </a:endParaRPr>
          </a:p>
          <a:p>
            <a:pPr indent="0" lvl="0" marL="0" rtl="0" algn="l">
              <a:spcBef>
                <a:spcPts val="0"/>
              </a:spcBef>
              <a:spcAft>
                <a:spcPts val="0"/>
              </a:spcAft>
              <a:buSzPts val="1100"/>
              <a:buNone/>
            </a:pPr>
            <a:r>
              <a:t/>
            </a:r>
            <a:endParaRPr b="1" sz="20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C:\Users\parul\Desktop\Digital Learning Content.png" id="190" name="Google Shape;190;g360476777ee_0_19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91" name="Google Shape;191;g360476777ee_0_194"/>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g360476777ee_0_194"/>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2500">
                <a:solidFill>
                  <a:schemeClr val="lt1"/>
                </a:solidFill>
              </a:rPr>
              <a:t>Native-API Driver - Type 2 Driver ( Partially Java Driver)</a:t>
            </a:r>
            <a:endParaRPr b="1" sz="2600">
              <a:solidFill>
                <a:schemeClr val="lt1"/>
              </a:solidFill>
            </a:endParaRPr>
          </a:p>
        </p:txBody>
      </p:sp>
      <p:sp>
        <p:nvSpPr>
          <p:cNvPr id="193" name="Google Shape;193;g360476777ee_0_194"/>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500">
                <a:solidFill>
                  <a:schemeClr val="dk1"/>
                </a:solidFill>
              </a:rPr>
              <a:t>The Native API driver uses the client -side libraries of the database.</a:t>
            </a:r>
            <a:br>
              <a:rPr lang="en-US" sz="1500">
                <a:solidFill>
                  <a:schemeClr val="dk1"/>
                </a:solidFill>
              </a:rPr>
            </a:br>
            <a:r>
              <a:rPr lang="en-US" sz="1500">
                <a:solidFill>
                  <a:schemeClr val="dk1"/>
                </a:solidFill>
              </a:rPr>
              <a:t>This driver converts JDBC method calls into native calls of the database API. </a:t>
            </a:r>
            <a:br>
              <a:rPr lang="en-US" sz="1500">
                <a:solidFill>
                  <a:schemeClr val="dk1"/>
                </a:solidFill>
              </a:rPr>
            </a:br>
            <a:r>
              <a:rPr lang="en-US" sz="1500">
                <a:solidFill>
                  <a:schemeClr val="dk1"/>
                </a:solidFill>
              </a:rPr>
              <a:t>In order to interact with different database, this driver needs their local API, that's why data transfer is much more secure as compared to type-1 driver. </a:t>
            </a:r>
            <a:endParaRPr sz="1500">
              <a:solidFill>
                <a:schemeClr val="dk1"/>
              </a:solidFill>
            </a:endParaRPr>
          </a:p>
          <a:p>
            <a:pPr indent="0" lvl="0" marL="0" marR="0" rtl="0" algn="l">
              <a:lnSpc>
                <a:spcPct val="100000"/>
              </a:lnSpc>
              <a:spcBef>
                <a:spcPts val="0"/>
              </a:spcBef>
              <a:spcAft>
                <a:spcPts val="0"/>
              </a:spcAft>
              <a:buNone/>
            </a:pPr>
            <a:r>
              <a:rPr lang="en-US" sz="1500">
                <a:solidFill>
                  <a:schemeClr val="dk1"/>
                </a:solidFill>
              </a:rPr>
              <a:t>This driver is not fully written in Java that is why it is also called Partially Java driver.</a:t>
            </a:r>
            <a:br>
              <a:rPr lang="en-US" sz="1500">
                <a:solidFill>
                  <a:schemeClr val="dk1"/>
                </a:solidFill>
              </a:rPr>
            </a:br>
            <a:endParaRPr sz="1500">
              <a:solidFill>
                <a:schemeClr val="dk1"/>
              </a:solidFill>
            </a:endParaRPr>
          </a:p>
          <a:p>
            <a:pPr indent="0" lvl="0" marL="0" rtl="0" algn="l">
              <a:spcBef>
                <a:spcPts val="0"/>
              </a:spcBef>
              <a:spcAft>
                <a:spcPts val="0"/>
              </a:spcAft>
              <a:buSzPts val="1100"/>
              <a:buNone/>
            </a:pPr>
            <a:r>
              <a:t/>
            </a:r>
            <a:endParaRPr b="1" sz="20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p:txBody>
      </p:sp>
      <p:pic>
        <p:nvPicPr>
          <p:cNvPr id="194" name="Google Shape;194;g360476777ee_0_194" title="1-02.png"/>
          <p:cNvPicPr preferRelativeResize="0"/>
          <p:nvPr/>
        </p:nvPicPr>
        <p:blipFill rotWithShape="1">
          <a:blip r:embed="rId4">
            <a:alphaModFix/>
          </a:blip>
          <a:srcRect b="2839" l="0" r="0" t="2839"/>
          <a:stretch/>
        </p:blipFill>
        <p:spPr>
          <a:xfrm>
            <a:off x="1130475" y="3661725"/>
            <a:ext cx="6777100" cy="319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C:\Users\parul\Desktop\Digital Learning Content.png" id="199" name="Google Shape;199;g360476777ee_0_20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00" name="Google Shape;200;g360476777ee_0_204"/>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 name="Google Shape;201;g360476777ee_0_204"/>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500">
                <a:solidFill>
                  <a:schemeClr val="lt1"/>
                </a:solidFill>
              </a:rPr>
              <a:t>Native-API Driver - Type 2 Driver ( Partially Java Driver)</a:t>
            </a:r>
            <a:endParaRPr b="1" sz="26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202" name="Google Shape;202;g360476777ee_0_204"/>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Advantage</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Native-API driver gives better performance than JDBC-ODBC bridge driver.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More secure compared to the type-1 driver.</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Disadvantages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Driver needs to be installed separately in individual client machines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The Vendor client library needs to be installed on client machine.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Type-2 driver isn't written in java, that's why it isn't a portable driver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It is a database dependent driver.</a:t>
            </a:r>
            <a:endParaRPr b="1" sz="1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C:\Users\parul\Desktop\Digital Learning Content.png" id="207" name="Google Shape;207;g360476777ee_0_212"/>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08" name="Google Shape;208;g360476777ee_0_212"/>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g360476777ee_0_212"/>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2400">
                <a:solidFill>
                  <a:schemeClr val="lt1"/>
                </a:solidFill>
              </a:rPr>
              <a:t>Network Protocol Driver - Type 3 Driver (Fully Java Driver)</a:t>
            </a:r>
            <a:endParaRPr b="1" sz="2400">
              <a:solidFill>
                <a:schemeClr val="lt1"/>
              </a:solidFill>
            </a:endParaRPr>
          </a:p>
        </p:txBody>
      </p:sp>
      <p:sp>
        <p:nvSpPr>
          <p:cNvPr id="210" name="Google Shape;210;g360476777ee_0_212"/>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500">
                <a:solidFill>
                  <a:schemeClr val="dk1"/>
                </a:solidFill>
              </a:rPr>
              <a:t>The Network Protocol driver uses a middleware (application server) that converts JDBC calls directly or indirectly into the vendor-specific database protocol. </a:t>
            </a:r>
            <a:br>
              <a:rPr lang="en-US" sz="1500">
                <a:solidFill>
                  <a:schemeClr val="dk1"/>
                </a:solidFill>
              </a:rPr>
            </a:br>
            <a:r>
              <a:rPr lang="en-US" sz="1500">
                <a:solidFill>
                  <a:schemeClr val="dk1"/>
                </a:solidFill>
              </a:rPr>
              <a:t>Here, all the database connectivity drivers are present in a single server, hence no need of individual client-side installation. </a:t>
            </a:r>
            <a:br>
              <a:rPr lang="en-US" sz="1500">
                <a:solidFill>
                  <a:schemeClr val="dk1"/>
                </a:solidFill>
              </a:rPr>
            </a:br>
            <a:endParaRPr sz="1500">
              <a:solidFill>
                <a:schemeClr val="dk1"/>
              </a:solidFill>
            </a:endParaRPr>
          </a:p>
          <a:p>
            <a:pPr indent="0" lvl="0" marL="0" rtl="0" algn="l">
              <a:spcBef>
                <a:spcPts val="0"/>
              </a:spcBef>
              <a:spcAft>
                <a:spcPts val="0"/>
              </a:spcAft>
              <a:buSzPts val="1100"/>
              <a:buNone/>
            </a:pPr>
            <a:r>
              <a:t/>
            </a:r>
            <a:endParaRPr b="1" sz="20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p:txBody>
      </p:sp>
      <p:pic>
        <p:nvPicPr>
          <p:cNvPr id="211" name="Google Shape;211;g360476777ee_0_212" title="1-03.png"/>
          <p:cNvPicPr preferRelativeResize="0"/>
          <p:nvPr/>
        </p:nvPicPr>
        <p:blipFill rotWithShape="1">
          <a:blip r:embed="rId4">
            <a:alphaModFix/>
          </a:blip>
          <a:srcRect b="2839" l="0" r="0" t="2839"/>
          <a:stretch/>
        </p:blipFill>
        <p:spPr>
          <a:xfrm>
            <a:off x="1130475" y="3661725"/>
            <a:ext cx="6777100" cy="319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C:\Users\parul\Desktop\Digital Learning Content.png" id="49" name="Google Shape;49;p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0" name="Google Shape;50;p2"/>
          <p:cNvPicPr preferRelativeResize="0"/>
          <p:nvPr/>
        </p:nvPicPr>
        <p:blipFill rotWithShape="1">
          <a:blip r:embed="rId4">
            <a:alphaModFix/>
          </a:blip>
          <a:srcRect b="0" l="0" r="0" t="0"/>
          <a:stretch/>
        </p:blipFill>
        <p:spPr>
          <a:xfrm>
            <a:off x="1857375" y="2571750"/>
            <a:ext cx="5430837" cy="2803525"/>
          </a:xfrm>
          <a:prstGeom prst="rect">
            <a:avLst/>
          </a:prstGeom>
          <a:noFill/>
          <a:ln>
            <a:noFill/>
          </a:ln>
        </p:spPr>
      </p:pic>
      <p:sp>
        <p:nvSpPr>
          <p:cNvPr id="51" name="Google Shape;51;p2"/>
          <p:cNvSpPr txBox="1"/>
          <p:nvPr/>
        </p:nvSpPr>
        <p:spPr>
          <a:xfrm>
            <a:off x="0" y="3714750"/>
            <a:ext cx="9144000" cy="714375"/>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2"/>
          <p:cNvSpPr txBox="1"/>
          <p:nvPr/>
        </p:nvSpPr>
        <p:spPr>
          <a:xfrm>
            <a:off x="857250" y="3756025"/>
            <a:ext cx="7429500" cy="6318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500">
                <a:solidFill>
                  <a:schemeClr val="lt1"/>
                </a:solidFill>
                <a:latin typeface="Calibri"/>
                <a:ea typeface="Calibri"/>
                <a:cs typeface="Calibri"/>
                <a:sym typeface="Calibri"/>
              </a:rPr>
              <a:t>Foundation of Enterprise Programming</a:t>
            </a:r>
            <a:endParaRPr b="1" sz="35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35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3500"/>
              <a:buFont typeface="Calibri"/>
              <a:buNone/>
            </a:pPr>
            <a:r>
              <a:t/>
            </a:r>
            <a:endParaRPr b="1" sz="3500">
              <a:solidFill>
                <a:schemeClr val="lt1"/>
              </a:solidFill>
              <a:latin typeface="Calibri"/>
              <a:ea typeface="Calibri"/>
              <a:cs typeface="Calibri"/>
              <a:sym typeface="Calibri"/>
            </a:endParaRPr>
          </a:p>
        </p:txBody>
      </p:sp>
      <p:sp>
        <p:nvSpPr>
          <p:cNvPr id="53" name="Google Shape;53;p2"/>
          <p:cNvSpPr txBox="1"/>
          <p:nvPr/>
        </p:nvSpPr>
        <p:spPr>
          <a:xfrm>
            <a:off x="1714500" y="3071812"/>
            <a:ext cx="5715000" cy="630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500"/>
              <a:buFont typeface="Calibri"/>
              <a:buNone/>
            </a:pPr>
            <a:r>
              <a:rPr b="1" i="0" lang="en-US" sz="3500" u="none">
                <a:solidFill>
                  <a:schemeClr val="dk1"/>
                </a:solidFill>
                <a:latin typeface="Calibri"/>
                <a:ea typeface="Calibri"/>
                <a:cs typeface="Calibri"/>
                <a:sym typeface="Calibri"/>
              </a:rPr>
              <a:t>CHAPTER-1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C:\Users\parul\Desktop\Digital Learning Content.png" id="216" name="Google Shape;216;g360476777ee_0_222"/>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17" name="Google Shape;217;g360476777ee_0_222"/>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g360476777ee_0_222"/>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400">
                <a:solidFill>
                  <a:schemeClr val="lt1"/>
                </a:solidFill>
              </a:rPr>
              <a:t>Network Protocol Driver - Type 3 Driver (Fully Java Driver)</a:t>
            </a:r>
            <a:endParaRPr b="1" sz="24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219" name="Google Shape;219;g360476777ee_0_222"/>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500">
                <a:solidFill>
                  <a:schemeClr val="dk1"/>
                </a:solidFill>
              </a:rPr>
              <a:t>Advantages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Type-3 drivers are fully written in Java, hence they are portable drivers.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No client side library is required because of application server that can perform many tasks like auditing, load balancing, logging etc.</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Switch facility to switch over from one database to another database.</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Disadvantages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Network support is required on client machine.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Maintenance of Network Protocol driver becomes costly because it requires database-specific coding to be done in the middle tier.</a:t>
            </a:r>
            <a:endParaRPr b="1" sz="15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C:\Users\parul\Desktop\Digital Learning Content.png" id="224" name="Google Shape;224;g360476777ee_0_232"/>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25" name="Google Shape;225;g360476777ee_0_232"/>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6" name="Google Shape;226;g360476777ee_0_232"/>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Thin Driver - Type 4 Driver (Fully Java Driver)</a:t>
            </a:r>
            <a:endParaRPr b="1" sz="3000">
              <a:solidFill>
                <a:schemeClr val="lt1"/>
              </a:solidFill>
            </a:endParaRPr>
          </a:p>
        </p:txBody>
      </p:sp>
      <p:sp>
        <p:nvSpPr>
          <p:cNvPr id="227" name="Google Shape;227;g360476777ee_0_232"/>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500">
                <a:solidFill>
                  <a:schemeClr val="dk1"/>
                </a:solidFill>
              </a:rPr>
              <a:t>Type-4 driver is also called native protocol driver. </a:t>
            </a:r>
            <a:br>
              <a:rPr lang="en-US" sz="1500">
                <a:solidFill>
                  <a:schemeClr val="dk1"/>
                </a:solidFill>
              </a:rPr>
            </a:br>
            <a:r>
              <a:rPr lang="en-US" sz="1500">
                <a:solidFill>
                  <a:schemeClr val="dk1"/>
                </a:solidFill>
              </a:rPr>
              <a:t>This driver interacts directly with database. </a:t>
            </a:r>
            <a:br>
              <a:rPr lang="en-US" sz="1500">
                <a:solidFill>
                  <a:schemeClr val="dk1"/>
                </a:solidFill>
              </a:rPr>
            </a:br>
            <a:r>
              <a:rPr lang="en-US" sz="1500">
                <a:solidFill>
                  <a:schemeClr val="dk1"/>
                </a:solidFill>
              </a:rPr>
              <a:t>It does not require any native database library, that is why it is also known as Thin Driver. </a:t>
            </a:r>
            <a:endParaRPr sz="1500">
              <a:solidFill>
                <a:schemeClr val="dk1"/>
              </a:solidFill>
            </a:endParaRPr>
          </a:p>
        </p:txBody>
      </p:sp>
      <p:pic>
        <p:nvPicPr>
          <p:cNvPr id="228" name="Google Shape;228;g360476777ee_0_232" title="1-04.png"/>
          <p:cNvPicPr preferRelativeResize="0"/>
          <p:nvPr/>
        </p:nvPicPr>
        <p:blipFill rotWithShape="1">
          <a:blip r:embed="rId4">
            <a:alphaModFix/>
          </a:blip>
          <a:srcRect b="2839" l="0" r="0" t="2839"/>
          <a:stretch/>
        </p:blipFill>
        <p:spPr>
          <a:xfrm>
            <a:off x="1130475" y="3661725"/>
            <a:ext cx="6777100" cy="319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C:\Users\parul\Desktop\Digital Learning Content.png" id="233" name="Google Shape;233;g360476777ee_0_30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34" name="Google Shape;234;g360476777ee_0_300"/>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5" name="Google Shape;235;g360476777ee_0_300"/>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3000">
                <a:solidFill>
                  <a:schemeClr val="lt1"/>
                </a:solidFill>
              </a:rPr>
              <a:t>Thin Driver - Type 4 Driver (Fully Java Driver)</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2400">
              <a:solidFill>
                <a:schemeClr val="lt1"/>
              </a:solidFill>
            </a:endParaRPr>
          </a:p>
        </p:txBody>
      </p:sp>
      <p:sp>
        <p:nvSpPr>
          <p:cNvPr id="236" name="Google Shape;236;g360476777ee_0_300"/>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500">
                <a:solidFill>
                  <a:schemeClr val="dk1"/>
                </a:solidFill>
              </a:rPr>
              <a:t>Advantages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Does not require any native library and Middleware server, so no client-side or server-side installation.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It is fully written in Java language, hence they are portable drivers.</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Disadvantage</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If the database changes, a new driver may be needed.</a:t>
            </a:r>
            <a:endParaRPr b="1"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C:\Users\parul\Desktop\Digital Learning Content.png" id="241" name="Google Shape;241;g360476777ee_0_24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42" name="Google Shape;242;g360476777ee_0_240"/>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 name="Google Shape;243;g360476777ee_0_240"/>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Maven Integration with Eclipse</a:t>
            </a:r>
            <a:endParaRPr b="1" sz="2400">
              <a:solidFill>
                <a:schemeClr val="lt1"/>
              </a:solidFill>
            </a:endParaRPr>
          </a:p>
        </p:txBody>
      </p:sp>
      <p:sp>
        <p:nvSpPr>
          <p:cNvPr id="244" name="Google Shape;244;g360476777ee_0_240"/>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500">
                <a:solidFill>
                  <a:schemeClr val="dk1"/>
                </a:solidFill>
              </a:rPr>
              <a:t>What is Maven?</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Maven is a build automation tool used primarily for Java projects.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It uses a file called </a:t>
            </a:r>
            <a:r>
              <a:rPr lang="en-US" sz="1500">
                <a:solidFill>
                  <a:srgbClr val="188038"/>
                </a:solidFill>
                <a:latin typeface="Roboto Mono"/>
                <a:ea typeface="Roboto Mono"/>
                <a:cs typeface="Roboto Mono"/>
                <a:sym typeface="Roboto Mono"/>
              </a:rPr>
              <a:t>pom.xml</a:t>
            </a:r>
            <a:r>
              <a:rPr lang="en-US" sz="1500">
                <a:solidFill>
                  <a:schemeClr val="dk1"/>
                </a:solidFill>
              </a:rPr>
              <a:t> to manage project dependencies and build configuration.</a:t>
            </a:r>
            <a:endParaRPr b="1"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Steps to Integrate:</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n-US" sz="1500">
                <a:solidFill>
                  <a:schemeClr val="dk1"/>
                </a:solidFill>
              </a:rPr>
              <a:t>Install the </a:t>
            </a:r>
            <a:r>
              <a:rPr b="1" lang="en-US" sz="1500">
                <a:solidFill>
                  <a:schemeClr val="dk1"/>
                </a:solidFill>
              </a:rPr>
              <a:t>Maven plugin</a:t>
            </a:r>
            <a:r>
              <a:rPr lang="en-US" sz="1500">
                <a:solidFill>
                  <a:schemeClr val="dk1"/>
                </a:solidFill>
              </a:rPr>
              <a:t> in Eclipse (usually preinstalled in newer versions).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Create a </a:t>
            </a:r>
            <a:r>
              <a:rPr b="1" lang="en-US" sz="1500">
                <a:solidFill>
                  <a:schemeClr val="dk1"/>
                </a:solidFill>
              </a:rPr>
              <a:t>Maven Project</a:t>
            </a:r>
            <a:r>
              <a:rPr lang="en-US" sz="1500">
                <a:solidFill>
                  <a:schemeClr val="dk1"/>
                </a:solidFill>
              </a:rPr>
              <a:t>:</a:t>
            </a:r>
            <a:br>
              <a:rPr lang="en-US" sz="1500">
                <a:solidFill>
                  <a:schemeClr val="dk1"/>
                </a:solidFill>
              </a:rPr>
            </a:b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File &gt; New &gt; Maven Project</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Define </a:t>
            </a:r>
            <a:r>
              <a:rPr lang="en-US" sz="1500">
                <a:solidFill>
                  <a:srgbClr val="188038"/>
                </a:solidFill>
                <a:latin typeface="Roboto Mono"/>
                <a:ea typeface="Roboto Mono"/>
                <a:cs typeface="Roboto Mono"/>
                <a:sym typeface="Roboto Mono"/>
              </a:rPr>
              <a:t>pom.xml</a:t>
            </a:r>
            <a:r>
              <a:rPr lang="en-US" sz="1500">
                <a:solidFill>
                  <a:schemeClr val="dk1"/>
                </a:solidFill>
              </a:rPr>
              <a:t> with dependencies and project structure.</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Eclipse will auto-download all required libraries from the Maven Central Repository.</a:t>
            </a:r>
            <a:endParaRPr b="1" sz="1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C:\Users\parul\Desktop\Digital Learning Content.png" id="249" name="Google Shape;249;g360476777ee_0_25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50" name="Google Shape;250;g360476777ee_0_254"/>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 name="Google Shape;251;g360476777ee_0_254"/>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POM.xml Overview</a:t>
            </a:r>
            <a:endParaRPr b="1" sz="2400">
              <a:solidFill>
                <a:schemeClr val="lt1"/>
              </a:solidFill>
            </a:endParaRPr>
          </a:p>
        </p:txBody>
      </p:sp>
      <p:sp>
        <p:nvSpPr>
          <p:cNvPr id="252" name="Google Shape;252;g360476777ee_0_254"/>
          <p:cNvSpPr txBox="1"/>
          <p:nvPr/>
        </p:nvSpPr>
        <p:spPr>
          <a:xfrm>
            <a:off x="249225" y="2439975"/>
            <a:ext cx="2190900" cy="399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500">
                <a:solidFill>
                  <a:schemeClr val="dk1"/>
                </a:solidFill>
              </a:rPr>
              <a:t>What is </a:t>
            </a:r>
            <a:r>
              <a:rPr b="1" lang="en-US" sz="1500">
                <a:solidFill>
                  <a:srgbClr val="188038"/>
                </a:solidFill>
              </a:rPr>
              <a:t>pom.xml</a:t>
            </a:r>
            <a:r>
              <a:rPr b="1" lang="en-US" sz="1500">
                <a:solidFill>
                  <a:schemeClr val="dk1"/>
                </a:solidFill>
              </a:rPr>
              <a:t>?</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Project Object Model – defines project structure, dependencies, and build configuration.</a:t>
            </a:r>
            <a:endParaRPr b="1" sz="1500">
              <a:solidFill>
                <a:schemeClr val="dk1"/>
              </a:solidFill>
            </a:endParaRPr>
          </a:p>
        </p:txBody>
      </p:sp>
      <p:pic>
        <p:nvPicPr>
          <p:cNvPr id="253" name="Google Shape;253;g360476777ee_0_254" title="Screenshot from 2025-06-06 15-15-49.png"/>
          <p:cNvPicPr preferRelativeResize="0"/>
          <p:nvPr/>
        </p:nvPicPr>
        <p:blipFill>
          <a:blip r:embed="rId4">
            <a:alphaModFix/>
          </a:blip>
          <a:stretch>
            <a:fillRect/>
          </a:stretch>
        </p:blipFill>
        <p:spPr>
          <a:xfrm>
            <a:off x="2440125" y="2131875"/>
            <a:ext cx="6703801" cy="45002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C:\Users\parul\Desktop\Digital Learning Content.png" id="258" name="Google Shape;258;g360476777ee_0_274"/>
          <p:cNvPicPr preferRelativeResize="0"/>
          <p:nvPr/>
        </p:nvPicPr>
        <p:blipFill rotWithShape="1">
          <a:blip r:embed="rId3">
            <a:alphaModFix/>
          </a:blip>
          <a:srcRect b="0" l="0" r="0" t="0"/>
          <a:stretch/>
        </p:blipFill>
        <p:spPr>
          <a:xfrm>
            <a:off x="0" y="-80587"/>
            <a:ext cx="9143999" cy="6900862"/>
          </a:xfrm>
          <a:prstGeom prst="rect">
            <a:avLst/>
          </a:prstGeom>
          <a:noFill/>
          <a:ln>
            <a:noFill/>
          </a:ln>
        </p:spPr>
      </p:pic>
      <p:sp>
        <p:nvSpPr>
          <p:cNvPr id="259" name="Google Shape;259;g360476777ee_0_274"/>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g360476777ee_0_274"/>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JDBC with MySQL</a:t>
            </a:r>
            <a:endParaRPr b="1" sz="2400">
              <a:solidFill>
                <a:schemeClr val="lt1"/>
              </a:solidFill>
            </a:endParaRPr>
          </a:p>
        </p:txBody>
      </p:sp>
      <p:sp>
        <p:nvSpPr>
          <p:cNvPr id="261" name="Google Shape;261;g360476777ee_0_274"/>
          <p:cNvSpPr txBox="1"/>
          <p:nvPr/>
        </p:nvSpPr>
        <p:spPr>
          <a:xfrm>
            <a:off x="249225" y="2439975"/>
            <a:ext cx="2593200" cy="4253400"/>
          </a:xfrm>
          <a:prstGeom prst="rect">
            <a:avLst/>
          </a:prstGeom>
          <a:noFill/>
          <a:ln>
            <a:noFill/>
          </a:ln>
        </p:spPr>
        <p:txBody>
          <a:bodyPr anchorCtr="0" anchor="ctr" bIns="45700" lIns="91425" spcFirstLastPara="1" rIns="91425" wrap="square" tIns="45700">
            <a:noAutofit/>
          </a:bodyPr>
          <a:lstStyle/>
          <a:p>
            <a:pPr indent="-323850" lvl="0" marL="457200" rtl="0" algn="l">
              <a:lnSpc>
                <a:spcPct val="115000"/>
              </a:lnSpc>
              <a:spcBef>
                <a:spcPts val="1200"/>
              </a:spcBef>
              <a:spcAft>
                <a:spcPts val="0"/>
              </a:spcAft>
              <a:buClr>
                <a:schemeClr val="dk1"/>
              </a:buClr>
              <a:buSzPts val="1500"/>
              <a:buAutoNum type="arabicPeriod"/>
            </a:pPr>
            <a:r>
              <a:rPr b="1" lang="en-US" sz="1500">
                <a:solidFill>
                  <a:schemeClr val="dk1"/>
                </a:solidFill>
              </a:rPr>
              <a:t>Step1: </a:t>
            </a:r>
            <a:r>
              <a:rPr lang="en-US" sz="1500">
                <a:solidFill>
                  <a:schemeClr val="dk1"/>
                </a:solidFill>
              </a:rPr>
              <a:t>Create a dynamic web project with some name in Eclipse.</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a:solidFill>
                  <a:schemeClr val="dk1"/>
                </a:solidFill>
              </a:rPr>
              <a:t>Step2:</a:t>
            </a:r>
            <a:r>
              <a:rPr lang="en-US" sz="1500">
                <a:solidFill>
                  <a:schemeClr val="dk1"/>
                </a:solidFill>
              </a:rPr>
              <a:t> After pressing the Dynamic Web Project, a new window will open. Now give the project name. The screenshot is as follows:</a:t>
            </a:r>
            <a:endParaRPr b="1" sz="1500">
              <a:solidFill>
                <a:schemeClr val="dk1"/>
              </a:solidFill>
            </a:endParaRPr>
          </a:p>
        </p:txBody>
      </p:sp>
      <p:pic>
        <p:nvPicPr>
          <p:cNvPr id="262" name="Google Shape;262;g360476777ee_0_274" title="794_1.jpg"/>
          <p:cNvPicPr preferRelativeResize="0"/>
          <p:nvPr/>
        </p:nvPicPr>
        <p:blipFill rotWithShape="1">
          <a:blip r:embed="rId4">
            <a:alphaModFix/>
          </a:blip>
          <a:srcRect b="63419" l="-740" r="740" t="-448"/>
          <a:stretch/>
        </p:blipFill>
        <p:spPr>
          <a:xfrm>
            <a:off x="2997850" y="2770575"/>
            <a:ext cx="6146075" cy="32315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C:\Users\parul\Desktop\Digital Learning Content.png" id="267" name="Google Shape;267;g360476777ee_0_283"/>
          <p:cNvPicPr preferRelativeResize="0"/>
          <p:nvPr/>
        </p:nvPicPr>
        <p:blipFill rotWithShape="1">
          <a:blip r:embed="rId3">
            <a:alphaModFix/>
          </a:blip>
          <a:srcRect b="0" l="0" r="0" t="0"/>
          <a:stretch/>
        </p:blipFill>
        <p:spPr>
          <a:xfrm>
            <a:off x="0" y="-80587"/>
            <a:ext cx="9143999" cy="6900862"/>
          </a:xfrm>
          <a:prstGeom prst="rect">
            <a:avLst/>
          </a:prstGeom>
          <a:noFill/>
          <a:ln>
            <a:noFill/>
          </a:ln>
        </p:spPr>
      </p:pic>
      <p:sp>
        <p:nvSpPr>
          <p:cNvPr id="268" name="Google Shape;268;g360476777ee_0_283"/>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g360476777ee_0_283"/>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JDBC with MySQL</a:t>
            </a:r>
            <a:endParaRPr b="1" sz="2400">
              <a:solidFill>
                <a:schemeClr val="lt1"/>
              </a:solidFill>
            </a:endParaRPr>
          </a:p>
        </p:txBody>
      </p:sp>
      <p:sp>
        <p:nvSpPr>
          <p:cNvPr id="270" name="Google Shape;270;g360476777ee_0_283"/>
          <p:cNvSpPr txBox="1"/>
          <p:nvPr/>
        </p:nvSpPr>
        <p:spPr>
          <a:xfrm>
            <a:off x="249225" y="2439975"/>
            <a:ext cx="2593200" cy="4253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None/>
            </a:pPr>
            <a:r>
              <a:rPr b="1" lang="en-US" sz="1500">
                <a:solidFill>
                  <a:schemeClr val="dk1"/>
                </a:solidFill>
              </a:rPr>
              <a:t>Step 3: </a:t>
            </a:r>
            <a:r>
              <a:rPr lang="en-US" sz="1500">
                <a:solidFill>
                  <a:schemeClr val="dk1"/>
                </a:solidFill>
              </a:rPr>
              <a:t>Therefore, I have a project name JDBCJarFiles and in WEB-INF, </a:t>
            </a:r>
            <a:br>
              <a:rPr lang="en-US" sz="1500">
                <a:solidFill>
                  <a:schemeClr val="dk1"/>
                </a:solidFill>
              </a:rPr>
            </a:br>
            <a:br>
              <a:rPr lang="en-US" sz="1500">
                <a:solidFill>
                  <a:schemeClr val="dk1"/>
                </a:solidFill>
              </a:rPr>
            </a:br>
            <a:r>
              <a:rPr lang="en-US" sz="1500">
                <a:solidFill>
                  <a:schemeClr val="dk1"/>
                </a:solidFill>
              </a:rPr>
              <a:t>there is a lib folder. You can add JDBC jar files in lib folder. Now, paste the jar files here. </a:t>
            </a:r>
            <a:br>
              <a:rPr lang="en-US" sz="1500">
                <a:solidFill>
                  <a:schemeClr val="dk1"/>
                </a:solidFill>
              </a:rPr>
            </a:br>
            <a:br>
              <a:rPr lang="en-US" sz="1500">
                <a:solidFill>
                  <a:schemeClr val="dk1"/>
                </a:solidFill>
              </a:rPr>
            </a:br>
            <a:r>
              <a:rPr lang="en-US" sz="1500">
                <a:solidFill>
                  <a:schemeClr val="dk1"/>
                </a:solidFill>
              </a:rPr>
              <a:t>The screenshot is as follows:</a:t>
            </a:r>
            <a:endParaRPr sz="1500">
              <a:solidFill>
                <a:schemeClr val="dk1"/>
              </a:solidFill>
            </a:endParaRPr>
          </a:p>
        </p:txBody>
      </p:sp>
      <p:pic>
        <p:nvPicPr>
          <p:cNvPr id="271" name="Google Shape;271;g360476777ee_0_283" title="794_2.jpg"/>
          <p:cNvPicPr preferRelativeResize="0"/>
          <p:nvPr/>
        </p:nvPicPr>
        <p:blipFill rotWithShape="1">
          <a:blip r:embed="rId4">
            <a:alphaModFix/>
          </a:blip>
          <a:srcRect b="-12832" l="0" r="0" t="42051"/>
          <a:stretch/>
        </p:blipFill>
        <p:spPr>
          <a:xfrm>
            <a:off x="2997850" y="2770575"/>
            <a:ext cx="6146075" cy="3231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C:\Users\parul\Desktop\Digital Learning Content.png" id="276" name="Google Shape;276;g360476777ee_0_26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77" name="Google Shape;277;g360476777ee_0_264"/>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g360476777ee_0_264"/>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JDBC with MySQL</a:t>
            </a:r>
            <a:endParaRPr b="1" sz="2400">
              <a:solidFill>
                <a:schemeClr val="lt1"/>
              </a:solidFill>
            </a:endParaRPr>
          </a:p>
        </p:txBody>
      </p:sp>
      <p:sp>
        <p:nvSpPr>
          <p:cNvPr id="279" name="Google Shape;279;g360476777ee_0_264"/>
          <p:cNvSpPr txBox="1"/>
          <p:nvPr/>
        </p:nvSpPr>
        <p:spPr>
          <a:xfrm>
            <a:off x="249225" y="2439975"/>
            <a:ext cx="2593200" cy="425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500">
                <a:solidFill>
                  <a:schemeClr val="dk1"/>
                </a:solidFill>
              </a:rPr>
              <a:t>JDBC with MySQL</a:t>
            </a:r>
            <a:endParaRPr b="1"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Steps:</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n-US" sz="1500">
                <a:solidFill>
                  <a:schemeClr val="dk1"/>
                </a:solidFill>
              </a:rPr>
              <a:t>Add JDBC driver (MySQL Connector/J)</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Establish connection</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Execute queries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Close resources</a:t>
            </a:r>
            <a:endParaRPr b="1" sz="1500">
              <a:solidFill>
                <a:schemeClr val="dk1"/>
              </a:solidFill>
            </a:endParaRPr>
          </a:p>
        </p:txBody>
      </p:sp>
      <p:pic>
        <p:nvPicPr>
          <p:cNvPr id="280" name="Google Shape;280;g360476777ee_0_264" title="Screenshot from 2025-06-06 15-19-46.png"/>
          <p:cNvPicPr preferRelativeResize="0"/>
          <p:nvPr/>
        </p:nvPicPr>
        <p:blipFill>
          <a:blip r:embed="rId4">
            <a:alphaModFix/>
          </a:blip>
          <a:stretch>
            <a:fillRect/>
          </a:stretch>
        </p:blipFill>
        <p:spPr>
          <a:xfrm>
            <a:off x="2705250" y="2919675"/>
            <a:ext cx="6438675" cy="2760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C:\Users\parul\Desktop\Digital Learning Content.png" id="285" name="Google Shape;285;g360476777ee_0_309"/>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86" name="Google Shape;286;g360476777ee_0_309"/>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7" name="Google Shape;287;g360476777ee_0_309"/>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400"/>
              </a:spcAft>
              <a:buClr>
                <a:schemeClr val="dk1"/>
              </a:buClr>
              <a:buSzPts val="1100"/>
              <a:buFont typeface="Arial"/>
              <a:buNone/>
            </a:pPr>
            <a:r>
              <a:rPr b="1" lang="en-US" sz="3000">
                <a:solidFill>
                  <a:schemeClr val="lt1"/>
                </a:solidFill>
              </a:rPr>
              <a:t>Best Practices</a:t>
            </a:r>
            <a:endParaRPr b="1" sz="3000">
              <a:solidFill>
                <a:schemeClr val="lt1"/>
              </a:solidFill>
            </a:endParaRPr>
          </a:p>
        </p:txBody>
      </p:sp>
      <p:sp>
        <p:nvSpPr>
          <p:cNvPr id="288" name="Google Shape;288;g360476777ee_0_309"/>
          <p:cNvSpPr txBox="1"/>
          <p:nvPr/>
        </p:nvSpPr>
        <p:spPr>
          <a:xfrm>
            <a:off x="249225" y="2439975"/>
            <a:ext cx="8704200" cy="425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500">
                <a:solidFill>
                  <a:schemeClr val="dk1"/>
                </a:solidFill>
              </a:rPr>
              <a:t>When using JDBC, there are some best practices to keep in mind:</a:t>
            </a:r>
            <a:endParaRPr sz="15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500">
                <a:solidFill>
                  <a:schemeClr val="dk1"/>
                </a:solidFill>
              </a:rPr>
              <a:t>Always use parameterized SQL statements to avoid SQL injection attacks.</a:t>
            </a:r>
            <a:endParaRPr sz="15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500">
                <a:solidFill>
                  <a:schemeClr val="dk1"/>
                </a:solidFill>
              </a:rPr>
              <a:t>Use connection pooling to improve performance and scalability.</a:t>
            </a:r>
            <a:endParaRPr sz="15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500">
                <a:solidFill>
                  <a:schemeClr val="dk1"/>
                </a:solidFill>
              </a:rPr>
              <a:t>Use the appropriate type of JDBC driver for your specific needs.</a:t>
            </a:r>
            <a:endParaRPr sz="15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500">
                <a:solidFill>
                  <a:schemeClr val="dk1"/>
                </a:solidFill>
              </a:rPr>
              <a:t>Always close resources (e.g., Connection, Statement, ResultSet) when they are no longer needed.</a:t>
            </a:r>
            <a:endParaRPr sz="1500">
              <a:solidFill>
                <a:schemeClr val="dk1"/>
              </a:solidFill>
            </a:endParaRPr>
          </a:p>
          <a:p>
            <a:pPr indent="0" lvl="0" marL="0" rtl="0" algn="l">
              <a:lnSpc>
                <a:spcPct val="115000"/>
              </a:lnSpc>
              <a:spcBef>
                <a:spcPts val="1200"/>
              </a:spcBef>
              <a:spcAft>
                <a:spcPts val="1200"/>
              </a:spcAft>
              <a:buNone/>
            </a:pPr>
            <a:r>
              <a:rPr lang="en-US" sz="1500">
                <a:solidFill>
                  <a:schemeClr val="dk1"/>
                </a:solidFill>
              </a:rPr>
              <a:t>By following these best practices, you can ensure that your JDBC-based application is secure, scalable, and efficient.</a:t>
            </a:r>
            <a:endParaRPr sz="15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C:\Users\parul\Desktop\Digital Learning Content.png" id="293" name="Google Shape;293;g360476777ee_0_318"/>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94" name="Google Shape;294;g360476777ee_0_318"/>
          <p:cNvSpPr txBox="1"/>
          <p:nvPr/>
        </p:nvSpPr>
        <p:spPr>
          <a:xfrm>
            <a:off x="-75" y="1533337"/>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 name="Google Shape;295;g360476777ee_0_318"/>
          <p:cNvSpPr txBox="1"/>
          <p:nvPr/>
        </p:nvSpPr>
        <p:spPr>
          <a:xfrm>
            <a:off x="190425" y="1577787"/>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400"/>
              </a:spcAft>
              <a:buClr>
                <a:schemeClr val="dk1"/>
              </a:buClr>
              <a:buSzPts val="1100"/>
              <a:buFont typeface="Arial"/>
              <a:buNone/>
            </a:pPr>
            <a:r>
              <a:rPr b="1" lang="en-US" sz="3000">
                <a:solidFill>
                  <a:schemeClr val="lt1"/>
                </a:solidFill>
              </a:rPr>
              <a:t>Code Snippets</a:t>
            </a:r>
            <a:endParaRPr b="1" sz="3000">
              <a:solidFill>
                <a:schemeClr val="lt1"/>
              </a:solidFill>
            </a:endParaRPr>
          </a:p>
        </p:txBody>
      </p:sp>
      <p:pic>
        <p:nvPicPr>
          <p:cNvPr id="296" name="Google Shape;296;g360476777ee_0_318" title="Screenshot from 2025-06-06 15-40-26.png"/>
          <p:cNvPicPr preferRelativeResize="0"/>
          <p:nvPr/>
        </p:nvPicPr>
        <p:blipFill>
          <a:blip r:embed="rId4">
            <a:alphaModFix/>
          </a:blip>
          <a:stretch>
            <a:fillRect/>
          </a:stretch>
        </p:blipFill>
        <p:spPr>
          <a:xfrm>
            <a:off x="4250600" y="2131875"/>
            <a:ext cx="4893325" cy="4634499"/>
          </a:xfrm>
          <a:prstGeom prst="rect">
            <a:avLst/>
          </a:prstGeom>
          <a:noFill/>
          <a:ln>
            <a:noFill/>
          </a:ln>
        </p:spPr>
      </p:pic>
      <p:sp>
        <p:nvSpPr>
          <p:cNvPr id="297" name="Google Shape;297;g360476777ee_0_318"/>
          <p:cNvSpPr txBox="1"/>
          <p:nvPr/>
        </p:nvSpPr>
        <p:spPr>
          <a:xfrm>
            <a:off x="44350" y="2270450"/>
            <a:ext cx="4096500" cy="42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500">
                <a:solidFill>
                  <a:schemeClr val="dk1"/>
                </a:solidFill>
              </a:rPr>
              <a:t>Loads the MySQL JDBC driver</a:t>
            </a:r>
            <a:r>
              <a:rPr lang="en-US" sz="1500">
                <a:solidFill>
                  <a:schemeClr val="dk1"/>
                </a:solidFill>
              </a:rPr>
              <a:t> using </a:t>
            </a:r>
            <a:r>
              <a:rPr lang="en-US" sz="1500">
                <a:solidFill>
                  <a:srgbClr val="188038"/>
                </a:solidFill>
              </a:rPr>
              <a:t>Class.forName()</a:t>
            </a:r>
            <a:r>
              <a:rPr lang="en-US" sz="1500">
                <a:solidFill>
                  <a:schemeClr val="dk1"/>
                </a:solidFill>
              </a:rPr>
              <a:t> and establishes a database connection with </a:t>
            </a:r>
            <a:r>
              <a:rPr lang="en-US" sz="1500">
                <a:solidFill>
                  <a:srgbClr val="188038"/>
                </a:solidFill>
              </a:rPr>
              <a:t>DriverManager.getConnection()</a:t>
            </a:r>
            <a:br>
              <a:rPr lang="en-US" sz="1500">
                <a:solidFill>
                  <a:schemeClr val="dk1"/>
                </a:solidFill>
              </a:rPr>
            </a:br>
            <a:endParaRPr sz="1500">
              <a:solidFill>
                <a:schemeClr val="dk1"/>
              </a:solidFill>
            </a:endParaRPr>
          </a:p>
          <a:p>
            <a:pPr indent="0" lvl="0" marL="0" rtl="0" algn="l">
              <a:spcBef>
                <a:spcPts val="0"/>
              </a:spcBef>
              <a:spcAft>
                <a:spcPts val="0"/>
              </a:spcAft>
              <a:buClr>
                <a:schemeClr val="dk1"/>
              </a:buClr>
              <a:buSzPts val="1100"/>
              <a:buFont typeface="Arial"/>
              <a:buNone/>
            </a:pPr>
            <a:r>
              <a:rPr b="1" lang="en-US" sz="1500">
                <a:solidFill>
                  <a:schemeClr val="dk1"/>
                </a:solidFill>
              </a:rPr>
              <a:t>Creates a </a:t>
            </a:r>
            <a:r>
              <a:rPr b="1" lang="en-US" sz="1500">
                <a:solidFill>
                  <a:srgbClr val="188038"/>
                </a:solidFill>
              </a:rPr>
              <a:t>Statement</a:t>
            </a:r>
            <a:r>
              <a:rPr b="1" lang="en-US" sz="1500">
                <a:solidFill>
                  <a:schemeClr val="dk1"/>
                </a:solidFill>
              </a:rPr>
              <a:t> object</a:t>
            </a:r>
            <a:r>
              <a:rPr lang="en-US" sz="1500">
                <a:solidFill>
                  <a:schemeClr val="dk1"/>
                </a:solidFill>
              </a:rPr>
              <a:t> to execute a SQL query stored in the variable </a:t>
            </a:r>
            <a:r>
              <a:rPr lang="en-US" sz="1500">
                <a:solidFill>
                  <a:srgbClr val="188038"/>
                </a:solidFill>
              </a:rPr>
              <a:t>query</a:t>
            </a:r>
            <a:br>
              <a:rPr lang="en-US" sz="1500">
                <a:solidFill>
                  <a:schemeClr val="dk1"/>
                </a:solidFill>
              </a:rPr>
            </a:br>
            <a:endParaRPr sz="1500">
              <a:solidFill>
                <a:schemeClr val="dk1"/>
              </a:solidFill>
            </a:endParaRPr>
          </a:p>
          <a:p>
            <a:pPr indent="0" lvl="0" marL="0" rtl="0" algn="l">
              <a:spcBef>
                <a:spcPts val="0"/>
              </a:spcBef>
              <a:spcAft>
                <a:spcPts val="0"/>
              </a:spcAft>
              <a:buClr>
                <a:schemeClr val="dk1"/>
              </a:buClr>
              <a:buSzPts val="1100"/>
              <a:buFont typeface="Arial"/>
              <a:buNone/>
            </a:pPr>
            <a:r>
              <a:rPr b="1" lang="en-US" sz="1500">
                <a:solidFill>
                  <a:schemeClr val="dk1"/>
                </a:solidFill>
              </a:rPr>
              <a:t>Executes the query</a:t>
            </a:r>
            <a:r>
              <a:rPr lang="en-US" sz="1500">
                <a:solidFill>
                  <a:schemeClr val="dk1"/>
                </a:solidFill>
              </a:rPr>
              <a:t> using </a:t>
            </a:r>
            <a:r>
              <a:rPr lang="en-US" sz="1500">
                <a:solidFill>
                  <a:srgbClr val="188038"/>
                </a:solidFill>
              </a:rPr>
              <a:t>executeUpdate()</a:t>
            </a:r>
            <a:r>
              <a:rPr lang="en-US" sz="1500">
                <a:solidFill>
                  <a:schemeClr val="dk1"/>
                </a:solidFill>
              </a:rPr>
              <a:t> and prints how many rows were affected.</a:t>
            </a:r>
            <a:br>
              <a:rPr lang="en-US" sz="1500">
                <a:solidFill>
                  <a:schemeClr val="dk1"/>
                </a:solidFill>
              </a:rPr>
            </a:br>
            <a:endParaRPr sz="1500">
              <a:solidFill>
                <a:schemeClr val="dk1"/>
              </a:solidFill>
            </a:endParaRPr>
          </a:p>
          <a:p>
            <a:pPr indent="0" lvl="0" marL="0" rtl="0" algn="l">
              <a:spcBef>
                <a:spcPts val="0"/>
              </a:spcBef>
              <a:spcAft>
                <a:spcPts val="0"/>
              </a:spcAft>
              <a:buClr>
                <a:schemeClr val="dk1"/>
              </a:buClr>
              <a:buSzPts val="1100"/>
              <a:buFont typeface="Arial"/>
              <a:buNone/>
            </a:pPr>
            <a:r>
              <a:rPr b="1" lang="en-US" sz="1500">
                <a:solidFill>
                  <a:schemeClr val="dk1"/>
                </a:solidFill>
              </a:rPr>
              <a:t>Closes the resources</a:t>
            </a:r>
            <a:r>
              <a:rPr lang="en-US" sz="1500">
                <a:solidFill>
                  <a:schemeClr val="dk1"/>
                </a:solidFill>
              </a:rPr>
              <a:t> </a:t>
            </a:r>
            <a:r>
              <a:rPr lang="en-US" sz="1500">
                <a:solidFill>
                  <a:srgbClr val="188038"/>
                </a:solidFill>
              </a:rPr>
              <a:t>Statement</a:t>
            </a:r>
            <a:r>
              <a:rPr lang="en-US" sz="1500">
                <a:solidFill>
                  <a:schemeClr val="dk1"/>
                </a:solidFill>
              </a:rPr>
              <a:t> and </a:t>
            </a:r>
            <a:r>
              <a:rPr lang="en-US" sz="1500">
                <a:solidFill>
                  <a:srgbClr val="188038"/>
                </a:solidFill>
              </a:rPr>
              <a:t>Connection</a:t>
            </a:r>
            <a:r>
              <a:rPr lang="en-US" sz="1500">
                <a:solidFill>
                  <a:schemeClr val="dk1"/>
                </a:solidFill>
              </a:rPr>
              <a:t> and handles </a:t>
            </a:r>
            <a:r>
              <a:rPr lang="en-US" sz="1500">
                <a:solidFill>
                  <a:srgbClr val="188038"/>
                </a:solidFill>
              </a:rPr>
              <a:t>ClassNotFoundException</a:t>
            </a:r>
            <a:r>
              <a:rPr lang="en-US" sz="1500">
                <a:solidFill>
                  <a:schemeClr val="dk1"/>
                </a:solidFill>
              </a:rPr>
              <a:t> and </a:t>
            </a:r>
            <a:r>
              <a:rPr lang="en-US" sz="1500">
                <a:solidFill>
                  <a:srgbClr val="188038"/>
                </a:solidFill>
              </a:rPr>
              <a:t>SQLException</a:t>
            </a:r>
            <a:r>
              <a:rPr lang="en-US" sz="1500">
                <a:solidFill>
                  <a:schemeClr val="dk1"/>
                </a:solidFill>
              </a:rPr>
              <a:t> errors gracefully.</a:t>
            </a:r>
            <a:endParaRPr sz="1500">
              <a:solidFill>
                <a:schemeClr val="dk1"/>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descr="C:\Users\parul\Desktop\Digital Learning Content.png" id="58" name="Google Shape;58;g360476777ee_0_96"/>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59" name="Google Shape;59;g360476777ee_0_96"/>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g360476777ee_0_96"/>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lang="en-US" sz="3000">
                <a:solidFill>
                  <a:schemeClr val="lt1"/>
                </a:solidFill>
                <a:latin typeface="Calibri"/>
                <a:ea typeface="Calibri"/>
                <a:cs typeface="Calibri"/>
                <a:sym typeface="Calibri"/>
              </a:rPr>
              <a:t>Foundation of Enterprise Programming</a:t>
            </a:r>
            <a:endParaRPr/>
          </a:p>
        </p:txBody>
      </p:sp>
      <p:sp>
        <p:nvSpPr>
          <p:cNvPr id="61" name="Google Shape;61;g360476777ee_0_96"/>
          <p:cNvSpPr txBox="1"/>
          <p:nvPr/>
        </p:nvSpPr>
        <p:spPr>
          <a:xfrm>
            <a:off x="249225" y="2439961"/>
            <a:ext cx="8645400" cy="4018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Enterprise programming is the backbone of large-scale business applications. It focuses on building </a:t>
            </a:r>
            <a:r>
              <a:rPr b="1" lang="en-US" sz="1500">
                <a:solidFill>
                  <a:schemeClr val="dk1"/>
                </a:solidFill>
              </a:rPr>
              <a:t>robust, scalable, and maintainable software systems</a:t>
            </a:r>
            <a:r>
              <a:rPr lang="en-US" sz="1500">
                <a:solidFill>
                  <a:schemeClr val="dk1"/>
                </a:solidFill>
              </a:rPr>
              <a:t> that handle complex workflows, large data volumes, and integration across services.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This foundation introduces you to the </a:t>
            </a:r>
            <a:r>
              <a:rPr b="1" lang="en-US" sz="1500">
                <a:solidFill>
                  <a:schemeClr val="dk1"/>
                </a:solidFill>
              </a:rPr>
              <a:t>essential tools, technologies, and concepts</a:t>
            </a:r>
            <a:r>
              <a:rPr lang="en-US" sz="1500">
                <a:solidFill>
                  <a:schemeClr val="dk1"/>
                </a:solidFill>
              </a:rPr>
              <a:t> that support enterprise-grade Java development — before diving into frameworks like Spring, Hibernate, or JEE.</a:t>
            </a:r>
            <a:endParaRPr sz="15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2000">
                <a:solidFill>
                  <a:schemeClr val="dk1"/>
                </a:solidFill>
              </a:rPr>
              <a:t>Why Is It Important?</a:t>
            </a:r>
            <a:endParaRPr b="1" sz="20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Enterprises need </a:t>
            </a:r>
            <a:r>
              <a:rPr b="1" lang="en-US" sz="1500">
                <a:solidFill>
                  <a:schemeClr val="dk1"/>
                </a:solidFill>
              </a:rPr>
              <a:t>modular, secure, and efficient</a:t>
            </a:r>
            <a:r>
              <a:rPr lang="en-US" sz="1500">
                <a:solidFill>
                  <a:schemeClr val="dk1"/>
                </a:solidFill>
              </a:rPr>
              <a:t> systems.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Applications often interact with </a:t>
            </a:r>
            <a:r>
              <a:rPr b="1" lang="en-US" sz="1500">
                <a:solidFill>
                  <a:schemeClr val="dk1"/>
                </a:solidFill>
              </a:rPr>
              <a:t>databases, servers, APIs, and third-party tools</a:t>
            </a:r>
            <a:r>
              <a:rPr lang="en-US"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A solid foundation ensures you can understand, build, and maintain such systems professionally.</a:t>
            </a:r>
            <a:endParaRPr sz="1500">
              <a:solidFill>
                <a:schemeClr val="dk1"/>
              </a:solidFill>
            </a:endParaRPr>
          </a:p>
          <a:p>
            <a:pPr indent="0" lvl="0" marL="0" marR="0" rtl="0" algn="l">
              <a:lnSpc>
                <a:spcPct val="100000"/>
              </a:lnSpc>
              <a:spcBef>
                <a:spcPts val="1200"/>
              </a:spcBef>
              <a:spcAft>
                <a:spcPts val="0"/>
              </a:spcAft>
              <a:buNone/>
            </a:pPr>
            <a:r>
              <a:t/>
            </a:r>
            <a:endParaRPr b="1" sz="19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nvSpPr>
        <p:spPr>
          <a:xfrm>
            <a:off x="0" y="3214687"/>
            <a:ext cx="9144000" cy="3643312"/>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1.png" id="303" name="Google Shape;303;p44"/>
          <p:cNvPicPr preferRelativeResize="0"/>
          <p:nvPr/>
        </p:nvPicPr>
        <p:blipFill rotWithShape="1">
          <a:blip r:embed="rId3">
            <a:alphaModFix/>
          </a:blip>
          <a:srcRect b="0" l="0" r="0" t="0"/>
          <a:stretch/>
        </p:blipFill>
        <p:spPr>
          <a:xfrm>
            <a:off x="1219200" y="361950"/>
            <a:ext cx="6705600" cy="2857500"/>
          </a:xfrm>
          <a:prstGeom prst="rect">
            <a:avLst/>
          </a:prstGeom>
          <a:noFill/>
          <a:ln>
            <a:noFill/>
          </a:ln>
        </p:spPr>
      </p:pic>
      <p:pic>
        <p:nvPicPr>
          <p:cNvPr descr="C:\Users\parul\Desktop\2.png" id="304" name="Google Shape;304;p44"/>
          <p:cNvPicPr preferRelativeResize="0"/>
          <p:nvPr/>
        </p:nvPicPr>
        <p:blipFill rotWithShape="1">
          <a:blip r:embed="rId4">
            <a:alphaModFix/>
          </a:blip>
          <a:srcRect b="0" l="0" r="0" t="0"/>
          <a:stretch/>
        </p:blipFill>
        <p:spPr>
          <a:xfrm>
            <a:off x="2433637" y="4000500"/>
            <a:ext cx="4276725" cy="571500"/>
          </a:xfrm>
          <a:prstGeom prst="rect">
            <a:avLst/>
          </a:prstGeom>
          <a:noFill/>
          <a:ln>
            <a:noFill/>
          </a:ln>
        </p:spPr>
      </p:pic>
      <p:pic>
        <p:nvPicPr>
          <p:cNvPr descr="C:\Users\parul\Desktop\Cover Page with yellow patch - Version 18.png" id="305" name="Google Shape;305;p44"/>
          <p:cNvPicPr preferRelativeResize="0"/>
          <p:nvPr/>
        </p:nvPicPr>
        <p:blipFill rotWithShape="1">
          <a:blip r:embed="rId5">
            <a:alphaModFix/>
          </a:blip>
          <a:srcRect b="0" l="0" r="0" t="0"/>
          <a:stretch/>
        </p:blipFill>
        <p:spPr>
          <a:xfrm>
            <a:off x="3038475" y="4946650"/>
            <a:ext cx="3067050" cy="260350"/>
          </a:xfrm>
          <a:prstGeom prst="rect">
            <a:avLst/>
          </a:prstGeom>
          <a:noFill/>
          <a:ln>
            <a:noFill/>
          </a:ln>
        </p:spPr>
      </p:pic>
      <p:sp>
        <p:nvSpPr>
          <p:cNvPr id="306" name="Google Shape;306;p44"/>
          <p:cNvSpPr txBox="1"/>
          <p:nvPr/>
        </p:nvSpPr>
        <p:spPr>
          <a:xfrm>
            <a:off x="0" y="6003925"/>
            <a:ext cx="9144000" cy="3571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44"/>
          <p:cNvSpPr txBox="1"/>
          <p:nvPr/>
        </p:nvSpPr>
        <p:spPr>
          <a:xfrm>
            <a:off x="3249612" y="5997575"/>
            <a:ext cx="26447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Calibri"/>
              <a:buNone/>
            </a:pPr>
            <a:r>
              <a:rPr b="0" i="0" lang="en-US" sz="1800" u="none">
                <a:solidFill>
                  <a:schemeClr val="dk2"/>
                </a:solidFill>
                <a:latin typeface="Calibri"/>
                <a:ea typeface="Calibri"/>
                <a:cs typeface="Calibri"/>
                <a:sym typeface="Calibri"/>
              </a:rPr>
              <a:t>www.paruluniversity.ac.in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C:\Users\parul\Desktop\Digital Learning Content.png" id="66" name="Google Shape;66;g360476777ee_0_107"/>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67" name="Google Shape;67;g360476777ee_0_107"/>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g360476777ee_0_107"/>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lang="en-US" sz="3000">
                <a:solidFill>
                  <a:schemeClr val="lt1"/>
                </a:solidFill>
                <a:latin typeface="Calibri"/>
                <a:ea typeface="Calibri"/>
                <a:cs typeface="Calibri"/>
                <a:sym typeface="Calibri"/>
              </a:rPr>
              <a:t>Core Building Blocks You'll Learn</a:t>
            </a:r>
            <a:endParaRPr/>
          </a:p>
        </p:txBody>
      </p:sp>
      <p:graphicFrame>
        <p:nvGraphicFramePr>
          <p:cNvPr id="69" name="Google Shape;69;g360476777ee_0_107"/>
          <p:cNvGraphicFramePr/>
          <p:nvPr/>
        </p:nvGraphicFramePr>
        <p:xfrm>
          <a:off x="284975" y="2331725"/>
          <a:ext cx="3000000" cy="3000000"/>
        </p:xfrm>
        <a:graphic>
          <a:graphicData uri="http://schemas.openxmlformats.org/drawingml/2006/table">
            <a:tbl>
              <a:tblPr>
                <a:noFill/>
                <a:tableStyleId>{A853ED2E-92DA-455A-B57D-9BFBD81F9B94}</a:tableStyleId>
              </a:tblPr>
              <a:tblGrid>
                <a:gridCol w="4334275"/>
                <a:gridCol w="4334275"/>
              </a:tblGrid>
              <a:tr h="688850">
                <a:tc>
                  <a:txBody>
                    <a:bodyPr/>
                    <a:lstStyle/>
                    <a:p>
                      <a:pPr indent="0" lvl="0" marL="0" rtl="0" algn="ctr">
                        <a:spcBef>
                          <a:spcPts val="0"/>
                        </a:spcBef>
                        <a:spcAft>
                          <a:spcPts val="0"/>
                        </a:spcAft>
                        <a:buNone/>
                      </a:pPr>
                      <a:r>
                        <a:rPr lang="en-US"/>
                        <a:t>XML</a:t>
                      </a:r>
                      <a:endParaRPr/>
                    </a:p>
                  </a:txBody>
                  <a:tcPr marT="91425" marB="91425" marR="91425" marL="91425" anchor="ctr"/>
                </a:tc>
                <a:tc>
                  <a:txBody>
                    <a:bodyPr/>
                    <a:lstStyle/>
                    <a:p>
                      <a:pPr indent="0" lvl="0" marL="0" rtl="0" algn="l">
                        <a:spcBef>
                          <a:spcPts val="0"/>
                        </a:spcBef>
                        <a:spcAft>
                          <a:spcPts val="0"/>
                        </a:spcAft>
                        <a:buNone/>
                      </a:pPr>
                      <a:r>
                        <a:rPr lang="en-US"/>
                        <a:t>For configuration, data interchange, and service messaging</a:t>
                      </a:r>
                      <a:endParaRPr/>
                    </a:p>
                  </a:txBody>
                  <a:tcPr marT="91425" marB="91425" marR="91425" marL="91425" anchor="ctr"/>
                </a:tc>
              </a:tr>
              <a:tr h="688850">
                <a:tc>
                  <a:txBody>
                    <a:bodyPr/>
                    <a:lstStyle/>
                    <a:p>
                      <a:pPr indent="0" lvl="0" marL="0" rtl="0" algn="ctr">
                        <a:spcBef>
                          <a:spcPts val="0"/>
                        </a:spcBef>
                        <a:spcAft>
                          <a:spcPts val="0"/>
                        </a:spcAft>
                        <a:buNone/>
                      </a:pPr>
                      <a:r>
                        <a:rPr lang="en-US"/>
                        <a:t>JDBC</a:t>
                      </a:r>
                      <a:endParaRPr/>
                    </a:p>
                  </a:txBody>
                  <a:tcPr marT="91425" marB="91425" marR="91425" marL="91425" anchor="ctr"/>
                </a:tc>
                <a:tc>
                  <a:txBody>
                    <a:bodyPr/>
                    <a:lstStyle/>
                    <a:p>
                      <a:pPr indent="0" lvl="0" marL="0" rtl="0" algn="l">
                        <a:spcBef>
                          <a:spcPts val="0"/>
                        </a:spcBef>
                        <a:spcAft>
                          <a:spcPts val="0"/>
                        </a:spcAft>
                        <a:buNone/>
                      </a:pPr>
                      <a:r>
                        <a:rPr lang="en-US"/>
                        <a:t>To connect and interact with relational databases</a:t>
                      </a:r>
                      <a:endParaRPr/>
                    </a:p>
                  </a:txBody>
                  <a:tcPr marT="91425" marB="91425" marR="91425" marL="91425" anchor="ctr"/>
                </a:tc>
              </a:tr>
              <a:tr h="688850">
                <a:tc>
                  <a:txBody>
                    <a:bodyPr/>
                    <a:lstStyle/>
                    <a:p>
                      <a:pPr indent="0" lvl="0" marL="0" rtl="0" algn="ctr">
                        <a:spcBef>
                          <a:spcPts val="0"/>
                        </a:spcBef>
                        <a:spcAft>
                          <a:spcPts val="0"/>
                        </a:spcAft>
                        <a:buNone/>
                      </a:pPr>
                      <a:r>
                        <a:rPr lang="en-US"/>
                        <a:t>JDBC with MySQL/Oracle</a:t>
                      </a:r>
                      <a:endParaRPr/>
                    </a:p>
                  </a:txBody>
                  <a:tcPr marT="91425" marB="91425" marR="91425" marL="91425" anchor="ctr"/>
                </a:tc>
                <a:tc>
                  <a:txBody>
                    <a:bodyPr/>
                    <a:lstStyle/>
                    <a:p>
                      <a:pPr indent="0" lvl="0" marL="0" rtl="0" algn="l">
                        <a:spcBef>
                          <a:spcPts val="0"/>
                        </a:spcBef>
                        <a:spcAft>
                          <a:spcPts val="0"/>
                        </a:spcAft>
                        <a:buNone/>
                      </a:pPr>
                      <a:r>
                        <a:rPr lang="en-US"/>
                        <a:t>Real-world database communication</a:t>
                      </a:r>
                      <a:endParaRPr/>
                    </a:p>
                  </a:txBody>
                  <a:tcPr marT="91425" marB="91425" marR="91425" marL="91425" anchor="ctr"/>
                </a:tc>
              </a:tr>
              <a:tr h="688850">
                <a:tc>
                  <a:txBody>
                    <a:bodyPr/>
                    <a:lstStyle/>
                    <a:p>
                      <a:pPr indent="0" lvl="0" marL="0" rtl="0" algn="ctr">
                        <a:spcBef>
                          <a:spcPts val="0"/>
                        </a:spcBef>
                        <a:spcAft>
                          <a:spcPts val="0"/>
                        </a:spcAft>
                        <a:buNone/>
                      </a:pPr>
                      <a:r>
                        <a:rPr lang="en-US"/>
                        <a:t>Maven</a:t>
                      </a:r>
                      <a:endParaRPr/>
                    </a:p>
                  </a:txBody>
                  <a:tcPr marT="91425" marB="91425" marR="91425" marL="91425" anchor="ctr"/>
                </a:tc>
                <a:tc>
                  <a:txBody>
                    <a:bodyPr/>
                    <a:lstStyle/>
                    <a:p>
                      <a:pPr indent="0" lvl="0" marL="0" rtl="0" algn="l">
                        <a:spcBef>
                          <a:spcPts val="0"/>
                        </a:spcBef>
                        <a:spcAft>
                          <a:spcPts val="0"/>
                        </a:spcAft>
                        <a:buNone/>
                      </a:pPr>
                      <a:r>
                        <a:rPr lang="en-US"/>
                        <a:t>Dependency management and build automation tool</a:t>
                      </a:r>
                      <a:endParaRPr/>
                    </a:p>
                  </a:txBody>
                  <a:tcPr marT="91425" marB="91425" marR="91425" marL="91425" anchor="ctr"/>
                </a:tc>
              </a:tr>
              <a:tr h="688850">
                <a:tc>
                  <a:txBody>
                    <a:bodyPr/>
                    <a:lstStyle/>
                    <a:p>
                      <a:pPr indent="0" lvl="0" marL="0" rtl="0" algn="ctr">
                        <a:spcBef>
                          <a:spcPts val="0"/>
                        </a:spcBef>
                        <a:spcAft>
                          <a:spcPts val="0"/>
                        </a:spcAft>
                        <a:buNone/>
                      </a:pPr>
                      <a:r>
                        <a:rPr lang="en-US"/>
                        <a:t>POM.xml</a:t>
                      </a:r>
                      <a:endParaRPr/>
                    </a:p>
                  </a:txBody>
                  <a:tcPr marT="91425" marB="91425" marR="91425" marL="91425" anchor="ctr"/>
                </a:tc>
                <a:tc>
                  <a:txBody>
                    <a:bodyPr/>
                    <a:lstStyle/>
                    <a:p>
                      <a:pPr indent="0" lvl="0" marL="0" rtl="0" algn="l">
                        <a:spcBef>
                          <a:spcPts val="0"/>
                        </a:spcBef>
                        <a:spcAft>
                          <a:spcPts val="0"/>
                        </a:spcAft>
                        <a:buNone/>
                      </a:pPr>
                      <a:r>
                        <a:rPr lang="en-US"/>
                        <a:t>The heart of Maven-based project configuration</a:t>
                      </a:r>
                      <a:endParaRPr/>
                    </a:p>
                  </a:txBody>
                  <a:tcPr marT="91425" marB="91425" marR="91425" marL="91425" anchor="ctr"/>
                </a:tc>
              </a:tr>
              <a:tr h="688850">
                <a:tc>
                  <a:txBody>
                    <a:bodyPr/>
                    <a:lstStyle/>
                    <a:p>
                      <a:pPr indent="0" lvl="0" marL="0" rtl="0" algn="ctr">
                        <a:spcBef>
                          <a:spcPts val="0"/>
                        </a:spcBef>
                        <a:spcAft>
                          <a:spcPts val="0"/>
                        </a:spcAft>
                        <a:buNone/>
                      </a:pPr>
                      <a:r>
                        <a:rPr lang="en-US"/>
                        <a:t>Eclipse IDE</a:t>
                      </a:r>
                      <a:endParaRPr/>
                    </a:p>
                  </a:txBody>
                  <a:tcPr marT="91425" marB="91425" marR="91425" marL="91425" anchor="ctr"/>
                </a:tc>
                <a:tc>
                  <a:txBody>
                    <a:bodyPr/>
                    <a:lstStyle/>
                    <a:p>
                      <a:pPr indent="0" lvl="0" marL="0" rtl="0" algn="l">
                        <a:spcBef>
                          <a:spcPts val="0"/>
                        </a:spcBef>
                        <a:spcAft>
                          <a:spcPts val="0"/>
                        </a:spcAft>
                        <a:buNone/>
                      </a:pPr>
                      <a:r>
                        <a:rPr lang="en-US"/>
                        <a:t>Industry-grade IDE for Java enterprise development</a:t>
                      </a:r>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3" title="ChatGPT Image Jun 6, 2025, 01_51_56 PM.png"/>
          <p:cNvPicPr preferRelativeResize="0"/>
          <p:nvPr/>
        </p:nvPicPr>
        <p:blipFill>
          <a:blip r:embed="rId3">
            <a:alphaModFix/>
          </a:blip>
          <a:stretch>
            <a:fillRect/>
          </a:stretch>
        </p:blipFill>
        <p:spPr>
          <a:xfrm>
            <a:off x="0" y="381000"/>
            <a:ext cx="9144000" cy="6096000"/>
          </a:xfrm>
          <a:prstGeom prst="rect">
            <a:avLst/>
          </a:prstGeom>
          <a:noFill/>
          <a:ln>
            <a:noFill/>
          </a:ln>
        </p:spPr>
      </p:pic>
      <p:pic>
        <p:nvPicPr>
          <p:cNvPr descr="C:\Users\parul\Desktop\Digital Learning Content.png" id="75" name="Google Shape;75;p3"/>
          <p:cNvPicPr preferRelativeResize="0"/>
          <p:nvPr/>
        </p:nvPicPr>
        <p:blipFill rotWithShape="1">
          <a:blip r:embed="rId4">
            <a:alphaModFix/>
          </a:blip>
          <a:srcRect b="0" l="0" r="0" t="0"/>
          <a:stretch/>
        </p:blipFill>
        <p:spPr>
          <a:xfrm>
            <a:off x="0" y="0"/>
            <a:ext cx="9144000" cy="6900862"/>
          </a:xfrm>
          <a:prstGeom prst="rect">
            <a:avLst/>
          </a:prstGeom>
          <a:noFill/>
          <a:ln>
            <a:noFill/>
          </a:ln>
        </p:spPr>
      </p:pic>
      <p:pic>
        <p:nvPicPr>
          <p:cNvPr descr="C:\Users\parul\Desktop\Untitled-1.png" id="76" name="Google Shape;76;p3"/>
          <p:cNvPicPr preferRelativeResize="0"/>
          <p:nvPr/>
        </p:nvPicPr>
        <p:blipFill rotWithShape="1">
          <a:blip r:embed="rId5">
            <a:alphaModFix/>
          </a:blip>
          <a:srcRect b="0" l="0" r="0" t="0"/>
          <a:stretch/>
        </p:blipFill>
        <p:spPr>
          <a:xfrm>
            <a:off x="1857375" y="3071812"/>
            <a:ext cx="5430837" cy="2803525"/>
          </a:xfrm>
          <a:prstGeom prst="rect">
            <a:avLst/>
          </a:prstGeom>
          <a:noFill/>
          <a:ln>
            <a:noFill/>
          </a:ln>
        </p:spPr>
      </p:pic>
      <p:sp>
        <p:nvSpPr>
          <p:cNvPr id="77" name="Google Shape;77;p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000">
                <a:solidFill>
                  <a:schemeClr val="lt1"/>
                </a:solidFill>
                <a:latin typeface="Calibri"/>
                <a:ea typeface="Calibri"/>
                <a:cs typeface="Calibri"/>
                <a:sym typeface="Calibri"/>
              </a:rPr>
              <a:t>XML basics</a:t>
            </a:r>
            <a:endParaRPr b="1" sz="3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3000"/>
              <a:buFont typeface="Calibri"/>
              <a:buNone/>
            </a:pPr>
            <a:r>
              <a:t/>
            </a:r>
            <a:endParaRPr b="1" sz="3000">
              <a:solidFill>
                <a:schemeClr val="lt1"/>
              </a:solidFill>
              <a:latin typeface="Calibri"/>
              <a:ea typeface="Calibri"/>
              <a:cs typeface="Calibri"/>
              <a:sym typeface="Calibri"/>
            </a:endParaRPr>
          </a:p>
        </p:txBody>
      </p:sp>
      <p:sp>
        <p:nvSpPr>
          <p:cNvPr id="79" name="Google Shape;79;p3"/>
          <p:cNvSpPr txBox="1"/>
          <p:nvPr/>
        </p:nvSpPr>
        <p:spPr>
          <a:xfrm>
            <a:off x="190500" y="2438400"/>
            <a:ext cx="8824200" cy="402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What is XML?</a:t>
            </a:r>
            <a:endParaRPr/>
          </a:p>
          <a:p>
            <a:pPr indent="0" lvl="0" marL="0" marR="0" rtl="0" algn="l">
              <a:lnSpc>
                <a:spcPct val="100000"/>
              </a:lnSpc>
              <a:spcBef>
                <a:spcPts val="0"/>
              </a:spcBef>
              <a:spcAft>
                <a:spcPts val="0"/>
              </a:spcAft>
              <a:buNone/>
            </a:pPr>
            <a:r>
              <a:t/>
            </a:r>
            <a:endParaRPr b="1" sz="21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Char char="●"/>
            </a:pPr>
            <a:r>
              <a:rPr lang="en-US" sz="1500">
                <a:solidFill>
                  <a:schemeClr val="dk1"/>
                </a:solidFill>
              </a:rPr>
              <a:t>XML stands for </a:t>
            </a:r>
            <a:r>
              <a:rPr b="1" lang="en-US" sz="1500">
                <a:solidFill>
                  <a:schemeClr val="dk1"/>
                </a:solidFill>
              </a:rPr>
              <a:t>eXtensible Markup Language</a:t>
            </a:r>
            <a:br>
              <a:rPr b="1" lang="en-US" sz="1500">
                <a:solidFill>
                  <a:schemeClr val="dk1"/>
                </a:solidFill>
              </a:rPr>
            </a:br>
            <a:endParaRPr b="1"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Used to </a:t>
            </a:r>
            <a:r>
              <a:rPr b="1" lang="en-US" sz="1500">
                <a:solidFill>
                  <a:schemeClr val="dk1"/>
                </a:solidFill>
              </a:rPr>
              <a:t>store and transport data</a:t>
            </a:r>
            <a:br>
              <a:rPr b="1" lang="en-US" sz="1500">
                <a:solidFill>
                  <a:schemeClr val="dk1"/>
                </a:solidFill>
              </a:rPr>
            </a:br>
            <a:endParaRPr b="1"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Platform-independent and system-neutral</a:t>
            </a:r>
            <a:br>
              <a:rPr lang="en-US" sz="1500">
                <a:solidFill>
                  <a:schemeClr val="dk1"/>
                </a:solidFill>
              </a:rPr>
            </a:br>
            <a:endParaRPr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Both </a:t>
            </a:r>
            <a:r>
              <a:rPr b="1" lang="en-US" sz="1500">
                <a:solidFill>
                  <a:schemeClr val="dk1"/>
                </a:solidFill>
              </a:rPr>
              <a:t>human-readable</a:t>
            </a:r>
            <a:r>
              <a:rPr lang="en-US" sz="1500">
                <a:solidFill>
                  <a:schemeClr val="dk1"/>
                </a:solidFill>
              </a:rPr>
              <a:t> and </a:t>
            </a:r>
            <a:r>
              <a:rPr b="1" lang="en-US" sz="1500">
                <a:solidFill>
                  <a:schemeClr val="dk1"/>
                </a:solidFill>
              </a:rPr>
              <a:t>machine-readable</a:t>
            </a:r>
            <a:endParaRPr sz="1500">
              <a:solidFill>
                <a:schemeClr val="dk1"/>
              </a:solidFill>
            </a:endParaRPr>
          </a:p>
          <a:p>
            <a:pPr indent="0" lvl="0" marL="0" marR="0" rtl="0" algn="l">
              <a:lnSpc>
                <a:spcPct val="100000"/>
              </a:lnSpc>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Calibri"/>
              <a:ea typeface="Calibri"/>
              <a:cs typeface="Calibri"/>
              <a:sym typeface="Calibri"/>
            </a:endParaRPr>
          </a:p>
        </p:txBody>
      </p:sp>
      <p:sp>
        <p:nvSpPr>
          <p:cNvPr id="80" name="Google Shape;80;p3"/>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3"/>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2" name="Google Shape;82;p3" title="ChatGPT Image Jun 6, 2025, 01_51_56 PM-fotor-20250606135558.jpg"/>
          <p:cNvPicPr preferRelativeResize="0"/>
          <p:nvPr/>
        </p:nvPicPr>
        <p:blipFill>
          <a:blip r:embed="rId6">
            <a:alphaModFix/>
          </a:blip>
          <a:stretch>
            <a:fillRect/>
          </a:stretch>
        </p:blipFill>
        <p:spPr>
          <a:xfrm>
            <a:off x="2088675" y="5326151"/>
            <a:ext cx="5027826" cy="113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g360476777ee_0_13" title="ChatGPT Image Jun 6, 2025, 01_51_56 PM.png"/>
          <p:cNvPicPr preferRelativeResize="0"/>
          <p:nvPr/>
        </p:nvPicPr>
        <p:blipFill>
          <a:blip r:embed="rId3">
            <a:alphaModFix/>
          </a:blip>
          <a:stretch>
            <a:fillRect/>
          </a:stretch>
        </p:blipFill>
        <p:spPr>
          <a:xfrm>
            <a:off x="0" y="381000"/>
            <a:ext cx="9144000" cy="6096000"/>
          </a:xfrm>
          <a:prstGeom prst="rect">
            <a:avLst/>
          </a:prstGeom>
          <a:noFill/>
          <a:ln>
            <a:noFill/>
          </a:ln>
        </p:spPr>
      </p:pic>
      <p:pic>
        <p:nvPicPr>
          <p:cNvPr descr="C:\Users\parul\Desktop\Digital Learning Content.png" id="88" name="Google Shape;88;g360476777ee_0_13"/>
          <p:cNvPicPr preferRelativeResize="0"/>
          <p:nvPr/>
        </p:nvPicPr>
        <p:blipFill rotWithShape="1">
          <a:blip r:embed="rId4">
            <a:alphaModFix/>
          </a:blip>
          <a:srcRect b="0" l="0" r="0" t="0"/>
          <a:stretch/>
        </p:blipFill>
        <p:spPr>
          <a:xfrm>
            <a:off x="0" y="0"/>
            <a:ext cx="9143999" cy="6900862"/>
          </a:xfrm>
          <a:prstGeom prst="rect">
            <a:avLst/>
          </a:prstGeom>
          <a:noFill/>
          <a:ln>
            <a:noFill/>
          </a:ln>
        </p:spPr>
      </p:pic>
      <p:pic>
        <p:nvPicPr>
          <p:cNvPr descr="C:\Users\parul\Desktop\Untitled-1.png" id="89" name="Google Shape;89;g360476777ee_0_13"/>
          <p:cNvPicPr preferRelativeResize="0"/>
          <p:nvPr/>
        </p:nvPicPr>
        <p:blipFill rotWithShape="1">
          <a:blip r:embed="rId5">
            <a:alphaModFix/>
          </a:blip>
          <a:srcRect b="0" l="0" r="0" t="0"/>
          <a:stretch/>
        </p:blipFill>
        <p:spPr>
          <a:xfrm>
            <a:off x="1857375" y="3071812"/>
            <a:ext cx="5430837" cy="2803525"/>
          </a:xfrm>
          <a:prstGeom prst="rect">
            <a:avLst/>
          </a:prstGeom>
          <a:noFill/>
          <a:ln>
            <a:noFill/>
          </a:ln>
        </p:spPr>
      </p:pic>
      <p:sp>
        <p:nvSpPr>
          <p:cNvPr id="90" name="Google Shape;90;g360476777ee_0_13"/>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g360476777ee_0_13"/>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000">
                <a:solidFill>
                  <a:schemeClr val="lt1"/>
                </a:solidFill>
                <a:latin typeface="Calibri"/>
                <a:ea typeface="Calibri"/>
                <a:cs typeface="Calibri"/>
                <a:sym typeface="Calibri"/>
              </a:rPr>
              <a:t>Features and Syntax of XML</a:t>
            </a:r>
            <a:endParaRPr b="1" sz="3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3000"/>
              <a:buFont typeface="Calibri"/>
              <a:buNone/>
            </a:pPr>
            <a:r>
              <a:t/>
            </a:r>
            <a:endParaRPr b="1" sz="3000">
              <a:solidFill>
                <a:schemeClr val="lt1"/>
              </a:solidFill>
              <a:latin typeface="Calibri"/>
              <a:ea typeface="Calibri"/>
              <a:cs typeface="Calibri"/>
              <a:sym typeface="Calibri"/>
            </a:endParaRPr>
          </a:p>
        </p:txBody>
      </p:sp>
      <p:sp>
        <p:nvSpPr>
          <p:cNvPr id="92" name="Google Shape;92;g360476777ee_0_13"/>
          <p:cNvSpPr txBox="1"/>
          <p:nvPr/>
        </p:nvSpPr>
        <p:spPr>
          <a:xfrm>
            <a:off x="190500" y="2438400"/>
            <a:ext cx="4381500" cy="402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Key Features of XML</a:t>
            </a:r>
            <a:endParaRPr/>
          </a:p>
          <a:p>
            <a:pPr indent="0" lvl="0" marL="0" marR="0" rtl="0" algn="l">
              <a:lnSpc>
                <a:spcPct val="100000"/>
              </a:lnSpc>
              <a:spcBef>
                <a:spcPts val="0"/>
              </a:spcBef>
              <a:spcAft>
                <a:spcPts val="0"/>
              </a:spcAft>
              <a:buNone/>
            </a:pPr>
            <a:r>
              <a:t/>
            </a:r>
            <a:endParaRPr b="1" sz="21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Char char="●"/>
            </a:pPr>
            <a:r>
              <a:rPr lang="en-US" sz="1500">
                <a:solidFill>
                  <a:schemeClr val="dk1"/>
                </a:solidFill>
              </a:rPr>
              <a:t>Self-descriptive structure (custom tags)</a:t>
            </a:r>
            <a:br>
              <a:rPr lang="en-US" sz="1500">
                <a:solidFill>
                  <a:schemeClr val="dk1"/>
                </a:solidFill>
              </a:rPr>
            </a:br>
            <a:endParaRPr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Tree-like hierarchical data format</a:t>
            </a:r>
            <a:br>
              <a:rPr lang="en-US" sz="1500">
                <a:solidFill>
                  <a:schemeClr val="dk1"/>
                </a:solidFill>
              </a:rPr>
            </a:br>
            <a:endParaRPr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Extensible — define your own elements</a:t>
            </a:r>
            <a:br>
              <a:rPr lang="en-US" sz="1500">
                <a:solidFill>
                  <a:schemeClr val="dk1"/>
                </a:solidFill>
              </a:rPr>
            </a:br>
            <a:endParaRPr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Platform and language independent</a:t>
            </a:r>
            <a:br>
              <a:rPr lang="en-US" sz="1500">
                <a:solidFill>
                  <a:schemeClr val="dk1"/>
                </a:solidFill>
              </a:rPr>
            </a:br>
            <a:endParaRPr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Used in configuration and communication</a:t>
            </a:r>
            <a:endParaRPr sz="1500">
              <a:solidFill>
                <a:schemeClr val="dk1"/>
              </a:solidFill>
            </a:endParaRPr>
          </a:p>
          <a:p>
            <a:pPr indent="0" lvl="0" marL="0" marR="0" rtl="0" algn="l">
              <a:lnSpc>
                <a:spcPct val="100000"/>
              </a:lnSpc>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Calibri"/>
              <a:ea typeface="Calibri"/>
              <a:cs typeface="Calibri"/>
              <a:sym typeface="Calibri"/>
            </a:endParaRPr>
          </a:p>
        </p:txBody>
      </p:sp>
      <p:sp>
        <p:nvSpPr>
          <p:cNvPr id="93" name="Google Shape;93;g360476777ee_0_13"/>
          <p:cNvSpPr txBox="1"/>
          <p:nvPr/>
        </p:nvSpPr>
        <p:spPr>
          <a:xfrm>
            <a:off x="6643687" y="6073775"/>
            <a:ext cx="2500200" cy="2142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g360476777ee_0_13"/>
          <p:cNvSpPr txBox="1"/>
          <p:nvPr/>
        </p:nvSpPr>
        <p:spPr>
          <a:xfrm flipH="1">
            <a:off x="6564449" y="6072187"/>
            <a:ext cx="45900" cy="2142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g360476777ee_0_13"/>
          <p:cNvSpPr txBox="1"/>
          <p:nvPr/>
        </p:nvSpPr>
        <p:spPr>
          <a:xfrm>
            <a:off x="4622300" y="2463113"/>
            <a:ext cx="4381500" cy="402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XML Syntax Overview</a:t>
            </a:r>
            <a:endParaRPr/>
          </a:p>
          <a:p>
            <a:pPr indent="0" lvl="0" marL="0" marR="0" rtl="0" algn="l">
              <a:lnSpc>
                <a:spcPct val="100000"/>
              </a:lnSpc>
              <a:spcBef>
                <a:spcPts val="0"/>
              </a:spcBef>
              <a:spcAft>
                <a:spcPts val="0"/>
              </a:spcAft>
              <a:buNone/>
            </a:pPr>
            <a:r>
              <a:t/>
            </a:r>
            <a:endParaRPr b="1" sz="21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Char char="●"/>
            </a:pPr>
            <a:r>
              <a:rPr lang="en-US" sz="1500">
                <a:solidFill>
                  <a:schemeClr val="dk1"/>
                </a:solidFill>
              </a:rPr>
              <a:t>Tags must be properly nested and closed</a:t>
            </a:r>
            <a:br>
              <a:rPr lang="en-US" sz="1500">
                <a:solidFill>
                  <a:schemeClr val="dk1"/>
                </a:solidFill>
              </a:rPr>
            </a:br>
            <a:endParaRPr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Case-sensitive</a:t>
            </a:r>
            <a:br>
              <a:rPr lang="en-US" sz="1500">
                <a:solidFill>
                  <a:schemeClr val="dk1"/>
                </a:solidFill>
              </a:rPr>
            </a:br>
            <a:endParaRPr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One root element only</a:t>
            </a:r>
            <a:br>
              <a:rPr lang="en-US" sz="1500">
                <a:solidFill>
                  <a:schemeClr val="dk1"/>
                </a:solidFill>
              </a:rPr>
            </a:br>
            <a:endParaRPr sz="1500">
              <a:solidFill>
                <a:schemeClr val="dk1"/>
              </a:solidFill>
            </a:endParaRPr>
          </a:p>
          <a:p>
            <a:pPr indent="-349250" lvl="0" marL="457200" rtl="0" algn="l">
              <a:spcBef>
                <a:spcPts val="0"/>
              </a:spcBef>
              <a:spcAft>
                <a:spcPts val="0"/>
              </a:spcAft>
              <a:buClr>
                <a:schemeClr val="dk1"/>
              </a:buClr>
              <a:buSzPts val="1900"/>
              <a:buChar char="●"/>
            </a:pPr>
            <a:r>
              <a:rPr lang="en-US" sz="1500">
                <a:solidFill>
                  <a:schemeClr val="dk1"/>
                </a:solidFill>
              </a:rPr>
              <a:t>Attribute usage</a:t>
            </a:r>
            <a:endParaRPr sz="1500">
              <a:solidFill>
                <a:schemeClr val="dk1"/>
              </a:solidFill>
            </a:endParaRPr>
          </a:p>
          <a:p>
            <a:pPr indent="0" lvl="0" marL="0" marR="0" rtl="0" algn="l">
              <a:lnSpc>
                <a:spcPct val="100000"/>
              </a:lnSpc>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Calibri"/>
              <a:ea typeface="Calibri"/>
              <a:cs typeface="Calibri"/>
              <a:sym typeface="Calibri"/>
            </a:endParaRPr>
          </a:p>
        </p:txBody>
      </p:sp>
      <p:cxnSp>
        <p:nvCxnSpPr>
          <p:cNvPr id="96" name="Google Shape;96;g360476777ee_0_13"/>
          <p:cNvCxnSpPr/>
          <p:nvPr/>
        </p:nvCxnSpPr>
        <p:spPr>
          <a:xfrm>
            <a:off x="4479175" y="2571575"/>
            <a:ext cx="0" cy="380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C:\Users\parul\Desktop\Digital Learning Content.png" id="101" name="Google Shape;101;p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2" name="Google Shape;102;p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3" name="Google Shape;103;p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4"/>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lang="en-US" sz="3000">
                <a:solidFill>
                  <a:schemeClr val="lt1"/>
                </a:solidFill>
                <a:latin typeface="Calibri"/>
                <a:ea typeface="Calibri"/>
                <a:cs typeface="Calibri"/>
                <a:sym typeface="Calibri"/>
              </a:rPr>
              <a:t>XML Structure</a:t>
            </a:r>
            <a:endParaRPr/>
          </a:p>
        </p:txBody>
      </p:sp>
      <p:sp>
        <p:nvSpPr>
          <p:cNvPr id="105" name="Google Shape;105;p4"/>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4"/>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07" name="Google Shape;107;p4" title="Screenshot from 2025-06-06 13-45-24.png"/>
          <p:cNvPicPr preferRelativeResize="0"/>
          <p:nvPr/>
        </p:nvPicPr>
        <p:blipFill>
          <a:blip r:embed="rId5">
            <a:alphaModFix/>
          </a:blip>
          <a:stretch>
            <a:fillRect/>
          </a:stretch>
        </p:blipFill>
        <p:spPr>
          <a:xfrm>
            <a:off x="835888" y="2413313"/>
            <a:ext cx="7362450" cy="412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C:\Users\parul\Desktop\Digital Learning Content.png" id="112" name="Google Shape;112;p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3" name="Google Shape;113;p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4" name="Google Shape;114;p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lang="en-US" sz="3000">
                <a:solidFill>
                  <a:schemeClr val="lt1"/>
                </a:solidFill>
                <a:latin typeface="Calibri"/>
                <a:ea typeface="Calibri"/>
                <a:cs typeface="Calibri"/>
                <a:sym typeface="Calibri"/>
              </a:rPr>
              <a:t>Uses of XML in Enterprise</a:t>
            </a:r>
            <a:endParaRPr/>
          </a:p>
        </p:txBody>
      </p:sp>
      <p:sp>
        <p:nvSpPr>
          <p:cNvPr id="116" name="Google Shape;116;p5"/>
          <p:cNvSpPr txBox="1"/>
          <p:nvPr/>
        </p:nvSpPr>
        <p:spPr>
          <a:xfrm>
            <a:off x="267450" y="2387150"/>
            <a:ext cx="8685900" cy="427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000">
                <a:solidFill>
                  <a:schemeClr val="dk1"/>
                </a:solidFill>
                <a:latin typeface="Calibri"/>
                <a:ea typeface="Calibri"/>
                <a:cs typeface="Calibri"/>
                <a:sym typeface="Calibri"/>
              </a:rPr>
              <a:t>Where XML is Used in Industry</a:t>
            </a:r>
            <a:br>
              <a:rPr b="1" lang="en-US" sz="2000">
                <a:solidFill>
                  <a:schemeClr val="dk1"/>
                </a:solidFill>
                <a:latin typeface="Calibri"/>
                <a:ea typeface="Calibri"/>
                <a:cs typeface="Calibri"/>
                <a:sym typeface="Calibri"/>
              </a:rPr>
            </a:br>
            <a:br>
              <a:rPr b="1" lang="en-US" sz="2000">
                <a:solidFill>
                  <a:schemeClr val="dk1"/>
                </a:solidFill>
                <a:latin typeface="Calibri"/>
                <a:ea typeface="Calibri"/>
                <a:cs typeface="Calibri"/>
                <a:sym typeface="Calibri"/>
              </a:rPr>
            </a:br>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117" name="Google Shape;117;p5"/>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5"/>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19" name="Google Shape;119;p5" title="Screenshot from 2025-06-06 14-03-31.png"/>
          <p:cNvPicPr preferRelativeResize="0"/>
          <p:nvPr/>
        </p:nvPicPr>
        <p:blipFill>
          <a:blip r:embed="rId5">
            <a:alphaModFix/>
          </a:blip>
          <a:stretch>
            <a:fillRect/>
          </a:stretch>
        </p:blipFill>
        <p:spPr>
          <a:xfrm>
            <a:off x="840950" y="2797502"/>
            <a:ext cx="7538900" cy="36273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C:\Users\parul\Desktop\Digital Learning Content.png" id="124" name="Google Shape;124;p6"/>
          <p:cNvPicPr preferRelativeResize="0"/>
          <p:nvPr/>
        </p:nvPicPr>
        <p:blipFill rotWithShape="1">
          <a:blip r:embed="rId3">
            <a:alphaModFix/>
          </a:blip>
          <a:srcRect b="0" l="0" r="0" t="0"/>
          <a:stretch/>
        </p:blipFill>
        <p:spPr>
          <a:xfrm>
            <a:off x="0" y="-71437"/>
            <a:ext cx="9144000" cy="6900862"/>
          </a:xfrm>
          <a:prstGeom prst="rect">
            <a:avLst/>
          </a:prstGeom>
          <a:noFill/>
          <a:ln>
            <a:noFill/>
          </a:ln>
        </p:spPr>
      </p:pic>
      <p:sp>
        <p:nvSpPr>
          <p:cNvPr id="125" name="Google Shape;125;p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6"/>
          <p:cNvSpPr txBox="1"/>
          <p:nvPr/>
        </p:nvSpPr>
        <p:spPr>
          <a:xfrm>
            <a:off x="190488" y="1687512"/>
            <a:ext cx="87630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lang="en-US" sz="3000">
                <a:solidFill>
                  <a:schemeClr val="lt1"/>
                </a:solidFill>
                <a:latin typeface="Calibri"/>
                <a:ea typeface="Calibri"/>
                <a:cs typeface="Calibri"/>
                <a:sym typeface="Calibri"/>
              </a:rPr>
              <a:t>Real-world XML Links</a:t>
            </a:r>
            <a:endParaRPr/>
          </a:p>
        </p:txBody>
      </p:sp>
      <p:sp>
        <p:nvSpPr>
          <p:cNvPr id="127" name="Google Shape;127;p6"/>
          <p:cNvSpPr txBox="1"/>
          <p:nvPr/>
        </p:nvSpPr>
        <p:spPr>
          <a:xfrm>
            <a:off x="249225" y="2439961"/>
            <a:ext cx="8645400" cy="404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US" sz="2000" u="sng">
                <a:solidFill>
                  <a:schemeClr val="hlink"/>
                </a:solidFill>
                <a:hlinkClick r:id="rId4"/>
              </a:rPr>
              <a:t>https://www1.cbn.com/rss-cbn-articles-cbnnews.xml</a:t>
            </a:r>
            <a:br>
              <a:rPr lang="en-US" sz="2000">
                <a:solidFill>
                  <a:schemeClr val="dk1"/>
                </a:solidFill>
              </a:rPr>
            </a:br>
            <a:br>
              <a:rPr lang="en-US" sz="2000">
                <a:solidFill>
                  <a:schemeClr val="dk1"/>
                </a:solidFill>
              </a:rPr>
            </a:br>
            <a:r>
              <a:rPr lang="en-US" sz="2000" u="sng">
                <a:solidFill>
                  <a:schemeClr val="hlink"/>
                </a:solidFill>
                <a:hlinkClick r:id="rId5"/>
              </a:rPr>
              <a:t>https://www1.cbn.com/app_feeds/rss/news/rss.php?section=us</a:t>
            </a:r>
            <a:br>
              <a:rPr lang="en-US" sz="2000">
                <a:solidFill>
                  <a:schemeClr val="dk1"/>
                </a:solidFill>
              </a:rPr>
            </a:br>
            <a:br>
              <a:rPr lang="en-US" sz="2000">
                <a:solidFill>
                  <a:schemeClr val="dk1"/>
                </a:solidFill>
              </a:rPr>
            </a:br>
            <a:r>
              <a:rPr lang="en-US" sz="2000" u="sng">
                <a:solidFill>
                  <a:schemeClr val="hlink"/>
                </a:solidFill>
                <a:hlinkClick r:id="rId6"/>
              </a:rPr>
              <a:t>https://feeds.bbci.co.uk/news/business/rss.xml</a:t>
            </a:r>
            <a:br>
              <a:rPr lang="en-US" sz="2000">
                <a:solidFill>
                  <a:schemeClr val="dk1"/>
                </a:solidFill>
              </a:rPr>
            </a:br>
            <a:br>
              <a:rPr lang="en-US" sz="2000">
                <a:solidFill>
                  <a:schemeClr val="dk1"/>
                </a:solidFill>
              </a:rPr>
            </a:br>
            <a:r>
              <a:rPr lang="en-US" sz="2000" u="sng">
                <a:solidFill>
                  <a:schemeClr val="hlink"/>
                </a:solidFill>
                <a:hlinkClick r:id="rId7"/>
              </a:rPr>
              <a:t>https://thewest.com.au/rss</a:t>
            </a:r>
            <a:br>
              <a:rPr lang="en-US" sz="2000">
                <a:solidFill>
                  <a:schemeClr val="dk1"/>
                </a:solidFill>
              </a:rPr>
            </a:br>
            <a:br>
              <a:rPr lang="en-US" sz="2000">
                <a:solidFill>
                  <a:schemeClr val="dk1"/>
                </a:solidFill>
              </a:rPr>
            </a:br>
            <a:r>
              <a:rPr lang="en-US" sz="2000" u="sng">
                <a:solidFill>
                  <a:schemeClr val="hlink"/>
                </a:solidFill>
                <a:hlinkClick r:id="rId8"/>
              </a:rPr>
              <a:t>https://www.dailytelegraph.com.au/news/breaking-news/rss</a:t>
            </a:r>
            <a:br>
              <a:rPr lang="en-US" sz="2000">
                <a:solidFill>
                  <a:schemeClr val="dk1"/>
                </a:solidFill>
              </a:rPr>
            </a:br>
            <a:br>
              <a:rPr lang="en-US" sz="1800">
                <a:solidFill>
                  <a:schemeClr val="dk1"/>
                </a:solidFill>
              </a:rPr>
            </a:br>
            <a:br>
              <a:rPr lang="en-US" sz="1800">
                <a:solidFill>
                  <a:schemeClr val="dk1"/>
                </a:solidFill>
              </a:rPr>
            </a:br>
            <a:br>
              <a:rPr lang="en-US" sz="1800">
                <a:solidFill>
                  <a:schemeClr val="dk1"/>
                </a:solidFill>
              </a:rPr>
            </a:br>
            <a:br>
              <a:rPr lang="en-US" sz="1800">
                <a:solidFill>
                  <a:schemeClr val="dk1"/>
                </a:solidFill>
              </a:rPr>
            </a:b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2020-05-18T10:32:41Z</dcterms:created>
  <dc:creator>parul</dc:creator>
</cp:coreProperties>
</file>