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6858000" cx="9144000"/>
  <p:notesSz cx="6858000" cy="9144000"/>
  <p:embeddedFontLs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 uri="GoogleSlidesCustomDataVersion2">
      <go:slidesCustomData xmlns:go="http://customooxmlschemas.google.com/" r:id="rId49" roundtripDataSignature="AMtx7mg2OlqX4oeqGksAJG0VLuvOTVPB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B43EBE-7FBB-4A3C-9CBE-CC1EBEC16A51}">
  <a:tblStyle styleId="{CCB43EBE-7FBB-4A3C-9CBE-CC1EBEC16A5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Mono-bold.fntdata"/><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Mono-boldItalic.fntdata"/><Relationship Id="rId47" Type="http://schemas.openxmlformats.org/officeDocument/2006/relationships/font" Target="fonts/RobotoMono-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 name="Google Shape;3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049254b96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36049254b96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049254b96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36049254b96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049254b96_0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36049254b96_0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049254b96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36049254b96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049254b96_0_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36049254b96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049254b96_0_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36049254b96_0_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6049254b96_0_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36049254b96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049254b96_0_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36049254b96_0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049254b96_0_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36049254b96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049254b96_0_1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36049254b96_0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049254b96_0_1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36049254b96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049254b96_0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36049254b96_0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6049254b96_0_1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36049254b96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049254b96_0_2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36049254b96_0_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6049254b96_0_2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36049254b96_0_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049254b96_0_2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36049254b96_0_2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049254b96_0_2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36049254b96_0_2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6049254b96_0_2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g36049254b96_0_2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6049254b96_0_2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36049254b96_0_2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6049254b96_0_2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36049254b96_0_2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60476777ee_0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360476777ee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6049254b96_0_2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36049254b96_0_2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6049254b96_0_2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36049254b96_0_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6049254b96_0_2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36049254b96_0_2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6049254b96_0_3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36049254b96_0_3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6049254b96_0_3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36049254b96_0_3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049254b96_0_3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36049254b96_0_3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6049254b96_0_3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36049254b96_0_3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6049254b96_0_3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36049254b96_0_3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049254b96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36049254b96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049254b9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36049254b96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049254b96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36049254b96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049254b96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36049254b96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049254b96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36049254b96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049254b96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36049254b96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3" name="Google Shape;23;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 name="Google Shape;26;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s://www.oracle.com/technetwork/java/javase/downloads/index.html" TargetMode="External"/><Relationship Id="rId5" Type="http://schemas.openxmlformats.org/officeDocument/2006/relationships/hyperlink" Target="https://www.oracle.com/technetwork/java/javase/downloads/inde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hyperlink" Target="https://tomcat.apache.org" TargetMode="External"/><Relationship Id="rId5" Type="http://schemas.openxmlformats.org/officeDocument/2006/relationships/hyperlink" Target="https://tomcat.apache.org" TargetMode="External"/><Relationship Id="rId6" Type="http://schemas.openxmlformats.org/officeDocument/2006/relationships/hyperlink" Target="https://tomcat.apache.org" TargetMode="External"/><Relationship Id="rId7" Type="http://schemas.openxmlformats.org/officeDocument/2006/relationships/hyperlink" Target="http://localhost:8080/" TargetMode="External"/><Relationship Id="rId8" Type="http://schemas.openxmlformats.org/officeDocument/2006/relationships/hyperlink" Target="http://localhost:808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pic>
        <p:nvPicPr>
          <p:cNvPr descr="C:\Users\parul\Desktop\temp.png" id="37" name="Google Shape;37;p1"/>
          <p:cNvPicPr preferRelativeResize="0"/>
          <p:nvPr/>
        </p:nvPicPr>
        <p:blipFill rotWithShape="1">
          <a:blip r:embed="rId3">
            <a:alphaModFix/>
          </a:blip>
          <a:srcRect b="0" l="0" r="0" t="0"/>
          <a:stretch/>
        </p:blipFill>
        <p:spPr>
          <a:xfrm>
            <a:off x="0" y="0"/>
            <a:ext cx="9144000" cy="6900862"/>
          </a:xfrm>
          <a:prstGeom prst="rect">
            <a:avLst/>
          </a:prstGeom>
          <a:noFill/>
          <a:ln>
            <a:noFill/>
          </a:ln>
        </p:spPr>
      </p:pic>
      <p:sp>
        <p:nvSpPr>
          <p:cNvPr id="38" name="Google Shape;38;p1"/>
          <p:cNvSpPr txBox="1"/>
          <p:nvPr/>
        </p:nvSpPr>
        <p:spPr>
          <a:xfrm>
            <a:off x="1143000" y="1473200"/>
            <a:ext cx="6858000" cy="1169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Calibri"/>
              <a:buNone/>
            </a:pPr>
            <a:r>
              <a:rPr b="1" i="0" lang="en-US" sz="3500" u="none" cap="none" strike="noStrike">
                <a:solidFill>
                  <a:srgbClr val="000000"/>
                </a:solidFill>
                <a:latin typeface="Calibri"/>
                <a:ea typeface="Calibri"/>
                <a:cs typeface="Calibri"/>
                <a:sym typeface="Calibri"/>
              </a:rPr>
              <a:t>Enterprise Programming</a:t>
            </a:r>
            <a:br>
              <a:rPr b="1" i="0" lang="en-US" sz="3500" u="none" cap="none" strike="noStrike">
                <a:solidFill>
                  <a:srgbClr val="000000"/>
                </a:solidFill>
                <a:latin typeface="Calibri"/>
                <a:ea typeface="Calibri"/>
                <a:cs typeface="Calibri"/>
                <a:sym typeface="Calibri"/>
              </a:rPr>
            </a:br>
            <a:r>
              <a:rPr b="1" i="0" lang="en-US" sz="3500" u="none" cap="none" strike="noStrike">
                <a:solidFill>
                  <a:srgbClr val="000000"/>
                </a:solidFill>
                <a:latin typeface="Calibri"/>
                <a:ea typeface="Calibri"/>
                <a:cs typeface="Calibri"/>
                <a:sym typeface="Calibri"/>
              </a:rPr>
              <a:t>(303105309)</a:t>
            </a:r>
            <a:endParaRPr b="0" i="0" sz="1400" u="none" cap="none" strike="noStrike">
              <a:solidFill>
                <a:srgbClr val="000000"/>
              </a:solidFill>
              <a:latin typeface="Arial"/>
              <a:ea typeface="Arial"/>
              <a:cs typeface="Arial"/>
              <a:sym typeface="Arial"/>
            </a:endParaRPr>
          </a:p>
        </p:txBody>
      </p:sp>
      <p:pic>
        <p:nvPicPr>
          <p:cNvPr descr="C:\Users\parul\Desktop\Registered Logosd.png" id="39" name="Google Shape;39;p1"/>
          <p:cNvPicPr preferRelativeResize="0"/>
          <p:nvPr/>
        </p:nvPicPr>
        <p:blipFill rotWithShape="1">
          <a:blip r:embed="rId4">
            <a:alphaModFix/>
          </a:blip>
          <a:srcRect b="0" l="0" r="0" t="0"/>
          <a:stretch/>
        </p:blipFill>
        <p:spPr>
          <a:xfrm>
            <a:off x="3381375" y="500062"/>
            <a:ext cx="2381250" cy="628650"/>
          </a:xfrm>
          <a:prstGeom prst="rect">
            <a:avLst/>
          </a:prstGeom>
          <a:noFill/>
          <a:ln>
            <a:noFill/>
          </a:ln>
        </p:spPr>
      </p:pic>
      <p:grpSp>
        <p:nvGrpSpPr>
          <p:cNvPr id="40" name="Google Shape;40;p1"/>
          <p:cNvGrpSpPr/>
          <p:nvPr/>
        </p:nvGrpSpPr>
        <p:grpSpPr>
          <a:xfrm>
            <a:off x="1417637" y="2692400"/>
            <a:ext cx="6308725" cy="93662"/>
            <a:chOff x="1428728" y="2571744"/>
            <a:chExt cx="6309404" cy="94298"/>
          </a:xfrm>
        </p:grpSpPr>
        <p:cxnSp>
          <p:nvCxnSpPr>
            <p:cNvPr id="41" name="Google Shape;41;p1"/>
            <p:cNvCxnSpPr/>
            <p:nvPr/>
          </p:nvCxnSpPr>
          <p:spPr>
            <a:xfrm>
              <a:off x="1428728" y="2618094"/>
              <a:ext cx="6287177" cy="1598"/>
            </a:xfrm>
            <a:prstGeom prst="straightConnector1">
              <a:avLst/>
            </a:prstGeom>
            <a:noFill/>
            <a:ln cap="flat" cmpd="sng" w="9525">
              <a:solidFill>
                <a:srgbClr val="000000"/>
              </a:solidFill>
              <a:prstDash val="solid"/>
              <a:miter lim="800000"/>
              <a:headEnd len="sm" w="sm" type="none"/>
              <a:tailEnd len="sm" w="sm" type="none"/>
            </a:ln>
          </p:spPr>
        </p:cxnSp>
        <p:sp>
          <p:nvSpPr>
            <p:cNvPr id="42" name="Google Shape;42;p1"/>
            <p:cNvSpPr/>
            <p:nvPr/>
          </p:nvSpPr>
          <p:spPr>
            <a:xfrm rot="10800000">
              <a:off x="1428728" y="2571744"/>
              <a:ext cx="93672"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
            <p:cNvSpPr/>
            <p:nvPr/>
          </p:nvSpPr>
          <p:spPr>
            <a:xfrm rot="10800000">
              <a:off x="7644459" y="2571744"/>
              <a:ext cx="93673"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44" name="Google Shape;44;p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C:\Users\parul\Desktop\Digital Learning Content.png" id="114" name="Google Shape;114;g36049254b96_0_69"/>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15" name="Google Shape;115;g36049254b96_0_69"/>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g36049254b96_0_69"/>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Life Cycle of a Servlet</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17" name="Google Shape;117;g36049254b96_0_69"/>
          <p:cNvSpPr txBox="1"/>
          <p:nvPr/>
        </p:nvSpPr>
        <p:spPr>
          <a:xfrm>
            <a:off x="190650" y="2389325"/>
            <a:ext cx="8763000" cy="4023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US" sz="1600">
                <a:solidFill>
                  <a:schemeClr val="dk1"/>
                </a:solidFill>
              </a:rPr>
              <a:t>2. Initializing a Servlet</a:t>
            </a:r>
            <a:endParaRPr b="1" sz="16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600">
                <a:solidFill>
                  <a:schemeClr val="dk1"/>
                </a:solidFill>
              </a:rPr>
              <a:t>After the Servlet is instantiated, the Servlet container initializes it by calling the init(ServletConfig config) method. This method is called only once during the Servlet's life cycle.</a:t>
            </a:r>
            <a:endParaRPr b="1"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C:\Users\parul\Desktop\Digital Learning Content.png" id="122" name="Google Shape;122;g36049254b96_0_6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23" name="Google Shape;123;g36049254b96_0_60"/>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g36049254b96_0_60"/>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Life Cycle of a Servlet</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25" name="Google Shape;125;g36049254b96_0_60"/>
          <p:cNvSpPr txBox="1"/>
          <p:nvPr/>
        </p:nvSpPr>
        <p:spPr>
          <a:xfrm>
            <a:off x="190500" y="2252150"/>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US" sz="1500">
                <a:solidFill>
                  <a:schemeClr val="dk1"/>
                </a:solidFill>
              </a:rPr>
              <a:t>3. Handling request</a:t>
            </a:r>
            <a:endParaRPr b="1" sz="1500">
              <a:solidFill>
                <a:schemeClr val="dk1"/>
              </a:solidFill>
            </a:endParaRPr>
          </a:p>
          <a:p>
            <a:pPr indent="0" lvl="0" marL="0" rtl="0" algn="l">
              <a:lnSpc>
                <a:spcPct val="115000"/>
              </a:lnSpc>
              <a:spcBef>
                <a:spcPts val="1200"/>
              </a:spcBef>
              <a:spcAft>
                <a:spcPts val="0"/>
              </a:spcAft>
              <a:buNone/>
            </a:pPr>
            <a:r>
              <a:rPr lang="en-US" sz="1500">
                <a:solidFill>
                  <a:schemeClr val="dk1"/>
                </a:solidFill>
              </a:rPr>
              <a:t>Once the Servlet is initialized, it is ready to handle client requests. The Servlet container performs the following steps for each request:</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Create Request and Response Objects</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The container creates </a:t>
            </a:r>
            <a:r>
              <a:rPr lang="en-US" sz="1500">
                <a:solidFill>
                  <a:srgbClr val="188038"/>
                </a:solidFill>
                <a:latin typeface="Roboto Mono"/>
                <a:ea typeface="Roboto Mono"/>
                <a:cs typeface="Roboto Mono"/>
                <a:sym typeface="Roboto Mono"/>
              </a:rPr>
              <a:t>ServletRequest</a:t>
            </a:r>
            <a:r>
              <a:rPr lang="en-US" sz="1500">
                <a:solidFill>
                  <a:schemeClr val="dk1"/>
                </a:solidFill>
              </a:rPr>
              <a:t> and </a:t>
            </a:r>
            <a:r>
              <a:rPr lang="en-US" sz="1500">
                <a:solidFill>
                  <a:srgbClr val="188038"/>
                </a:solidFill>
                <a:latin typeface="Roboto Mono"/>
                <a:ea typeface="Roboto Mono"/>
                <a:cs typeface="Roboto Mono"/>
                <a:sym typeface="Roboto Mono"/>
              </a:rPr>
              <a:t>ServletResponse</a:t>
            </a:r>
            <a:r>
              <a:rPr lang="en-US" sz="1500">
                <a:solidFill>
                  <a:schemeClr val="dk1"/>
                </a:solidFill>
              </a:rPr>
              <a:t> objects.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For HTTP requests, it creates </a:t>
            </a:r>
            <a:r>
              <a:rPr lang="en-US" sz="1500">
                <a:solidFill>
                  <a:srgbClr val="188038"/>
                </a:solidFill>
                <a:latin typeface="Roboto Mono"/>
                <a:ea typeface="Roboto Mono"/>
                <a:cs typeface="Roboto Mono"/>
                <a:sym typeface="Roboto Mono"/>
              </a:rPr>
              <a:t>HttpServletRequest</a:t>
            </a:r>
            <a:r>
              <a:rPr lang="en-US" sz="1500">
                <a:solidFill>
                  <a:schemeClr val="dk1"/>
                </a:solidFill>
              </a:rPr>
              <a:t> and </a:t>
            </a:r>
            <a:r>
              <a:rPr lang="en-US" sz="1500">
                <a:solidFill>
                  <a:srgbClr val="188038"/>
                </a:solidFill>
                <a:latin typeface="Roboto Mono"/>
                <a:ea typeface="Roboto Mono"/>
                <a:cs typeface="Roboto Mono"/>
                <a:sym typeface="Roboto Mono"/>
              </a:rPr>
              <a:t>HttpServletResponse</a:t>
            </a:r>
            <a:r>
              <a:rPr lang="en-US" sz="1500">
                <a:solidFill>
                  <a:schemeClr val="dk1"/>
                </a:solidFill>
              </a:rPr>
              <a:t> objects.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Invoke the service() Method</a:t>
            </a:r>
            <a:endParaRPr b="1"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The container calls the service(ServletRequest req, ServletResponse res) method.</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500">
                <a:solidFill>
                  <a:schemeClr val="dk1"/>
                </a:solidFill>
              </a:rPr>
              <a:t>The service() method determines the type of HTTP request (GET, POST, PUT, DELETE, etc.) and delegates the request to the appropriate method (doGet(), doPost(), etc).</a:t>
            </a:r>
            <a:endParaRPr sz="1500">
              <a:solidFill>
                <a:schemeClr val="dk1"/>
              </a:solidFill>
            </a:endParaRPr>
          </a:p>
          <a:p>
            <a:pPr indent="0" lvl="0" marL="0" rtl="0" algn="l">
              <a:lnSpc>
                <a:spcPct val="115000"/>
              </a:lnSpc>
              <a:spcBef>
                <a:spcPts val="1200"/>
              </a:spcBef>
              <a:spcAft>
                <a:spcPts val="1200"/>
              </a:spcAft>
              <a:buNone/>
            </a:pPr>
            <a:r>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C:\Users\parul\Desktop\Digital Learning Content.png" id="130" name="Google Shape;130;g36049254b96_0_76"/>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31" name="Google Shape;131;g36049254b96_0_76"/>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g36049254b96_0_76"/>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Life Cycle of a Servlet</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33" name="Google Shape;133;g36049254b96_0_76"/>
          <p:cNvSpPr txBox="1"/>
          <p:nvPr/>
        </p:nvSpPr>
        <p:spPr>
          <a:xfrm>
            <a:off x="190500" y="2252150"/>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500">
                <a:solidFill>
                  <a:schemeClr val="dk1"/>
                </a:solidFill>
              </a:rPr>
              <a:t>4. Destroying a Servlet</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When the Servlet container decides to remove the Servlet, it follows these steps which are listed below</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Allow Active Threads to Complete:</a:t>
            </a:r>
            <a:r>
              <a:rPr lang="en-US" sz="1500">
                <a:solidFill>
                  <a:schemeClr val="dk1"/>
                </a:solidFill>
              </a:rPr>
              <a:t> The container ensures that all threads executing the service() method complete their tasks.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Invoke the destroy() Method: </a:t>
            </a:r>
            <a:r>
              <a:rPr lang="en-US" sz="1500">
                <a:solidFill>
                  <a:schemeClr val="dk1"/>
                </a:solidFill>
              </a:rPr>
              <a:t>The container calls the destroy() method to allow the Servlet to release resources (e.g., closing database connections, freeing memory).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Release Servlet Instance: </a:t>
            </a:r>
            <a:r>
              <a:rPr lang="en-US" sz="1500">
                <a:solidFill>
                  <a:schemeClr val="dk1"/>
                </a:solidFill>
              </a:rPr>
              <a:t>After the destroy() method is executed, the Servlet container releases all references to the Servlet instance, making it eligible for garbage collection</a:t>
            </a:r>
            <a:endParaRPr b="1"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C:\Users\parul\Desktop\Digital Learning Content.png" id="138" name="Google Shape;138;g36049254b96_0_9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39" name="Google Shape;139;g36049254b96_0_9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g36049254b96_0_9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3000">
                <a:solidFill>
                  <a:schemeClr val="lt1"/>
                </a:solidFill>
              </a:rPr>
              <a:t>Servlets - Environment Setup</a:t>
            </a:r>
            <a:endParaRPr b="1" sz="3000">
              <a:solidFill>
                <a:schemeClr val="lt1"/>
              </a:solidFill>
            </a:endParaRPr>
          </a:p>
        </p:txBody>
      </p:sp>
      <p:sp>
        <p:nvSpPr>
          <p:cNvPr id="141" name="Google Shape;141;g36049254b96_0_93"/>
          <p:cNvSpPr txBox="1"/>
          <p:nvPr/>
        </p:nvSpPr>
        <p:spPr>
          <a:xfrm>
            <a:off x="190500" y="2252150"/>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US" sz="1700">
                <a:solidFill>
                  <a:schemeClr val="dk1"/>
                </a:solidFill>
              </a:rPr>
              <a:t>Setting up Java Development Kit</a:t>
            </a:r>
            <a:endParaRPr b="1" sz="1700">
              <a:solidFill>
                <a:schemeClr val="dk1"/>
              </a:solidFill>
            </a:endParaRPr>
          </a:p>
          <a:p>
            <a:pPr indent="0" lvl="0" marL="0" rtl="0" algn="l">
              <a:lnSpc>
                <a:spcPct val="115000"/>
              </a:lnSpc>
              <a:spcBef>
                <a:spcPts val="1200"/>
              </a:spcBef>
              <a:spcAft>
                <a:spcPts val="0"/>
              </a:spcAft>
              <a:buNone/>
            </a:pPr>
            <a:r>
              <a:rPr lang="en-US" sz="1500">
                <a:solidFill>
                  <a:schemeClr val="dk1"/>
                </a:solidFill>
              </a:rPr>
              <a:t>You can download SDK from Oracle's Java site −</a:t>
            </a:r>
            <a:r>
              <a:rPr lang="en-US" sz="1500">
                <a:solidFill>
                  <a:schemeClr val="dk1"/>
                </a:solidFill>
                <a:uFill>
                  <a:noFill/>
                </a:uFill>
                <a:hlinkClick r:id="rId4">
                  <a:extLst>
                    <a:ext uri="{A12FA001-AC4F-418D-AE19-62706E023703}">
                      <ahyp:hlinkClr val="tx"/>
                    </a:ext>
                  </a:extLst>
                </a:hlinkClick>
              </a:rPr>
              <a:t> </a:t>
            </a:r>
            <a:r>
              <a:rPr lang="en-US" sz="1500" u="sng">
                <a:solidFill>
                  <a:schemeClr val="hlink"/>
                </a:solidFill>
                <a:hlinkClick r:id="rId5"/>
              </a:rPr>
              <a:t>Java SE Downloads</a:t>
            </a:r>
            <a:r>
              <a:rPr lang="en-US" sz="1500">
                <a:solidFill>
                  <a:schemeClr val="dk1"/>
                </a:solidFill>
              </a:rPr>
              <a:t>.</a:t>
            </a:r>
            <a:endParaRPr sz="1500">
              <a:solidFill>
                <a:schemeClr val="dk1"/>
              </a:solidFill>
            </a:endParaRPr>
          </a:p>
          <a:p>
            <a:pPr indent="0" lvl="0" marL="0" rtl="0" algn="l">
              <a:lnSpc>
                <a:spcPct val="115000"/>
              </a:lnSpc>
              <a:spcBef>
                <a:spcPts val="1200"/>
              </a:spcBef>
              <a:spcAft>
                <a:spcPts val="0"/>
              </a:spcAft>
              <a:buNone/>
            </a:pPr>
            <a:r>
              <a:rPr lang="en-US" sz="1500">
                <a:solidFill>
                  <a:schemeClr val="dk1"/>
                </a:solidFill>
              </a:rPr>
              <a:t>Once you download your Java implementation, follow the given instructions to install and configure the setup. Finally set PATH and JAVA_HOME environment variables to refer to the directory that contains java and javac, typically java_install_dir/bin and java_install_dir respectively.</a:t>
            </a:r>
            <a:endParaRPr sz="1500">
              <a:solidFill>
                <a:schemeClr val="dk1"/>
              </a:solidFill>
            </a:endParaRPr>
          </a:p>
          <a:p>
            <a:pPr indent="0" lvl="0" marL="0" rtl="0" algn="l">
              <a:lnSpc>
                <a:spcPct val="115000"/>
              </a:lnSpc>
              <a:spcBef>
                <a:spcPts val="1200"/>
              </a:spcBef>
              <a:spcAft>
                <a:spcPts val="0"/>
              </a:spcAft>
              <a:buNone/>
            </a:pPr>
            <a:r>
              <a:rPr lang="en-US" sz="1500">
                <a:solidFill>
                  <a:schemeClr val="dk1"/>
                </a:solidFill>
              </a:rPr>
              <a:t>If you are running Windows and installed the SDK in C:\jdk1.8.0_65, you would put the following line in your C:\autoexec.bat file.</a:t>
            </a:r>
            <a:endParaRPr sz="15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C:\Users\parul\Desktop\Digital Learning Content.png" id="146" name="Google Shape;146;g36049254b96_0_10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47" name="Google Shape;147;g36049254b96_0_10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g36049254b96_0_10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2300">
                <a:solidFill>
                  <a:schemeClr val="lt1"/>
                </a:solidFill>
              </a:rPr>
              <a:t>Servlets - Environment Setup</a:t>
            </a:r>
            <a:endParaRPr b="1" sz="3000">
              <a:solidFill>
                <a:schemeClr val="lt1"/>
              </a:solidFill>
            </a:endParaRPr>
          </a:p>
        </p:txBody>
      </p:sp>
      <p:sp>
        <p:nvSpPr>
          <p:cNvPr id="149" name="Google Shape;149;g36049254b96_0_103"/>
          <p:cNvSpPr txBox="1"/>
          <p:nvPr/>
        </p:nvSpPr>
        <p:spPr>
          <a:xfrm>
            <a:off x="190500" y="2252150"/>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US" sz="1700">
                <a:solidFill>
                  <a:schemeClr val="dk1"/>
                </a:solidFill>
              </a:rPr>
              <a:t>Setting up Web Server − Tomcat</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Apache Tomcat</a:t>
            </a:r>
            <a:r>
              <a:rPr lang="en-US" sz="1500">
                <a:solidFill>
                  <a:schemeClr val="dk1"/>
                </a:solidFill>
              </a:rPr>
              <a:t> is a free, open-source web server that supports </a:t>
            </a:r>
            <a:r>
              <a:rPr b="1" lang="en-US" sz="1500">
                <a:solidFill>
                  <a:schemeClr val="dk1"/>
                </a:solidFill>
              </a:rPr>
              <a:t>Java Servlets</a:t>
            </a:r>
            <a:r>
              <a:rPr lang="en-US" sz="1500">
                <a:solidFill>
                  <a:schemeClr val="dk1"/>
                </a:solidFill>
              </a:rPr>
              <a:t> and </a:t>
            </a:r>
            <a:r>
              <a:rPr b="1" lang="en-US" sz="1500">
                <a:solidFill>
                  <a:schemeClr val="dk1"/>
                </a:solidFill>
              </a:rPr>
              <a:t>JSP</a:t>
            </a:r>
            <a:r>
              <a:rPr lang="en-US" sz="1500">
                <a:solidFill>
                  <a:schemeClr val="dk1"/>
                </a:solidFill>
              </a:rPr>
              <a:t>. It can run as a standalone server or integrate with Apache HTTP Server.</a:t>
            </a:r>
            <a:br>
              <a:rPr lang="en-US" sz="1500">
                <a:solidFill>
                  <a:schemeClr val="dk1"/>
                </a:solidFill>
              </a:rPr>
            </a:br>
            <a:r>
              <a:rPr lang="en-US" sz="1500">
                <a:solidFill>
                  <a:schemeClr val="dk1"/>
                </a:solidFill>
              </a:rPr>
              <a:t> To set it up:</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Download Tomcat from</a:t>
            </a:r>
            <a:r>
              <a:rPr lang="en-US" sz="1500">
                <a:solidFill>
                  <a:schemeClr val="dk1"/>
                </a:solidFill>
                <a:uFill>
                  <a:noFill/>
                </a:uFill>
                <a:hlinkClick r:id="rId4">
                  <a:extLst>
                    <a:ext uri="{A12FA001-AC4F-418D-AE19-62706E023703}">
                      <ahyp:hlinkClr val="tx"/>
                    </a:ext>
                  </a:extLst>
                </a:hlinkClick>
              </a:rPr>
              <a:t> </a:t>
            </a:r>
            <a:r>
              <a:rPr lang="en-US" sz="1500" u="sng">
                <a:solidFill>
                  <a:schemeClr val="hlink"/>
                </a:solidFill>
                <a:hlinkClick r:id="rId5"/>
              </a:rPr>
              <a:t>https://tomcat.apache.org</a:t>
            </a:r>
            <a:br>
              <a:rPr lang="en-US" sz="1500" u="sng">
                <a:solidFill>
                  <a:schemeClr val="hlink"/>
                </a:solidFill>
                <a:hlinkClick r:id="rId6"/>
              </a:rPr>
            </a:br>
            <a:endParaRPr sz="1500" u="sng">
              <a:solidFill>
                <a:schemeClr val="hlink"/>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Extract it and set the </a:t>
            </a:r>
            <a:r>
              <a:rPr lang="en-US" sz="1500">
                <a:solidFill>
                  <a:srgbClr val="188038"/>
                </a:solidFill>
                <a:latin typeface="Roboto Mono"/>
                <a:ea typeface="Roboto Mono"/>
                <a:cs typeface="Roboto Mono"/>
                <a:sym typeface="Roboto Mono"/>
              </a:rPr>
              <a:t>CATALINA_HOME</a:t>
            </a:r>
            <a:r>
              <a:rPr lang="en-US" sz="1500">
                <a:solidFill>
                  <a:schemeClr val="dk1"/>
                </a:solidFill>
              </a:rPr>
              <a:t> environment variable</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Start Tomcat using </a:t>
            </a:r>
            <a:r>
              <a:rPr lang="en-US" sz="1500">
                <a:solidFill>
                  <a:srgbClr val="188038"/>
                </a:solidFill>
                <a:latin typeface="Roboto Mono"/>
                <a:ea typeface="Roboto Mono"/>
                <a:cs typeface="Roboto Mono"/>
                <a:sym typeface="Roboto Mono"/>
              </a:rPr>
              <a:t>startup.bat</a:t>
            </a:r>
            <a:r>
              <a:rPr lang="en-US" sz="1500">
                <a:solidFill>
                  <a:schemeClr val="dk1"/>
                </a:solidFill>
              </a:rPr>
              <a:t> (Windows) or </a:t>
            </a:r>
            <a:r>
              <a:rPr lang="en-US" sz="1500">
                <a:solidFill>
                  <a:srgbClr val="188038"/>
                </a:solidFill>
                <a:latin typeface="Roboto Mono"/>
                <a:ea typeface="Roboto Mono"/>
                <a:cs typeface="Roboto Mono"/>
                <a:sym typeface="Roboto Mono"/>
              </a:rPr>
              <a:t>startup.sh</a:t>
            </a:r>
            <a:r>
              <a:rPr lang="en-US" sz="1500">
                <a:solidFill>
                  <a:schemeClr val="dk1"/>
                </a:solidFill>
              </a:rPr>
              <a:t> (Linux/Unix)</a:t>
            </a:r>
            <a:br>
              <a:rPr lang="en-US" sz="1500">
                <a:solidFill>
                  <a:schemeClr val="dk1"/>
                </a:solidFill>
              </a:rPr>
            </a:br>
            <a:r>
              <a:rPr lang="en-US" sz="1500">
                <a:solidFill>
                  <a:schemeClr val="dk1"/>
                </a:solidFill>
              </a:rPr>
              <a:t> Once started, access it at</a:t>
            </a:r>
            <a:r>
              <a:rPr lang="en-US" sz="1500">
                <a:solidFill>
                  <a:schemeClr val="dk1"/>
                </a:solidFill>
                <a:uFill>
                  <a:noFill/>
                </a:uFill>
                <a:hlinkClick r:id="rId7">
                  <a:extLst>
                    <a:ext uri="{A12FA001-AC4F-418D-AE19-62706E023703}">
                      <ahyp:hlinkClr val="tx"/>
                    </a:ext>
                  </a:extLst>
                </a:hlinkClick>
              </a:rPr>
              <a:t> </a:t>
            </a:r>
            <a:r>
              <a:rPr b="1" lang="en-US" sz="1500" u="sng">
                <a:solidFill>
                  <a:schemeClr val="hlink"/>
                </a:solidFill>
                <a:hlinkClick r:id="rId8"/>
              </a:rPr>
              <a:t>http://localhost:8080/</a:t>
            </a:r>
            <a:endParaRPr b="1" sz="21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C:\Users\parul\Desktop\Digital Learning Content.png" id="154" name="Google Shape;154;g36049254b96_0_11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55" name="Google Shape;155;g36049254b96_0_11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g36049254b96_0_11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Creating Servlet Example in Eclipse</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2300">
              <a:solidFill>
                <a:schemeClr val="lt1"/>
              </a:solidFill>
            </a:endParaRPr>
          </a:p>
        </p:txBody>
      </p:sp>
      <p:sp>
        <p:nvSpPr>
          <p:cNvPr id="157" name="Google Shape;157;g36049254b96_0_113"/>
          <p:cNvSpPr txBox="1"/>
          <p:nvPr/>
        </p:nvSpPr>
        <p:spPr>
          <a:xfrm>
            <a:off x="190500" y="2252150"/>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US" sz="1500">
                <a:solidFill>
                  <a:schemeClr val="dk1"/>
                </a:solidFill>
              </a:rPr>
              <a:t>Step 1: Create a Dynamic Web Project</a:t>
            </a:r>
            <a:endParaRPr b="1" sz="19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500">
                <a:solidFill>
                  <a:schemeClr val="dk1"/>
                </a:solidFill>
              </a:rPr>
              <a:t>Step 2: servlet-api.jar file </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As we are working with servlets, we need to have the </a:t>
            </a:r>
            <a:r>
              <a:rPr b="1" lang="en-US" sz="1500">
                <a:solidFill>
                  <a:schemeClr val="dk1"/>
                </a:solidFill>
              </a:rPr>
              <a:t>servlet-api.jar </a:t>
            </a:r>
            <a:r>
              <a:rPr lang="en-US" sz="1500">
                <a:solidFill>
                  <a:schemeClr val="dk1"/>
                </a:solidFill>
              </a:rPr>
              <a:t>file in our project. This jar is a library that contains all the interfaces and classes of the Servlet API, so we can use its functionality to develop our web application.</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In this example, we are using the Apache Tomcat server to run the project.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Tomcat container is an open-source Java servlet container that implements several core Java enterprise functionalities like the Java Servlet, JSP, etc., so it provides this servlet-api.jar file by default.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You can check the jar file in the below path if you are using the Tomcat server only.</a:t>
            </a:r>
            <a:endParaRPr sz="15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C:\Users\parul\Desktop\Digital Learning Content.png" id="162" name="Google Shape;162;g36049254b96_0_12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63" name="Google Shape;163;g36049254b96_0_12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g36049254b96_0_12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Creating Servlet Example in Eclipse</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2300">
              <a:solidFill>
                <a:schemeClr val="lt1"/>
              </a:solidFill>
            </a:endParaRPr>
          </a:p>
        </p:txBody>
      </p:sp>
      <p:sp>
        <p:nvSpPr>
          <p:cNvPr id="165" name="Google Shape;165;g36049254b96_0_123"/>
          <p:cNvSpPr txBox="1"/>
          <p:nvPr/>
        </p:nvSpPr>
        <p:spPr>
          <a:xfrm>
            <a:off x="190500" y="2252150"/>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pic>
        <p:nvPicPr>
          <p:cNvPr id="166" name="Google Shape;166;g36049254b96_0_123" title="tomcatjar-613x660.jpg"/>
          <p:cNvPicPr preferRelativeResize="0"/>
          <p:nvPr/>
        </p:nvPicPr>
        <p:blipFill>
          <a:blip r:embed="rId4">
            <a:alphaModFix/>
          </a:blip>
          <a:stretch>
            <a:fillRect/>
          </a:stretch>
        </p:blipFill>
        <p:spPr>
          <a:xfrm>
            <a:off x="4991225" y="2150150"/>
            <a:ext cx="4096124" cy="4410199"/>
          </a:xfrm>
          <a:prstGeom prst="rect">
            <a:avLst/>
          </a:prstGeom>
          <a:noFill/>
          <a:ln>
            <a:noFill/>
          </a:ln>
        </p:spPr>
      </p:pic>
      <p:sp>
        <p:nvSpPr>
          <p:cNvPr id="167" name="Google Shape;167;g36049254b96_0_123"/>
          <p:cNvSpPr txBox="1"/>
          <p:nvPr/>
        </p:nvSpPr>
        <p:spPr>
          <a:xfrm>
            <a:off x="99200" y="2297875"/>
            <a:ext cx="4800600" cy="42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s we can see, under Apache Tomcat, there is a servlet-api.jar file by default.</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For Different servers:</a:t>
            </a:r>
            <a:r>
              <a:rPr lang="en-US" sz="1500">
                <a:solidFill>
                  <a:schemeClr val="dk1"/>
                </a:solidFill>
              </a:rPr>
              <a:t> In case, if you are using a different server and the servlet-api.jar file is not there, you can download it from Maven Repository. Add the downloaded jar file as an external jar to your project like below:</a:t>
            </a:r>
            <a:endParaRPr sz="1500">
              <a:solidFill>
                <a:schemeClr val="dk1"/>
              </a:solidFill>
            </a:endParaRPr>
          </a:p>
          <a:p>
            <a:pPr indent="0" lvl="0" marL="0" rtl="0" algn="l">
              <a:spcBef>
                <a:spcPts val="120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C:\Users\parul\Desktop\Digital Learning Content.png" id="172" name="Google Shape;172;g36049254b96_0_13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73" name="Google Shape;173;g36049254b96_0_13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g36049254b96_0_13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Creating Servlet Example in Eclipse</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2300">
              <a:solidFill>
                <a:schemeClr val="lt1"/>
              </a:solidFill>
            </a:endParaRPr>
          </a:p>
        </p:txBody>
      </p:sp>
      <p:sp>
        <p:nvSpPr>
          <p:cNvPr id="175" name="Google Shape;175;g36049254b96_0_133"/>
          <p:cNvSpPr txBox="1"/>
          <p:nvPr/>
        </p:nvSpPr>
        <p:spPr>
          <a:xfrm>
            <a:off x="190500" y="2252150"/>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pic>
        <p:nvPicPr>
          <p:cNvPr id="176" name="Google Shape;176;g36049254b96_0_133" title="J1-660x475.jpg"/>
          <p:cNvPicPr preferRelativeResize="0"/>
          <p:nvPr/>
        </p:nvPicPr>
        <p:blipFill rotWithShape="1">
          <a:blip r:embed="rId4">
            <a:alphaModFix/>
          </a:blip>
          <a:srcRect b="-2280" l="26276" r="6878" t="2280"/>
          <a:stretch/>
        </p:blipFill>
        <p:spPr>
          <a:xfrm>
            <a:off x="4991225" y="2150150"/>
            <a:ext cx="4096125" cy="4410199"/>
          </a:xfrm>
          <a:prstGeom prst="rect">
            <a:avLst/>
          </a:prstGeom>
          <a:noFill/>
          <a:ln>
            <a:noFill/>
          </a:ln>
        </p:spPr>
      </p:pic>
      <p:sp>
        <p:nvSpPr>
          <p:cNvPr id="177" name="Google Shape;177;g36049254b96_0_133"/>
          <p:cNvSpPr txBox="1"/>
          <p:nvPr/>
        </p:nvSpPr>
        <p:spPr>
          <a:xfrm>
            <a:off x="99200" y="2297875"/>
            <a:ext cx="4800600" cy="42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600">
                <a:solidFill>
                  <a:schemeClr val="dk1"/>
                </a:solidFill>
              </a:rPr>
              <a:t>Go to the project name and right-click on it. Go to </a:t>
            </a:r>
            <a:r>
              <a:rPr b="1" lang="en-US" sz="1600">
                <a:solidFill>
                  <a:schemeClr val="dk1"/>
                </a:solidFill>
              </a:rPr>
              <a:t>Build Path -&gt; Configure Build Path</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descr="C:\Users\parul\Desktop\Digital Learning Content.png" id="182" name="Google Shape;182;g36049254b96_0_14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83" name="Google Shape;183;g36049254b96_0_14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 name="Google Shape;184;g36049254b96_0_14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Creating Servlet Example in Eclipse</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2300">
              <a:solidFill>
                <a:schemeClr val="lt1"/>
              </a:solidFill>
            </a:endParaRPr>
          </a:p>
        </p:txBody>
      </p:sp>
      <p:sp>
        <p:nvSpPr>
          <p:cNvPr id="185" name="Google Shape;185;g36049254b96_0_143"/>
          <p:cNvSpPr txBox="1"/>
          <p:nvPr/>
        </p:nvSpPr>
        <p:spPr>
          <a:xfrm>
            <a:off x="190500" y="2252150"/>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5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pic>
        <p:nvPicPr>
          <p:cNvPr id="186" name="Google Shape;186;g36049254b96_0_143" title="J2-660x484.jpg"/>
          <p:cNvPicPr preferRelativeResize="0"/>
          <p:nvPr/>
        </p:nvPicPr>
        <p:blipFill rotWithShape="1">
          <a:blip r:embed="rId4">
            <a:alphaModFix/>
          </a:blip>
          <a:srcRect b="-1249" l="26433" r="5455" t="1250"/>
          <a:stretch/>
        </p:blipFill>
        <p:spPr>
          <a:xfrm>
            <a:off x="4991225" y="2150150"/>
            <a:ext cx="4096125" cy="4410200"/>
          </a:xfrm>
          <a:prstGeom prst="rect">
            <a:avLst/>
          </a:prstGeom>
          <a:noFill/>
          <a:ln>
            <a:noFill/>
          </a:ln>
        </p:spPr>
      </p:pic>
      <p:sp>
        <p:nvSpPr>
          <p:cNvPr id="187" name="Google Shape;187;g36049254b96_0_143"/>
          <p:cNvSpPr txBox="1"/>
          <p:nvPr/>
        </p:nvSpPr>
        <p:spPr>
          <a:xfrm>
            <a:off x="99200" y="2297875"/>
            <a:ext cx="4800600" cy="4224600"/>
          </a:xfrm>
          <a:prstGeom prst="rect">
            <a:avLst/>
          </a:prstGeom>
          <a:noFill/>
          <a:ln>
            <a:noFill/>
          </a:ln>
        </p:spPr>
        <p:txBody>
          <a:bodyPr anchorCtr="0" anchor="ctr"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In this window, it will show all the libraries that are associated with the project, and also you can add any required jar files to your project.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Go to the </a:t>
            </a:r>
            <a:r>
              <a:rPr b="1" lang="en-US" sz="1500">
                <a:solidFill>
                  <a:schemeClr val="dk1"/>
                </a:solidFill>
              </a:rPr>
              <a:t>Libraries </a:t>
            </a:r>
            <a:r>
              <a:rPr lang="en-US" sz="1500">
                <a:solidFill>
                  <a:schemeClr val="dk1"/>
                </a:solidFill>
              </a:rPr>
              <a:t>tab and click on </a:t>
            </a:r>
            <a:r>
              <a:rPr b="1" lang="en-US" sz="1500">
                <a:solidFill>
                  <a:schemeClr val="dk1"/>
                </a:solidFill>
              </a:rPr>
              <a:t>Add External JARs</a:t>
            </a:r>
            <a:r>
              <a:rPr lang="en-US"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Select the servlet-api.jar file from the location you downloaded and add.</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C:\Users\parul\Desktop\Digital Learning Content.png" id="192" name="Google Shape;192;g36049254b96_0_15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93" name="Google Shape;193;g36049254b96_0_15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g36049254b96_0_15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3000">
                <a:solidFill>
                  <a:schemeClr val="lt1"/>
                </a:solidFill>
              </a:rPr>
              <a:t>Servlet API</a:t>
            </a:r>
            <a:endParaRPr b="1" sz="3000">
              <a:solidFill>
                <a:schemeClr val="lt1"/>
              </a:solidFill>
            </a:endParaRPr>
          </a:p>
        </p:txBody>
      </p:sp>
      <p:sp>
        <p:nvSpPr>
          <p:cNvPr id="195" name="Google Shape;195;g36049254b96_0_153"/>
          <p:cNvSpPr txBox="1"/>
          <p:nvPr/>
        </p:nvSpPr>
        <p:spPr>
          <a:xfrm>
            <a:off x="190500" y="2252150"/>
            <a:ext cx="8763000" cy="44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Servlets are the Java programs that run on the Java-enabled web server or application server. They are used to handle the request obtained from the webserver, process the request, produce the response, then send a response back to the webserver. In Java, to create web applications we use Servlets. To create Java Servlets, we need to use Servlet API which contains all the necessary interfaces and classes. Servlet API has 2 packages namely,</a:t>
            </a:r>
            <a:endParaRPr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700">
                <a:solidFill>
                  <a:schemeClr val="dk1"/>
                </a:solidFill>
              </a:rPr>
              <a:t>javax.servlet</a:t>
            </a:r>
            <a:endParaRPr sz="17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700">
                <a:solidFill>
                  <a:schemeClr val="dk1"/>
                </a:solidFill>
              </a:rPr>
              <a:t>javax.servlet.http</a:t>
            </a:r>
            <a:endParaRPr sz="1700">
              <a:solidFill>
                <a:schemeClr val="dk1"/>
              </a:solidFill>
            </a:endParaRPr>
          </a:p>
          <a:p>
            <a:pPr indent="0" lvl="0" marL="0" rtl="0" algn="l">
              <a:lnSpc>
                <a:spcPct val="115000"/>
              </a:lnSpc>
              <a:spcBef>
                <a:spcPts val="1400"/>
              </a:spcBef>
              <a:spcAft>
                <a:spcPts val="0"/>
              </a:spcAft>
              <a:buNone/>
            </a:pPr>
            <a:r>
              <a:rPr b="1" lang="en-US" sz="1500">
                <a:solidFill>
                  <a:schemeClr val="dk1"/>
                </a:solidFill>
              </a:rPr>
              <a:t>javax.servlet</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This package provides the number of interfaces and classes to support Generic servlet which is protocol independent.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These interfaces and classes describe and define the contracts between a servlet class and the runtime environment provided by a servlet container.</a:t>
            </a:r>
            <a:endParaRPr sz="1500">
              <a:solidFill>
                <a:schemeClr val="dk1"/>
              </a:solidFill>
            </a:endParaRPr>
          </a:p>
          <a:p>
            <a:pPr indent="0" lvl="0" marL="0" rtl="0" algn="l">
              <a:lnSpc>
                <a:spcPct val="115000"/>
              </a:lnSpc>
              <a:spcBef>
                <a:spcPts val="1200"/>
              </a:spcBef>
              <a:spcAft>
                <a:spcPts val="1200"/>
              </a:spcAft>
              <a:buNone/>
            </a:pPr>
            <a:r>
              <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descr="C:\Users\parul\Desktop\Digital Learning Content.png" id="49" name="Google Shape;49;p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0" name="Google Shape;50;p2"/>
          <p:cNvPicPr preferRelativeResize="0"/>
          <p:nvPr/>
        </p:nvPicPr>
        <p:blipFill rotWithShape="1">
          <a:blip r:embed="rId4">
            <a:alphaModFix/>
          </a:blip>
          <a:srcRect b="0" l="0" r="0" t="0"/>
          <a:stretch/>
        </p:blipFill>
        <p:spPr>
          <a:xfrm>
            <a:off x="1857375" y="2571750"/>
            <a:ext cx="5430837" cy="2803525"/>
          </a:xfrm>
          <a:prstGeom prst="rect">
            <a:avLst/>
          </a:prstGeom>
          <a:noFill/>
          <a:ln>
            <a:noFill/>
          </a:ln>
        </p:spPr>
      </p:pic>
      <p:sp>
        <p:nvSpPr>
          <p:cNvPr id="51" name="Google Shape;51;p2"/>
          <p:cNvSpPr txBox="1"/>
          <p:nvPr/>
        </p:nvSpPr>
        <p:spPr>
          <a:xfrm>
            <a:off x="0" y="3714750"/>
            <a:ext cx="9144000" cy="714375"/>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2"/>
          <p:cNvSpPr txBox="1"/>
          <p:nvPr/>
        </p:nvSpPr>
        <p:spPr>
          <a:xfrm>
            <a:off x="857250" y="3756025"/>
            <a:ext cx="7429500" cy="6318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3500">
                <a:solidFill>
                  <a:schemeClr val="lt1"/>
                </a:solidFill>
                <a:latin typeface="Calibri"/>
                <a:ea typeface="Calibri"/>
                <a:cs typeface="Calibri"/>
                <a:sym typeface="Calibri"/>
              </a:rPr>
              <a:t>Servlets</a:t>
            </a:r>
            <a:endParaRPr b="1" sz="3500">
              <a:solidFill>
                <a:schemeClr val="lt1"/>
              </a:solidFill>
              <a:latin typeface="Calibri"/>
              <a:ea typeface="Calibri"/>
              <a:cs typeface="Calibri"/>
              <a:sym typeface="Calibri"/>
            </a:endParaRPr>
          </a:p>
        </p:txBody>
      </p:sp>
      <p:sp>
        <p:nvSpPr>
          <p:cNvPr id="53" name="Google Shape;53;p2"/>
          <p:cNvSpPr txBox="1"/>
          <p:nvPr/>
        </p:nvSpPr>
        <p:spPr>
          <a:xfrm>
            <a:off x="1714500" y="3071812"/>
            <a:ext cx="5715000" cy="630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500"/>
              <a:buFont typeface="Calibri"/>
              <a:buNone/>
            </a:pPr>
            <a:r>
              <a:rPr b="1" i="0" lang="en-US" sz="3500" u="none" cap="none" strike="noStrike">
                <a:solidFill>
                  <a:schemeClr val="dk1"/>
                </a:solidFill>
                <a:latin typeface="Calibri"/>
                <a:ea typeface="Calibri"/>
                <a:cs typeface="Calibri"/>
                <a:sym typeface="Calibri"/>
              </a:rPr>
              <a:t>CHAPTER-</a:t>
            </a:r>
            <a:r>
              <a:rPr b="1" lang="en-US" sz="3500">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C:\Users\parul\Desktop\Digital Learning Content.png" id="200" name="Google Shape;200;g36049254b96_0_16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01" name="Google Shape;201;g36049254b96_0_16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g36049254b96_0_16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3000">
                <a:solidFill>
                  <a:schemeClr val="lt1"/>
                </a:solidFill>
              </a:rPr>
              <a:t>Servlet API</a:t>
            </a:r>
            <a:endParaRPr b="1" sz="3000">
              <a:solidFill>
                <a:schemeClr val="lt1"/>
              </a:solidFill>
            </a:endParaRPr>
          </a:p>
        </p:txBody>
      </p:sp>
      <p:sp>
        <p:nvSpPr>
          <p:cNvPr id="203" name="Google Shape;203;g36049254b96_0_163"/>
          <p:cNvSpPr txBox="1"/>
          <p:nvPr/>
        </p:nvSpPr>
        <p:spPr>
          <a:xfrm>
            <a:off x="190500" y="2252150"/>
            <a:ext cx="8763000" cy="44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700">
                <a:solidFill>
                  <a:schemeClr val="dk1"/>
                </a:solidFill>
              </a:rPr>
              <a:t>Servlets are the Java programs that run on the Java-enabled web server or application server. They are used to handle the request obtained from the webserver, process the request, produce the response, then send a response back to the webserver. In Java, to create web applications we use Servlets. To create Java Servlets, we need to use Servlet API which contains all the necessary interfaces and classes. Servlet API has 2 packages namely,</a:t>
            </a:r>
            <a:endParaRPr sz="17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700">
                <a:solidFill>
                  <a:schemeClr val="dk1"/>
                </a:solidFill>
              </a:rPr>
              <a:t>javax.servlet</a:t>
            </a:r>
            <a:endParaRPr sz="17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700">
                <a:solidFill>
                  <a:schemeClr val="dk1"/>
                </a:solidFill>
              </a:rPr>
              <a:t>javax.servlet.http</a:t>
            </a:r>
            <a:endParaRPr sz="1700">
              <a:solidFill>
                <a:schemeClr val="dk1"/>
              </a:solidFill>
            </a:endParaRPr>
          </a:p>
          <a:p>
            <a:pPr indent="0" lvl="0" marL="0" rtl="0" algn="l">
              <a:lnSpc>
                <a:spcPct val="115000"/>
              </a:lnSpc>
              <a:spcBef>
                <a:spcPts val="1400"/>
              </a:spcBef>
              <a:spcAft>
                <a:spcPts val="0"/>
              </a:spcAft>
              <a:buNone/>
            </a:pPr>
            <a:r>
              <a:rPr b="1" lang="en-US" sz="1500">
                <a:solidFill>
                  <a:schemeClr val="dk1"/>
                </a:solidFill>
              </a:rPr>
              <a:t>javax.servlet</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This package provides the number of interfaces and classes to support Generic servlet which is protocol independent.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These interfaces and classes describe and define the contracts between a servlet class and the runtime environment provided by a servlet container.</a:t>
            </a:r>
            <a:endParaRPr sz="1500">
              <a:solidFill>
                <a:schemeClr val="dk1"/>
              </a:solidFill>
            </a:endParaRPr>
          </a:p>
          <a:p>
            <a:pPr indent="0" lvl="0" marL="0" rtl="0" algn="l">
              <a:lnSpc>
                <a:spcPct val="115000"/>
              </a:lnSpc>
              <a:spcBef>
                <a:spcPts val="1200"/>
              </a:spcBef>
              <a:spcAft>
                <a:spcPts val="1200"/>
              </a:spcAft>
              <a:buNone/>
            </a:pPr>
            <a:r>
              <a:t/>
            </a:r>
            <a:endParaRPr sz="17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descr="C:\Users\parul\Desktop\Digital Learning Content.png" id="208" name="Google Shape;208;g36049254b96_0_17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09" name="Google Shape;209;g36049254b96_0_170"/>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g36049254b96_0_170"/>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3000">
                <a:solidFill>
                  <a:schemeClr val="lt1"/>
                </a:solidFill>
              </a:rPr>
              <a:t>Servlet API</a:t>
            </a:r>
            <a:endParaRPr b="1" sz="3000">
              <a:solidFill>
                <a:schemeClr val="lt1"/>
              </a:solidFill>
            </a:endParaRPr>
          </a:p>
        </p:txBody>
      </p:sp>
      <p:graphicFrame>
        <p:nvGraphicFramePr>
          <p:cNvPr id="211" name="Google Shape;211;g36049254b96_0_170"/>
          <p:cNvGraphicFramePr/>
          <p:nvPr/>
        </p:nvGraphicFramePr>
        <p:xfrm>
          <a:off x="57150" y="2301250"/>
          <a:ext cx="3000000" cy="3000000"/>
        </p:xfrm>
        <a:graphic>
          <a:graphicData uri="http://schemas.openxmlformats.org/drawingml/2006/table">
            <a:tbl>
              <a:tblPr>
                <a:noFill/>
                <a:tableStyleId>{CCB43EBE-7FBB-4A3C-9CBE-CC1EBEC16A51}</a:tableStyleId>
              </a:tblPr>
              <a:tblGrid>
                <a:gridCol w="2264275"/>
                <a:gridCol w="6822575"/>
              </a:tblGrid>
              <a:tr h="238125">
                <a:tc>
                  <a:txBody>
                    <a:bodyPr/>
                    <a:lstStyle/>
                    <a:p>
                      <a:pPr indent="0" lvl="0" marL="0" rtl="0" algn="l">
                        <a:spcBef>
                          <a:spcPts val="0"/>
                        </a:spcBef>
                        <a:spcAft>
                          <a:spcPts val="0"/>
                        </a:spcAft>
                        <a:buNone/>
                      </a:pPr>
                      <a:r>
                        <a:rPr lang="en-US"/>
                        <a:t>GenericServlet</a:t>
                      </a:r>
                      <a:endParaRPr/>
                    </a:p>
                  </a:txBody>
                  <a:tcPr marT="91425" marB="91425" marR="91425" marL="91425"/>
                </a:tc>
                <a:tc>
                  <a:txBody>
                    <a:bodyPr/>
                    <a:lstStyle/>
                    <a:p>
                      <a:pPr indent="0" lvl="0" marL="0" rtl="0" algn="l">
                        <a:spcBef>
                          <a:spcPts val="0"/>
                        </a:spcBef>
                        <a:spcAft>
                          <a:spcPts val="0"/>
                        </a:spcAft>
                        <a:buNone/>
                      </a:pPr>
                      <a:r>
                        <a:rPr lang="en-US"/>
                        <a:t>To define a generic and protocol-independent servlet.</a:t>
                      </a:r>
                      <a:endParaRPr/>
                    </a:p>
                  </a:txBody>
                  <a:tcPr marT="91425" marB="91425" marR="91425" marL="91425"/>
                </a:tc>
              </a:tr>
              <a:tr h="457200">
                <a:tc>
                  <a:txBody>
                    <a:bodyPr/>
                    <a:lstStyle/>
                    <a:p>
                      <a:pPr indent="0" lvl="0" marL="0" rtl="0" algn="l">
                        <a:spcBef>
                          <a:spcPts val="0"/>
                        </a:spcBef>
                        <a:spcAft>
                          <a:spcPts val="0"/>
                        </a:spcAft>
                        <a:buNone/>
                      </a:pPr>
                      <a:r>
                        <a:rPr lang="en-US"/>
                        <a:t>ServletContextAttributeEvent </a:t>
                      </a:r>
                      <a:endParaRPr/>
                    </a:p>
                  </a:txBody>
                  <a:tcPr marT="91425" marB="91425" marR="91425" marL="91425"/>
                </a:tc>
                <a:tc>
                  <a:txBody>
                    <a:bodyPr/>
                    <a:lstStyle/>
                    <a:p>
                      <a:pPr indent="0" lvl="0" marL="0" rtl="0" algn="l">
                        <a:spcBef>
                          <a:spcPts val="0"/>
                        </a:spcBef>
                        <a:spcAft>
                          <a:spcPts val="0"/>
                        </a:spcAft>
                        <a:buNone/>
                      </a:pPr>
                      <a:r>
                        <a:rPr lang="en-US"/>
                        <a:t>To generate notifications about changes to the attributes of the servlet context of a web application.</a:t>
                      </a:r>
                      <a:endParaRPr/>
                    </a:p>
                  </a:txBody>
                  <a:tcPr marT="91425" marB="91425" marR="91425" marL="91425"/>
                </a:tc>
              </a:tr>
              <a:tr h="238125">
                <a:tc>
                  <a:txBody>
                    <a:bodyPr/>
                    <a:lstStyle/>
                    <a:p>
                      <a:pPr indent="0" lvl="0" marL="0" rtl="0" algn="l">
                        <a:spcBef>
                          <a:spcPts val="0"/>
                        </a:spcBef>
                        <a:spcAft>
                          <a:spcPts val="0"/>
                        </a:spcAft>
                        <a:buNone/>
                      </a:pPr>
                      <a:r>
                        <a:rPr lang="en-US"/>
                        <a:t>ServletContextEvent</a:t>
                      </a:r>
                      <a:endParaRPr/>
                    </a:p>
                  </a:txBody>
                  <a:tcPr marT="91425" marB="91425" marR="91425" marL="91425"/>
                </a:tc>
                <a:tc>
                  <a:txBody>
                    <a:bodyPr/>
                    <a:lstStyle/>
                    <a:p>
                      <a:pPr indent="0" lvl="0" marL="0" rtl="0" algn="l">
                        <a:spcBef>
                          <a:spcPts val="0"/>
                        </a:spcBef>
                        <a:spcAft>
                          <a:spcPts val="0"/>
                        </a:spcAft>
                        <a:buNone/>
                      </a:pPr>
                      <a:r>
                        <a:rPr lang="en-US"/>
                        <a:t>To generate notifications about changes to the servlet context of a web application.</a:t>
                      </a:r>
                      <a:endParaRPr/>
                    </a:p>
                  </a:txBody>
                  <a:tcPr marT="91425" marB="91425" marR="91425" marL="91425"/>
                </a:tc>
              </a:tr>
              <a:tr h="238125">
                <a:tc>
                  <a:txBody>
                    <a:bodyPr/>
                    <a:lstStyle/>
                    <a:p>
                      <a:pPr indent="0" lvl="0" marL="0" rtl="0" algn="l">
                        <a:spcBef>
                          <a:spcPts val="0"/>
                        </a:spcBef>
                        <a:spcAft>
                          <a:spcPts val="0"/>
                        </a:spcAft>
                        <a:buNone/>
                      </a:pPr>
                      <a:r>
                        <a:rPr lang="en-US"/>
                        <a:t>ServletInputStream</a:t>
                      </a:r>
                      <a:endParaRPr/>
                    </a:p>
                  </a:txBody>
                  <a:tcPr marT="91425" marB="91425" marR="91425" marL="91425"/>
                </a:tc>
                <a:tc>
                  <a:txBody>
                    <a:bodyPr/>
                    <a:lstStyle/>
                    <a:p>
                      <a:pPr indent="0" lvl="0" marL="0" rtl="0" algn="l">
                        <a:spcBef>
                          <a:spcPts val="0"/>
                        </a:spcBef>
                        <a:spcAft>
                          <a:spcPts val="0"/>
                        </a:spcAft>
                        <a:buNone/>
                      </a:pPr>
                      <a:r>
                        <a:rPr lang="en-US"/>
                        <a:t>This class provides an input stream to read binary data from a client request.</a:t>
                      </a:r>
                      <a:endParaRPr/>
                    </a:p>
                  </a:txBody>
                  <a:tcPr marT="91425" marB="91425" marR="91425" marL="91425"/>
                </a:tc>
              </a:tr>
              <a:tr h="238125">
                <a:tc>
                  <a:txBody>
                    <a:bodyPr/>
                    <a:lstStyle/>
                    <a:p>
                      <a:pPr indent="0" lvl="0" marL="0" rtl="0" algn="l">
                        <a:spcBef>
                          <a:spcPts val="0"/>
                        </a:spcBef>
                        <a:spcAft>
                          <a:spcPts val="0"/>
                        </a:spcAft>
                        <a:buNone/>
                      </a:pPr>
                      <a:r>
                        <a:rPr lang="en-US"/>
                        <a:t>ServletOutputStream</a:t>
                      </a:r>
                      <a:endParaRPr/>
                    </a:p>
                  </a:txBody>
                  <a:tcPr marT="91425" marB="91425" marR="91425" marL="91425"/>
                </a:tc>
                <a:tc>
                  <a:txBody>
                    <a:bodyPr/>
                    <a:lstStyle/>
                    <a:p>
                      <a:pPr indent="0" lvl="0" marL="0" rtl="0" algn="l">
                        <a:spcBef>
                          <a:spcPts val="0"/>
                        </a:spcBef>
                        <a:spcAft>
                          <a:spcPts val="0"/>
                        </a:spcAft>
                        <a:buNone/>
                      </a:pPr>
                      <a:r>
                        <a:rPr lang="en-US"/>
                        <a:t>This class provides an output stream for sending binary data to the client.</a:t>
                      </a:r>
                      <a:endParaRPr/>
                    </a:p>
                  </a:txBody>
                  <a:tcPr marT="91425" marB="91425" marR="91425" marL="91425"/>
                </a:tc>
              </a:tr>
              <a:tr h="457200">
                <a:tc>
                  <a:txBody>
                    <a:bodyPr/>
                    <a:lstStyle/>
                    <a:p>
                      <a:pPr indent="0" lvl="0" marL="0" rtl="0" algn="l">
                        <a:spcBef>
                          <a:spcPts val="0"/>
                        </a:spcBef>
                        <a:spcAft>
                          <a:spcPts val="0"/>
                        </a:spcAft>
                        <a:buNone/>
                      </a:pPr>
                      <a:r>
                        <a:rPr lang="en-US"/>
                        <a:t>ServletRequestAttributeEvent</a:t>
                      </a:r>
                      <a:endParaRPr/>
                    </a:p>
                  </a:txBody>
                  <a:tcPr marT="91425" marB="91425" marR="91425" marL="91425"/>
                </a:tc>
                <a:tc>
                  <a:txBody>
                    <a:bodyPr/>
                    <a:lstStyle/>
                    <a:p>
                      <a:pPr indent="0" lvl="0" marL="0" rtl="0" algn="l">
                        <a:spcBef>
                          <a:spcPts val="0"/>
                        </a:spcBef>
                        <a:spcAft>
                          <a:spcPts val="0"/>
                        </a:spcAft>
                        <a:buNone/>
                      </a:pPr>
                      <a:r>
                        <a:rPr lang="en-US"/>
                        <a:t>To generate notifications about changes to the attributes of the servlet request in an application.</a:t>
                      </a:r>
                      <a:endParaRPr/>
                    </a:p>
                  </a:txBody>
                  <a:tcPr marT="91425" marB="91425" marR="91425" marL="91425"/>
                </a:tc>
              </a:tr>
              <a:tr h="238125">
                <a:tc>
                  <a:txBody>
                    <a:bodyPr/>
                    <a:lstStyle/>
                    <a:p>
                      <a:pPr indent="0" lvl="0" marL="0" rtl="0" algn="l">
                        <a:spcBef>
                          <a:spcPts val="0"/>
                        </a:spcBef>
                        <a:spcAft>
                          <a:spcPts val="0"/>
                        </a:spcAft>
                        <a:buNone/>
                      </a:pPr>
                      <a:r>
                        <a:rPr lang="en-US"/>
                        <a:t>ServletRequestEvent</a:t>
                      </a:r>
                      <a:endParaRPr/>
                    </a:p>
                  </a:txBody>
                  <a:tcPr marT="91425" marB="91425" marR="91425" marL="91425"/>
                </a:tc>
                <a:tc>
                  <a:txBody>
                    <a:bodyPr/>
                    <a:lstStyle/>
                    <a:p>
                      <a:pPr indent="0" lvl="0" marL="0" rtl="0" algn="l">
                        <a:spcBef>
                          <a:spcPts val="0"/>
                        </a:spcBef>
                        <a:spcAft>
                          <a:spcPts val="0"/>
                        </a:spcAft>
                        <a:buNone/>
                      </a:pPr>
                      <a:r>
                        <a:rPr lang="en-US"/>
                        <a:t>To indicate lifecycle events for a ServletRequest.</a:t>
                      </a:r>
                      <a:endParaRPr/>
                    </a:p>
                  </a:txBody>
                  <a:tcPr marT="91425" marB="91425" marR="91425" marL="91425"/>
                </a:tc>
              </a:tr>
              <a:tr h="457200">
                <a:tc>
                  <a:txBody>
                    <a:bodyPr/>
                    <a:lstStyle/>
                    <a:p>
                      <a:pPr indent="0" lvl="0" marL="0" rtl="0" algn="l">
                        <a:spcBef>
                          <a:spcPts val="0"/>
                        </a:spcBef>
                        <a:spcAft>
                          <a:spcPts val="0"/>
                        </a:spcAft>
                        <a:buNone/>
                      </a:pPr>
                      <a:r>
                        <a:rPr lang="en-US"/>
                        <a:t>ServletRequestWrapper</a:t>
                      </a:r>
                      <a:endParaRPr/>
                    </a:p>
                  </a:txBody>
                  <a:tcPr marT="91425" marB="91425" marR="91425" marL="91425"/>
                </a:tc>
                <a:tc>
                  <a:txBody>
                    <a:bodyPr/>
                    <a:lstStyle/>
                    <a:p>
                      <a:pPr indent="0" lvl="0" marL="0" rtl="0" algn="l">
                        <a:spcBef>
                          <a:spcPts val="0"/>
                        </a:spcBef>
                        <a:spcAft>
                          <a:spcPts val="0"/>
                        </a:spcAft>
                        <a:buNone/>
                      </a:pPr>
                      <a:r>
                        <a:rPr lang="en-US"/>
                        <a:t>This class provides the implementation of the ServletRequest interface that can be subclassed by developers to adapt the request to a Servlet.</a:t>
                      </a:r>
                      <a:endParaRPr/>
                    </a:p>
                  </a:txBody>
                  <a:tcPr marT="91425" marB="91425" marR="91425" marL="91425"/>
                </a:tc>
              </a:tr>
              <a:tr h="457200">
                <a:tc>
                  <a:txBody>
                    <a:bodyPr/>
                    <a:lstStyle/>
                    <a:p>
                      <a:pPr indent="0" lvl="0" marL="0" rtl="0" algn="l">
                        <a:spcBef>
                          <a:spcPts val="0"/>
                        </a:spcBef>
                        <a:spcAft>
                          <a:spcPts val="0"/>
                        </a:spcAft>
                        <a:buNone/>
                      </a:pPr>
                      <a:r>
                        <a:rPr lang="en-US"/>
                        <a:t>ServletResponseWrapper</a:t>
                      </a:r>
                      <a:endParaRPr/>
                    </a:p>
                  </a:txBody>
                  <a:tcPr marT="91425" marB="91425" marR="91425" marL="91425"/>
                </a:tc>
                <a:tc>
                  <a:txBody>
                    <a:bodyPr/>
                    <a:lstStyle/>
                    <a:p>
                      <a:pPr indent="0" lvl="0" marL="0" rtl="0" algn="l">
                        <a:spcBef>
                          <a:spcPts val="0"/>
                        </a:spcBef>
                        <a:spcAft>
                          <a:spcPts val="0"/>
                        </a:spcAft>
                        <a:buNone/>
                      </a:pPr>
                      <a:r>
                        <a:rPr lang="en-US"/>
                        <a:t>This class provides the implementation of the ServletResponse interface that can be subclassed by developers to adapt the response from a Servlet.</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descr="C:\Users\parul\Desktop\Digital Learning Content.png" id="216" name="Google Shape;216;g36049254b96_0_19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17" name="Google Shape;217;g36049254b96_0_194"/>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g36049254b96_0_194"/>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3000">
                <a:solidFill>
                  <a:schemeClr val="lt1"/>
                </a:solidFill>
              </a:rPr>
              <a:t>Servlet API</a:t>
            </a:r>
            <a:endParaRPr b="1" sz="3000">
              <a:solidFill>
                <a:schemeClr val="lt1"/>
              </a:solidFill>
            </a:endParaRPr>
          </a:p>
        </p:txBody>
      </p:sp>
      <p:graphicFrame>
        <p:nvGraphicFramePr>
          <p:cNvPr id="219" name="Google Shape;219;g36049254b96_0_194"/>
          <p:cNvGraphicFramePr/>
          <p:nvPr/>
        </p:nvGraphicFramePr>
        <p:xfrm>
          <a:off x="142875" y="2258525"/>
          <a:ext cx="3000000" cy="3000000"/>
        </p:xfrm>
        <a:graphic>
          <a:graphicData uri="http://schemas.openxmlformats.org/drawingml/2006/table">
            <a:tbl>
              <a:tblPr>
                <a:noFill/>
                <a:tableStyleId>{CCB43EBE-7FBB-4A3C-9CBE-CC1EBEC16A51}</a:tableStyleId>
              </a:tblPr>
              <a:tblGrid>
                <a:gridCol w="1885875"/>
                <a:gridCol w="6972375"/>
              </a:tblGrid>
              <a:tr h="623750">
                <a:tc>
                  <a:txBody>
                    <a:bodyPr/>
                    <a:lstStyle/>
                    <a:p>
                      <a:pPr indent="0" lvl="0" marL="0" rtl="0" algn="l">
                        <a:spcBef>
                          <a:spcPts val="0"/>
                        </a:spcBef>
                        <a:spcAft>
                          <a:spcPts val="0"/>
                        </a:spcAft>
                        <a:buNone/>
                      </a:pPr>
                      <a:r>
                        <a:rPr lang="en-US"/>
                        <a:t>Filter</a:t>
                      </a:r>
                      <a:endParaRPr/>
                    </a:p>
                  </a:txBody>
                  <a:tcPr marT="91425" marB="91425" marR="91425" marL="91425"/>
                </a:tc>
                <a:tc>
                  <a:txBody>
                    <a:bodyPr/>
                    <a:lstStyle/>
                    <a:p>
                      <a:pPr indent="0" lvl="0" marL="0" rtl="0" algn="l">
                        <a:spcBef>
                          <a:spcPts val="0"/>
                        </a:spcBef>
                        <a:spcAft>
                          <a:spcPts val="0"/>
                        </a:spcAft>
                        <a:buNone/>
                      </a:pPr>
                      <a:r>
                        <a:rPr lang="en-US"/>
                        <a:t>To perform filtering tasks on either the request to a resource, or on the response from a resource, or both.</a:t>
                      </a:r>
                      <a:endParaRPr/>
                    </a:p>
                  </a:txBody>
                  <a:tcPr marT="91425" marB="91425" marR="91425" marL="91425"/>
                </a:tc>
              </a:tr>
              <a:tr h="623750">
                <a:tc>
                  <a:txBody>
                    <a:bodyPr/>
                    <a:lstStyle/>
                    <a:p>
                      <a:pPr indent="0" lvl="0" marL="0" rtl="0" algn="l">
                        <a:spcBef>
                          <a:spcPts val="0"/>
                        </a:spcBef>
                        <a:spcAft>
                          <a:spcPts val="0"/>
                        </a:spcAft>
                        <a:buNone/>
                      </a:pPr>
                      <a:r>
                        <a:rPr lang="en-US"/>
                        <a:t>FilterChain</a:t>
                      </a:r>
                      <a:endParaRPr/>
                    </a:p>
                  </a:txBody>
                  <a:tcPr marT="91425" marB="91425" marR="91425" marL="91425"/>
                </a:tc>
                <a:tc>
                  <a:txBody>
                    <a:bodyPr/>
                    <a:lstStyle/>
                    <a:p>
                      <a:pPr indent="0" lvl="0" marL="0" rtl="0" algn="l">
                        <a:spcBef>
                          <a:spcPts val="0"/>
                        </a:spcBef>
                        <a:spcAft>
                          <a:spcPts val="0"/>
                        </a:spcAft>
                        <a:buNone/>
                      </a:pPr>
                      <a:r>
                        <a:rPr lang="en-US"/>
                        <a:t>To provide a view into the invocation chain of a filtered request for a resource to the developer by the servlet container.</a:t>
                      </a:r>
                      <a:endParaRPr/>
                    </a:p>
                  </a:txBody>
                  <a:tcPr marT="91425" marB="91425" marR="91425" marL="91425"/>
                </a:tc>
              </a:tr>
              <a:tr h="406625">
                <a:tc>
                  <a:txBody>
                    <a:bodyPr/>
                    <a:lstStyle/>
                    <a:p>
                      <a:pPr indent="0" lvl="0" marL="0" rtl="0" algn="l">
                        <a:spcBef>
                          <a:spcPts val="0"/>
                        </a:spcBef>
                        <a:spcAft>
                          <a:spcPts val="0"/>
                        </a:spcAft>
                        <a:buNone/>
                      </a:pPr>
                      <a:r>
                        <a:rPr lang="en-US"/>
                        <a:t>FilterConfig</a:t>
                      </a:r>
                      <a:endParaRPr/>
                    </a:p>
                  </a:txBody>
                  <a:tcPr marT="91425" marB="91425" marR="91425" marL="91425"/>
                </a:tc>
                <a:tc>
                  <a:txBody>
                    <a:bodyPr/>
                    <a:lstStyle/>
                    <a:p>
                      <a:pPr indent="0" lvl="0" marL="0" rtl="0" algn="l">
                        <a:spcBef>
                          <a:spcPts val="0"/>
                        </a:spcBef>
                        <a:spcAft>
                          <a:spcPts val="0"/>
                        </a:spcAft>
                        <a:buNone/>
                      </a:pPr>
                      <a:r>
                        <a:rPr lang="en-US"/>
                        <a:t>To pass information to a filter during initialization used by a servlet container.</a:t>
                      </a:r>
                      <a:endParaRPr/>
                    </a:p>
                  </a:txBody>
                  <a:tcPr marT="91425" marB="91425" marR="91425" marL="91425"/>
                </a:tc>
              </a:tr>
              <a:tr h="763775">
                <a:tc>
                  <a:txBody>
                    <a:bodyPr/>
                    <a:lstStyle/>
                    <a:p>
                      <a:pPr indent="0" lvl="0" marL="0" rtl="0" algn="l">
                        <a:spcBef>
                          <a:spcPts val="0"/>
                        </a:spcBef>
                        <a:spcAft>
                          <a:spcPts val="0"/>
                        </a:spcAft>
                        <a:buNone/>
                      </a:pPr>
                      <a:r>
                        <a:rPr lang="en-US"/>
                        <a:t>RequestDispatcher</a:t>
                      </a:r>
                      <a:endParaRPr/>
                    </a:p>
                  </a:txBody>
                  <a:tcPr marT="91425" marB="91425" marR="91425" marL="91425"/>
                </a:tc>
                <a:tc>
                  <a:txBody>
                    <a:bodyPr/>
                    <a:lstStyle/>
                    <a:p>
                      <a:pPr indent="0" lvl="0" marL="0" rtl="0" algn="l">
                        <a:spcBef>
                          <a:spcPts val="0"/>
                        </a:spcBef>
                        <a:spcAft>
                          <a:spcPts val="0"/>
                        </a:spcAft>
                        <a:buNone/>
                      </a:pPr>
                      <a:r>
                        <a:rPr lang="en-US"/>
                        <a:t>It defines an object to dispatch the request and response to any other resource, means it receives requests from the client and sends them to a servlet/HTML file/JSP file on the server.</a:t>
                      </a:r>
                      <a:endParaRPr/>
                    </a:p>
                  </a:txBody>
                  <a:tcPr marT="91425" marB="91425" marR="91425" marL="91425"/>
                </a:tc>
              </a:tr>
              <a:tr h="961000">
                <a:tc>
                  <a:txBody>
                    <a:bodyPr/>
                    <a:lstStyle/>
                    <a:p>
                      <a:pPr indent="0" lvl="0" marL="0" rtl="0" algn="l">
                        <a:spcBef>
                          <a:spcPts val="0"/>
                        </a:spcBef>
                        <a:spcAft>
                          <a:spcPts val="0"/>
                        </a:spcAft>
                        <a:buNone/>
                      </a:pPr>
                      <a:r>
                        <a:rPr lang="en-US"/>
                        <a:t>Servlet</a:t>
                      </a:r>
                      <a:endParaRPr/>
                    </a:p>
                  </a:txBody>
                  <a:tcPr marT="91425" marB="91425" marR="91425" marL="91425"/>
                </a:tc>
                <a:tc>
                  <a:txBody>
                    <a:bodyPr/>
                    <a:lstStyle/>
                    <a:p>
                      <a:pPr indent="0" lvl="0" marL="0" rtl="0" algn="l">
                        <a:spcBef>
                          <a:spcPts val="0"/>
                        </a:spcBef>
                        <a:spcAft>
                          <a:spcPts val="0"/>
                        </a:spcAft>
                        <a:buNone/>
                      </a:pPr>
                      <a:r>
                        <a:rPr lang="en-US"/>
                        <a:t>This is the main interface that defines the methods in which all the servlets must implement. To implement this interface, write a generic servlet that extends javax.servlet.GenericServlet or an HTTP servlet that extends javax.servlet.http.HttpServlet.</a:t>
                      </a:r>
                      <a:endParaRPr/>
                    </a:p>
                  </a:txBody>
                  <a:tcPr marT="91425" marB="91425" marR="91425" marL="91425"/>
                </a:tc>
              </a:tr>
              <a:tr h="623750">
                <a:tc>
                  <a:txBody>
                    <a:bodyPr/>
                    <a:lstStyle/>
                    <a:p>
                      <a:pPr indent="0" lvl="0" marL="0" rtl="0" algn="l">
                        <a:spcBef>
                          <a:spcPts val="0"/>
                        </a:spcBef>
                        <a:spcAft>
                          <a:spcPts val="0"/>
                        </a:spcAft>
                        <a:buNone/>
                      </a:pPr>
                      <a:r>
                        <a:rPr lang="en-US"/>
                        <a:t>ServletConfig</a:t>
                      </a:r>
                      <a:endParaRPr/>
                    </a:p>
                  </a:txBody>
                  <a:tcPr marT="91425" marB="91425" marR="91425" marL="91425"/>
                </a:tc>
                <a:tc>
                  <a:txBody>
                    <a:bodyPr/>
                    <a:lstStyle/>
                    <a:p>
                      <a:pPr indent="0" lvl="0" marL="0" rtl="0" algn="l">
                        <a:spcBef>
                          <a:spcPts val="0"/>
                        </a:spcBef>
                        <a:spcAft>
                          <a:spcPts val="0"/>
                        </a:spcAft>
                        <a:buNone/>
                      </a:pPr>
                      <a:r>
                        <a:rPr lang="en-US"/>
                        <a:t>It defines an object created by a servlet container at the time of servlet instantiation and to pass information to the servlet during initialization.</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C:\Users\parul\Desktop\Digital Learning Content.png" id="224" name="Google Shape;224;g36049254b96_0_205"/>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25" name="Google Shape;225;g36049254b96_0_205"/>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g36049254b96_0_205"/>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3000">
                <a:solidFill>
                  <a:schemeClr val="lt1"/>
                </a:solidFill>
              </a:rPr>
              <a:t>Servlet API</a:t>
            </a:r>
            <a:endParaRPr b="1" sz="3000">
              <a:solidFill>
                <a:schemeClr val="lt1"/>
              </a:solidFill>
            </a:endParaRPr>
          </a:p>
        </p:txBody>
      </p:sp>
      <p:graphicFrame>
        <p:nvGraphicFramePr>
          <p:cNvPr id="227" name="Google Shape;227;g36049254b96_0_205"/>
          <p:cNvGraphicFramePr/>
          <p:nvPr/>
        </p:nvGraphicFramePr>
        <p:xfrm>
          <a:off x="142875" y="2258525"/>
          <a:ext cx="3000000" cy="3000000"/>
        </p:xfrm>
        <a:graphic>
          <a:graphicData uri="http://schemas.openxmlformats.org/drawingml/2006/table">
            <a:tbl>
              <a:tblPr>
                <a:noFill/>
                <a:tableStyleId>{CCB43EBE-7FBB-4A3C-9CBE-CC1EBEC16A51}</a:tableStyleId>
              </a:tblPr>
              <a:tblGrid>
                <a:gridCol w="2781975"/>
                <a:gridCol w="6076275"/>
              </a:tblGrid>
              <a:tr h="623750">
                <a:tc>
                  <a:txBody>
                    <a:bodyPr/>
                    <a:lstStyle/>
                    <a:p>
                      <a:pPr indent="0" lvl="0" marL="0" rtl="0" algn="l">
                        <a:spcBef>
                          <a:spcPts val="0"/>
                        </a:spcBef>
                        <a:spcAft>
                          <a:spcPts val="0"/>
                        </a:spcAft>
                        <a:buNone/>
                      </a:pPr>
                      <a:r>
                        <a:rPr lang="en-US"/>
                        <a:t>ServletContext</a:t>
                      </a:r>
                      <a:endParaRPr/>
                    </a:p>
                  </a:txBody>
                  <a:tcPr marT="91425" marB="91425" marR="91425" marL="91425"/>
                </a:tc>
                <a:tc>
                  <a:txBody>
                    <a:bodyPr/>
                    <a:lstStyle/>
                    <a:p>
                      <a:pPr indent="0" lvl="0" marL="0" rtl="0" algn="l">
                        <a:spcBef>
                          <a:spcPts val="0"/>
                        </a:spcBef>
                        <a:spcAft>
                          <a:spcPts val="0"/>
                        </a:spcAft>
                        <a:buNone/>
                      </a:pPr>
                      <a:r>
                        <a:rPr lang="en-US"/>
                        <a:t>It defines a set of methods that a servlet uses to communicate with its servlet container. The information related to the web application available in web.xml file is stored in ServletContext object created by container.</a:t>
                      </a:r>
                      <a:endParaRPr/>
                    </a:p>
                  </a:txBody>
                  <a:tcPr marT="91425" marB="91425" marR="91425" marL="91425"/>
                </a:tc>
              </a:tr>
              <a:tr h="623750">
                <a:tc>
                  <a:txBody>
                    <a:bodyPr/>
                    <a:lstStyle/>
                    <a:p>
                      <a:pPr indent="0" lvl="0" marL="0" rtl="0" algn="l">
                        <a:spcBef>
                          <a:spcPts val="0"/>
                        </a:spcBef>
                        <a:spcAft>
                          <a:spcPts val="0"/>
                        </a:spcAft>
                        <a:buNone/>
                      </a:pPr>
                      <a:r>
                        <a:rPr lang="en-US"/>
                        <a:t>ServletContextAttributeListener</a:t>
                      </a:r>
                      <a:endParaRPr/>
                    </a:p>
                  </a:txBody>
                  <a:tcPr marT="91425" marB="91425" marR="91425" marL="91425"/>
                </a:tc>
                <a:tc>
                  <a:txBody>
                    <a:bodyPr/>
                    <a:lstStyle/>
                    <a:p>
                      <a:pPr indent="0" lvl="0" marL="0" rtl="0" algn="l">
                        <a:spcBef>
                          <a:spcPts val="0"/>
                        </a:spcBef>
                        <a:spcAft>
                          <a:spcPts val="0"/>
                        </a:spcAft>
                        <a:buNone/>
                      </a:pPr>
                      <a:r>
                        <a:rPr lang="en-US"/>
                        <a:t>The classes that implement this interface receive notifications of changes to the attribute list on the servlet context of a web application.</a:t>
                      </a:r>
                      <a:endParaRPr/>
                    </a:p>
                  </a:txBody>
                  <a:tcPr marT="91425" marB="91425" marR="91425" marL="91425"/>
                </a:tc>
              </a:tr>
              <a:tr h="406625">
                <a:tc>
                  <a:txBody>
                    <a:bodyPr/>
                    <a:lstStyle/>
                    <a:p>
                      <a:pPr indent="0" lvl="0" marL="0" rtl="0" algn="l">
                        <a:spcBef>
                          <a:spcPts val="0"/>
                        </a:spcBef>
                        <a:spcAft>
                          <a:spcPts val="0"/>
                        </a:spcAft>
                        <a:buNone/>
                      </a:pPr>
                      <a:r>
                        <a:rPr lang="en-US"/>
                        <a:t>ServletContextListener</a:t>
                      </a:r>
                      <a:endParaRPr/>
                    </a:p>
                  </a:txBody>
                  <a:tcPr marT="91425" marB="91425" marR="91425" marL="91425"/>
                </a:tc>
                <a:tc>
                  <a:txBody>
                    <a:bodyPr/>
                    <a:lstStyle/>
                    <a:p>
                      <a:pPr indent="0" lvl="0" marL="0" rtl="0" algn="l">
                        <a:spcBef>
                          <a:spcPts val="0"/>
                        </a:spcBef>
                        <a:spcAft>
                          <a:spcPts val="0"/>
                        </a:spcAft>
                        <a:buNone/>
                      </a:pPr>
                      <a:r>
                        <a:rPr lang="en-US"/>
                        <a:t>The classes that implement this interface receive notifications about changes to the servlet context of the web application they are part of.</a:t>
                      </a:r>
                      <a:endParaRPr/>
                    </a:p>
                  </a:txBody>
                  <a:tcPr marT="91425" marB="91425" marR="91425" marL="91425"/>
                </a:tc>
              </a:tr>
              <a:tr h="763775">
                <a:tc>
                  <a:txBody>
                    <a:bodyPr/>
                    <a:lstStyle/>
                    <a:p>
                      <a:pPr indent="0" lvl="0" marL="0" rtl="0" algn="l">
                        <a:spcBef>
                          <a:spcPts val="0"/>
                        </a:spcBef>
                        <a:spcAft>
                          <a:spcPts val="0"/>
                        </a:spcAft>
                        <a:buNone/>
                      </a:pPr>
                      <a:r>
                        <a:rPr lang="en-US"/>
                        <a:t>ServletRequest</a:t>
                      </a:r>
                      <a:endParaRPr/>
                    </a:p>
                  </a:txBody>
                  <a:tcPr marT="91425" marB="91425" marR="91425" marL="91425"/>
                </a:tc>
                <a:tc>
                  <a:txBody>
                    <a:bodyPr/>
                    <a:lstStyle/>
                    <a:p>
                      <a:pPr indent="0" lvl="0" marL="0" rtl="0" algn="l">
                        <a:spcBef>
                          <a:spcPts val="0"/>
                        </a:spcBef>
                        <a:spcAft>
                          <a:spcPts val="0"/>
                        </a:spcAft>
                        <a:buNone/>
                      </a:pPr>
                      <a:r>
                        <a:rPr lang="en-US"/>
                        <a:t>It defines an object that is created by servlet container to pass client request information to a servlet.</a:t>
                      </a:r>
                      <a:endParaRPr/>
                    </a:p>
                  </a:txBody>
                  <a:tcPr marT="91425" marB="91425" marR="91425" marL="91425"/>
                </a:tc>
              </a:tr>
              <a:tr h="961000">
                <a:tc>
                  <a:txBody>
                    <a:bodyPr/>
                    <a:lstStyle/>
                    <a:p>
                      <a:pPr indent="0" lvl="0" marL="0" rtl="0" algn="l">
                        <a:spcBef>
                          <a:spcPts val="0"/>
                        </a:spcBef>
                        <a:spcAft>
                          <a:spcPts val="0"/>
                        </a:spcAft>
                        <a:buNone/>
                      </a:pPr>
                      <a:r>
                        <a:rPr lang="en-US"/>
                        <a:t>ServletRequestAttributeListener</a:t>
                      </a:r>
                      <a:endParaRPr/>
                    </a:p>
                  </a:txBody>
                  <a:tcPr marT="91425" marB="91425" marR="91425" marL="91425"/>
                </a:tc>
                <a:tc>
                  <a:txBody>
                    <a:bodyPr/>
                    <a:lstStyle/>
                    <a:p>
                      <a:pPr indent="0" lvl="0" marL="0" rtl="0" algn="l">
                        <a:spcBef>
                          <a:spcPts val="0"/>
                        </a:spcBef>
                        <a:spcAft>
                          <a:spcPts val="0"/>
                        </a:spcAft>
                        <a:buNone/>
                      </a:pPr>
                      <a:r>
                        <a:rPr lang="en-US"/>
                        <a:t>To generate the notifications of request attribute changes while the request is within the scope of the web application in which the listener is registered.</a:t>
                      </a:r>
                      <a:endParaRPr/>
                    </a:p>
                  </a:txBody>
                  <a:tcPr marT="91425" marB="91425" marR="91425" marL="91425"/>
                </a:tc>
              </a:tr>
              <a:tr h="623750">
                <a:tc>
                  <a:txBody>
                    <a:bodyPr/>
                    <a:lstStyle/>
                    <a:p>
                      <a:pPr indent="0" lvl="0" marL="0" rtl="0" algn="l">
                        <a:spcBef>
                          <a:spcPts val="0"/>
                        </a:spcBef>
                        <a:spcAft>
                          <a:spcPts val="0"/>
                        </a:spcAft>
                        <a:buNone/>
                      </a:pPr>
                      <a:r>
                        <a:rPr lang="en-US"/>
                        <a:t>ServletRequestListener</a:t>
                      </a:r>
                      <a:endParaRPr/>
                    </a:p>
                  </a:txBody>
                  <a:tcPr marT="91425" marB="91425" marR="91425" marL="91425"/>
                </a:tc>
                <a:tc>
                  <a:txBody>
                    <a:bodyPr/>
                    <a:lstStyle/>
                    <a:p>
                      <a:pPr indent="0" lvl="0" marL="0" rtl="0" algn="l">
                        <a:spcBef>
                          <a:spcPts val="0"/>
                        </a:spcBef>
                        <a:spcAft>
                          <a:spcPts val="0"/>
                        </a:spcAft>
                        <a:buNone/>
                      </a:pPr>
                      <a:r>
                        <a:rPr lang="en-US"/>
                        <a:t>To generate the notifications of requests coming in and out of scope in a web component.</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C:\Users\parul\Desktop\Digital Learning Content.png" id="232" name="Google Shape;232;g36049254b96_0_21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33" name="Google Shape;233;g36049254b96_0_21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g36049254b96_0_21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3000">
                <a:solidFill>
                  <a:schemeClr val="lt1"/>
                </a:solidFill>
              </a:rPr>
              <a:t>Servlet API</a:t>
            </a:r>
            <a:endParaRPr b="1" sz="3000">
              <a:solidFill>
                <a:schemeClr val="lt1"/>
              </a:solidFill>
            </a:endParaRPr>
          </a:p>
        </p:txBody>
      </p:sp>
      <p:graphicFrame>
        <p:nvGraphicFramePr>
          <p:cNvPr id="235" name="Google Shape;235;g36049254b96_0_213"/>
          <p:cNvGraphicFramePr/>
          <p:nvPr/>
        </p:nvGraphicFramePr>
        <p:xfrm>
          <a:off x="504825" y="2484125"/>
          <a:ext cx="3000000" cy="3000000"/>
        </p:xfrm>
        <a:graphic>
          <a:graphicData uri="http://schemas.openxmlformats.org/drawingml/2006/table">
            <a:tbl>
              <a:tblPr>
                <a:noFill/>
                <a:tableStyleId>{CCB43EBE-7FBB-4A3C-9CBE-CC1EBEC16A51}</a:tableStyleId>
              </a:tblPr>
              <a:tblGrid>
                <a:gridCol w="2265800"/>
                <a:gridCol w="6088025"/>
              </a:tblGrid>
              <a:tr h="920000">
                <a:tc>
                  <a:txBody>
                    <a:bodyPr/>
                    <a:lstStyle/>
                    <a:p>
                      <a:pPr indent="0" lvl="0" marL="0" rtl="0" algn="ctr">
                        <a:lnSpc>
                          <a:spcPct val="115000"/>
                        </a:lnSpc>
                        <a:spcBef>
                          <a:spcPts val="0"/>
                        </a:spcBef>
                        <a:spcAft>
                          <a:spcPts val="0"/>
                        </a:spcAft>
                        <a:buNone/>
                      </a:pPr>
                      <a:r>
                        <a:rPr b="1" lang="en-US" sz="1500"/>
                        <a:t>Exception Name</a:t>
                      </a:r>
                      <a:endParaRPr b="1" sz="1500"/>
                    </a:p>
                  </a:txBody>
                  <a:tcPr marT="91425" marB="91425" marR="91425" marL="91425"/>
                </a:tc>
                <a:tc>
                  <a:txBody>
                    <a:bodyPr/>
                    <a:lstStyle/>
                    <a:p>
                      <a:pPr indent="0" lvl="0" marL="0" rtl="0" algn="ctr">
                        <a:lnSpc>
                          <a:spcPct val="115000"/>
                        </a:lnSpc>
                        <a:spcBef>
                          <a:spcPts val="0"/>
                        </a:spcBef>
                        <a:spcAft>
                          <a:spcPts val="0"/>
                        </a:spcAft>
                        <a:buNone/>
                      </a:pPr>
                      <a:r>
                        <a:rPr b="1" lang="en-US" sz="1500"/>
                        <a:t>Description</a:t>
                      </a:r>
                      <a:endParaRPr b="1" sz="1500"/>
                    </a:p>
                  </a:txBody>
                  <a:tcPr marT="91425" marB="91425" marR="91425" marL="91425"/>
                </a:tc>
              </a:tr>
              <a:tr h="966925">
                <a:tc>
                  <a:txBody>
                    <a:bodyPr/>
                    <a:lstStyle/>
                    <a:p>
                      <a:pPr indent="0" lvl="0" marL="0" rtl="0" algn="l">
                        <a:spcBef>
                          <a:spcPts val="0"/>
                        </a:spcBef>
                        <a:spcAft>
                          <a:spcPts val="0"/>
                        </a:spcAft>
                        <a:buNone/>
                      </a:pPr>
                      <a:r>
                        <a:rPr lang="en-US" sz="1500"/>
                        <a:t>ServletException</a:t>
                      </a:r>
                      <a:endParaRPr sz="1500"/>
                    </a:p>
                  </a:txBody>
                  <a:tcPr marT="91425" marB="91425" marR="91425" marL="91425"/>
                </a:tc>
                <a:tc>
                  <a:txBody>
                    <a:bodyPr/>
                    <a:lstStyle/>
                    <a:p>
                      <a:pPr indent="0" lvl="0" marL="0" rtl="0" algn="l">
                        <a:spcBef>
                          <a:spcPts val="0"/>
                        </a:spcBef>
                        <a:spcAft>
                          <a:spcPts val="0"/>
                        </a:spcAft>
                        <a:buNone/>
                      </a:pPr>
                      <a:r>
                        <a:rPr lang="en-US" sz="1500"/>
                        <a:t>A general exception thrown by a servlet when it encounters difficulty.</a:t>
                      </a:r>
                      <a:endParaRPr sz="1500"/>
                    </a:p>
                  </a:txBody>
                  <a:tcPr marT="91425" marB="91425" marR="91425" marL="91425"/>
                </a:tc>
              </a:tr>
              <a:tr h="1483300">
                <a:tc>
                  <a:txBody>
                    <a:bodyPr/>
                    <a:lstStyle/>
                    <a:p>
                      <a:pPr indent="0" lvl="0" marL="0" rtl="0" algn="l">
                        <a:spcBef>
                          <a:spcPts val="0"/>
                        </a:spcBef>
                        <a:spcAft>
                          <a:spcPts val="0"/>
                        </a:spcAft>
                        <a:buNone/>
                      </a:pPr>
                      <a:r>
                        <a:rPr lang="en-US" sz="1500"/>
                        <a:t>UnavailableException</a:t>
                      </a:r>
                      <a:endParaRPr sz="1500"/>
                    </a:p>
                  </a:txBody>
                  <a:tcPr marT="91425" marB="91425" marR="91425" marL="91425"/>
                </a:tc>
                <a:tc>
                  <a:txBody>
                    <a:bodyPr/>
                    <a:lstStyle/>
                    <a:p>
                      <a:pPr indent="0" lvl="0" marL="0" rtl="0" algn="l">
                        <a:spcBef>
                          <a:spcPts val="0"/>
                        </a:spcBef>
                        <a:spcAft>
                          <a:spcPts val="0"/>
                        </a:spcAft>
                        <a:buNone/>
                      </a:pPr>
                      <a:r>
                        <a:rPr lang="en-US" sz="1500"/>
                        <a:t>Thrown by a servlet or filter to indicate that it is permanently or temporarily unavailable.</a:t>
                      </a:r>
                      <a:endParaRPr sz="15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C:\Users\parul\Desktop\Digital Learning Content.png" id="240" name="Google Shape;240;g36049254b96_0_229"/>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41" name="Google Shape;241;g36049254b96_0_229"/>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g36049254b96_0_229"/>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1700">
                <a:solidFill>
                  <a:schemeClr val="lt1"/>
                </a:solidFill>
              </a:rPr>
              <a:t>Servlet Collaboration In Java Using RequestDispatcher and HttpServletResponse</a:t>
            </a:r>
            <a:endParaRPr b="1" sz="2400">
              <a:solidFill>
                <a:schemeClr val="lt1"/>
              </a:solidFill>
            </a:endParaRPr>
          </a:p>
        </p:txBody>
      </p:sp>
      <p:sp>
        <p:nvSpPr>
          <p:cNvPr id="243" name="Google Shape;243;g36049254b96_0_229"/>
          <p:cNvSpPr txBox="1"/>
          <p:nvPr/>
        </p:nvSpPr>
        <p:spPr>
          <a:xfrm>
            <a:off x="154075" y="2343600"/>
            <a:ext cx="8799300" cy="412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What is Servlet Collaboration?</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The exchange of information among servlets of a particular Java web application is known as </a:t>
            </a:r>
            <a:r>
              <a:rPr b="1" lang="en-US" sz="1500">
                <a:solidFill>
                  <a:schemeClr val="dk1"/>
                </a:solidFill>
              </a:rPr>
              <a:t>Servlet Collaboration</a:t>
            </a:r>
            <a:r>
              <a:rPr lang="en-US" sz="1500">
                <a:solidFill>
                  <a:schemeClr val="dk1"/>
                </a:solidFill>
              </a:rPr>
              <a:t>. This enables passing/sharing information from one servlet to the other through method invocations.</a:t>
            </a:r>
            <a:br>
              <a:rPr lang="en-US" sz="1500">
                <a:solidFill>
                  <a:schemeClr val="dk1"/>
                </a:solidFill>
              </a:rPr>
            </a:br>
            <a:r>
              <a:rPr lang="en-US" sz="1500">
                <a:solidFill>
                  <a:schemeClr val="dk1"/>
                </a:solidFill>
              </a:rPr>
              <a:t> </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What are the principle ways provided by Java to achieve Servlet Collaboration?</a:t>
            </a:r>
            <a:br>
              <a:rPr b="1" lang="en-US" sz="1500">
                <a:solidFill>
                  <a:schemeClr val="dk1"/>
                </a:solidFill>
              </a:rPr>
            </a:br>
            <a:r>
              <a:rPr lang="en-US" sz="1500">
                <a:solidFill>
                  <a:schemeClr val="dk1"/>
                </a:solidFill>
              </a:rPr>
              <a:t>The servlet api provides two interfaces namely: </a:t>
            </a:r>
            <a:endParaRPr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n-US" sz="1500">
                <a:solidFill>
                  <a:schemeClr val="dk1"/>
                </a:solidFill>
              </a:rPr>
              <a:t>javax.servlet.RequestDispatcher</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javax.servlet.http.HttpServletResponse</a:t>
            </a:r>
            <a:endParaRPr sz="15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C:\Users\parul\Desktop\Digital Learning Content.png" id="248" name="Google Shape;248;g36049254b96_0_239"/>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49" name="Google Shape;249;g36049254b96_0_239"/>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g36049254b96_0_239"/>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1700">
                <a:solidFill>
                  <a:schemeClr val="lt1"/>
                </a:solidFill>
              </a:rPr>
              <a:t>Servlet Collaboration In Java Using RequestDispatcher and HttpServletResponse</a:t>
            </a:r>
            <a:endParaRPr b="1" sz="2400">
              <a:solidFill>
                <a:schemeClr val="lt1"/>
              </a:solidFill>
            </a:endParaRPr>
          </a:p>
        </p:txBody>
      </p:sp>
      <p:sp>
        <p:nvSpPr>
          <p:cNvPr id="251" name="Google Shape;251;g36049254b96_0_239"/>
          <p:cNvSpPr txBox="1"/>
          <p:nvPr/>
        </p:nvSpPr>
        <p:spPr>
          <a:xfrm>
            <a:off x="154075" y="2343600"/>
            <a:ext cx="8799300" cy="412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500">
                <a:solidFill>
                  <a:schemeClr val="dk1"/>
                </a:solidFill>
              </a:rPr>
              <a:t>The RequestDispatcher interface provides the option of dispatching the client's request to another web resource, which could be an HTML page, another servlet, JSP etc. It provides the following two methods:</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public void forward(ServletRequest request, ServletResponse response)throws ServletException, java.io.IOException:</a:t>
            </a:r>
            <a:br>
              <a:rPr b="1" lang="en-US" sz="1500">
                <a:solidFill>
                  <a:schemeClr val="dk1"/>
                </a:solidFill>
              </a:rPr>
            </a:br>
            <a:r>
              <a:rPr lang="en-US" sz="1500">
                <a:solidFill>
                  <a:schemeClr val="dk1"/>
                </a:solidFill>
              </a:rPr>
              <a:t>The forward() method is used to transfer the client request to another resource (HTML file, servlet, jsp etc). When this method is called, the control is transferred to the next resource called. On the other hand, the include() method is used to include the content of the calling file into the called file. After calling this method, the control remains with the calling resource, but the processed output is included into the called resource.</a:t>
            </a:r>
            <a:endParaRPr sz="15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C:\Users\parul\Desktop\Digital Learning Content.png" id="256" name="Google Shape;256;g36049254b96_0_248"/>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57" name="Google Shape;257;g36049254b96_0_248"/>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g36049254b96_0_248"/>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1700">
                <a:solidFill>
                  <a:schemeClr val="lt1"/>
                </a:solidFill>
              </a:rPr>
              <a:t>Servlet Collaboration In Java Using RequestDispatcher and HttpServletResponse</a:t>
            </a:r>
            <a:endParaRPr b="1" sz="2400">
              <a:solidFill>
                <a:schemeClr val="lt1"/>
              </a:solidFill>
            </a:endParaRPr>
          </a:p>
        </p:txBody>
      </p:sp>
      <p:pic>
        <p:nvPicPr>
          <p:cNvPr id="259" name="Google Shape;259;g36049254b96_0_248" title="forward-1.png"/>
          <p:cNvPicPr preferRelativeResize="0"/>
          <p:nvPr/>
        </p:nvPicPr>
        <p:blipFill>
          <a:blip r:embed="rId4">
            <a:alphaModFix/>
          </a:blip>
          <a:stretch>
            <a:fillRect/>
          </a:stretch>
        </p:blipFill>
        <p:spPr>
          <a:xfrm>
            <a:off x="190491" y="2862279"/>
            <a:ext cx="8803375" cy="2700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C:\Users\parul\Desktop\Digital Learning Content.png" id="264" name="Google Shape;264;g36049254b96_0_257"/>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65" name="Google Shape;265;g36049254b96_0_257"/>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g36049254b96_0_257"/>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600"/>
              </a:spcAft>
              <a:buClr>
                <a:schemeClr val="dk1"/>
              </a:buClr>
              <a:buSzPts val="1100"/>
              <a:buFont typeface="Arial"/>
              <a:buNone/>
            </a:pPr>
            <a:r>
              <a:rPr b="1" lang="en-US" sz="1700">
                <a:solidFill>
                  <a:schemeClr val="lt1"/>
                </a:solidFill>
              </a:rPr>
              <a:t>Servlet Collaboration In Java Using RequestDispatcher and HttpServletResponse</a:t>
            </a:r>
            <a:endParaRPr b="1" sz="2400">
              <a:solidFill>
                <a:schemeClr val="lt1"/>
              </a:solidFill>
            </a:endParaRPr>
          </a:p>
        </p:txBody>
      </p:sp>
      <p:pic>
        <p:nvPicPr>
          <p:cNvPr id="267" name="Google Shape;267;g36049254b96_0_257" title="include-2.png"/>
          <p:cNvPicPr preferRelativeResize="0"/>
          <p:nvPr/>
        </p:nvPicPr>
        <p:blipFill>
          <a:blip r:embed="rId4">
            <a:alphaModFix/>
          </a:blip>
          <a:stretch>
            <a:fillRect/>
          </a:stretch>
        </p:blipFill>
        <p:spPr>
          <a:xfrm>
            <a:off x="190507" y="2848825"/>
            <a:ext cx="8762999" cy="318789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C:\Users\parul\Desktop\Digital Learning Content.png" id="272" name="Google Shape;272;g36049254b96_0_265"/>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73" name="Google Shape;273;g36049254b96_0_265"/>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g36049254b96_0_265"/>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Servlet - Session Tracking</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1700">
              <a:solidFill>
                <a:schemeClr val="lt1"/>
              </a:solidFill>
            </a:endParaRPr>
          </a:p>
        </p:txBody>
      </p:sp>
      <p:sp>
        <p:nvSpPr>
          <p:cNvPr id="275" name="Google Shape;275;g36049254b96_0_265"/>
          <p:cNvSpPr txBox="1"/>
          <p:nvPr/>
        </p:nvSpPr>
        <p:spPr>
          <a:xfrm>
            <a:off x="135800" y="2343600"/>
            <a:ext cx="8817600" cy="4078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US" sz="1500"/>
              <a:t>Servlets</a:t>
            </a:r>
            <a:r>
              <a:rPr lang="en-US" sz="1500">
                <a:solidFill>
                  <a:schemeClr val="dk1"/>
                </a:solidFill>
              </a:rPr>
              <a:t> are the Java programs that run on the Java-enabled web server or application server. They are used to handle the request obtained from the webserver, process the request, produce the response, then send a response back to the webserver</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HTTP is a "stateless" protocol, which means that each time a client requests a Web page, the client establishes a new connection with the Web server, and the server does not retain track of prior requests.</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The conversation of a user over a period of time is referred to as a </a:t>
            </a:r>
            <a:r>
              <a:rPr b="1" lang="en-US" sz="1500">
                <a:solidFill>
                  <a:schemeClr val="dk1"/>
                </a:solidFill>
              </a:rPr>
              <a:t>session</a:t>
            </a:r>
            <a:r>
              <a:rPr lang="en-US" sz="1500">
                <a:solidFill>
                  <a:schemeClr val="dk1"/>
                </a:solidFill>
              </a:rPr>
              <a:t>. In general, it refers to a certain period of time.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The recording of the object in session is known as</a:t>
            </a:r>
            <a:r>
              <a:rPr b="1" lang="en-US" sz="1500">
                <a:solidFill>
                  <a:schemeClr val="dk1"/>
                </a:solidFill>
              </a:rPr>
              <a:t> tracking</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Session tracking</a:t>
            </a:r>
            <a:r>
              <a:rPr lang="en-US" sz="1500">
                <a:solidFill>
                  <a:schemeClr val="dk1"/>
                </a:solidFill>
              </a:rPr>
              <a:t> is the process of remembering and documenting customer conversations over time. Session management is another name for it.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The term "</a:t>
            </a:r>
            <a:r>
              <a:rPr b="1" lang="en-US" sz="1500">
                <a:solidFill>
                  <a:schemeClr val="dk1"/>
                </a:solidFill>
              </a:rPr>
              <a:t>stateful web application</a:t>
            </a:r>
            <a:r>
              <a:rPr lang="en-US" sz="1500">
                <a:solidFill>
                  <a:schemeClr val="dk1"/>
                </a:solidFill>
              </a:rPr>
              <a:t>" refers to a web application that is capable of remembering and recording client conversations over time.</a:t>
            </a:r>
            <a:endParaRPr sz="15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descr="C:\Users\parul\Desktop\Digital Learning Content.png" id="58" name="Google Shape;58;g360476777ee_0_96"/>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59" name="Google Shape;59;g360476777ee_0_96"/>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g360476777ee_0_96"/>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500">
                <a:solidFill>
                  <a:schemeClr val="lt1"/>
                </a:solidFill>
                <a:latin typeface="Calibri"/>
                <a:ea typeface="Calibri"/>
                <a:cs typeface="Calibri"/>
                <a:sym typeface="Calibri"/>
              </a:rPr>
              <a:t>Introduction to </a:t>
            </a:r>
            <a:r>
              <a:rPr b="1" lang="en-US" sz="3500">
                <a:solidFill>
                  <a:schemeClr val="lt1"/>
                </a:solidFill>
                <a:latin typeface="Calibri"/>
                <a:ea typeface="Calibri"/>
                <a:cs typeface="Calibri"/>
                <a:sym typeface="Calibri"/>
              </a:rPr>
              <a:t>Servlets</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3000"/>
              <a:buFont typeface="Calibri"/>
              <a:buNone/>
            </a:pPr>
            <a:r>
              <a:t/>
            </a:r>
            <a:endParaRPr b="1" sz="3000">
              <a:solidFill>
                <a:schemeClr val="lt1"/>
              </a:solidFill>
              <a:latin typeface="Calibri"/>
              <a:ea typeface="Calibri"/>
              <a:cs typeface="Calibri"/>
              <a:sym typeface="Calibri"/>
            </a:endParaRPr>
          </a:p>
        </p:txBody>
      </p:sp>
      <p:sp>
        <p:nvSpPr>
          <p:cNvPr id="61" name="Google Shape;61;g360476777ee_0_96"/>
          <p:cNvSpPr txBox="1"/>
          <p:nvPr/>
        </p:nvSpPr>
        <p:spPr>
          <a:xfrm>
            <a:off x="249225" y="2439961"/>
            <a:ext cx="8645400" cy="4018500"/>
          </a:xfrm>
          <a:prstGeom prst="rect">
            <a:avLst/>
          </a:prstGeom>
          <a:noFill/>
          <a:ln>
            <a:noFill/>
          </a:ln>
        </p:spPr>
        <p:txBody>
          <a:bodyPr anchorCtr="0" anchor="ctr" bIns="45700" lIns="91425" spcFirstLastPara="1" rIns="91425" wrap="square" tIns="45700">
            <a:noAutofit/>
          </a:bodyPr>
          <a:lstStyle/>
          <a:p>
            <a:pPr indent="-323850" lvl="0" marL="457200" marR="0" rtl="0" algn="l">
              <a:lnSpc>
                <a:spcPct val="115000"/>
              </a:lnSpc>
              <a:spcBef>
                <a:spcPts val="0"/>
              </a:spcBef>
              <a:spcAft>
                <a:spcPts val="0"/>
              </a:spcAft>
              <a:buClr>
                <a:schemeClr val="dk1"/>
              </a:buClr>
              <a:buSzPts val="1500"/>
              <a:buFont typeface="Arial"/>
              <a:buChar char="●"/>
            </a:pPr>
            <a:r>
              <a:rPr lang="en-US" sz="1500">
                <a:solidFill>
                  <a:schemeClr val="dk1"/>
                </a:solidFill>
              </a:rPr>
              <a:t>Servlets provide a component-based, platform-independent method for building Webbased applications, without the performance limitations of CGI programs. Servlets have access to the entire family of Java APIs, including the JDBC API to access enterprise databases. This tutorial will teach you how to use Java Servlets to develop your web based applications in simple and easy steps.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Using Servlets, you can collect input from users through web page forms, present records from a database or another source, and create web pages dynamically.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Java Servlets often serve the same purpose as programs implemented using the Common Gateway Interface (CGI). But Servlets offer several advantages in comparison with the CGI.</a:t>
            </a:r>
            <a:endParaRPr sz="1500">
              <a:solidFill>
                <a:schemeClr val="dk1"/>
              </a:solidFill>
            </a:endParaRPr>
          </a:p>
          <a:p>
            <a:pPr indent="0" lvl="0" marL="457200" marR="0" rtl="0" algn="l">
              <a:lnSpc>
                <a:spcPct val="115000"/>
              </a:lnSpc>
              <a:spcBef>
                <a:spcPts val="1200"/>
              </a:spcBef>
              <a:spcAft>
                <a:spcPts val="0"/>
              </a:spcAft>
              <a:buNone/>
            </a:pPr>
            <a:r>
              <a:t/>
            </a:r>
            <a:endParaRPr sz="15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C:\Users\parul\Desktop\Digital Learning Content.png" id="280" name="Google Shape;280;g36049254b96_0_277"/>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81" name="Google Shape;281;g36049254b96_0_277"/>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g36049254b96_0_277"/>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Servlet - Session Tracking</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1700">
              <a:solidFill>
                <a:schemeClr val="lt1"/>
              </a:solidFill>
            </a:endParaRPr>
          </a:p>
        </p:txBody>
      </p:sp>
      <p:sp>
        <p:nvSpPr>
          <p:cNvPr id="283" name="Google Shape;283;g36049254b96_0_277"/>
          <p:cNvSpPr txBox="1"/>
          <p:nvPr/>
        </p:nvSpPr>
        <p:spPr>
          <a:xfrm>
            <a:off x="135800" y="2343600"/>
            <a:ext cx="8817600" cy="407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500">
                <a:solidFill>
                  <a:schemeClr val="dk1"/>
                </a:solidFill>
              </a:rPr>
              <a:t>Why is Session Tracking Required?</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Because the HTTP protocol is stateless, we require Session Tracking to make the client-server relationship stateful.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Session tracking is important for tracking conversions in online shopping, mailing applications, and E-Commerce applications.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The HTTP protocol is stateless, which implies that each request is treated as a new one. As you can see in the image below.</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C:\Users\parul\Desktop\Digital Learning Content.png" id="288" name="Google Shape;288;g36049254b96_0_285"/>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89" name="Google Shape;289;g36049254b96_0_285"/>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g36049254b96_0_285"/>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Servlet - Session Tracking</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1700">
              <a:solidFill>
                <a:schemeClr val="lt1"/>
              </a:solidFill>
            </a:endParaRPr>
          </a:p>
        </p:txBody>
      </p:sp>
      <p:sp>
        <p:nvSpPr>
          <p:cNvPr id="291" name="Google Shape;291;g36049254b96_0_285"/>
          <p:cNvSpPr txBox="1"/>
          <p:nvPr/>
        </p:nvSpPr>
        <p:spPr>
          <a:xfrm>
            <a:off x="135800" y="2343600"/>
            <a:ext cx="8817600" cy="407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US" sz="1500">
                <a:solidFill>
                  <a:schemeClr val="dk1"/>
                </a:solidFill>
              </a:rPr>
              <a:t>Deleting Session Data</a:t>
            </a:r>
            <a:endParaRPr b="1" sz="1500">
              <a:solidFill>
                <a:schemeClr val="dk1"/>
              </a:solidFill>
            </a:endParaRPr>
          </a:p>
          <a:p>
            <a:pPr indent="0" lvl="0" marL="0" rtl="0" algn="l">
              <a:lnSpc>
                <a:spcPct val="115000"/>
              </a:lnSpc>
              <a:spcBef>
                <a:spcPts val="1200"/>
              </a:spcBef>
              <a:spcAft>
                <a:spcPts val="0"/>
              </a:spcAft>
              <a:buNone/>
            </a:pPr>
            <a:r>
              <a:rPr lang="en-US" sz="1500">
                <a:solidFill>
                  <a:schemeClr val="dk1"/>
                </a:solidFill>
              </a:rPr>
              <a:t>We have numerous alternatives once you've finished processing a user's session data.</a:t>
            </a:r>
            <a:endParaRPr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n-US" sz="1500">
                <a:solidFill>
                  <a:schemeClr val="dk1"/>
                </a:solidFill>
              </a:rPr>
              <a:t>Remove a specific attribute You can delete the value associated with a specific key by calling the public void removeAttribute(String name) function.</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Delete your whole session. To delete an entire session, use the public void invalidate() function.</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Setting Session Timeout You may set the timeout for a session separately by calling the public void setMaxInactiveInterval(int interval) function.</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Log the user out On servers that support servlets 2.4, you may use the logout method to log the client out of the Web server and invalidate all of the users' sessions.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web.xml Configuration If you're using Tomcat, you may set the session timeout in the web.xml file, in addition to the ways listed above.</a:t>
            </a:r>
            <a:endParaRPr b="1" sz="15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C:\Users\parul\Desktop\Digital Learning Content.png" id="296" name="Google Shape;296;g36049254b96_0_29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297" name="Google Shape;297;g36049254b96_0_29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g36049254b96_0_29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Servlet - Session Tracking</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1700">
              <a:solidFill>
                <a:schemeClr val="lt1"/>
              </a:solidFill>
            </a:endParaRPr>
          </a:p>
        </p:txBody>
      </p:sp>
      <p:sp>
        <p:nvSpPr>
          <p:cNvPr id="299" name="Google Shape;299;g36049254b96_0_293"/>
          <p:cNvSpPr txBox="1"/>
          <p:nvPr/>
        </p:nvSpPr>
        <p:spPr>
          <a:xfrm>
            <a:off x="135800" y="2343600"/>
            <a:ext cx="8817600" cy="407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500">
                <a:solidFill>
                  <a:schemeClr val="dk1"/>
                </a:solidFill>
              </a:rPr>
              <a:t>&lt;session-config&gt;</a:t>
            </a:r>
            <a:endParaRPr b="1"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 &lt;session-timeout&gt;20&lt;/session-timeout&gt;</a:t>
            </a:r>
            <a:endParaRPr b="1"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&lt;/session-config&gt;</a:t>
            </a:r>
            <a:endParaRPr b="1" sz="1500">
              <a:solidFill>
                <a:schemeClr val="dk1"/>
              </a:solidFill>
            </a:endParaRPr>
          </a:p>
          <a:p>
            <a:pPr indent="0" lvl="0" marL="0" rtl="0" algn="l">
              <a:lnSpc>
                <a:spcPct val="115000"/>
              </a:lnSpc>
              <a:spcBef>
                <a:spcPts val="1200"/>
              </a:spcBef>
              <a:spcAft>
                <a:spcPts val="0"/>
              </a:spcAft>
              <a:buNone/>
            </a:pPr>
            <a:r>
              <a:rPr lang="en-US" sz="1500">
                <a:solidFill>
                  <a:schemeClr val="dk1"/>
                </a:solidFill>
              </a:rPr>
              <a:t>The timeout is specified in minutes and overrides Tomcat's default timeout of 30 minutes.</a:t>
            </a:r>
            <a:endParaRPr sz="1500">
              <a:solidFill>
                <a:schemeClr val="dk1"/>
              </a:solidFill>
            </a:endParaRPr>
          </a:p>
          <a:p>
            <a:pPr indent="0" lvl="0" marL="0" rtl="0" algn="l">
              <a:lnSpc>
                <a:spcPct val="115000"/>
              </a:lnSpc>
              <a:spcBef>
                <a:spcPts val="1200"/>
              </a:spcBef>
              <a:spcAft>
                <a:spcPts val="1200"/>
              </a:spcAft>
              <a:buNone/>
            </a:pPr>
            <a:r>
              <a:rPr lang="en-US" sz="1500">
                <a:solidFill>
                  <a:schemeClr val="dk1"/>
                </a:solidFill>
              </a:rPr>
              <a:t>In a servlet, the getMaxInactiveInterval() function delivers the session's timeout period in seconds. GetMaxInactiveInterval() returns 900 if your session is set to 20 minutes in web.xml.</a:t>
            </a:r>
            <a:endParaRPr b="1" sz="19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C:\Users\parul\Desktop\Digital Learning Content.png" id="304" name="Google Shape;304;g36049254b96_0_301"/>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305" name="Google Shape;305;g36049254b96_0_301"/>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g36049254b96_0_301"/>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Servlet - Session Tracking</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1700">
              <a:solidFill>
                <a:schemeClr val="lt1"/>
              </a:solidFill>
            </a:endParaRPr>
          </a:p>
        </p:txBody>
      </p:sp>
      <p:sp>
        <p:nvSpPr>
          <p:cNvPr id="307" name="Google Shape;307;g36049254b96_0_301"/>
          <p:cNvSpPr txBox="1"/>
          <p:nvPr/>
        </p:nvSpPr>
        <p:spPr>
          <a:xfrm>
            <a:off x="135800" y="2343600"/>
            <a:ext cx="8817600" cy="45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500">
                <a:solidFill>
                  <a:schemeClr val="dk1"/>
                </a:solidFill>
              </a:rPr>
              <a:t>Session Tracking employs Four Different techniques</a:t>
            </a:r>
            <a:endParaRPr b="1"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n-US" sz="1500">
                <a:solidFill>
                  <a:schemeClr val="dk1"/>
                </a:solidFill>
              </a:rPr>
              <a:t>Cookies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Hidden Form Field</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URL Rewriting</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HttpSession</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A. </a:t>
            </a:r>
            <a:r>
              <a:rPr lang="en-US" sz="1500">
                <a:solidFill>
                  <a:schemeClr val="dk1"/>
                </a:solidFill>
              </a:rPr>
              <a:t>Cookies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Cookies are little pieces of data delivered by the web server in the response header and kept by the browser. Each web client can be assigned a unique session ID by a web server. Cookies are used to keep the session going. Cookies can be turned off by the client.</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B. </a:t>
            </a:r>
            <a:r>
              <a:rPr lang="en-US" sz="1500">
                <a:solidFill>
                  <a:schemeClr val="dk1"/>
                </a:solidFill>
              </a:rPr>
              <a:t>Hidden Form Field</a:t>
            </a:r>
            <a:endParaRPr sz="1500">
              <a:solidFill>
                <a:schemeClr val="dk1"/>
              </a:solidFill>
            </a:endParaRPr>
          </a:p>
          <a:p>
            <a:pPr indent="0" lvl="0" marL="0" rtl="0" algn="l">
              <a:lnSpc>
                <a:spcPct val="115000"/>
              </a:lnSpc>
              <a:spcBef>
                <a:spcPts val="1200"/>
              </a:spcBef>
              <a:spcAft>
                <a:spcPts val="0"/>
              </a:spcAft>
              <a:buNone/>
            </a:pPr>
            <a:r>
              <a:rPr lang="en-US" sz="1500">
                <a:solidFill>
                  <a:schemeClr val="dk1"/>
                </a:solidFill>
              </a:rPr>
              <a:t>The information is inserted into the web pages via the hidden form field, which is then transferred to the server. These fields are hidden from the user's view.</a:t>
            </a:r>
            <a:br>
              <a:rPr lang="en-US" sz="1500">
                <a:solidFill>
                  <a:schemeClr val="dk1"/>
                </a:solidFill>
              </a:rPr>
            </a:br>
            <a:r>
              <a:rPr b="1" lang="en-US" sz="1500">
                <a:solidFill>
                  <a:schemeClr val="dk1"/>
                </a:solidFill>
              </a:rPr>
              <a:t>&lt;input type = hidden'  name = 'session' value = '12345' &gt;</a:t>
            </a:r>
            <a:endParaRPr b="1" sz="1500">
              <a:solidFill>
                <a:schemeClr val="dk1"/>
              </a:solidFill>
            </a:endParaRPr>
          </a:p>
          <a:p>
            <a:pPr indent="0" lvl="0" marL="0" rtl="0" algn="l">
              <a:lnSpc>
                <a:spcPct val="115000"/>
              </a:lnSpc>
              <a:spcBef>
                <a:spcPts val="1200"/>
              </a:spcBef>
              <a:spcAft>
                <a:spcPts val="1200"/>
              </a:spcAft>
              <a:buNone/>
            </a:pPr>
            <a:r>
              <a:t/>
            </a:r>
            <a:endParaRPr sz="15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descr="C:\Users\parul\Desktop\Digital Learning Content.png" id="312" name="Google Shape;312;g36049254b96_0_31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313" name="Google Shape;313;g36049254b96_0_310"/>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g36049254b96_0_310"/>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Servlet - Session Tracking</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1700">
              <a:solidFill>
                <a:schemeClr val="lt1"/>
              </a:solidFill>
            </a:endParaRPr>
          </a:p>
        </p:txBody>
      </p:sp>
      <p:sp>
        <p:nvSpPr>
          <p:cNvPr id="315" name="Google Shape;315;g36049254b96_0_310"/>
          <p:cNvSpPr txBox="1"/>
          <p:nvPr/>
        </p:nvSpPr>
        <p:spPr>
          <a:xfrm>
            <a:off x="135800" y="2343600"/>
            <a:ext cx="8817600" cy="45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500">
                <a:solidFill>
                  <a:schemeClr val="dk1"/>
                </a:solidFill>
              </a:rPr>
              <a:t>C. </a:t>
            </a:r>
            <a:r>
              <a:rPr lang="en-US" sz="1500">
                <a:solidFill>
                  <a:schemeClr val="dk1"/>
                </a:solidFill>
              </a:rPr>
              <a:t>URL Rewriting</a:t>
            </a:r>
            <a:endParaRPr sz="1500">
              <a:solidFill>
                <a:schemeClr val="dk1"/>
              </a:solidFill>
            </a:endParaRPr>
          </a:p>
          <a:p>
            <a:pPr indent="0" lvl="0" marL="0" rtl="0" algn="l">
              <a:lnSpc>
                <a:spcPct val="115000"/>
              </a:lnSpc>
              <a:spcBef>
                <a:spcPts val="1200"/>
              </a:spcBef>
              <a:spcAft>
                <a:spcPts val="0"/>
              </a:spcAft>
              <a:buNone/>
            </a:pPr>
            <a:r>
              <a:rPr lang="en-US" sz="1500">
                <a:solidFill>
                  <a:schemeClr val="dk1"/>
                </a:solidFill>
              </a:rPr>
              <a:t>With each request and return, append some more data via URL as request parameters. URL rewriting is a better technique to keep session management and browser operations in sync.</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D. </a:t>
            </a:r>
            <a:r>
              <a:rPr lang="en-US" sz="1500">
                <a:solidFill>
                  <a:schemeClr val="dk1"/>
                </a:solidFill>
              </a:rPr>
              <a:t>HttpSession</a:t>
            </a:r>
            <a:endParaRPr sz="1500">
              <a:solidFill>
                <a:schemeClr val="dk1"/>
              </a:solidFill>
            </a:endParaRPr>
          </a:p>
          <a:p>
            <a:pPr indent="0" lvl="0" marL="0" rtl="0" algn="l">
              <a:lnSpc>
                <a:spcPct val="115000"/>
              </a:lnSpc>
              <a:spcBef>
                <a:spcPts val="1200"/>
              </a:spcBef>
              <a:spcAft>
                <a:spcPts val="0"/>
              </a:spcAft>
              <a:buNone/>
            </a:pPr>
            <a:r>
              <a:rPr lang="en-US" sz="1500">
                <a:solidFill>
                  <a:schemeClr val="dk1"/>
                </a:solidFill>
              </a:rPr>
              <a:t>A user session is represented by the HttpSession object. A session is established between an HTTP client and an HTTP server using the HttpSession interface. A user session is a collection of data about a user that spans many HTTP requests.</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Illustration:</a:t>
            </a:r>
            <a:endParaRPr b="1" sz="1500">
              <a:solidFill>
                <a:schemeClr val="dk1"/>
              </a:solidFill>
            </a:endParaRPr>
          </a:p>
          <a:p>
            <a:pPr indent="0" lvl="0" marL="0" rtl="0" algn="l">
              <a:lnSpc>
                <a:spcPct val="115000"/>
              </a:lnSpc>
              <a:spcBef>
                <a:spcPts val="1200"/>
              </a:spcBef>
              <a:spcAft>
                <a:spcPts val="0"/>
              </a:spcAft>
              <a:buNone/>
            </a:pPr>
            <a:r>
              <a:rPr lang="en-US" sz="1500">
                <a:solidFill>
                  <a:schemeClr val="dk1"/>
                </a:solidFill>
              </a:rPr>
              <a:t>HttpSession session = request.getSession( );</a:t>
            </a:r>
            <a:endParaRPr sz="1500">
              <a:solidFill>
                <a:schemeClr val="dk1"/>
              </a:solidFill>
            </a:endParaRPr>
          </a:p>
          <a:p>
            <a:pPr indent="0" lvl="0" marL="0" rtl="0" algn="l">
              <a:lnSpc>
                <a:spcPct val="115000"/>
              </a:lnSpc>
              <a:spcBef>
                <a:spcPts val="1200"/>
              </a:spcBef>
              <a:spcAft>
                <a:spcPts val="0"/>
              </a:spcAft>
              <a:buNone/>
            </a:pPr>
            <a:r>
              <a:rPr lang="en-US" sz="1500">
                <a:solidFill>
                  <a:schemeClr val="dk1"/>
                </a:solidFill>
              </a:rPr>
              <a:t>Session.setAttribute("username", "password");</a:t>
            </a:r>
            <a:endParaRPr sz="1500">
              <a:solidFill>
                <a:schemeClr val="dk1"/>
              </a:solidFill>
            </a:endParaRPr>
          </a:p>
          <a:p>
            <a:pPr indent="0" lvl="0" marL="0" rtl="0" algn="l">
              <a:lnSpc>
                <a:spcPct val="115000"/>
              </a:lnSpc>
              <a:spcBef>
                <a:spcPts val="1200"/>
              </a:spcBef>
              <a:spcAft>
                <a:spcPts val="1200"/>
              </a:spcAft>
              <a:buNone/>
            </a:pPr>
            <a:r>
              <a:t/>
            </a:r>
            <a:endParaRPr b="1" sz="15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C:\Users\parul\Desktop\Digital Learning Content.png" id="320" name="Google Shape;320;g36049254b96_0_318"/>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321" name="Google Shape;321;g36049254b96_0_318"/>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 name="Google Shape;322;g36049254b96_0_318"/>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Servlet - Session Tracking</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1700">
              <a:solidFill>
                <a:schemeClr val="lt1"/>
              </a:solidFill>
            </a:endParaRPr>
          </a:p>
        </p:txBody>
      </p:sp>
      <p:graphicFrame>
        <p:nvGraphicFramePr>
          <p:cNvPr id="323" name="Google Shape;323;g36049254b96_0_318"/>
          <p:cNvGraphicFramePr/>
          <p:nvPr/>
        </p:nvGraphicFramePr>
        <p:xfrm>
          <a:off x="28575" y="2502400"/>
          <a:ext cx="3000000" cy="3000000"/>
        </p:xfrm>
        <a:graphic>
          <a:graphicData uri="http://schemas.openxmlformats.org/drawingml/2006/table">
            <a:tbl>
              <a:tblPr>
                <a:noFill/>
                <a:tableStyleId>{CCB43EBE-7FBB-4A3C-9CBE-CC1EBEC16A51}</a:tableStyleId>
              </a:tblPr>
              <a:tblGrid>
                <a:gridCol w="2600325"/>
                <a:gridCol w="6486525"/>
              </a:tblGrid>
              <a:tr h="826025">
                <a:tc>
                  <a:txBody>
                    <a:bodyPr/>
                    <a:lstStyle/>
                    <a:p>
                      <a:pPr indent="0" lvl="0" marL="0" rtl="0" algn="l">
                        <a:spcBef>
                          <a:spcPts val="0"/>
                        </a:spcBef>
                        <a:spcAft>
                          <a:spcPts val="0"/>
                        </a:spcAft>
                        <a:buNone/>
                      </a:pPr>
                      <a:r>
                        <a:rPr lang="en-US"/>
                        <a:t>public Object getAttribute(String name)</a:t>
                      </a:r>
                      <a:endParaRPr/>
                    </a:p>
                  </a:txBody>
                  <a:tcPr marT="91425" marB="91425" marR="91425" marL="91425"/>
                </a:tc>
                <a:tc>
                  <a:txBody>
                    <a:bodyPr/>
                    <a:lstStyle/>
                    <a:p>
                      <a:pPr indent="0" lvl="0" marL="0" rtl="0" algn="l">
                        <a:spcBef>
                          <a:spcPts val="0"/>
                        </a:spcBef>
                        <a:spcAft>
                          <a:spcPts val="0"/>
                        </a:spcAft>
                        <a:buNone/>
                      </a:pPr>
                      <a:r>
                        <a:rPr lang="en-US"/>
                        <a:t>This method returns the object in this session bound with the supplied name, or null if no object is bound with the name.</a:t>
                      </a:r>
                      <a:endParaRPr/>
                    </a:p>
                  </a:txBody>
                  <a:tcPr marT="91425" marB="91425" marR="91425" marL="91425"/>
                </a:tc>
              </a:tr>
              <a:tr h="826025">
                <a:tc>
                  <a:txBody>
                    <a:bodyPr/>
                    <a:lstStyle/>
                    <a:p>
                      <a:pPr indent="0" lvl="0" marL="0" rtl="0" algn="l">
                        <a:spcBef>
                          <a:spcPts val="0"/>
                        </a:spcBef>
                        <a:spcAft>
                          <a:spcPts val="0"/>
                        </a:spcAft>
                        <a:buNone/>
                      </a:pPr>
                      <a:r>
                        <a:rPr lang="en-US"/>
                        <a:t>public Enumeration getAttributeNames()</a:t>
                      </a:r>
                      <a:endParaRPr/>
                    </a:p>
                  </a:txBody>
                  <a:tcPr marT="91425" marB="91425" marR="91425" marL="91425"/>
                </a:tc>
                <a:tc>
                  <a:txBody>
                    <a:bodyPr/>
                    <a:lstStyle/>
                    <a:p>
                      <a:pPr indent="0" lvl="0" marL="0" rtl="0" algn="l">
                        <a:spcBef>
                          <a:spcPts val="0"/>
                        </a:spcBef>
                        <a:spcAft>
                          <a:spcPts val="0"/>
                        </a:spcAft>
                        <a:buNone/>
                      </a:pPr>
                      <a:r>
                        <a:rPr lang="en-US"/>
                        <a:t>This function returns an Enumeration of String objects with the names of all the items associated with this session.</a:t>
                      </a:r>
                      <a:endParaRPr/>
                    </a:p>
                  </a:txBody>
                  <a:tcPr marT="91425" marB="91425" marR="91425" marL="91425"/>
                </a:tc>
              </a:tr>
              <a:tr h="826025">
                <a:tc>
                  <a:txBody>
                    <a:bodyPr/>
                    <a:lstStyle/>
                    <a:p>
                      <a:pPr indent="0" lvl="0" marL="0" rtl="0" algn="l">
                        <a:spcBef>
                          <a:spcPts val="0"/>
                        </a:spcBef>
                        <a:spcAft>
                          <a:spcPts val="0"/>
                        </a:spcAft>
                        <a:buNone/>
                      </a:pPr>
                      <a:r>
                        <a:rPr lang="en-US"/>
                        <a:t>public long getCreationTime()</a:t>
                      </a:r>
                      <a:endParaRPr/>
                    </a:p>
                  </a:txBody>
                  <a:tcPr marT="91425" marB="91425" marR="91425" marL="91425"/>
                </a:tc>
                <a:tc>
                  <a:txBody>
                    <a:bodyPr/>
                    <a:lstStyle/>
                    <a:p>
                      <a:pPr indent="0" lvl="0" marL="0" rtl="0" algn="l">
                        <a:spcBef>
                          <a:spcPts val="0"/>
                        </a:spcBef>
                        <a:spcAft>
                          <a:spcPts val="0"/>
                        </a:spcAft>
                        <a:buNone/>
                      </a:pPr>
                      <a:r>
                        <a:rPr lang="en-US"/>
                        <a:t>This method returns the milliseconds since midnight January 1, 1970 GMT, when this session was created.</a:t>
                      </a:r>
                      <a:endParaRPr/>
                    </a:p>
                  </a:txBody>
                  <a:tcPr marT="91425" marB="91425" marR="91425" marL="91425"/>
                </a:tc>
              </a:tr>
              <a:tr h="538475">
                <a:tc>
                  <a:txBody>
                    <a:bodyPr/>
                    <a:lstStyle/>
                    <a:p>
                      <a:pPr indent="0" lvl="0" marL="0" rtl="0" algn="l">
                        <a:spcBef>
                          <a:spcPts val="0"/>
                        </a:spcBef>
                        <a:spcAft>
                          <a:spcPts val="0"/>
                        </a:spcAft>
                        <a:buNone/>
                      </a:pPr>
                      <a:r>
                        <a:rPr lang="en-US"/>
                        <a:t>public String getId()</a:t>
                      </a:r>
                      <a:endParaRPr/>
                    </a:p>
                  </a:txBody>
                  <a:tcPr marT="91425" marB="91425" marR="91425" marL="91425"/>
                </a:tc>
                <a:tc>
                  <a:txBody>
                    <a:bodyPr/>
                    <a:lstStyle/>
                    <a:p>
                      <a:pPr indent="0" lvl="0" marL="0" rtl="0" algn="l">
                        <a:spcBef>
                          <a:spcPts val="0"/>
                        </a:spcBef>
                        <a:spcAft>
                          <a:spcPts val="0"/>
                        </a:spcAft>
                        <a:buNone/>
                      </a:pPr>
                      <a:r>
                        <a:rPr lang="en-US"/>
                        <a:t>This function returns a string that contains the session's unique identification.</a:t>
                      </a:r>
                      <a:endParaRPr/>
                    </a:p>
                  </a:txBody>
                  <a:tcPr marT="91425" marB="91425" marR="91425" marL="91425"/>
                </a:tc>
              </a:tr>
              <a:tr h="826025">
                <a:tc>
                  <a:txBody>
                    <a:bodyPr/>
                    <a:lstStyle/>
                    <a:p>
                      <a:pPr indent="0" lvl="0" marL="0" rtl="0" algn="l">
                        <a:spcBef>
                          <a:spcPts val="0"/>
                        </a:spcBef>
                        <a:spcAft>
                          <a:spcPts val="0"/>
                        </a:spcAft>
                        <a:buNone/>
                      </a:pPr>
                      <a:r>
                        <a:rPr lang="en-US"/>
                        <a:t>public long getLastAccessedTime()</a:t>
                      </a:r>
                      <a:endParaRPr/>
                    </a:p>
                  </a:txBody>
                  <a:tcPr marT="91425" marB="91425" marR="91425" marL="91425"/>
                </a:tc>
                <a:tc>
                  <a:txBody>
                    <a:bodyPr/>
                    <a:lstStyle/>
                    <a:p>
                      <a:pPr indent="0" lvl="0" marL="0" rtl="0" algn="l">
                        <a:spcBef>
                          <a:spcPts val="0"/>
                        </a:spcBef>
                        <a:spcAft>
                          <a:spcPts val="0"/>
                        </a:spcAft>
                        <a:buNone/>
                      </a:pPr>
                      <a:r>
                        <a:rPr lang="en-US"/>
                        <a:t>This function returns the session's most recent accessible time in milliseconds since midnight on January 1, 1970 GMT.</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C:\Users\parul\Desktop\Digital Learning Content.png" id="328" name="Google Shape;328;g36049254b96_0_328"/>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329" name="Google Shape;329;g36049254b96_0_328"/>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g36049254b96_0_328"/>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Servlet - Session Tracking</a:t>
            </a:r>
            <a:endParaRPr b="1" sz="3000">
              <a:solidFill>
                <a:schemeClr val="lt1"/>
              </a:solidFill>
            </a:endParaRPr>
          </a:p>
          <a:p>
            <a:pPr indent="0" lvl="0" marL="0" rtl="0" algn="l">
              <a:lnSpc>
                <a:spcPct val="115000"/>
              </a:lnSpc>
              <a:spcBef>
                <a:spcPts val="2400"/>
              </a:spcBef>
              <a:spcAft>
                <a:spcPts val="600"/>
              </a:spcAft>
              <a:buClr>
                <a:schemeClr val="dk1"/>
              </a:buClr>
              <a:buSzPts val="1100"/>
              <a:buFont typeface="Arial"/>
              <a:buNone/>
            </a:pPr>
            <a:r>
              <a:t/>
            </a:r>
            <a:endParaRPr b="1" sz="1700">
              <a:solidFill>
                <a:schemeClr val="lt1"/>
              </a:solidFill>
            </a:endParaRPr>
          </a:p>
        </p:txBody>
      </p:sp>
      <p:graphicFrame>
        <p:nvGraphicFramePr>
          <p:cNvPr id="331" name="Google Shape;331;g36049254b96_0_328"/>
          <p:cNvGraphicFramePr/>
          <p:nvPr/>
        </p:nvGraphicFramePr>
        <p:xfrm>
          <a:off x="57150" y="2273800"/>
          <a:ext cx="3000000" cy="3000000"/>
        </p:xfrm>
        <a:graphic>
          <a:graphicData uri="http://schemas.openxmlformats.org/drawingml/2006/table">
            <a:tbl>
              <a:tblPr>
                <a:noFill/>
                <a:tableStyleId>{CCB43EBE-7FBB-4A3C-9CBE-CC1EBEC16A51}</a:tableStyleId>
              </a:tblPr>
              <a:tblGrid>
                <a:gridCol w="2895600"/>
                <a:gridCol w="6191250"/>
              </a:tblGrid>
              <a:tr h="710150">
                <a:tc>
                  <a:txBody>
                    <a:bodyPr/>
                    <a:lstStyle/>
                    <a:p>
                      <a:pPr indent="0" lvl="0" marL="0" rtl="0" algn="l">
                        <a:spcBef>
                          <a:spcPts val="0"/>
                        </a:spcBef>
                        <a:spcAft>
                          <a:spcPts val="0"/>
                        </a:spcAft>
                        <a:buNone/>
                      </a:pPr>
                      <a:r>
                        <a:rPr lang="en-US"/>
                        <a:t>public int getMaxInactiveInterval()</a:t>
                      </a:r>
                      <a:endParaRPr/>
                    </a:p>
                  </a:txBody>
                  <a:tcPr marT="91425" marB="91425" marR="91425" marL="91425"/>
                </a:tc>
                <a:tc>
                  <a:txBody>
                    <a:bodyPr/>
                    <a:lstStyle/>
                    <a:p>
                      <a:pPr indent="0" lvl="0" marL="0" rtl="0" algn="l">
                        <a:spcBef>
                          <a:spcPts val="0"/>
                        </a:spcBef>
                        <a:spcAft>
                          <a:spcPts val="0"/>
                        </a:spcAft>
                        <a:buNone/>
                      </a:pPr>
                      <a:r>
                        <a:rPr lang="en-US"/>
                        <a:t>The maximum time interval (seconds) for which the servlet container will keep the session open between client requests is returned by this function.</a:t>
                      </a:r>
                      <a:endParaRPr/>
                    </a:p>
                  </a:txBody>
                  <a:tcPr marT="91425" marB="91425" marR="91425" marL="91425"/>
                </a:tc>
              </a:tr>
              <a:tr h="710150">
                <a:tc>
                  <a:txBody>
                    <a:bodyPr/>
                    <a:lstStyle/>
                    <a:p>
                      <a:pPr indent="0" lvl="0" marL="0" rtl="0" algn="l">
                        <a:spcBef>
                          <a:spcPts val="0"/>
                        </a:spcBef>
                        <a:spcAft>
                          <a:spcPts val="0"/>
                        </a:spcAft>
                        <a:buNone/>
                      </a:pPr>
                      <a:r>
                        <a:rPr lang="en-US"/>
                        <a:t>public void invalidate()</a:t>
                      </a:r>
                      <a:endParaRPr/>
                    </a:p>
                  </a:txBody>
                  <a:tcPr marT="91425" marB="91425" marR="91425" marL="91425"/>
                </a:tc>
                <a:tc>
                  <a:txBody>
                    <a:bodyPr/>
                    <a:lstStyle/>
                    <a:p>
                      <a:pPr indent="0" lvl="0" marL="0" rtl="0" algn="l">
                        <a:spcBef>
                          <a:spcPts val="0"/>
                        </a:spcBef>
                        <a:spcAft>
                          <a:spcPts val="0"/>
                        </a:spcAft>
                        <a:buNone/>
                      </a:pPr>
                      <a:r>
                        <a:rPr lang="en-US"/>
                        <a:t>This function unbinds any objects connected to this session and invalidates it.</a:t>
                      </a:r>
                      <a:endParaRPr/>
                    </a:p>
                  </a:txBody>
                  <a:tcPr marT="91425" marB="91425" marR="91425" marL="91425"/>
                </a:tc>
              </a:tr>
              <a:tr h="710150">
                <a:tc>
                  <a:txBody>
                    <a:bodyPr/>
                    <a:lstStyle/>
                    <a:p>
                      <a:pPr indent="0" lvl="0" marL="0" rtl="0" algn="l">
                        <a:spcBef>
                          <a:spcPts val="0"/>
                        </a:spcBef>
                        <a:spcAft>
                          <a:spcPts val="0"/>
                        </a:spcAft>
                        <a:buNone/>
                      </a:pPr>
                      <a:r>
                        <a:rPr lang="en-US"/>
                        <a:t>public boolean isNew()</a:t>
                      </a:r>
                      <a:endParaRPr/>
                    </a:p>
                  </a:txBody>
                  <a:tcPr marT="91425" marB="91425" marR="91425" marL="91425"/>
                </a:tc>
                <a:tc>
                  <a:txBody>
                    <a:bodyPr/>
                    <a:lstStyle/>
                    <a:p>
                      <a:pPr indent="0" lvl="0" marL="0" rtl="0" algn="l">
                        <a:spcBef>
                          <a:spcPts val="0"/>
                        </a:spcBef>
                        <a:spcAft>
                          <a:spcPts val="0"/>
                        </a:spcAft>
                        <a:buNone/>
                      </a:pPr>
                      <a:r>
                        <a:rPr lang="en-US"/>
                        <a:t>If the client is unaware of the session or decides not to join it, this function returns true.</a:t>
                      </a:r>
                      <a:endParaRPr/>
                    </a:p>
                  </a:txBody>
                  <a:tcPr marT="91425" marB="91425" marR="91425" marL="91425"/>
                </a:tc>
              </a:tr>
              <a:tr h="710150">
                <a:tc>
                  <a:txBody>
                    <a:bodyPr/>
                    <a:lstStyle/>
                    <a:p>
                      <a:pPr indent="0" lvl="0" marL="0" rtl="0" algn="l">
                        <a:spcBef>
                          <a:spcPts val="0"/>
                        </a:spcBef>
                        <a:spcAft>
                          <a:spcPts val="0"/>
                        </a:spcAft>
                        <a:buNone/>
                      </a:pPr>
                      <a:r>
                        <a:rPr lang="en-US"/>
                        <a:t>public void removeAttribute(String name)</a:t>
                      </a:r>
                      <a:endParaRPr/>
                    </a:p>
                  </a:txBody>
                  <a:tcPr marT="91425" marB="91425" marR="91425" marL="91425"/>
                </a:tc>
                <a:tc>
                  <a:txBody>
                    <a:bodyPr/>
                    <a:lstStyle/>
                    <a:p>
                      <a:pPr indent="0" lvl="0" marL="0" rtl="0" algn="l">
                        <a:spcBef>
                          <a:spcPts val="0"/>
                        </a:spcBef>
                        <a:spcAft>
                          <a:spcPts val="0"/>
                        </a:spcAft>
                        <a:buNone/>
                      </a:pPr>
                      <a:r>
                        <a:rPr lang="en-US"/>
                        <a:t>The object bound with the supplied name is removed from this session using this method.</a:t>
                      </a:r>
                      <a:endParaRPr/>
                    </a:p>
                  </a:txBody>
                  <a:tcPr marT="91425" marB="91425" marR="91425" marL="91425"/>
                </a:tc>
              </a:tr>
              <a:tr h="710150">
                <a:tc>
                  <a:txBody>
                    <a:bodyPr/>
                    <a:lstStyle/>
                    <a:p>
                      <a:pPr indent="0" lvl="0" marL="0" rtl="0" algn="l">
                        <a:spcBef>
                          <a:spcPts val="0"/>
                        </a:spcBef>
                        <a:spcAft>
                          <a:spcPts val="0"/>
                        </a:spcAft>
                        <a:buNone/>
                      </a:pPr>
                      <a:r>
                        <a:rPr lang="en-US"/>
                        <a:t>public void setAttribute(String name, Object value)</a:t>
                      </a:r>
                      <a:endParaRPr/>
                    </a:p>
                  </a:txBody>
                  <a:tcPr marT="91425" marB="91425" marR="91425" marL="91425"/>
                </a:tc>
                <a:tc>
                  <a:txBody>
                    <a:bodyPr/>
                    <a:lstStyle/>
                    <a:p>
                      <a:pPr indent="0" lvl="0" marL="0" rtl="0" algn="l">
                        <a:spcBef>
                          <a:spcPts val="0"/>
                        </a:spcBef>
                        <a:spcAft>
                          <a:spcPts val="0"/>
                        </a:spcAft>
                        <a:buNone/>
                      </a:pPr>
                      <a:r>
                        <a:rPr lang="en-US"/>
                        <a:t>This function uses the supplied name to tie an object to this session.</a:t>
                      </a:r>
                      <a:endParaRPr/>
                    </a:p>
                  </a:txBody>
                  <a:tcPr marT="91425" marB="91425" marR="91425" marL="91425"/>
                </a:tc>
              </a:tr>
              <a:tr h="710150">
                <a:tc>
                  <a:txBody>
                    <a:bodyPr/>
                    <a:lstStyle/>
                    <a:p>
                      <a:pPr indent="0" lvl="0" marL="0" rtl="0" algn="l">
                        <a:spcBef>
                          <a:spcPts val="0"/>
                        </a:spcBef>
                        <a:spcAft>
                          <a:spcPts val="0"/>
                        </a:spcAft>
                        <a:buNone/>
                      </a:pPr>
                      <a:r>
                        <a:rPr lang="en-US"/>
                        <a:t>public void setMaxInactiveInterval(int interval)</a:t>
                      </a:r>
                      <a:endParaRPr/>
                    </a:p>
                  </a:txBody>
                  <a:tcPr marT="91425" marB="91425" marR="91425" marL="91425"/>
                </a:tc>
                <a:tc>
                  <a:txBody>
                    <a:bodyPr/>
                    <a:lstStyle/>
                    <a:p>
                      <a:pPr indent="0" lvl="0" marL="0" rtl="0" algn="l">
                        <a:spcBef>
                          <a:spcPts val="0"/>
                        </a:spcBef>
                        <a:spcAft>
                          <a:spcPts val="0"/>
                        </a:spcAft>
                        <a:buNone/>
                      </a:pPr>
                      <a:r>
                        <a:rPr lang="en-US"/>
                        <a:t>This function defines the interval between client requests before the servlet container invalidates this session in seconds.</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36049254b96_0_337"/>
          <p:cNvSpPr txBox="1"/>
          <p:nvPr/>
        </p:nvSpPr>
        <p:spPr>
          <a:xfrm>
            <a:off x="0" y="3214687"/>
            <a:ext cx="9144000" cy="36432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1.png" id="337" name="Google Shape;337;g36049254b96_0_337"/>
          <p:cNvPicPr preferRelativeResize="0"/>
          <p:nvPr/>
        </p:nvPicPr>
        <p:blipFill rotWithShape="1">
          <a:blip r:embed="rId3">
            <a:alphaModFix/>
          </a:blip>
          <a:srcRect b="0" l="0" r="0" t="0"/>
          <a:stretch/>
        </p:blipFill>
        <p:spPr>
          <a:xfrm>
            <a:off x="1219200" y="361950"/>
            <a:ext cx="6705598" cy="2857500"/>
          </a:xfrm>
          <a:prstGeom prst="rect">
            <a:avLst/>
          </a:prstGeom>
          <a:noFill/>
          <a:ln>
            <a:noFill/>
          </a:ln>
        </p:spPr>
      </p:pic>
      <p:pic>
        <p:nvPicPr>
          <p:cNvPr descr="C:\Users\parul\Desktop\2.png" id="338" name="Google Shape;338;g36049254b96_0_337"/>
          <p:cNvPicPr preferRelativeResize="0"/>
          <p:nvPr/>
        </p:nvPicPr>
        <p:blipFill rotWithShape="1">
          <a:blip r:embed="rId4">
            <a:alphaModFix/>
          </a:blip>
          <a:srcRect b="0" l="0" r="0" t="0"/>
          <a:stretch/>
        </p:blipFill>
        <p:spPr>
          <a:xfrm>
            <a:off x="2433637" y="4000500"/>
            <a:ext cx="4276725" cy="571500"/>
          </a:xfrm>
          <a:prstGeom prst="rect">
            <a:avLst/>
          </a:prstGeom>
          <a:noFill/>
          <a:ln>
            <a:noFill/>
          </a:ln>
        </p:spPr>
      </p:pic>
      <p:pic>
        <p:nvPicPr>
          <p:cNvPr descr="C:\Users\parul\Desktop\Cover Page with yellow patch - Version 18.png" id="339" name="Google Shape;339;g36049254b96_0_337"/>
          <p:cNvPicPr preferRelativeResize="0"/>
          <p:nvPr/>
        </p:nvPicPr>
        <p:blipFill rotWithShape="1">
          <a:blip r:embed="rId5">
            <a:alphaModFix/>
          </a:blip>
          <a:srcRect b="0" l="0" r="0" t="0"/>
          <a:stretch/>
        </p:blipFill>
        <p:spPr>
          <a:xfrm>
            <a:off x="3038475" y="4946650"/>
            <a:ext cx="3067051" cy="260350"/>
          </a:xfrm>
          <a:prstGeom prst="rect">
            <a:avLst/>
          </a:prstGeom>
          <a:noFill/>
          <a:ln>
            <a:noFill/>
          </a:ln>
        </p:spPr>
      </p:pic>
      <p:sp>
        <p:nvSpPr>
          <p:cNvPr id="340" name="Google Shape;340;g36049254b96_0_337"/>
          <p:cNvSpPr txBox="1"/>
          <p:nvPr/>
        </p:nvSpPr>
        <p:spPr>
          <a:xfrm>
            <a:off x="0" y="6003925"/>
            <a:ext cx="9144000" cy="357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1" name="Google Shape;341;g36049254b96_0_337"/>
          <p:cNvSpPr txBox="1"/>
          <p:nvPr/>
        </p:nvSpPr>
        <p:spPr>
          <a:xfrm>
            <a:off x="3249612" y="5997575"/>
            <a:ext cx="2644800" cy="36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Calibri"/>
              <a:buNone/>
            </a:pPr>
            <a:r>
              <a:rPr b="0" i="0" lang="en-US" sz="1800" u="none">
                <a:solidFill>
                  <a:schemeClr val="dk2"/>
                </a:solidFill>
                <a:latin typeface="Calibri"/>
                <a:ea typeface="Calibri"/>
                <a:cs typeface="Calibri"/>
                <a:sym typeface="Calibri"/>
              </a:rPr>
              <a:t>www.paruluniversity.ac.in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C:\Users\parul\Desktop\Digital Learning Content.png" id="66" name="Google Shape;66;g36049254b96_0_11"/>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67" name="Google Shape;67;g36049254b96_0_11"/>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 name="Google Shape;68;g36049254b96_0_11"/>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400"/>
              </a:spcAft>
              <a:buClr>
                <a:schemeClr val="dk1"/>
              </a:buClr>
              <a:buSzPts val="1100"/>
              <a:buFont typeface="Arial"/>
              <a:buNone/>
            </a:pPr>
            <a:r>
              <a:rPr b="1" lang="en-US" sz="3000">
                <a:solidFill>
                  <a:schemeClr val="lt1"/>
                </a:solidFill>
              </a:rPr>
              <a:t>Java Servlets Architecture</a:t>
            </a:r>
            <a:endParaRPr b="1" sz="3000">
              <a:solidFill>
                <a:schemeClr val="lt1"/>
              </a:solidFill>
              <a:latin typeface="Calibri"/>
              <a:ea typeface="Calibri"/>
              <a:cs typeface="Calibri"/>
              <a:sym typeface="Calibri"/>
            </a:endParaRPr>
          </a:p>
        </p:txBody>
      </p:sp>
      <p:sp>
        <p:nvSpPr>
          <p:cNvPr id="69" name="Google Shape;69;g36049254b96_0_11"/>
          <p:cNvSpPr txBox="1"/>
          <p:nvPr/>
        </p:nvSpPr>
        <p:spPr>
          <a:xfrm>
            <a:off x="249225" y="2439961"/>
            <a:ext cx="8645400" cy="4018500"/>
          </a:xfrm>
          <a:prstGeom prst="rect">
            <a:avLst/>
          </a:prstGeom>
          <a:noFill/>
          <a:ln>
            <a:noFill/>
          </a:ln>
        </p:spPr>
        <p:txBody>
          <a:bodyPr anchorCtr="0" anchor="ctr" bIns="45700" lIns="91425" spcFirstLastPara="1" rIns="91425" wrap="square" tIns="45700">
            <a:noAutofit/>
          </a:bodyPr>
          <a:lstStyle/>
          <a:p>
            <a:pPr indent="-304800" lvl="0" marL="457200" rtl="0" algn="l">
              <a:lnSpc>
                <a:spcPct val="115000"/>
              </a:lnSpc>
              <a:spcBef>
                <a:spcPts val="1200"/>
              </a:spcBef>
              <a:spcAft>
                <a:spcPts val="0"/>
              </a:spcAft>
              <a:buClr>
                <a:schemeClr val="dk1"/>
              </a:buClr>
              <a:buSzPts val="1200"/>
              <a:buChar char="●"/>
            </a:pPr>
            <a:r>
              <a:rPr lang="en-US" sz="1600">
                <a:solidFill>
                  <a:schemeClr val="dk1"/>
                </a:solidFill>
              </a:rPr>
              <a:t>Java servlets container play a very important role. It is responsible for handling important tasks like load balancing, session management and resource allocation, it makes sure that all the requests are process efficiently under high traffic. The container distribute requests across multiple instances, which helps improve the system performance.</a:t>
            </a:r>
            <a:endParaRPr sz="16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600">
                <a:solidFill>
                  <a:schemeClr val="dk1"/>
                </a:solidFill>
              </a:rPr>
              <a:t>Servlet Architecture can be depicted from the image itself as provided below as follows: </a:t>
            </a:r>
            <a:endParaRPr sz="1600">
              <a:solidFill>
                <a:schemeClr val="dk1"/>
              </a:solidFill>
            </a:endParaRPr>
          </a:p>
          <a:p>
            <a:pPr indent="0" lvl="0" marL="457200" rtl="0" algn="l">
              <a:lnSpc>
                <a:spcPct val="115000"/>
              </a:lnSpc>
              <a:spcBef>
                <a:spcPts val="1200"/>
              </a:spcBef>
              <a:spcAft>
                <a:spcPts val="12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C:\Users\parul\Desktop\Digital Learning Content.png" id="74" name="Google Shape;74;g36049254b96_0_22"/>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75" name="Google Shape;75;g36049254b96_0_22"/>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g36049254b96_0_22"/>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400"/>
              </a:spcAft>
              <a:buClr>
                <a:schemeClr val="dk1"/>
              </a:buClr>
              <a:buSzPts val="1100"/>
              <a:buFont typeface="Arial"/>
              <a:buNone/>
            </a:pPr>
            <a:r>
              <a:rPr b="1" lang="en-US" sz="3000">
                <a:solidFill>
                  <a:schemeClr val="lt1"/>
                </a:solidFill>
              </a:rPr>
              <a:t>Java Servlets Architecture</a:t>
            </a:r>
            <a:endParaRPr b="1" sz="3000">
              <a:solidFill>
                <a:schemeClr val="lt1"/>
              </a:solidFill>
              <a:latin typeface="Calibri"/>
              <a:ea typeface="Calibri"/>
              <a:cs typeface="Calibri"/>
              <a:sym typeface="Calibri"/>
            </a:endParaRPr>
          </a:p>
        </p:txBody>
      </p:sp>
      <p:pic>
        <p:nvPicPr>
          <p:cNvPr id="77" name="Google Shape;77;g36049254b96_0_22" title="servlet-architecture-mc-slide1.png"/>
          <p:cNvPicPr preferRelativeResize="0"/>
          <p:nvPr/>
        </p:nvPicPr>
        <p:blipFill>
          <a:blip r:embed="rId4">
            <a:alphaModFix/>
          </a:blip>
          <a:stretch>
            <a:fillRect/>
          </a:stretch>
        </p:blipFill>
        <p:spPr>
          <a:xfrm>
            <a:off x="1029375" y="2366050"/>
            <a:ext cx="708525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C:\Users\parul\Desktop\Digital Learning Content.png" id="82" name="Google Shape;82;g36049254b96_0_3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83" name="Google Shape;83;g36049254b96_0_30"/>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g36049254b96_0_30"/>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Execution of Java Servlet</a:t>
            </a:r>
            <a:endParaRPr b="1" sz="3000">
              <a:solidFill>
                <a:schemeClr val="lt1"/>
              </a:solidFill>
            </a:endParaRPr>
          </a:p>
        </p:txBody>
      </p:sp>
      <p:sp>
        <p:nvSpPr>
          <p:cNvPr id="85" name="Google Shape;85;g36049254b96_0_30"/>
          <p:cNvSpPr txBox="1"/>
          <p:nvPr/>
        </p:nvSpPr>
        <p:spPr>
          <a:xfrm>
            <a:off x="249225" y="2439961"/>
            <a:ext cx="8645400" cy="4018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rPr>
              <a:t>Execution of Servlets basically involves Six basic steps: </a:t>
            </a:r>
            <a:endParaRPr sz="16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600">
                <a:solidFill>
                  <a:schemeClr val="dk1"/>
                </a:solidFill>
              </a:rPr>
              <a:t>The Clients send the request to the Web Server.</a:t>
            </a:r>
            <a:endParaRPr sz="16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600">
                <a:solidFill>
                  <a:schemeClr val="dk1"/>
                </a:solidFill>
              </a:rPr>
              <a:t>The Web Server receives the request.</a:t>
            </a:r>
            <a:endParaRPr sz="16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600">
                <a:solidFill>
                  <a:schemeClr val="dk1"/>
                </a:solidFill>
              </a:rPr>
              <a:t>The Web Server passes the request to the corresponding servlet.</a:t>
            </a:r>
            <a:endParaRPr sz="16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600">
                <a:solidFill>
                  <a:schemeClr val="dk1"/>
                </a:solidFill>
              </a:rPr>
              <a:t>The Servlet processes the request and generates the response in the form of output.</a:t>
            </a:r>
            <a:endParaRPr sz="16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600">
                <a:solidFill>
                  <a:schemeClr val="dk1"/>
                </a:solidFill>
              </a:rPr>
              <a:t>The Servlet sends the response back to the webserver.</a:t>
            </a:r>
            <a:endParaRPr sz="16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600">
                <a:solidFill>
                  <a:schemeClr val="dk1"/>
                </a:solidFill>
              </a:rPr>
              <a:t>The Web Server sends the response back to the client and the client browser displays it on the screen.</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C:\Users\parul\Desktop\Digital Learning Content.png" id="90" name="Google Shape;90;g36049254b96_0_4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91" name="Google Shape;91;g36049254b96_0_40"/>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g36049254b96_0_40"/>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Life Cycle of a Servlet</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pic>
        <p:nvPicPr>
          <p:cNvPr id="93" name="Google Shape;93;g36049254b96_0_40" title="Lifecycle.png"/>
          <p:cNvPicPr preferRelativeResize="0"/>
          <p:nvPr/>
        </p:nvPicPr>
        <p:blipFill>
          <a:blip r:embed="rId4">
            <a:alphaModFix/>
          </a:blip>
          <a:stretch>
            <a:fillRect/>
          </a:stretch>
        </p:blipFill>
        <p:spPr>
          <a:xfrm>
            <a:off x="749725" y="2281654"/>
            <a:ext cx="7644525" cy="426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C:\Users\parul\Desktop\Digital Learning Content.png" id="98" name="Google Shape;98;g36049254b96_0_8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99" name="Google Shape;99;g36049254b96_0_84"/>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g36049254b96_0_84"/>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Life Cycle of a Servlet</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01" name="Google Shape;101;g36049254b96_0_84"/>
          <p:cNvSpPr txBox="1"/>
          <p:nvPr/>
        </p:nvSpPr>
        <p:spPr>
          <a:xfrm>
            <a:off x="154075" y="2361900"/>
            <a:ext cx="8799300" cy="40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latin typeface="Calibri"/>
                <a:ea typeface="Calibri"/>
                <a:cs typeface="Calibri"/>
                <a:sym typeface="Calibri"/>
              </a:rPr>
              <a:t>Servlet life cycle can be defined as the stages through which the servlet passes from its creation to its destruction.</a:t>
            </a:r>
            <a:br>
              <a:rPr lang="en-US" sz="1500">
                <a:solidFill>
                  <a:schemeClr val="dk1"/>
                </a:solidFill>
                <a:latin typeface="Calibri"/>
                <a:ea typeface="Calibri"/>
                <a:cs typeface="Calibri"/>
                <a:sym typeface="Calibri"/>
              </a:rPr>
            </a:br>
            <a:r>
              <a:rPr lang="en-US" sz="1500">
                <a:solidFill>
                  <a:schemeClr val="dk1"/>
                </a:solidFill>
                <a:latin typeface="Calibri"/>
                <a:ea typeface="Calibri"/>
                <a:cs typeface="Calibri"/>
                <a:sym typeface="Calibri"/>
              </a:rPr>
              <a:t>The servlet life cycle consists of these stages:</a:t>
            </a:r>
            <a:endParaRPr sz="1500">
              <a:solidFill>
                <a:schemeClr val="dk1"/>
              </a:solidFill>
              <a:latin typeface="Calibri"/>
              <a:ea typeface="Calibri"/>
              <a:cs typeface="Calibri"/>
              <a:sym typeface="Calibri"/>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latin typeface="Calibri"/>
                <a:ea typeface="Calibri"/>
                <a:cs typeface="Calibri"/>
                <a:sym typeface="Calibri"/>
              </a:rPr>
              <a:t>Servlet is created</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Calibri"/>
                <a:ea typeface="Calibri"/>
                <a:cs typeface="Calibri"/>
                <a:sym typeface="Calibri"/>
              </a:rPr>
              <a:t>Servlet is initialized</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Calibri"/>
                <a:ea typeface="Calibri"/>
                <a:cs typeface="Calibri"/>
                <a:sym typeface="Calibri"/>
              </a:rPr>
              <a:t>Servlet is ready to service</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Calibri"/>
                <a:ea typeface="Calibri"/>
                <a:cs typeface="Calibri"/>
                <a:sym typeface="Calibri"/>
              </a:rPr>
              <a:t>Servlet is servicing</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Calibri"/>
                <a:ea typeface="Calibri"/>
                <a:cs typeface="Calibri"/>
                <a:sym typeface="Calibri"/>
              </a:rPr>
              <a:t>Servlet is not ready to service</a:t>
            </a:r>
            <a:endParaRPr sz="15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latin typeface="Calibri"/>
                <a:ea typeface="Calibri"/>
                <a:cs typeface="Calibri"/>
                <a:sym typeface="Calibri"/>
              </a:rPr>
              <a:t>Servlet is destroyed</a:t>
            </a:r>
            <a:endParaRPr sz="1500">
              <a:solidFill>
                <a:schemeClr val="dk1"/>
              </a:solidFill>
              <a:latin typeface="Calibri"/>
              <a:ea typeface="Calibri"/>
              <a:cs typeface="Calibri"/>
              <a:sym typeface="Calibri"/>
            </a:endParaRPr>
          </a:p>
          <a:p>
            <a:pPr indent="0" lvl="0" marL="0" rtl="0" algn="l">
              <a:spcBef>
                <a:spcPts val="120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C:\Users\parul\Desktop\Digital Learning Content.png" id="106" name="Google Shape;106;g36049254b96_0_5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07" name="Google Shape;107;g36049254b96_0_50"/>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g36049254b96_0_50"/>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Life Cycle of a Servlet</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09" name="Google Shape;109;g36049254b96_0_50"/>
          <p:cNvSpPr txBox="1"/>
          <p:nvPr/>
        </p:nvSpPr>
        <p:spPr>
          <a:xfrm>
            <a:off x="190650" y="2389325"/>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500">
                <a:solidFill>
                  <a:schemeClr val="dk1"/>
                </a:solidFill>
              </a:rPr>
              <a:t>1. Loading a Servlet</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The first stage of the Servlet lifecycle involves loading and initializing the Servlet. The Servlet container performs the following operations:</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Loading: </a:t>
            </a:r>
            <a:r>
              <a:rPr lang="en-US" sz="1500">
                <a:solidFill>
                  <a:schemeClr val="dk1"/>
                </a:solidFill>
              </a:rPr>
              <a:t>The Servlet container loads the Servlet class into memory.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Instantiation:</a:t>
            </a:r>
            <a:r>
              <a:rPr lang="en-US" sz="1500">
                <a:solidFill>
                  <a:schemeClr val="dk1"/>
                </a:solidFill>
              </a:rPr>
              <a:t> The container creates an instance of the Servlet using the no-argument constructor.</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500">
                <a:solidFill>
                  <a:schemeClr val="dk1"/>
                </a:solidFill>
              </a:rPr>
              <a:t>The Servlet container can load the Servlet at one of the following times:</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During the initialization of the web application (if the Servlet is configured with a zero or positive integer value in the deployment descriptor).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When the Servlet is first requested by a client (if lazy loading is enabled).</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2020-05-18T10:32:41Z</dcterms:created>
  <dc:creator>parul</dc:creator>
</cp:coreProperties>
</file>