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 uri="GoogleSlidesCustomDataVersion2">
      <go:slidesCustomData xmlns:go="http://customooxmlschemas.google.com/" r:id="rId28" roundtripDataSignature="AMtx7mgZJ92yu2D6NNAhRNFODbRXPbNj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Mon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italic.fntdata"/><Relationship Id="rId25" Type="http://schemas.openxmlformats.org/officeDocument/2006/relationships/font" Target="fonts/RobotoMono-bold.fntdata"/><Relationship Id="rId28" Type="http://customschemas.google.com/relationships/presentationmetadata" Target="metadata"/><Relationship Id="rId27"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 name="Google Shape;3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93e338ef9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3793e338ef9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93e338ef9_0_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g3793e338ef9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93e338ef9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3793e338ef9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93e338ef9_0_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3793e338ef9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93e338ef9_0_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3793e338ef9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793e39357c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3793e39357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93e39357c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g3793e39357c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049254b96_0_3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6049254b96_0_3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360476777ee_0_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g360476777ee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049254b96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 name="Google Shape;64;g36049254b96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049254b96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g36049254b96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049254b96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36049254b9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049254b96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36049254b9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049254b96_0_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g36049254b96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049254b96_0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36049254b96_0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23" name="Google Shape;23;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5" name="Google Shape;25;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1pPr>
            <a:lvl2pPr indent="0" lvl="1"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2pPr>
            <a:lvl3pPr indent="0" lvl="2"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3pPr>
            <a:lvl4pPr indent="0" lvl="3"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4pPr>
            <a:lvl5pPr indent="0" lvl="4"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5pPr>
            <a:lvl6pPr indent="0" lvl="5"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6pPr>
            <a:lvl7pPr indent="0" lvl="6"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7pPr>
            <a:lvl8pPr indent="0" lvl="7"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8pPr>
            <a:lvl9pPr indent="0" lvl="8" marL="0" marR="0" rtl="0" algn="r">
              <a:lnSpc>
                <a:spcPct val="100000"/>
              </a:lnSpc>
              <a:spcBef>
                <a:spcPts val="0"/>
              </a:spcBef>
              <a:spcAft>
                <a:spcPts val="0"/>
              </a:spcAft>
              <a:buClr>
                <a:schemeClr val="dk1"/>
              </a:buClr>
              <a:buSzPts val="1200"/>
              <a:buFont typeface="Calibri"/>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pic>
        <p:nvPicPr>
          <p:cNvPr descr="C:\Users\parul\Desktop\temp.png" id="37" name="Google Shape;37;p1"/>
          <p:cNvPicPr preferRelativeResize="0"/>
          <p:nvPr/>
        </p:nvPicPr>
        <p:blipFill rotWithShape="1">
          <a:blip r:embed="rId3">
            <a:alphaModFix/>
          </a:blip>
          <a:srcRect b="0" l="0" r="0" t="0"/>
          <a:stretch/>
        </p:blipFill>
        <p:spPr>
          <a:xfrm>
            <a:off x="0" y="0"/>
            <a:ext cx="9144000" cy="6900862"/>
          </a:xfrm>
          <a:prstGeom prst="rect">
            <a:avLst/>
          </a:prstGeom>
          <a:noFill/>
          <a:ln>
            <a:noFill/>
          </a:ln>
        </p:spPr>
      </p:pic>
      <p:sp>
        <p:nvSpPr>
          <p:cNvPr id="38" name="Google Shape;38;p1"/>
          <p:cNvSpPr txBox="1"/>
          <p:nvPr/>
        </p:nvSpPr>
        <p:spPr>
          <a:xfrm>
            <a:off x="1143000" y="1473200"/>
            <a:ext cx="6858000" cy="11699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500"/>
              <a:buFont typeface="Calibri"/>
              <a:buNone/>
            </a:pPr>
            <a:r>
              <a:rPr b="1" i="0" lang="en-US" sz="3500" u="none" cap="none" strike="noStrike">
                <a:solidFill>
                  <a:srgbClr val="000000"/>
                </a:solidFill>
                <a:latin typeface="Calibri"/>
                <a:ea typeface="Calibri"/>
                <a:cs typeface="Calibri"/>
                <a:sym typeface="Calibri"/>
              </a:rPr>
              <a:t>Enterprise Programming</a:t>
            </a:r>
            <a:br>
              <a:rPr b="1" i="0" lang="en-US" sz="3500" u="none" cap="none" strike="noStrike">
                <a:solidFill>
                  <a:srgbClr val="000000"/>
                </a:solidFill>
                <a:latin typeface="Calibri"/>
                <a:ea typeface="Calibri"/>
                <a:cs typeface="Calibri"/>
                <a:sym typeface="Calibri"/>
              </a:rPr>
            </a:br>
            <a:r>
              <a:rPr b="1" i="0" lang="en-US" sz="3500" u="none" cap="none" strike="noStrike">
                <a:solidFill>
                  <a:srgbClr val="000000"/>
                </a:solidFill>
                <a:latin typeface="Calibri"/>
                <a:ea typeface="Calibri"/>
                <a:cs typeface="Calibri"/>
                <a:sym typeface="Calibri"/>
              </a:rPr>
              <a:t>(303105309)</a:t>
            </a:r>
            <a:endParaRPr b="0" i="0" sz="1400" u="none" cap="none" strike="noStrike">
              <a:solidFill>
                <a:srgbClr val="000000"/>
              </a:solidFill>
              <a:latin typeface="Arial"/>
              <a:ea typeface="Arial"/>
              <a:cs typeface="Arial"/>
              <a:sym typeface="Arial"/>
            </a:endParaRPr>
          </a:p>
        </p:txBody>
      </p:sp>
      <p:pic>
        <p:nvPicPr>
          <p:cNvPr descr="C:\Users\parul\Desktop\Registered Logosd.png" id="39" name="Google Shape;39;p1"/>
          <p:cNvPicPr preferRelativeResize="0"/>
          <p:nvPr/>
        </p:nvPicPr>
        <p:blipFill rotWithShape="1">
          <a:blip r:embed="rId4">
            <a:alphaModFix/>
          </a:blip>
          <a:srcRect b="0" l="0" r="0" t="0"/>
          <a:stretch/>
        </p:blipFill>
        <p:spPr>
          <a:xfrm>
            <a:off x="3381375" y="500062"/>
            <a:ext cx="2381250" cy="628650"/>
          </a:xfrm>
          <a:prstGeom prst="rect">
            <a:avLst/>
          </a:prstGeom>
          <a:noFill/>
          <a:ln>
            <a:noFill/>
          </a:ln>
        </p:spPr>
      </p:pic>
      <p:grpSp>
        <p:nvGrpSpPr>
          <p:cNvPr id="40" name="Google Shape;40;p1"/>
          <p:cNvGrpSpPr/>
          <p:nvPr/>
        </p:nvGrpSpPr>
        <p:grpSpPr>
          <a:xfrm>
            <a:off x="1417637" y="2692400"/>
            <a:ext cx="6308725" cy="93662"/>
            <a:chOff x="1428728" y="2571744"/>
            <a:chExt cx="6309404" cy="94298"/>
          </a:xfrm>
        </p:grpSpPr>
        <p:cxnSp>
          <p:nvCxnSpPr>
            <p:cNvPr id="41" name="Google Shape;41;p1"/>
            <p:cNvCxnSpPr/>
            <p:nvPr/>
          </p:nvCxnSpPr>
          <p:spPr>
            <a:xfrm>
              <a:off x="1428728" y="2618094"/>
              <a:ext cx="6287177" cy="1598"/>
            </a:xfrm>
            <a:prstGeom prst="straightConnector1">
              <a:avLst/>
            </a:prstGeom>
            <a:noFill/>
            <a:ln cap="flat" cmpd="sng" w="9525">
              <a:solidFill>
                <a:srgbClr val="000000"/>
              </a:solidFill>
              <a:prstDash val="solid"/>
              <a:miter lim="800000"/>
              <a:headEnd len="sm" w="sm" type="none"/>
              <a:tailEnd len="sm" w="sm" type="none"/>
            </a:ln>
          </p:spPr>
        </p:cxnSp>
        <p:sp>
          <p:nvSpPr>
            <p:cNvPr id="42" name="Google Shape;42;p1"/>
            <p:cNvSpPr/>
            <p:nvPr/>
          </p:nvSpPr>
          <p:spPr>
            <a:xfrm rot="10800000">
              <a:off x="1428728" y="2571744"/>
              <a:ext cx="93672"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3" name="Google Shape;43;p1"/>
            <p:cNvSpPr/>
            <p:nvPr/>
          </p:nvSpPr>
          <p:spPr>
            <a:xfrm rot="10800000">
              <a:off x="7644459" y="2571744"/>
              <a:ext cx="93673" cy="94298"/>
            </a:xfrm>
            <a:prstGeom prst="ellipse">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44" name="Google Shape;44;p1"/>
          <p:cNvPicPr preferRelativeResize="0"/>
          <p:nvPr/>
        </p:nvPicPr>
        <p:blipFill rotWithShape="1">
          <a:blip r:embed="rId5">
            <a:alphaModFix/>
          </a:blip>
          <a:srcRect b="0" l="0" r="0" t="0"/>
          <a:stretch/>
        </p:blipFill>
        <p:spPr>
          <a:xfrm>
            <a:off x="8318500" y="6032500"/>
            <a:ext cx="609600" cy="609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C:\Users\parul\Desktop\Digital Learning Content.png" id="114" name="Google Shape;114;g3793e338ef9_0_2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15" name="Google Shape;115;g3793e338ef9_0_24"/>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g3793e338ef9_0_24"/>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Session</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17" name="Google Shape;117;g3793e338ef9_0_24"/>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The Session interface interacts with the database and provides CRUD operations. It maintains a first-level cache (session-level).</a:t>
            </a:r>
            <a:endParaRPr sz="17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sz="1700">
                <a:solidFill>
                  <a:schemeClr val="dk1"/>
                </a:solidFill>
              </a:rPr>
              <a:t>Session session = factory.openSession();</a:t>
            </a:r>
            <a:endParaRPr sz="1700">
              <a:solidFill>
                <a:schemeClr val="dk1"/>
              </a:solidFill>
            </a:endParaRPr>
          </a:p>
          <a:p>
            <a:pPr indent="0" lvl="0" marL="457200" rtl="0" algn="l">
              <a:lnSpc>
                <a:spcPct val="115000"/>
              </a:lnSpc>
              <a:spcBef>
                <a:spcPts val="1200"/>
              </a:spcBef>
              <a:spcAft>
                <a:spcPts val="1200"/>
              </a:spcAft>
              <a:buNone/>
            </a:pPr>
            <a:r>
              <a:t/>
            </a:r>
            <a:endParaRPr b="1"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C:\Users\parul\Desktop\Digital Learning Content.png" id="122" name="Google Shape;122;g3793e338ef9_0_33"/>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23" name="Google Shape;123;g3793e338ef9_0_33"/>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4" name="Google Shape;124;g3793e338ef9_0_33"/>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Transaction</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25" name="Google Shape;125;g3793e338ef9_0_33"/>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The Transaction interface handles atomic database operations, ensuring data integrity through commit or rollback.</a:t>
            </a:r>
            <a:endParaRPr sz="17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sz="1700">
                <a:solidFill>
                  <a:schemeClr val="dk1"/>
                </a:solidFill>
              </a:rPr>
              <a:t>Transaction tx = session.beginTransaction();</a:t>
            </a:r>
            <a:endParaRPr sz="17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sz="1700">
                <a:solidFill>
                  <a:schemeClr val="dk1"/>
                </a:solidFill>
              </a:rPr>
              <a:t>tx.commit(); // or tx.rollback();</a:t>
            </a:r>
            <a:endParaRPr sz="1700">
              <a:solidFill>
                <a:schemeClr val="dk1"/>
              </a:solidFill>
            </a:endParaRPr>
          </a:p>
          <a:p>
            <a:pPr indent="0" lvl="0" marL="45720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C:\Users\parul\Desktop\Digital Learning Content.png" id="130" name="Google Shape;130;g3793e338ef9_0_42"/>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31" name="Google Shape;131;g3793e338ef9_0_42"/>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2" name="Google Shape;132;g3793e338ef9_0_42"/>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Query</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33" name="Google Shape;133;g3793e338ef9_0_42"/>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The Query interface executes HQL, Criteria API or native SQL queries to fetch or manipulate data.</a:t>
            </a:r>
            <a:endParaRPr sz="17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sz="1700">
                <a:solidFill>
                  <a:schemeClr val="dk1"/>
                </a:solidFill>
              </a:rPr>
              <a:t>Query&lt;Student&gt; query = session.createQuery("from Student");</a:t>
            </a:r>
            <a:endParaRPr sz="1700">
              <a:solidFill>
                <a:schemeClr val="dk1"/>
              </a:solidFill>
            </a:endParaRPr>
          </a:p>
          <a:p>
            <a:pPr indent="0" lvl="0" marL="381000" marR="381000" rtl="0" algn="l">
              <a:lnSpc>
                <a:spcPct val="115000"/>
              </a:lnSpc>
              <a:spcBef>
                <a:spcPts val="1200"/>
              </a:spcBef>
              <a:spcAft>
                <a:spcPts val="1200"/>
              </a:spcAft>
              <a:buNone/>
            </a:pPr>
            <a:r>
              <a:rPr lang="en-US" sz="1700">
                <a:solidFill>
                  <a:schemeClr val="dk1"/>
                </a:solidFill>
              </a:rPr>
              <a:t>List&lt;Student&gt; students = query.list();</a:t>
            </a:r>
            <a:endParaRPr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C:\Users\parul\Desktop\Digital Learning Content.png" id="138" name="Google Shape;138;g3793e338ef9_0_51"/>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39" name="Google Shape;139;g3793e338ef9_0_51"/>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g3793e338ef9_0_51"/>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Persistent Classes (Entities)</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41" name="Google Shape;141;g3793e338ef9_0_51"/>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700">
                <a:solidFill>
                  <a:schemeClr val="dk1"/>
                </a:solidFill>
              </a:rPr>
              <a:t>Java classes annotated with @Entity represent database tables. Each object maps to a row.</a:t>
            </a:r>
            <a:endParaRPr sz="1700">
              <a:solidFill>
                <a:schemeClr val="dk1"/>
              </a:solidFill>
            </a:endParaRPr>
          </a:p>
          <a:p>
            <a:pPr indent="0" lvl="0" marL="381000" marR="381000" rtl="0" algn="l">
              <a:lnSpc>
                <a:spcPct val="50000"/>
              </a:lnSpc>
              <a:spcBef>
                <a:spcPts val="1200"/>
              </a:spcBef>
              <a:spcAft>
                <a:spcPts val="0"/>
              </a:spcAft>
              <a:buNone/>
            </a:pPr>
            <a:r>
              <a:rPr lang="en-US" sz="1700">
                <a:solidFill>
                  <a:srgbClr val="188038"/>
                </a:solidFill>
                <a:latin typeface="Roboto Mono"/>
                <a:ea typeface="Roboto Mono"/>
                <a:cs typeface="Roboto Mono"/>
                <a:sym typeface="Roboto Mono"/>
              </a:rPr>
              <a:t>@Entity</a:t>
            </a:r>
            <a:endParaRPr sz="1700">
              <a:solidFill>
                <a:srgbClr val="188038"/>
              </a:solidFill>
              <a:latin typeface="Roboto Mono"/>
              <a:ea typeface="Roboto Mono"/>
              <a:cs typeface="Roboto Mono"/>
              <a:sym typeface="Roboto Mono"/>
            </a:endParaRPr>
          </a:p>
          <a:p>
            <a:pPr indent="0" lvl="0" marL="381000" marR="381000" rtl="0" algn="l">
              <a:lnSpc>
                <a:spcPct val="50000"/>
              </a:lnSpc>
              <a:spcBef>
                <a:spcPts val="1200"/>
              </a:spcBef>
              <a:spcAft>
                <a:spcPts val="0"/>
              </a:spcAft>
              <a:buNone/>
            </a:pPr>
            <a:r>
              <a:rPr lang="en-US" sz="1700">
                <a:solidFill>
                  <a:srgbClr val="188038"/>
                </a:solidFill>
                <a:latin typeface="Roboto Mono"/>
                <a:ea typeface="Roboto Mono"/>
                <a:cs typeface="Roboto Mono"/>
                <a:sym typeface="Roboto Mono"/>
              </a:rPr>
              <a:t>class Student {</a:t>
            </a:r>
            <a:endParaRPr sz="1700">
              <a:solidFill>
                <a:srgbClr val="188038"/>
              </a:solidFill>
              <a:latin typeface="Roboto Mono"/>
              <a:ea typeface="Roboto Mono"/>
              <a:cs typeface="Roboto Mono"/>
              <a:sym typeface="Roboto Mono"/>
            </a:endParaRPr>
          </a:p>
          <a:p>
            <a:pPr indent="0" lvl="0" marL="381000" marR="381000" rtl="0" algn="l">
              <a:lnSpc>
                <a:spcPct val="50000"/>
              </a:lnSpc>
              <a:spcBef>
                <a:spcPts val="1200"/>
              </a:spcBef>
              <a:spcAft>
                <a:spcPts val="0"/>
              </a:spcAft>
              <a:buNone/>
            </a:pPr>
            <a:r>
              <a:rPr lang="en-US" sz="1700">
                <a:solidFill>
                  <a:srgbClr val="188038"/>
                </a:solidFill>
                <a:latin typeface="Roboto Mono"/>
                <a:ea typeface="Roboto Mono"/>
                <a:cs typeface="Roboto Mono"/>
                <a:sym typeface="Roboto Mono"/>
              </a:rPr>
              <a:t>    @Id</a:t>
            </a:r>
            <a:endParaRPr sz="1700">
              <a:solidFill>
                <a:srgbClr val="188038"/>
              </a:solidFill>
              <a:latin typeface="Roboto Mono"/>
              <a:ea typeface="Roboto Mono"/>
              <a:cs typeface="Roboto Mono"/>
              <a:sym typeface="Roboto Mono"/>
            </a:endParaRPr>
          </a:p>
          <a:p>
            <a:pPr indent="0" lvl="0" marL="381000" marR="381000" rtl="0" algn="l">
              <a:lnSpc>
                <a:spcPct val="50000"/>
              </a:lnSpc>
              <a:spcBef>
                <a:spcPts val="1200"/>
              </a:spcBef>
              <a:spcAft>
                <a:spcPts val="0"/>
              </a:spcAft>
              <a:buNone/>
            </a:pPr>
            <a:r>
              <a:rPr lang="en-US" sz="1700">
                <a:solidFill>
                  <a:srgbClr val="188038"/>
                </a:solidFill>
                <a:latin typeface="Roboto Mono"/>
                <a:ea typeface="Roboto Mono"/>
                <a:cs typeface="Roboto Mono"/>
                <a:sym typeface="Roboto Mono"/>
              </a:rPr>
              <a:t>    private Long id;</a:t>
            </a:r>
            <a:endParaRPr sz="1700">
              <a:solidFill>
                <a:srgbClr val="188038"/>
              </a:solidFill>
              <a:latin typeface="Roboto Mono"/>
              <a:ea typeface="Roboto Mono"/>
              <a:cs typeface="Roboto Mono"/>
              <a:sym typeface="Roboto Mono"/>
            </a:endParaRPr>
          </a:p>
          <a:p>
            <a:pPr indent="0" lvl="0" marL="381000" marR="381000" rtl="0" algn="l">
              <a:lnSpc>
                <a:spcPct val="50000"/>
              </a:lnSpc>
              <a:spcBef>
                <a:spcPts val="1200"/>
              </a:spcBef>
              <a:spcAft>
                <a:spcPts val="0"/>
              </a:spcAft>
              <a:buNone/>
            </a:pPr>
            <a:r>
              <a:rPr lang="en-US" sz="1700">
                <a:solidFill>
                  <a:srgbClr val="188038"/>
                </a:solidFill>
                <a:latin typeface="Roboto Mono"/>
                <a:ea typeface="Roboto Mono"/>
                <a:cs typeface="Roboto Mono"/>
                <a:sym typeface="Roboto Mono"/>
              </a:rPr>
              <a:t>    private String name;</a:t>
            </a:r>
            <a:endParaRPr sz="1700">
              <a:solidFill>
                <a:srgbClr val="188038"/>
              </a:solidFill>
              <a:latin typeface="Roboto Mono"/>
              <a:ea typeface="Roboto Mono"/>
              <a:cs typeface="Roboto Mono"/>
              <a:sym typeface="Roboto Mono"/>
            </a:endParaRPr>
          </a:p>
          <a:p>
            <a:pPr indent="0" lvl="0" marL="381000" marR="381000" rtl="0" algn="l">
              <a:lnSpc>
                <a:spcPct val="50000"/>
              </a:lnSpc>
              <a:spcBef>
                <a:spcPts val="1200"/>
              </a:spcBef>
              <a:spcAft>
                <a:spcPts val="0"/>
              </a:spcAft>
              <a:buNone/>
            </a:pPr>
            <a:r>
              <a:rPr lang="en-US" sz="1700">
                <a:solidFill>
                  <a:srgbClr val="188038"/>
                </a:solidFill>
                <a:latin typeface="Roboto Mono"/>
                <a:ea typeface="Roboto Mono"/>
                <a:cs typeface="Roboto Mono"/>
                <a:sym typeface="Roboto Mono"/>
              </a:rPr>
              <a:t>}</a:t>
            </a:r>
            <a:endParaRPr sz="17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US" sz="1700">
                <a:solidFill>
                  <a:schemeClr val="dk1"/>
                </a:solidFill>
              </a:rPr>
              <a:t>Key Points: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Represents database tables.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Mapped via annotations or XML.</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Enables object-oriented access to data.</a:t>
            </a:r>
            <a:endParaRPr sz="1700">
              <a:solidFill>
                <a:schemeClr val="dk1"/>
              </a:solidFill>
            </a:endParaRPr>
          </a:p>
          <a:p>
            <a:pPr indent="0" lvl="0" marL="381000" marR="38100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C:\Users\parul\Desktop\Digital Learning Content.png" id="146" name="Google Shape;146;g3793e338ef9_0_6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47" name="Google Shape;147;g3793e338ef9_0_6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8" name="Google Shape;148;g3793e338ef9_0_6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Mapping</a:t>
            </a:r>
            <a:endParaRPr b="1" sz="3000">
              <a:solidFill>
                <a:schemeClr val="lt1"/>
              </a:solidFill>
            </a:endParaRPr>
          </a:p>
        </p:txBody>
      </p:sp>
      <p:sp>
        <p:nvSpPr>
          <p:cNvPr id="149" name="Google Shape;149;g3793e338ef9_0_60"/>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dk1"/>
              </a:solidFill>
            </a:endParaRPr>
          </a:p>
          <a:p>
            <a:pPr indent="0" lvl="0" marL="0" rtl="0" algn="l">
              <a:lnSpc>
                <a:spcPct val="115000"/>
              </a:lnSpc>
              <a:spcBef>
                <a:spcPts val="1200"/>
              </a:spcBef>
              <a:spcAft>
                <a:spcPts val="0"/>
              </a:spcAft>
              <a:buNone/>
            </a:pPr>
            <a:r>
              <a:rPr lang="en-US" sz="1700">
                <a:solidFill>
                  <a:schemeClr val="dk1"/>
                </a:solidFill>
              </a:rPr>
              <a:t>Defines the relationship between Java classes and database tables. Can be done via annotations or XML files.</a:t>
            </a:r>
            <a:endParaRPr sz="1700">
              <a:solidFill>
                <a:schemeClr val="dk1"/>
              </a:solidFill>
            </a:endParaRPr>
          </a:p>
          <a:p>
            <a:pPr indent="0" lvl="0" marL="381000" marR="381000" rtl="0" algn="l">
              <a:lnSpc>
                <a:spcPct val="115000"/>
              </a:lnSpc>
              <a:spcBef>
                <a:spcPts val="1200"/>
              </a:spcBef>
              <a:spcAft>
                <a:spcPts val="0"/>
              </a:spcAft>
              <a:buNone/>
            </a:pPr>
            <a:r>
              <a:rPr lang="en-US" sz="1700">
                <a:solidFill>
                  <a:srgbClr val="188038"/>
                </a:solidFill>
                <a:latin typeface="Roboto Mono"/>
                <a:ea typeface="Roboto Mono"/>
                <a:cs typeface="Roboto Mono"/>
                <a:sym typeface="Roboto Mono"/>
              </a:rPr>
              <a:t>@Entity</a:t>
            </a:r>
            <a:endParaRPr sz="1700">
              <a:solidFill>
                <a:srgbClr val="188038"/>
              </a:solidFill>
              <a:latin typeface="Roboto Mono"/>
              <a:ea typeface="Roboto Mono"/>
              <a:cs typeface="Roboto Mono"/>
              <a:sym typeface="Roboto Mono"/>
            </a:endParaRPr>
          </a:p>
          <a:p>
            <a:pPr indent="0" lvl="0" marL="381000" marR="381000" rtl="0" algn="l">
              <a:lnSpc>
                <a:spcPct val="115000"/>
              </a:lnSpc>
              <a:spcBef>
                <a:spcPts val="1200"/>
              </a:spcBef>
              <a:spcAft>
                <a:spcPts val="0"/>
              </a:spcAft>
              <a:buNone/>
            </a:pPr>
            <a:r>
              <a:rPr lang="en-US" sz="1700">
                <a:solidFill>
                  <a:srgbClr val="188038"/>
                </a:solidFill>
                <a:latin typeface="Roboto Mono"/>
                <a:ea typeface="Roboto Mono"/>
                <a:cs typeface="Roboto Mono"/>
                <a:sym typeface="Roboto Mono"/>
              </a:rPr>
              <a:t>@Table(name="student")</a:t>
            </a:r>
            <a:endParaRPr sz="1700">
              <a:solidFill>
                <a:srgbClr val="188038"/>
              </a:solidFill>
              <a:latin typeface="Roboto Mono"/>
              <a:ea typeface="Roboto Mono"/>
              <a:cs typeface="Roboto Mono"/>
              <a:sym typeface="Roboto Mono"/>
            </a:endParaRPr>
          </a:p>
          <a:p>
            <a:pPr indent="0" lvl="0" marL="381000" marR="381000" rtl="0" algn="l">
              <a:lnSpc>
                <a:spcPct val="115000"/>
              </a:lnSpc>
              <a:spcBef>
                <a:spcPts val="1200"/>
              </a:spcBef>
              <a:spcAft>
                <a:spcPts val="0"/>
              </a:spcAft>
              <a:buNone/>
            </a:pPr>
            <a:r>
              <a:rPr lang="en-US" sz="1700">
                <a:solidFill>
                  <a:srgbClr val="188038"/>
                </a:solidFill>
                <a:latin typeface="Roboto Mono"/>
                <a:ea typeface="Roboto Mono"/>
                <a:cs typeface="Roboto Mono"/>
                <a:sym typeface="Roboto Mono"/>
              </a:rPr>
              <a:t>class Department { ... }</a:t>
            </a:r>
            <a:endParaRPr sz="11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US" sz="1700">
                <a:solidFill>
                  <a:schemeClr val="dk1"/>
                </a:solidFill>
              </a:rPr>
              <a:t>Key Points: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Maps classes to tables and fields to columns.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Supports relationships: One-to-One, One-to-Many, Many-to-One, Many-to-Many.</a:t>
            </a:r>
            <a:endParaRPr sz="1700">
              <a:solidFill>
                <a:schemeClr val="dk1"/>
              </a:solidFill>
            </a:endParaRPr>
          </a:p>
          <a:p>
            <a:pPr indent="0" lvl="0" marL="381000" marR="38100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C:\Users\parul\Desktop\Digital Learning Content.png" id="154" name="Google Shape;154;g3793e39357c_0_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55" name="Google Shape;155;g3793e39357c_0_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6" name="Google Shape;156;g3793e39357c_0_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3000">
                <a:solidFill>
                  <a:schemeClr val="lt1"/>
                </a:solidFill>
              </a:rPr>
              <a:t>JDBC Layer</a:t>
            </a:r>
            <a:endParaRPr b="1" sz="3000">
              <a:solidFill>
                <a:schemeClr val="lt1"/>
              </a:solidFill>
            </a:endParaRPr>
          </a:p>
          <a:p>
            <a:pPr indent="0" lvl="0" marL="0" rtl="0" algn="l">
              <a:lnSpc>
                <a:spcPct val="115000"/>
              </a:lnSpc>
              <a:spcBef>
                <a:spcPts val="1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57" name="Google Shape;157;g3793e39357c_0_0"/>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Handles low-level database communication. Hibernate internally uses JDBC to execute SQL and retrieve results.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Key Points: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Connects to database using JDBC API.</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Executes SQL queries generated by Hibernate.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Manages connection pooling and result fetching.</a:t>
            </a:r>
            <a:endParaRPr sz="1700">
              <a:solidFill>
                <a:schemeClr val="dk1"/>
              </a:solidFill>
            </a:endParaRPr>
          </a:p>
          <a:p>
            <a:pPr indent="0" lvl="0" marL="381000" marR="381000" rtl="0" algn="l">
              <a:lnSpc>
                <a:spcPct val="115000"/>
              </a:lnSpc>
              <a:spcBef>
                <a:spcPts val="1200"/>
              </a:spcBef>
              <a:spcAft>
                <a:spcPts val="1200"/>
              </a:spcAft>
              <a:buNone/>
            </a:pPr>
            <a:r>
              <a:t/>
            </a:r>
            <a:endParaRPr b="1" sz="13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C:\Users\parul\Desktop\Digital Learning Content.png" id="162" name="Google Shape;162;g3793e39357c_0_9"/>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63" name="Google Shape;163;g3793e39357c_0_9"/>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g3793e39357c_0_9"/>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3000">
                <a:solidFill>
                  <a:schemeClr val="lt1"/>
                </a:solidFill>
              </a:rPr>
              <a:t>Hibernate Workflow</a:t>
            </a:r>
            <a:endParaRPr b="1" sz="3000">
              <a:solidFill>
                <a:schemeClr val="lt1"/>
              </a:solidFill>
            </a:endParaRPr>
          </a:p>
          <a:p>
            <a:pPr indent="0" lvl="0" marL="0" rtl="0" algn="l">
              <a:lnSpc>
                <a:spcPct val="115000"/>
              </a:lnSpc>
              <a:spcBef>
                <a:spcPts val="1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65" name="Google Shape;165;g3793e39357c_0_9"/>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1. Application loads configuration (hibernate.cfg.xml).</a:t>
            </a:r>
            <a:br>
              <a:rPr lang="en-US" sz="1700">
                <a:solidFill>
                  <a:schemeClr val="dk1"/>
                </a:solidFill>
              </a:rPr>
            </a:br>
            <a:r>
              <a:rPr lang="en-US" sz="1700">
                <a:solidFill>
                  <a:schemeClr val="dk1"/>
                </a:solidFill>
              </a:rPr>
              <a:t>2. Hibernate builds a SessionFactory.</a:t>
            </a:r>
            <a:br>
              <a:rPr lang="en-US" sz="1700">
                <a:solidFill>
                  <a:schemeClr val="dk1"/>
                </a:solidFill>
              </a:rPr>
            </a:br>
            <a:r>
              <a:rPr lang="en-US" sz="1700">
                <a:solidFill>
                  <a:schemeClr val="dk1"/>
                </a:solidFill>
              </a:rPr>
              <a:t>3. Application requests a Session from SessionFactory.</a:t>
            </a:r>
            <a:br>
              <a:rPr lang="en-US" sz="1700">
                <a:solidFill>
                  <a:schemeClr val="dk1"/>
                </a:solidFill>
              </a:rPr>
            </a:br>
            <a:r>
              <a:rPr lang="en-US" sz="1700">
                <a:solidFill>
                  <a:schemeClr val="dk1"/>
                </a:solidFill>
              </a:rPr>
              <a:t>4. Inside a Session:</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Begin Transaction</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Perform CRUD operations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Commit or Rollback transaction</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5. Hibernate translates operations -&gt; SQL-&gt; executes via JDBC.</a:t>
            </a:r>
            <a:br>
              <a:rPr lang="en-US" sz="1700">
                <a:solidFill>
                  <a:schemeClr val="dk1"/>
                </a:solidFill>
              </a:rPr>
            </a:br>
            <a:r>
              <a:rPr lang="en-US" sz="1700">
                <a:solidFill>
                  <a:schemeClr val="dk1"/>
                </a:solidFill>
              </a:rPr>
              <a:t>6. Results are returned as Java objects</a:t>
            </a:r>
            <a:endParaRPr sz="1700">
              <a:solidFill>
                <a:schemeClr val="dk1"/>
              </a:solidFill>
            </a:endParaRPr>
          </a:p>
          <a:p>
            <a:pPr indent="0" lvl="0" marL="381000" marR="381000" rtl="0" algn="l">
              <a:lnSpc>
                <a:spcPct val="115000"/>
              </a:lnSpc>
              <a:spcBef>
                <a:spcPts val="1200"/>
              </a:spcBef>
              <a:spcAft>
                <a:spcPts val="1200"/>
              </a:spcAft>
              <a:buNone/>
            </a:pPr>
            <a:r>
              <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6049254b96_0_337"/>
          <p:cNvSpPr txBox="1"/>
          <p:nvPr/>
        </p:nvSpPr>
        <p:spPr>
          <a:xfrm>
            <a:off x="0" y="3214687"/>
            <a:ext cx="9144000" cy="36432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C:\Users\parul\Desktop\1.png" id="171" name="Google Shape;171;g36049254b96_0_337"/>
          <p:cNvPicPr preferRelativeResize="0"/>
          <p:nvPr/>
        </p:nvPicPr>
        <p:blipFill rotWithShape="1">
          <a:blip r:embed="rId3">
            <a:alphaModFix/>
          </a:blip>
          <a:srcRect b="0" l="0" r="0" t="0"/>
          <a:stretch/>
        </p:blipFill>
        <p:spPr>
          <a:xfrm>
            <a:off x="1219200" y="361950"/>
            <a:ext cx="6705598" cy="2857500"/>
          </a:xfrm>
          <a:prstGeom prst="rect">
            <a:avLst/>
          </a:prstGeom>
          <a:noFill/>
          <a:ln>
            <a:noFill/>
          </a:ln>
        </p:spPr>
      </p:pic>
      <p:pic>
        <p:nvPicPr>
          <p:cNvPr descr="C:\Users\parul\Desktop\2.png" id="172" name="Google Shape;172;g36049254b96_0_337"/>
          <p:cNvPicPr preferRelativeResize="0"/>
          <p:nvPr/>
        </p:nvPicPr>
        <p:blipFill rotWithShape="1">
          <a:blip r:embed="rId4">
            <a:alphaModFix/>
          </a:blip>
          <a:srcRect b="0" l="0" r="0" t="0"/>
          <a:stretch/>
        </p:blipFill>
        <p:spPr>
          <a:xfrm>
            <a:off x="2433637" y="4000500"/>
            <a:ext cx="4276725" cy="571500"/>
          </a:xfrm>
          <a:prstGeom prst="rect">
            <a:avLst/>
          </a:prstGeom>
          <a:noFill/>
          <a:ln>
            <a:noFill/>
          </a:ln>
        </p:spPr>
      </p:pic>
      <p:pic>
        <p:nvPicPr>
          <p:cNvPr descr="C:\Users\parul\Desktop\Cover Page with yellow patch - Version 18.png" id="173" name="Google Shape;173;g36049254b96_0_337"/>
          <p:cNvPicPr preferRelativeResize="0"/>
          <p:nvPr/>
        </p:nvPicPr>
        <p:blipFill rotWithShape="1">
          <a:blip r:embed="rId5">
            <a:alphaModFix/>
          </a:blip>
          <a:srcRect b="0" l="0" r="0" t="0"/>
          <a:stretch/>
        </p:blipFill>
        <p:spPr>
          <a:xfrm>
            <a:off x="3038475" y="4946650"/>
            <a:ext cx="3067051" cy="260350"/>
          </a:xfrm>
          <a:prstGeom prst="rect">
            <a:avLst/>
          </a:prstGeom>
          <a:noFill/>
          <a:ln>
            <a:noFill/>
          </a:ln>
        </p:spPr>
      </p:pic>
      <p:sp>
        <p:nvSpPr>
          <p:cNvPr id="174" name="Google Shape;174;g36049254b96_0_337"/>
          <p:cNvSpPr txBox="1"/>
          <p:nvPr/>
        </p:nvSpPr>
        <p:spPr>
          <a:xfrm>
            <a:off x="0" y="6003925"/>
            <a:ext cx="9144000" cy="357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5" name="Google Shape;175;g36049254b96_0_337"/>
          <p:cNvSpPr txBox="1"/>
          <p:nvPr/>
        </p:nvSpPr>
        <p:spPr>
          <a:xfrm>
            <a:off x="3249612" y="5997575"/>
            <a:ext cx="2644800" cy="369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2"/>
              </a:buClr>
              <a:buSzPts val="1800"/>
              <a:buFont typeface="Calibri"/>
              <a:buNone/>
            </a:pPr>
            <a:r>
              <a:rPr b="0" i="0" lang="en-US" sz="1800" u="none">
                <a:solidFill>
                  <a:schemeClr val="dk2"/>
                </a:solidFill>
                <a:latin typeface="Calibri"/>
                <a:ea typeface="Calibri"/>
                <a:cs typeface="Calibri"/>
                <a:sym typeface="Calibri"/>
              </a:rPr>
              <a:t>www.paruluniversity.ac.in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C:\Users\parul\Desktop\Digital Learning Content.png" id="49" name="Google Shape;49;p2"/>
          <p:cNvPicPr preferRelativeResize="0"/>
          <p:nvPr/>
        </p:nvPicPr>
        <p:blipFill rotWithShape="1">
          <a:blip r:embed="rId3">
            <a:alphaModFix/>
          </a:blip>
          <a:srcRect b="0" l="0" r="0" t="0"/>
          <a:stretch/>
        </p:blipFill>
        <p:spPr>
          <a:xfrm>
            <a:off x="0" y="0"/>
            <a:ext cx="9144000" cy="6900862"/>
          </a:xfrm>
          <a:prstGeom prst="rect">
            <a:avLst/>
          </a:prstGeom>
          <a:noFill/>
          <a:ln>
            <a:noFill/>
          </a:ln>
        </p:spPr>
      </p:pic>
      <p:pic>
        <p:nvPicPr>
          <p:cNvPr descr="C:\Users\parul\Desktop\Untitled-1.png" id="50" name="Google Shape;50;p2"/>
          <p:cNvPicPr preferRelativeResize="0"/>
          <p:nvPr/>
        </p:nvPicPr>
        <p:blipFill rotWithShape="1">
          <a:blip r:embed="rId4">
            <a:alphaModFix/>
          </a:blip>
          <a:srcRect b="0" l="0" r="0" t="0"/>
          <a:stretch/>
        </p:blipFill>
        <p:spPr>
          <a:xfrm>
            <a:off x="1857375" y="2571750"/>
            <a:ext cx="5430837" cy="2803525"/>
          </a:xfrm>
          <a:prstGeom prst="rect">
            <a:avLst/>
          </a:prstGeom>
          <a:noFill/>
          <a:ln>
            <a:noFill/>
          </a:ln>
        </p:spPr>
      </p:pic>
      <p:sp>
        <p:nvSpPr>
          <p:cNvPr id="51" name="Google Shape;51;p2"/>
          <p:cNvSpPr txBox="1"/>
          <p:nvPr/>
        </p:nvSpPr>
        <p:spPr>
          <a:xfrm>
            <a:off x="0" y="3714750"/>
            <a:ext cx="9144000" cy="714375"/>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2"/>
          <p:cNvSpPr txBox="1"/>
          <p:nvPr/>
        </p:nvSpPr>
        <p:spPr>
          <a:xfrm>
            <a:off x="857250" y="3756025"/>
            <a:ext cx="7429500" cy="6318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3500">
                <a:solidFill>
                  <a:schemeClr val="lt1"/>
                </a:solidFill>
                <a:latin typeface="Calibri"/>
                <a:ea typeface="Calibri"/>
                <a:cs typeface="Calibri"/>
                <a:sym typeface="Calibri"/>
              </a:rPr>
              <a:t>Hibernate</a:t>
            </a:r>
            <a:endParaRPr b="1" sz="3500">
              <a:solidFill>
                <a:schemeClr val="lt1"/>
              </a:solidFill>
              <a:latin typeface="Calibri"/>
              <a:ea typeface="Calibri"/>
              <a:cs typeface="Calibri"/>
              <a:sym typeface="Calibri"/>
            </a:endParaRPr>
          </a:p>
        </p:txBody>
      </p:sp>
      <p:sp>
        <p:nvSpPr>
          <p:cNvPr id="53" name="Google Shape;53;p2"/>
          <p:cNvSpPr txBox="1"/>
          <p:nvPr/>
        </p:nvSpPr>
        <p:spPr>
          <a:xfrm>
            <a:off x="1714500" y="3071812"/>
            <a:ext cx="5715000" cy="6302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500"/>
              <a:buFont typeface="Calibri"/>
              <a:buNone/>
            </a:pPr>
            <a:r>
              <a:rPr b="1" i="0" lang="en-US" sz="3500" u="none" cap="none" strike="noStrike">
                <a:solidFill>
                  <a:schemeClr val="dk1"/>
                </a:solidFill>
                <a:latin typeface="Calibri"/>
                <a:ea typeface="Calibri"/>
                <a:cs typeface="Calibri"/>
                <a:sym typeface="Calibri"/>
              </a:rPr>
              <a:t>CHAPTER-</a:t>
            </a:r>
            <a:r>
              <a:rPr b="1" lang="en-US" sz="3500">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descr="C:\Users\parul\Desktop\Digital Learning Content.png" id="58" name="Google Shape;58;g360476777ee_0_96"/>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59" name="Google Shape;59;g360476777ee_0_96"/>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g360476777ee_0_96"/>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3500">
                <a:solidFill>
                  <a:schemeClr val="lt1"/>
                </a:solidFill>
                <a:latin typeface="Calibri"/>
                <a:ea typeface="Calibri"/>
                <a:cs typeface="Calibri"/>
                <a:sym typeface="Calibri"/>
              </a:rPr>
              <a:t>Introduction to </a:t>
            </a:r>
            <a:r>
              <a:rPr b="1" lang="en-US" sz="3500">
                <a:solidFill>
                  <a:schemeClr val="lt1"/>
                </a:solidFill>
                <a:latin typeface="Calibri"/>
                <a:ea typeface="Calibri"/>
                <a:cs typeface="Calibri"/>
                <a:sym typeface="Calibri"/>
              </a:rPr>
              <a:t>Servlets</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lt1"/>
              </a:buClr>
              <a:buSzPts val="3000"/>
              <a:buFont typeface="Calibri"/>
              <a:buNone/>
            </a:pPr>
            <a:r>
              <a:t/>
            </a:r>
            <a:endParaRPr b="1" sz="3000">
              <a:solidFill>
                <a:schemeClr val="lt1"/>
              </a:solidFill>
              <a:latin typeface="Calibri"/>
              <a:ea typeface="Calibri"/>
              <a:cs typeface="Calibri"/>
              <a:sym typeface="Calibri"/>
            </a:endParaRPr>
          </a:p>
        </p:txBody>
      </p:sp>
      <p:sp>
        <p:nvSpPr>
          <p:cNvPr id="61" name="Google Shape;61;g360476777ee_0_96"/>
          <p:cNvSpPr txBox="1"/>
          <p:nvPr/>
        </p:nvSpPr>
        <p:spPr>
          <a:xfrm>
            <a:off x="249225" y="2439961"/>
            <a:ext cx="8645400" cy="4018500"/>
          </a:xfrm>
          <a:prstGeom prst="rect">
            <a:avLst/>
          </a:prstGeom>
          <a:noFill/>
          <a:ln>
            <a:noFill/>
          </a:ln>
        </p:spPr>
        <p:txBody>
          <a:bodyPr anchorCtr="0" anchor="ctr" bIns="45700" lIns="91425" spcFirstLastPara="1" rIns="91425" wrap="square" tIns="45700">
            <a:noAutofit/>
          </a:bodyPr>
          <a:lstStyle/>
          <a:p>
            <a:pPr indent="0" lvl="0" marL="457200" marR="0" rtl="0" algn="l">
              <a:lnSpc>
                <a:spcPct val="115000"/>
              </a:lnSpc>
              <a:spcBef>
                <a:spcPts val="0"/>
              </a:spcBef>
              <a:spcAft>
                <a:spcPts val="0"/>
              </a:spcAft>
              <a:buNone/>
            </a:pPr>
            <a:r>
              <a:rPr lang="en-US" sz="1900">
                <a:solidFill>
                  <a:schemeClr val="dk1"/>
                </a:solidFill>
              </a:rPr>
              <a:t>Hibernate is an open-source Object Relational Mapping (ORM) framework for Java. It simplifies database connection by mapping Java classes (objects) to database tables and Java data types to SQL data types. Instead of writing long SQL queries, developers can use Hibernate APIs or HQL (Hibernate Query Language) to perform CRUD operations.</a:t>
            </a: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descr="C:\Users\parul\Desktop\Digital Learning Content.png" id="66" name="Google Shape;66;g36049254b96_0_11"/>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67" name="Google Shape;67;g36049254b96_0_11"/>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g36049254b96_0_11"/>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400"/>
              </a:spcAft>
              <a:buClr>
                <a:schemeClr val="dk1"/>
              </a:buClr>
              <a:buSzPts val="1100"/>
              <a:buFont typeface="Arial"/>
              <a:buNone/>
            </a:pPr>
            <a:r>
              <a:rPr b="1" lang="en-US" sz="3000">
                <a:solidFill>
                  <a:schemeClr val="lt1"/>
                </a:solidFill>
              </a:rPr>
              <a:t>Why Use Hibernate?</a:t>
            </a:r>
            <a:endParaRPr b="1" sz="3000">
              <a:solidFill>
                <a:schemeClr val="lt1"/>
              </a:solidFill>
              <a:latin typeface="Calibri"/>
              <a:ea typeface="Calibri"/>
              <a:cs typeface="Calibri"/>
              <a:sym typeface="Calibri"/>
            </a:endParaRPr>
          </a:p>
        </p:txBody>
      </p:sp>
      <p:sp>
        <p:nvSpPr>
          <p:cNvPr id="69" name="Google Shape;69;g36049254b96_0_11"/>
          <p:cNvSpPr txBox="1"/>
          <p:nvPr/>
        </p:nvSpPr>
        <p:spPr>
          <a:xfrm>
            <a:off x="249225" y="2439961"/>
            <a:ext cx="8645400" cy="4018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t/>
            </a:r>
            <a:endParaRPr b="1"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800">
                <a:solidFill>
                  <a:schemeClr val="dk1"/>
                </a:solidFill>
              </a:rPr>
              <a:t>When working with JDBC, several challenges often arise:</a:t>
            </a:r>
            <a:endParaRPr sz="18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US" sz="1800">
                <a:solidFill>
                  <a:schemeClr val="dk1"/>
                </a:solidFill>
              </a:rPr>
              <a:t>Database Portability Issues:</a:t>
            </a:r>
            <a:r>
              <a:rPr lang="en-US" sz="1800">
                <a:solidFill>
                  <a:schemeClr val="dk1"/>
                </a:solidFill>
              </a:rPr>
              <a:t> Changing the database in the middle of a project is costly because JDBC code is not portable across different database systems.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Mandatory Exception Handling:</a:t>
            </a:r>
            <a:r>
              <a:rPr lang="en-US" sz="1800">
                <a:solidFill>
                  <a:schemeClr val="dk1"/>
                </a:solidFill>
              </a:rPr>
              <a:t> JDBC requires explicit handling of exceptions for every database operation, which increases code complexity.</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Lack of Object-Level Relationships:</a:t>
            </a:r>
            <a:r>
              <a:rPr lang="en-US" sz="1800">
                <a:solidFill>
                  <a:schemeClr val="dk1"/>
                </a:solidFill>
              </a:rPr>
              <a:t> JDBC works at the table level, so there is no direct support for managing object relationships.</a:t>
            </a: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US" sz="1800">
                <a:solidFill>
                  <a:schemeClr val="dk1"/>
                </a:solidFill>
              </a:rPr>
              <a:t>Boilerplate Code:</a:t>
            </a:r>
            <a:r>
              <a:rPr lang="en-US" sz="1800">
                <a:solidFill>
                  <a:schemeClr val="dk1"/>
                </a:solidFill>
              </a:rPr>
              <a:t> For every project, repetitive code is needed for tasks like establishing connections, executing queries and handling results. This increases code length and reduces readability.</a:t>
            </a:r>
            <a:endParaRPr sz="1800">
              <a:solidFill>
                <a:schemeClr val="dk1"/>
              </a:solidFill>
            </a:endParaRPr>
          </a:p>
          <a:p>
            <a:pPr indent="0" lvl="0" marL="457200" rtl="0" algn="l">
              <a:lnSpc>
                <a:spcPct val="115000"/>
              </a:lnSpc>
              <a:spcBef>
                <a:spcPts val="1200"/>
              </a:spcBef>
              <a:spcAft>
                <a:spcPts val="1200"/>
              </a:spcAft>
              <a:buNone/>
            </a:pPr>
            <a:r>
              <a:t/>
            </a:r>
            <a:endParaRPr sz="23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descr="C:\Users\parul\Desktop\Digital Learning Content.png" id="74" name="Google Shape;74;g36049254b96_0_22"/>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75" name="Google Shape;75;g36049254b96_0_22"/>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6" name="Google Shape;76;g36049254b96_0_22"/>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400"/>
              </a:spcAft>
              <a:buClr>
                <a:schemeClr val="dk1"/>
              </a:buClr>
              <a:buSzPts val="1100"/>
              <a:buFont typeface="Arial"/>
              <a:buNone/>
            </a:pPr>
            <a:r>
              <a:rPr b="1" lang="en-US" sz="3000">
                <a:solidFill>
                  <a:schemeClr val="lt1"/>
                </a:solidFill>
              </a:rPr>
              <a:t>Hibernate</a:t>
            </a:r>
            <a:r>
              <a:rPr b="1" lang="en-US" sz="3000">
                <a:solidFill>
                  <a:schemeClr val="lt1"/>
                </a:solidFill>
              </a:rPr>
              <a:t> Architecture</a:t>
            </a:r>
            <a:endParaRPr b="1" sz="3000">
              <a:solidFill>
                <a:schemeClr val="lt1"/>
              </a:solidFill>
              <a:latin typeface="Calibri"/>
              <a:ea typeface="Calibri"/>
              <a:cs typeface="Calibri"/>
              <a:sym typeface="Calibri"/>
            </a:endParaRPr>
          </a:p>
        </p:txBody>
      </p:sp>
      <p:pic>
        <p:nvPicPr>
          <p:cNvPr id="77" name="Google Shape;77;g36049254b96_0_22" title="HIBERNATE.jpg"/>
          <p:cNvPicPr preferRelativeResize="0"/>
          <p:nvPr/>
        </p:nvPicPr>
        <p:blipFill>
          <a:blip r:embed="rId4">
            <a:alphaModFix/>
          </a:blip>
          <a:stretch>
            <a:fillRect/>
          </a:stretch>
        </p:blipFill>
        <p:spPr>
          <a:xfrm>
            <a:off x="0" y="3280510"/>
            <a:ext cx="9144000" cy="29260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C:\Users\parul\Desktop\Digital Learning Content.png" id="82" name="Google Shape;82;g36049254b96_0_3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83" name="Google Shape;83;g36049254b96_0_30"/>
          <p:cNvSpPr txBox="1"/>
          <p:nvPr/>
        </p:nvSpPr>
        <p:spPr>
          <a:xfrm>
            <a:off x="0" y="164306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4" name="Google Shape;84;g36049254b96_0_30"/>
          <p:cNvSpPr txBox="1"/>
          <p:nvPr/>
        </p:nvSpPr>
        <p:spPr>
          <a:xfrm>
            <a:off x="190500" y="168751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3000">
                <a:solidFill>
                  <a:schemeClr val="lt1"/>
                </a:solidFill>
              </a:rPr>
              <a:t>Key Features of Hibernate</a:t>
            </a:r>
            <a:endParaRPr b="1" sz="3000">
              <a:solidFill>
                <a:schemeClr val="lt1"/>
              </a:solidFill>
            </a:endParaRPr>
          </a:p>
          <a:p>
            <a:pPr indent="0" lvl="0" marL="0" rtl="0" algn="l">
              <a:lnSpc>
                <a:spcPct val="115000"/>
              </a:lnSpc>
              <a:spcBef>
                <a:spcPts val="1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 Servlet</a:t>
            </a:r>
            <a:endParaRPr b="1" sz="3000">
              <a:solidFill>
                <a:schemeClr val="lt1"/>
              </a:solidFill>
            </a:endParaRPr>
          </a:p>
        </p:txBody>
      </p:sp>
      <p:sp>
        <p:nvSpPr>
          <p:cNvPr id="85" name="Google Shape;85;g36049254b96_0_30"/>
          <p:cNvSpPr txBox="1"/>
          <p:nvPr/>
        </p:nvSpPr>
        <p:spPr>
          <a:xfrm>
            <a:off x="249225" y="2439961"/>
            <a:ext cx="8645400" cy="4018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400"/>
              </a:spcBef>
              <a:spcAft>
                <a:spcPts val="0"/>
              </a:spcAft>
              <a:buNone/>
            </a:pPr>
            <a:r>
              <a:t/>
            </a:r>
            <a:endParaRPr b="1" sz="1700">
              <a:solidFill>
                <a:schemeClr val="dk1"/>
              </a:solidFill>
            </a:endParaRPr>
          </a:p>
          <a:p>
            <a:pPr indent="-323850" lvl="0" marL="457200" rtl="0" algn="l">
              <a:lnSpc>
                <a:spcPct val="115000"/>
              </a:lnSpc>
              <a:spcBef>
                <a:spcPts val="1200"/>
              </a:spcBef>
              <a:spcAft>
                <a:spcPts val="0"/>
              </a:spcAft>
              <a:buClr>
                <a:schemeClr val="dk1"/>
              </a:buClr>
              <a:buSzPts val="1500"/>
              <a:buChar char="●"/>
            </a:pPr>
            <a:r>
              <a:rPr b="1" lang="en-US" sz="1500">
                <a:solidFill>
                  <a:schemeClr val="dk1"/>
                </a:solidFill>
              </a:rPr>
              <a:t>ORM (Object-Relational Mapping):</a:t>
            </a:r>
            <a:r>
              <a:rPr lang="en-US" sz="1500">
                <a:solidFill>
                  <a:schemeClr val="dk1"/>
                </a:solidFill>
              </a:rPr>
              <a:t> Maps Java classes to database tables and Java objects to rows, enabling object-oriented database interaction.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Database Independence:</a:t>
            </a:r>
            <a:r>
              <a:rPr lang="en-US" sz="1500">
                <a:solidFill>
                  <a:schemeClr val="dk1"/>
                </a:solidFill>
              </a:rPr>
              <a:t> Hibernate applications can run on multiple databases with minimal changes, providing portability.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HQL (Hibernate Query Language):</a:t>
            </a:r>
            <a:r>
              <a:rPr lang="en-US" sz="1500">
                <a:solidFill>
                  <a:schemeClr val="dk1"/>
                </a:solidFill>
              </a:rPr>
              <a:t> Supports database-independent, object-oriented queries for fetching and manipulating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Transaction Management:</a:t>
            </a:r>
            <a:r>
              <a:rPr lang="en-US" sz="1500">
                <a:solidFill>
                  <a:schemeClr val="dk1"/>
                </a:solidFill>
              </a:rPr>
              <a:t> Integrates with JDBC or JTA to provide reliable and consistent transaction handling.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Caching: </a:t>
            </a:r>
            <a:r>
              <a:rPr lang="en-US" sz="1500">
                <a:solidFill>
                  <a:schemeClr val="dk1"/>
                </a:solidFill>
              </a:rPr>
              <a:t>Improves performance with first-level (session) and optional second-level caching across sessions.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US" sz="1500">
                <a:solidFill>
                  <a:schemeClr val="dk1"/>
                </a:solidFill>
              </a:rPr>
              <a:t>Relationship Mapping: </a:t>
            </a:r>
            <a:r>
              <a:rPr lang="en-US" sz="1500">
                <a:solidFill>
                  <a:schemeClr val="dk1"/>
                </a:solidFill>
              </a:rPr>
              <a:t>Supports mapping of object relationships like one-to-one, one-to-many, many-to-one and many-to-many.</a:t>
            </a:r>
            <a:endParaRPr sz="1500">
              <a:solidFill>
                <a:schemeClr val="dk1"/>
              </a:solidFill>
            </a:endParaRPr>
          </a:p>
          <a:p>
            <a:pPr indent="0" lvl="0" marL="457200" rtl="0" algn="l">
              <a:lnSpc>
                <a:spcPct val="115000"/>
              </a:lnSpc>
              <a:spcBef>
                <a:spcPts val="1200"/>
              </a:spcBef>
              <a:spcAft>
                <a:spcPts val="1200"/>
              </a:spcAft>
              <a:buNone/>
            </a:pPr>
            <a:r>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C:\Users\parul\Desktop\Digital Learning Content.png" id="90" name="Google Shape;90;g36049254b96_0_4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91" name="Google Shape;91;g36049254b96_0_4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g36049254b96_0_4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400"/>
              </a:spcAft>
              <a:buClr>
                <a:schemeClr val="dk1"/>
              </a:buClr>
              <a:buSzPts val="1100"/>
              <a:buFont typeface="Arial"/>
              <a:buNone/>
            </a:pPr>
            <a:r>
              <a:rPr b="1" lang="en-US" sz="3000">
                <a:solidFill>
                  <a:schemeClr val="lt1"/>
                </a:solidFill>
              </a:rPr>
              <a:t>Hibernate Architecture</a:t>
            </a:r>
            <a:endParaRPr b="1" sz="3000">
              <a:solidFill>
                <a:schemeClr val="lt1"/>
              </a:solidFill>
            </a:endParaRPr>
          </a:p>
        </p:txBody>
      </p:sp>
      <p:pic>
        <p:nvPicPr>
          <p:cNvPr id="93" name="Google Shape;93;g36049254b96_0_40"/>
          <p:cNvPicPr preferRelativeResize="0"/>
          <p:nvPr/>
        </p:nvPicPr>
        <p:blipFill>
          <a:blip r:embed="rId4">
            <a:alphaModFix/>
          </a:blip>
          <a:stretch>
            <a:fillRect/>
          </a:stretch>
        </p:blipFill>
        <p:spPr>
          <a:xfrm>
            <a:off x="0" y="2194496"/>
            <a:ext cx="9143999" cy="46349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C:\Users\parul\Desktop\Digital Learning Content.png" id="98" name="Google Shape;98;g36049254b96_0_84"/>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99" name="Google Shape;99;g36049254b96_0_84"/>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0" name="Google Shape;100;g36049254b96_0_84"/>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Configuration</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01" name="Google Shape;101;g36049254b96_0_84"/>
          <p:cNvSpPr txBox="1"/>
          <p:nvPr/>
        </p:nvSpPr>
        <p:spPr>
          <a:xfrm>
            <a:off x="154075" y="2361900"/>
            <a:ext cx="8799300" cy="405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Configuration is a class which is present in org.hibernate.cfg package. It activates Hibernate framework. It reads both configuration file and mapping files.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Example:</a:t>
            </a:r>
            <a:endParaRPr b="1" sz="17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sz="1700">
                <a:solidFill>
                  <a:schemeClr val="dk1"/>
                </a:solidFill>
              </a:rPr>
              <a:t>Configuration cfg = new Configuration();</a:t>
            </a:r>
            <a:endParaRPr sz="17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US" sz="1700">
                <a:solidFill>
                  <a:schemeClr val="dk1"/>
                </a:solidFill>
              </a:rPr>
              <a:t>cfg.configure(); // Reads and validates hibernate.cfg.xml</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700">
                <a:solidFill>
                  <a:schemeClr val="dk1"/>
                </a:solidFill>
              </a:rPr>
              <a:t>Key Points: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Activates Hibernate framework.</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Reads configuration (hibernate.cfg.xml) and mapping files.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Throws an exception if the configuration is invalid.</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Creates in-memory metadata representing the configuration.</a:t>
            </a:r>
            <a:endParaRPr sz="1700">
              <a:solidFill>
                <a:schemeClr val="dk1"/>
              </a:solidFill>
            </a:endParaRPr>
          </a:p>
          <a:p>
            <a:pPr indent="0" lvl="0" marL="0" rtl="0" algn="l">
              <a:spcBef>
                <a:spcPts val="120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C:\Users\parul\Desktop\Digital Learning Content.png" id="106" name="Google Shape;106;g36049254b96_0_50"/>
          <p:cNvPicPr preferRelativeResize="0"/>
          <p:nvPr/>
        </p:nvPicPr>
        <p:blipFill rotWithShape="1">
          <a:blip r:embed="rId3">
            <a:alphaModFix/>
          </a:blip>
          <a:srcRect b="0" l="0" r="0" t="0"/>
          <a:stretch/>
        </p:blipFill>
        <p:spPr>
          <a:xfrm>
            <a:off x="0" y="-71437"/>
            <a:ext cx="9143999" cy="6900862"/>
          </a:xfrm>
          <a:prstGeom prst="rect">
            <a:avLst/>
          </a:prstGeom>
          <a:noFill/>
          <a:ln>
            <a:noFill/>
          </a:ln>
        </p:spPr>
      </p:pic>
      <p:sp>
        <p:nvSpPr>
          <p:cNvPr id="107" name="Google Shape;107;g36049254b96_0_50"/>
          <p:cNvSpPr txBox="1"/>
          <p:nvPr/>
        </p:nvSpPr>
        <p:spPr>
          <a:xfrm>
            <a:off x="0" y="1551612"/>
            <a:ext cx="9144000" cy="642900"/>
          </a:xfrm>
          <a:prstGeom prst="rect">
            <a:avLst/>
          </a:prstGeom>
          <a:solidFill>
            <a:srgbClr val="1F497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8" name="Google Shape;108;g36049254b96_0_50"/>
          <p:cNvSpPr txBox="1"/>
          <p:nvPr/>
        </p:nvSpPr>
        <p:spPr>
          <a:xfrm>
            <a:off x="190500" y="1596062"/>
            <a:ext cx="8763000" cy="55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2400"/>
              </a:spcBef>
              <a:spcAft>
                <a:spcPts val="0"/>
              </a:spcAft>
              <a:buClr>
                <a:schemeClr val="dk1"/>
              </a:buClr>
              <a:buSzPts val="1100"/>
              <a:buFont typeface="Arial"/>
              <a:buNone/>
            </a:pPr>
            <a:r>
              <a:rPr b="1" lang="en-US" sz="3000">
                <a:solidFill>
                  <a:schemeClr val="lt1"/>
                </a:solidFill>
              </a:rPr>
              <a:t>SessionFactory</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2400"/>
              </a:spcBef>
              <a:spcAft>
                <a:spcPts val="0"/>
              </a:spcAft>
              <a:buClr>
                <a:schemeClr val="dk1"/>
              </a:buClr>
              <a:buSzPts val="1100"/>
              <a:buFont typeface="Arial"/>
              <a:buNone/>
            </a:pPr>
            <a:r>
              <a:t/>
            </a:r>
            <a:endParaRPr b="1" sz="3000">
              <a:solidFill>
                <a:schemeClr val="lt1"/>
              </a:solidFill>
            </a:endParaRPr>
          </a:p>
          <a:p>
            <a:pPr indent="0" lvl="0" marL="0" rtl="0" algn="l">
              <a:lnSpc>
                <a:spcPct val="115000"/>
              </a:lnSpc>
              <a:spcBef>
                <a:spcPts val="1400"/>
              </a:spcBef>
              <a:spcAft>
                <a:spcPts val="400"/>
              </a:spcAft>
              <a:buClr>
                <a:schemeClr val="dk1"/>
              </a:buClr>
              <a:buSzPts val="1100"/>
              <a:buFont typeface="Arial"/>
              <a:buNone/>
            </a:pPr>
            <a:r>
              <a:t/>
            </a:r>
            <a:endParaRPr b="1" sz="3000">
              <a:solidFill>
                <a:schemeClr val="lt1"/>
              </a:solidFill>
            </a:endParaRPr>
          </a:p>
        </p:txBody>
      </p:sp>
      <p:sp>
        <p:nvSpPr>
          <p:cNvPr id="109" name="Google Shape;109;g36049254b96_0_50"/>
          <p:cNvSpPr txBox="1"/>
          <p:nvPr/>
        </p:nvSpPr>
        <p:spPr>
          <a:xfrm>
            <a:off x="190650" y="2389325"/>
            <a:ext cx="8763000" cy="4023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700">
                <a:solidFill>
                  <a:schemeClr val="dk1"/>
                </a:solidFill>
              </a:rPr>
              <a:t>SessionFactory</a:t>
            </a:r>
            <a:endParaRPr b="1" sz="1700">
              <a:solidFill>
                <a:schemeClr val="dk1"/>
              </a:solidFill>
            </a:endParaRPr>
          </a:p>
          <a:p>
            <a:pPr indent="0" lvl="0" marL="0" rtl="0" algn="l">
              <a:lnSpc>
                <a:spcPct val="115000"/>
              </a:lnSpc>
              <a:spcBef>
                <a:spcPts val="1200"/>
              </a:spcBef>
              <a:spcAft>
                <a:spcPts val="0"/>
              </a:spcAft>
              <a:buNone/>
            </a:pPr>
            <a:r>
              <a:rPr lang="en-US" sz="1700">
                <a:solidFill>
                  <a:schemeClr val="dk1"/>
                </a:solidFill>
              </a:rPr>
              <a:t>The SessionFactory interface creates Session objects and maintains a second-level cache. It is heavyweight and thread-safe, so usually one per application.</a:t>
            </a:r>
            <a:endParaRPr sz="1700">
              <a:solidFill>
                <a:schemeClr val="dk1"/>
              </a:solidFill>
            </a:endParaRPr>
          </a:p>
          <a:p>
            <a:pPr indent="0" lvl="0" marL="381000" marR="381000" rtl="0" algn="l">
              <a:lnSpc>
                <a:spcPct val="115000"/>
              </a:lnSpc>
              <a:spcBef>
                <a:spcPts val="1200"/>
              </a:spcBef>
              <a:spcAft>
                <a:spcPts val="0"/>
              </a:spcAft>
              <a:buNone/>
            </a:pPr>
            <a:r>
              <a:rPr lang="en-US" sz="1700">
                <a:solidFill>
                  <a:schemeClr val="dk1"/>
                </a:solidFill>
              </a:rPr>
              <a:t>SessionFactory factory = cfg.buildSessionFactory();</a:t>
            </a:r>
            <a:endParaRPr sz="1700">
              <a:solidFill>
                <a:schemeClr val="dk1"/>
              </a:solidFill>
            </a:endParaRPr>
          </a:p>
          <a:p>
            <a:pPr indent="0" lvl="0" marL="0" rtl="0" algn="l">
              <a:lnSpc>
                <a:spcPct val="115000"/>
              </a:lnSpc>
              <a:spcBef>
                <a:spcPts val="1200"/>
              </a:spcBef>
              <a:spcAft>
                <a:spcPts val="0"/>
              </a:spcAft>
              <a:buNone/>
            </a:pPr>
            <a:r>
              <a:rPr b="1" lang="en-US" sz="1700">
                <a:solidFill>
                  <a:schemeClr val="dk1"/>
                </a:solidFill>
              </a:rPr>
              <a:t>Key Points:</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lang="en-US" sz="1700">
                <a:solidFill>
                  <a:schemeClr val="dk1"/>
                </a:solidFill>
              </a:rPr>
              <a:t>Factory for Session objects.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Thread-safe and heavy-weight.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One per database is sufficient.</a:t>
            </a:r>
            <a:endParaRPr sz="1700">
              <a:solidFill>
                <a:schemeClr val="dk1"/>
              </a:solidFill>
            </a:endParaRPr>
          </a:p>
          <a:p>
            <a:pPr indent="0" lvl="0" marL="457200" rtl="0" algn="l">
              <a:lnSpc>
                <a:spcPct val="115000"/>
              </a:lnSpc>
              <a:spcBef>
                <a:spcPts val="1200"/>
              </a:spcBef>
              <a:spcAft>
                <a:spcPts val="1200"/>
              </a:spcAft>
              <a:buNone/>
            </a:pPr>
            <a:r>
              <a:t/>
            </a:r>
            <a:endParaRPr b="1"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2020-05-18T10:32:41Z</dcterms:created>
  <dc:creator>parul</dc:creator>
</cp:coreProperties>
</file>