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Montserrat Medium"/>
      <p:regular r:id="rId49"/>
      <p:bold r:id="rId50"/>
      <p:italic r:id="rId51"/>
      <p:boldItalic r:id="rId52"/>
    </p:embeddedFont>
    <p:embeddedFont>
      <p:font typeface="Open Sans SemiBold"/>
      <p:regular r:id="rId53"/>
      <p:bold r:id="rId54"/>
      <p:italic r:id="rId55"/>
      <p:boldItalic r:id="rId56"/>
    </p:embeddedFont>
    <p:embeddedFont>
      <p:font typeface="Open Sans Medium"/>
      <p:regular r:id="rId57"/>
      <p:bold r:id="rId58"/>
      <p:italic r:id="rId59"/>
      <p:boldItalic r:id="rId60"/>
    </p:embeddedFont>
    <p:embeddedFont>
      <p:font typeface="Open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bold.fntdata"/><Relationship Id="rId61" Type="http://schemas.openxmlformats.org/officeDocument/2006/relationships/font" Target="fonts/OpenSans-regular.fntdata"/><Relationship Id="rId20" Type="http://schemas.openxmlformats.org/officeDocument/2006/relationships/slide" Target="slides/slide15.xml"/><Relationship Id="rId64" Type="http://schemas.openxmlformats.org/officeDocument/2006/relationships/font" Target="fonts/OpenSans-boldItalic.fntdata"/><Relationship Id="rId63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Medium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Medium-italic.fntdata"/><Relationship Id="rId50" Type="http://schemas.openxmlformats.org/officeDocument/2006/relationships/font" Target="fonts/MontserratMedium-bold.fntdata"/><Relationship Id="rId53" Type="http://schemas.openxmlformats.org/officeDocument/2006/relationships/font" Target="fonts/OpenSansSemiBold-regular.fntdata"/><Relationship Id="rId52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SemiBold-italic.fntdata"/><Relationship Id="rId10" Type="http://schemas.openxmlformats.org/officeDocument/2006/relationships/slide" Target="slides/slide5.xml"/><Relationship Id="rId54" Type="http://schemas.openxmlformats.org/officeDocument/2006/relationships/font" Target="fonts/OpenSansSemiBold-bold.fntdata"/><Relationship Id="rId13" Type="http://schemas.openxmlformats.org/officeDocument/2006/relationships/slide" Target="slides/slide8.xml"/><Relationship Id="rId57" Type="http://schemas.openxmlformats.org/officeDocument/2006/relationships/font" Target="fonts/OpenSansMedium-regular.fntdata"/><Relationship Id="rId12" Type="http://schemas.openxmlformats.org/officeDocument/2006/relationships/slide" Target="slides/slide7.xml"/><Relationship Id="rId56" Type="http://schemas.openxmlformats.org/officeDocument/2006/relationships/font" Target="fonts/OpenSansSemiBold-boldItalic.fntdata"/><Relationship Id="rId15" Type="http://schemas.openxmlformats.org/officeDocument/2006/relationships/slide" Target="slides/slide10.xml"/><Relationship Id="rId59" Type="http://schemas.openxmlformats.org/officeDocument/2006/relationships/font" Target="fonts/OpenSansMedium-italic.fntdata"/><Relationship Id="rId14" Type="http://schemas.openxmlformats.org/officeDocument/2006/relationships/slide" Target="slides/slide9.xml"/><Relationship Id="rId58" Type="http://schemas.openxmlformats.org/officeDocument/2006/relationships/font" Target="fonts/OpenSans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13f48846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713f488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211b58f78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7211b58f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211b58f78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7211b58f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702ec2a88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e702ec2a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702ec2a88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e702ec2a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702ec2a88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e702ec2a8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702ec2a88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e702ec2a8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211b58f78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7211b58f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211b58f78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7211b58f7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211b58f78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7211b58f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211b58f78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7211b58f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13f48846b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713f4884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211b58f78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7211b58f7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211b58f78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7211b58f7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211b58f78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211b58f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211b58f78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7211b58f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11b58f78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7211b58f7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211b58f78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7211b58f7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211b58f78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7211b58f7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211b58f78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7211b58f7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211b58f78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7211b58f7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211b58f78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7211b58f7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13f48846b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713f48846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211b58f78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7211b58f7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211b58f78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7211b58f7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211b58f78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7211b58f7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f8c78c456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df8c78c4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f8c78c456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df8c78c4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f8c78c456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df8c78c45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f8c78c456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df8c78c45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702ec2a88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e702ec2a8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f8c78c456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df8c78c4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df8c78c456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df8c78c4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13f48846b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713f48846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11b58f7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211b58f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11b58f7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7211b58f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11b58f7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211b58f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11b58f7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7211b58f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211b58f7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211b58f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4425" y="654200"/>
            <a:ext cx="959567" cy="87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450" y="4626575"/>
            <a:ext cx="615078" cy="5169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nd white text on a black background&#10;&#10;Description automatically generated"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26" y="3724283"/>
            <a:ext cx="2481944" cy="90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15650" y="312000"/>
            <a:ext cx="2929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24334" y="143000"/>
            <a:ext cx="2322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1_Custom Layout 3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150"/>
            <a:ext cx="9142500" cy="5143500"/>
          </a:xfrm>
          <a:prstGeom prst="rect">
            <a:avLst/>
          </a:prstGeom>
          <a:gradFill>
            <a:gsLst>
              <a:gs pos="0">
                <a:srgbClr val="FF0017"/>
              </a:gs>
              <a:gs pos="100000">
                <a:srgbClr val="FD5E5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15650" y="312000"/>
            <a:ext cx="2929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524334" y="143000"/>
            <a:ext cx="2322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/>
        </p:nvSpPr>
        <p:spPr>
          <a:xfrm>
            <a:off x="1" y="1702109"/>
            <a:ext cx="91440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en" sz="4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 to CSS3</a:t>
            </a:r>
            <a:endParaRPr b="1" i="0" sz="4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535775" y="785550"/>
            <a:ext cx="7819200" cy="355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External Style Sheet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86175" y="835050"/>
            <a:ext cx="7718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Styles are written in a separate .css file and linked within the &lt;head&gt; section of the HTML document.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Ideal for multi-page websites to maintain a consistent look and feel.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Advantages: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Reusable across multiple pages.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Reduces code duplication.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Improves page load time once the CSS file is cached.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Disadvantages: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Requires an additional HTTP request.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 styles applied if the CSS file is not loaded properly.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Inline Style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586175" y="835050"/>
            <a:ext cx="771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Inline styles are used to apply unique styles to individual elements.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Inline styles are defined using the style attribute directly within the HTML element.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Advantages: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Inline CSS overrides the the Internal and External CSS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 need to create a another file as external CSS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Disadvantages: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Adding style element to every HTML element is time consuming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It can be difficult to maintain consistency and make global style updates.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138750" y="1289400"/>
            <a:ext cx="62064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Where would you use an inline style?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A) To apply a quick, one-off style to a single HTML element.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To style multiple pages consistently.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To separate content from presentation.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To maintain a large website with consistent design.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1138750" y="1289400"/>
            <a:ext cx="62064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Where would you use an inline style?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A) To apply a quick, one-off style to a single HTML element.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To style multiple pages consistently.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To separate content from presentation.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To maintain a large website with consistent design.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1340075" y="1804575"/>
            <a:ext cx="126600" cy="25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138750" y="1289400"/>
            <a:ext cx="6206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What are the advantages of using an external stylesheet?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A) It increases the size of the HTML document.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It makes it easier to maintain and update styles across multiple pages.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It allows for quick one-off styles.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It hides the styles from the user.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</a:t>
            </a: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1138750" y="1289400"/>
            <a:ext cx="6206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What are the advantages of using an external stylesheet?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A) It increases the size of the HTML document.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B) It makes it easier to maintain and update styles across multiple pages.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It allows for quick one-off styles.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It hides the styles from the user.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1348525" y="2260650"/>
            <a:ext cx="126600" cy="311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457200" y="1971450"/>
            <a:ext cx="822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2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Selectors in CSS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Types of Selectors in CSS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586175" y="1063650"/>
            <a:ext cx="7718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There are three major types of CSS Selector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Element Selector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Class Selector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ID Selector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Universal Selector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535775" y="793175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Element Selector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86175" y="1063650"/>
            <a:ext cx="771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element selector selects HTML elements based on their element name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863" y="1786475"/>
            <a:ext cx="3057525" cy="12763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35"/>
          <p:cNvSpPr txBox="1"/>
          <p:nvPr/>
        </p:nvSpPr>
        <p:spPr>
          <a:xfrm>
            <a:off x="712800" y="3334425"/>
            <a:ext cx="771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This example selects all &lt;p&gt; elements and applies center alignment and red color to their text.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ID Selector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586175" y="1063650"/>
            <a:ext cx="771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ID selector selects an HTML element based on its unique ID attribute.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 select an element with a specific ID, use the hash (#) character followed by the ID name.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688" y="2202825"/>
            <a:ext cx="3114675" cy="12382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6"/>
          <p:cNvSpPr txBox="1"/>
          <p:nvPr/>
        </p:nvSpPr>
        <p:spPr>
          <a:xfrm>
            <a:off x="636575" y="3441075"/>
            <a:ext cx="771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This example selects the HTML element with id="para1" and applies center alignment and red color to it.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0" y="0"/>
            <a:ext cx="5674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latin typeface="Open Sans SemiBold"/>
                <a:ea typeface="Open Sans SemiBold"/>
                <a:cs typeface="Open Sans SemiBold"/>
                <a:sym typeface="Open Sans SemiBold"/>
              </a:rPr>
              <a:t>Today's Learning Objectives  </a:t>
            </a:r>
            <a:endParaRPr sz="2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74" name="Google Shape;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342219" y="2582974"/>
            <a:ext cx="871302" cy="73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01" y="1113604"/>
            <a:ext cx="2916292" cy="291629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A220DB">
                <a:alpha val="40000"/>
              </a:srgbClr>
            </a:outerShdw>
          </a:effectLst>
        </p:spPr>
      </p:pic>
      <p:grpSp>
        <p:nvGrpSpPr>
          <p:cNvPr id="76" name="Google Shape;76;p19"/>
          <p:cNvGrpSpPr/>
          <p:nvPr/>
        </p:nvGrpSpPr>
        <p:grpSpPr>
          <a:xfrm>
            <a:off x="3445868" y="1312913"/>
            <a:ext cx="317870" cy="234001"/>
            <a:chOff x="3818849" y="1200048"/>
            <a:chExt cx="292887" cy="234001"/>
          </a:xfrm>
        </p:grpSpPr>
        <p:sp>
          <p:nvSpPr>
            <p:cNvPr id="77" name="Google Shape;77;p19"/>
            <p:cNvSpPr/>
            <p:nvPr/>
          </p:nvSpPr>
          <p:spPr>
            <a:xfrm>
              <a:off x="3818849" y="1200049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2AA1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3890892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5375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3962936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A220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0" name="Google Shape;80;p19"/>
          <p:cNvSpPr txBox="1"/>
          <p:nvPr/>
        </p:nvSpPr>
        <p:spPr>
          <a:xfrm>
            <a:off x="3873310" y="1257522"/>
            <a:ext cx="52707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Open Sans Medium"/>
                <a:ea typeface="Open Sans Medium"/>
                <a:cs typeface="Open Sans Medium"/>
                <a:sym typeface="Open Sans Medium"/>
              </a:rPr>
              <a:t>Introduction to CSS and its syntax.</a:t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Open Sans Medium"/>
                <a:ea typeface="Open Sans Medium"/>
                <a:cs typeface="Open Sans Medium"/>
                <a:sym typeface="Open Sans Medium"/>
              </a:rPr>
              <a:t>Inline, internal, and external CSS.</a:t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Open Sans Medium"/>
                <a:ea typeface="Open Sans Medium"/>
                <a:cs typeface="Open Sans Medium"/>
                <a:sym typeface="Open Sans Medium"/>
              </a:rPr>
              <a:t>Selectors: element selectors, class selectors, ID selectors.</a:t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Open Sans Medium"/>
                <a:ea typeface="Open Sans Medium"/>
                <a:cs typeface="Open Sans Medium"/>
                <a:sym typeface="Open Sans Medium"/>
              </a:rPr>
              <a:t>Basic styling properties: color, background, font, margin, padding.</a:t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Open Sans Medium"/>
                <a:ea typeface="Open Sans Medium"/>
                <a:cs typeface="Open Sans Medium"/>
                <a:sym typeface="Open Sans Medium"/>
              </a:rPr>
              <a:t>CSS box model.</a:t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81" name="Google Shape;81;p19"/>
          <p:cNvGrpSpPr/>
          <p:nvPr/>
        </p:nvGrpSpPr>
        <p:grpSpPr>
          <a:xfrm>
            <a:off x="3445868" y="1752874"/>
            <a:ext cx="317870" cy="234001"/>
            <a:chOff x="3818849" y="1200048"/>
            <a:chExt cx="292887" cy="234001"/>
          </a:xfrm>
        </p:grpSpPr>
        <p:sp>
          <p:nvSpPr>
            <p:cNvPr id="82" name="Google Shape;82;p19"/>
            <p:cNvSpPr/>
            <p:nvPr/>
          </p:nvSpPr>
          <p:spPr>
            <a:xfrm>
              <a:off x="3818849" y="1200049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2AA1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3890892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5375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3962936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A220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9"/>
          <p:cNvGrpSpPr/>
          <p:nvPr/>
        </p:nvGrpSpPr>
        <p:grpSpPr>
          <a:xfrm>
            <a:off x="3445871" y="2192833"/>
            <a:ext cx="317870" cy="234001"/>
            <a:chOff x="3818849" y="1200048"/>
            <a:chExt cx="292887" cy="234001"/>
          </a:xfrm>
        </p:grpSpPr>
        <p:sp>
          <p:nvSpPr>
            <p:cNvPr id="86" name="Google Shape;86;p19"/>
            <p:cNvSpPr/>
            <p:nvPr/>
          </p:nvSpPr>
          <p:spPr>
            <a:xfrm>
              <a:off x="3818849" y="1200049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2AA1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3890892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5375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3962936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A220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" name="Google Shape;89;p19"/>
          <p:cNvGrpSpPr/>
          <p:nvPr/>
        </p:nvGrpSpPr>
        <p:grpSpPr>
          <a:xfrm>
            <a:off x="3445868" y="2632763"/>
            <a:ext cx="317870" cy="234001"/>
            <a:chOff x="3818849" y="1200048"/>
            <a:chExt cx="292887" cy="234001"/>
          </a:xfrm>
        </p:grpSpPr>
        <p:sp>
          <p:nvSpPr>
            <p:cNvPr id="90" name="Google Shape;90;p19"/>
            <p:cNvSpPr/>
            <p:nvPr/>
          </p:nvSpPr>
          <p:spPr>
            <a:xfrm>
              <a:off x="3818849" y="1200049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2AA1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3890892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5375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3962936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A220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3" name="Google Shape;93;p19"/>
          <p:cNvGrpSpPr/>
          <p:nvPr/>
        </p:nvGrpSpPr>
        <p:grpSpPr>
          <a:xfrm>
            <a:off x="3445868" y="3150738"/>
            <a:ext cx="317870" cy="234001"/>
            <a:chOff x="3818849" y="1200048"/>
            <a:chExt cx="292887" cy="234001"/>
          </a:xfrm>
        </p:grpSpPr>
        <p:sp>
          <p:nvSpPr>
            <p:cNvPr id="94" name="Google Shape;94;p19"/>
            <p:cNvSpPr/>
            <p:nvPr/>
          </p:nvSpPr>
          <p:spPr>
            <a:xfrm>
              <a:off x="3818849" y="1200049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2AA1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3890892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5375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962936" y="1200048"/>
              <a:ext cx="148800" cy="234000"/>
            </a:xfrm>
            <a:prstGeom prst="chevron">
              <a:avLst>
                <a:gd fmla="val 50000" name="adj"/>
              </a:avLst>
            </a:prstGeom>
            <a:solidFill>
              <a:srgbClr val="A220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Class Selector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586175" y="949350"/>
            <a:ext cx="771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class selector selects HTML elements with a specific class attribute.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 select elements with a specific class, use the period (.) character followed by the class name.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50" y="2101200"/>
            <a:ext cx="3143250" cy="12001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5" name="Google Shape;225;p37"/>
          <p:cNvSpPr txBox="1"/>
          <p:nvPr/>
        </p:nvSpPr>
        <p:spPr>
          <a:xfrm>
            <a:off x="753425" y="3426425"/>
            <a:ext cx="700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This example selects all HTML elements with class="center" and applies center alignment and red color to them.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Universal </a:t>
            </a: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Selector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586175" y="949350"/>
            <a:ext cx="771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universal selector (*) selects all HTML elements on the page.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753425" y="3266400"/>
            <a:ext cx="7002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This example applies center alignment and blue color to all HTML elements.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25" y="1590700"/>
            <a:ext cx="3295650" cy="12763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457200" y="1971450"/>
            <a:ext cx="822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2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Styling</a:t>
            </a:r>
            <a:r>
              <a:rPr b="1" lang="en" sz="29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Properties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Basic Styling Properties in CSS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1127775" y="1248000"/>
            <a:ext cx="3297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Medium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Colo</a:t>
            </a: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Medium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</a:t>
            </a: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ackground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Medium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Font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Medium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Medium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/>
          <p:nvPr/>
        </p:nvSpPr>
        <p:spPr>
          <a:xfrm>
            <a:off x="535775" y="793175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Color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586175" y="1063650"/>
            <a:ext cx="7718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color property sets the text color of an element.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You can specify colors using predefined color names (e.g., red, blue) or hexadecimal color codes (#RRGGBB).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50" y="2963975"/>
            <a:ext cx="1821683" cy="8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250" y="2421950"/>
            <a:ext cx="2850400" cy="9372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050" y="2366963"/>
            <a:ext cx="28670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/>
          <p:nvPr/>
        </p:nvSpPr>
        <p:spPr>
          <a:xfrm>
            <a:off x="535775" y="793175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2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Background </a:t>
            </a: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Color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586175" y="896000"/>
            <a:ext cx="771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background-color property defines the background color of an element.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You can set background colors using predefined color names or hexadecimal color codes.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75" y="2346975"/>
            <a:ext cx="2873532" cy="1524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4" name="Google Shape;2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3023" y="2346975"/>
            <a:ext cx="2978802" cy="1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/>
          <p:nvPr/>
        </p:nvSpPr>
        <p:spPr>
          <a:xfrm>
            <a:off x="535775" y="7017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3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Font Family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586175" y="896000"/>
            <a:ext cx="771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font-family property specifies the font used for text content within an element.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You can specify multiple font families as a fallback in case the first choice is not available.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63" y="2464400"/>
            <a:ext cx="42195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863" y="2492975"/>
            <a:ext cx="2924175" cy="952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Margin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487125" y="636925"/>
            <a:ext cx="7718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margin property controls the outer space around an element.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You can set margins for all sides of an element or individually for each side (top, right, bottom, left).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 values can be specified in various units such as pixels (px), percentages (%), or em units.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1018550" y="2656875"/>
            <a:ext cx="7187100" cy="19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4"/>
          <p:cNvSpPr/>
          <p:nvPr/>
        </p:nvSpPr>
        <p:spPr>
          <a:xfrm>
            <a:off x="4991819" y="3091175"/>
            <a:ext cx="2899800" cy="12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/>
        </p:nvSpPr>
        <p:spPr>
          <a:xfrm>
            <a:off x="1221470" y="2839725"/>
            <a:ext cx="224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Parent Div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4991819" y="3091175"/>
            <a:ext cx="17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Child Div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1729141" y="3443775"/>
            <a:ext cx="254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Margin-left : 50px;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5" name="Google Shape;285;p44"/>
          <p:cNvSpPr/>
          <p:nvPr/>
        </p:nvSpPr>
        <p:spPr>
          <a:xfrm>
            <a:off x="1108609" y="3774975"/>
            <a:ext cx="3790800" cy="365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Types of </a:t>
            </a: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Margin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616650" y="1078650"/>
            <a:ext cx="7617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Individual Margins: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margin-top: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margin-right: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margin-bottom: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margin-left: value</a:t>
            </a: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Shorthand Margin: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margin: 10px 15px 20px 25px; (Top, Right, Bottom, Left)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margin: 10px 15px; (Vertical Horizontal)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margin: 10px; (All sides)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Padding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487125" y="636925"/>
            <a:ext cx="771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padding property sets the space between an element's content and its border.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Like margins, padding values can be specified for all sides or individually for each side.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98" name="Google Shape;298;p46"/>
          <p:cNvSpPr/>
          <p:nvPr/>
        </p:nvSpPr>
        <p:spPr>
          <a:xfrm>
            <a:off x="1018550" y="2656875"/>
            <a:ext cx="7187100" cy="19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3804973" y="3799850"/>
            <a:ext cx="108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4150350" y="2801625"/>
            <a:ext cx="365700" cy="914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4662841" y="3074175"/>
            <a:ext cx="254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padding</a:t>
            </a:r>
            <a:r>
              <a:rPr lang="en"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10px;</a:t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358200" y="1971450"/>
            <a:ext cx="640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CSS and its syntax.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Types of Padding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616650" y="1078650"/>
            <a:ext cx="761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Uniform Padding: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Applies the same padding to all sides of the element.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Individual Padding: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padding-top: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padding-right: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padding-bottom: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padding-left: value;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Allows specifying different padding values for each side of the element.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/>
        </p:nvSpPr>
        <p:spPr>
          <a:xfrm>
            <a:off x="1358200" y="1971450"/>
            <a:ext cx="640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 Box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/>
          <p:nvPr/>
        </p:nvSpPr>
        <p:spPr>
          <a:xfrm>
            <a:off x="284350" y="681300"/>
            <a:ext cx="8657100" cy="439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9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Box Model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9" name="Google Shape;319;p49"/>
          <p:cNvSpPr/>
          <p:nvPr/>
        </p:nvSpPr>
        <p:spPr>
          <a:xfrm>
            <a:off x="1066950" y="1230275"/>
            <a:ext cx="7010100" cy="3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/>
          <p:nvPr/>
        </p:nvSpPr>
        <p:spPr>
          <a:xfrm>
            <a:off x="1751100" y="1639925"/>
            <a:ext cx="5641800" cy="26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2565900" y="2098000"/>
            <a:ext cx="4012200" cy="176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9"/>
          <p:cNvSpPr txBox="1"/>
          <p:nvPr/>
        </p:nvSpPr>
        <p:spPr>
          <a:xfrm>
            <a:off x="4082100" y="2193125"/>
            <a:ext cx="115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Content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23" name="Google Shape;323;p49"/>
          <p:cNvSpPr txBox="1"/>
          <p:nvPr/>
        </p:nvSpPr>
        <p:spPr>
          <a:xfrm>
            <a:off x="2565900" y="1691975"/>
            <a:ext cx="10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1751100" y="1230275"/>
            <a:ext cx="10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Border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1066950" y="768575"/>
            <a:ext cx="9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</a:t>
            </a:r>
            <a:endParaRPr sz="18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Box Model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403950" y="681300"/>
            <a:ext cx="83361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Content: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innermost area of an element where the actual content, such as text or images, is displayed.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Padding: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Space between the content and the border.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Used to create space inside the element.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Border: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 border surrounding the padding and content.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Defines the visual boundary of the element.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Margin: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Space outside the border.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Creates space between adjacent elements.</a:t>
            </a:r>
            <a:endParaRPr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1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868475" y="1441425"/>
            <a:ext cx="6206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Which of the following best describes CSS?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A) A scripting language for creating dynamic web content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A markup language for defining the structure of web documents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A programming language for building interactive web applications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A styling language for controlling the appearance of HTML elements</a:t>
            </a:r>
            <a:endParaRPr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2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868475" y="1441425"/>
            <a:ext cx="6206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Which of the following best describes CSS?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A) A scripting language for creating dynamic web content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A markup language for defining the structure of web documents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A programming language for building interactive web applications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D) A styling language for controlling the appearance of HTML elements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1171150" y="3079900"/>
            <a:ext cx="126600" cy="25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3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Questions: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868475" y="1441425"/>
            <a:ext cx="6206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Which CSS syntax is used to define internal styles?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A) &lt;style&gt;...&lt;/style&gt; tags within the &lt;head&gt; section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Using the style attribute directly within HTML elements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Linking an external .css file using the &lt;link&gt; tag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Defining styles within a &lt;div&gt; element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4"/>
          <p:cNvSpPr txBox="1"/>
          <p:nvPr>
            <p:ph type="title"/>
          </p:nvPr>
        </p:nvSpPr>
        <p:spPr>
          <a:xfrm>
            <a:off x="48125" y="90175"/>
            <a:ext cx="6663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Questions: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868475" y="1441425"/>
            <a:ext cx="6206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Which CSS syntax is used to define internal styles?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A) &lt;style&gt;...&lt;/style&gt; tags within the &lt;head&gt; section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B) Using the style attribute directly within HTML elements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C) Linking an external .css file using the &lt;link&gt; tag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D) Defining styles within a &lt;div&gt; element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1171150" y="1889025"/>
            <a:ext cx="126600" cy="250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6076"/>
            <a:ext cx="1374938" cy="142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8351" y="4091439"/>
            <a:ext cx="1251826" cy="1052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368" name="Google Shape;36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930" y="487516"/>
            <a:ext cx="8582140" cy="416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/>
        </p:nvSpPr>
        <p:spPr>
          <a:xfrm>
            <a:off x="2247370" y="1995816"/>
            <a:ext cx="4206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56"/>
          <p:cNvSpPr txBox="1"/>
          <p:nvPr/>
        </p:nvSpPr>
        <p:spPr>
          <a:xfrm>
            <a:off x="106643" y="4617469"/>
            <a:ext cx="6034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 Upgrad</a:t>
            </a:r>
            <a:r>
              <a:rPr b="0" i="0" lang="en" sz="105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., All rights reserved </a:t>
            </a:r>
            <a:endParaRPr b="0" i="0" sz="1050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Confidential Information, intended for approved distribution list of </a:t>
            </a:r>
            <a:r>
              <a:rPr b="0" i="0" lang="en" sz="105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 Upgrad</a:t>
            </a:r>
            <a:endParaRPr b="0" i="0" sz="1050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535775" y="9379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535775" y="1078650"/>
            <a:ext cx="7718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Cascading Style Sheets, is a language used to define the presentation and layout of HTML elements on a webpage. 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It determines how HTML elements are displayed on screen, paper, or other media devices. 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CSS is essential for controlling the design, layout, and responsiveness of web pages.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CSS is used to style web pages, providing a way to define various visual aspects such as colors, fonts, spacing, and layout. 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It allows developers to create consistent and visually appealing designs across multiple web pages. 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535775" y="9379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 Syntax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35775" y="1078650"/>
            <a:ext cx="7718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 CSS Rule has two main parts: a Selector and one or more declarations: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CSS syntax follows a simple structure: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Selector (specifies the element to style)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{ } (curly braces enclose the style declarations)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Property: value; (each declaration defines a style attribute)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00" y="1627163"/>
            <a:ext cx="45720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535775" y="9379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CSS Syntax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535775" y="1254150"/>
            <a:ext cx="771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CSS declarations always end with the semicolon, and all the declarations are surrounded by curly braces: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 {color: red; text-align: center;}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 make the CSS more readable, you can put one declaration on each line, like this: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 </a:t>
            </a: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{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color: red;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text-align: center;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}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1358200" y="1971450"/>
            <a:ext cx="640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Types of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535775" y="9379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Types of CSS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35775" y="1254150"/>
            <a:ext cx="7718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Char char="●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There are three types of cascading style sheets: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Internal</a:t>
            </a: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style sheet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External style sheet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Line style</a:t>
            </a:r>
            <a:endParaRPr sz="16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35775" y="785550"/>
            <a:ext cx="7819200" cy="340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48125" y="90185"/>
            <a:ext cx="79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rgbClr val="0070C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Internal Style Sheet</a:t>
            </a:r>
            <a:endParaRPr b="0" sz="2000">
              <a:solidFill>
                <a:srgbClr val="0070C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86175" y="835050"/>
            <a:ext cx="7718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Styles are written within the &lt;style&gt; tag in the &lt;head&gt; section of the HTML document.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Useful for single-page styles or when styles are specific to one document.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Advantages: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Easier to manage styles specific to one page.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 need for external file linking.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Disadvantages: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Not reusable across multiple pages.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Can increase page load time for larger styles.</a:t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