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6" r:id="rId13"/>
    <p:sldId id="267" r:id="rId14"/>
    <p:sldId id="268" r:id="rId15"/>
    <p:sldId id="269" r:id="rId16"/>
    <p:sldId id="277" r:id="rId17"/>
    <p:sldId id="270" r:id="rId18"/>
    <p:sldId id="271" r:id="rId19"/>
    <p:sldId id="272" r:id="rId20"/>
    <p:sldId id="273" r:id="rId21"/>
    <p:sldId id="274" r:id="rId22"/>
    <p:sldId id="275" r:id="rId23"/>
    <p:sldId id="278" r:id="rId24"/>
    <p:sldId id="279" r:id="rId25"/>
    <p:sldId id="280" r:id="rId26"/>
    <p:sldId id="281" r:id="rId27"/>
    <p:sldId id="282" r:id="rId28"/>
    <p:sldId id="283" r:id="rId29"/>
    <p:sldId id="284" r:id="rId30"/>
    <p:sldId id="291" r:id="rId31"/>
    <p:sldId id="294" r:id="rId32"/>
    <p:sldId id="296" r:id="rId33"/>
    <p:sldId id="307" r:id="rId34"/>
    <p:sldId id="295" r:id="rId35"/>
    <p:sldId id="301" r:id="rId36"/>
    <p:sldId id="293" r:id="rId37"/>
    <p:sldId id="308" r:id="rId38"/>
    <p:sldId id="300" r:id="rId39"/>
    <p:sldId id="309" r:id="rId40"/>
    <p:sldId id="285" r:id="rId41"/>
    <p:sldId id="286" r:id="rId42"/>
    <p:sldId id="287" r:id="rId43"/>
    <p:sldId id="288" r:id="rId44"/>
    <p:sldId id="289" r:id="rId45"/>
    <p:sldId id="290" r:id="rId46"/>
    <p:sldId id="297" r:id="rId47"/>
    <p:sldId id="298" r:id="rId48"/>
    <p:sldId id="299" r:id="rId49"/>
    <p:sldId id="304" r:id="rId50"/>
    <p:sldId id="302" r:id="rId51"/>
    <p:sldId id="303" r:id="rId52"/>
    <p:sldId id="305" r:id="rId53"/>
    <p:sldId id="306" r:id="rId54"/>
    <p:sldId id="292" r:id="rId55"/>
    <p:sldId id="314" r:id="rId56"/>
    <p:sldId id="315" r:id="rId57"/>
    <p:sldId id="310" r:id="rId58"/>
    <p:sldId id="311" r:id="rId59"/>
    <p:sldId id="312" r:id="rId60"/>
    <p:sldId id="313" r:id="rId61"/>
    <p:sldId id="316" r:id="rId62"/>
    <p:sldId id="317" r:id="rId63"/>
    <p:sldId id="318" r:id="rId64"/>
    <p:sldId id="319" r:id="rId65"/>
    <p:sldId id="320" r:id="rId66"/>
    <p:sldId id="324" r:id="rId67"/>
    <p:sldId id="325" r:id="rId68"/>
    <p:sldId id="321" r:id="rId69"/>
    <p:sldId id="322" r:id="rId70"/>
    <p:sldId id="323"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8D5B9-F297-E810-0C66-4153034EBB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FE710A-D537-AF2E-41B2-EBAB5EC224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149396-A765-C982-5271-30C9B88004AE}"/>
              </a:ext>
            </a:extLst>
          </p:cNvPr>
          <p:cNvSpPr>
            <a:spLocks noGrp="1"/>
          </p:cNvSpPr>
          <p:nvPr>
            <p:ph type="dt" sz="half" idx="10"/>
          </p:nvPr>
        </p:nvSpPr>
        <p:spPr/>
        <p:txBody>
          <a:bodyPr/>
          <a:lstStyle/>
          <a:p>
            <a:fld id="{3018CC01-15E3-4C47-B57C-CAAC7F4A5AA9}" type="datetimeFigureOut">
              <a:rPr lang="en-IN" smtClean="0"/>
              <a:t>12-08-2024</a:t>
            </a:fld>
            <a:endParaRPr lang="en-IN"/>
          </a:p>
        </p:txBody>
      </p:sp>
      <p:sp>
        <p:nvSpPr>
          <p:cNvPr id="5" name="Footer Placeholder 4">
            <a:extLst>
              <a:ext uri="{FF2B5EF4-FFF2-40B4-BE49-F238E27FC236}">
                <a16:creationId xmlns:a16="http://schemas.microsoft.com/office/drawing/2014/main" id="{01A74C06-74CE-FAC2-7288-3A7E7AA226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48AC93-EBCF-61CE-4EC3-9F7BBEE28625}"/>
              </a:ext>
            </a:extLst>
          </p:cNvPr>
          <p:cNvSpPr>
            <a:spLocks noGrp="1"/>
          </p:cNvSpPr>
          <p:nvPr>
            <p:ph type="sldNum" sz="quarter" idx="12"/>
          </p:nvPr>
        </p:nvSpPr>
        <p:spPr/>
        <p:txBody>
          <a:bodyPr/>
          <a:lstStyle/>
          <a:p>
            <a:fld id="{C4B7E1F6-512B-423F-AB17-D7B66FA58361}" type="slidenum">
              <a:rPr lang="en-IN" smtClean="0"/>
              <a:t>‹#›</a:t>
            </a:fld>
            <a:endParaRPr lang="en-IN"/>
          </a:p>
        </p:txBody>
      </p:sp>
    </p:spTree>
    <p:extLst>
      <p:ext uri="{BB962C8B-B14F-4D97-AF65-F5344CB8AC3E}">
        <p14:creationId xmlns:p14="http://schemas.microsoft.com/office/powerpoint/2010/main" val="3300343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640B9-44E0-6234-721C-4362B8B475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B12B39-E223-A5D4-686A-EC42B679A3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3A6C1E-8FE0-BCCE-0867-856CF28B35B5}"/>
              </a:ext>
            </a:extLst>
          </p:cNvPr>
          <p:cNvSpPr>
            <a:spLocks noGrp="1"/>
          </p:cNvSpPr>
          <p:nvPr>
            <p:ph type="dt" sz="half" idx="10"/>
          </p:nvPr>
        </p:nvSpPr>
        <p:spPr/>
        <p:txBody>
          <a:bodyPr/>
          <a:lstStyle/>
          <a:p>
            <a:fld id="{3018CC01-15E3-4C47-B57C-CAAC7F4A5AA9}" type="datetimeFigureOut">
              <a:rPr lang="en-IN" smtClean="0"/>
              <a:t>12-08-2024</a:t>
            </a:fld>
            <a:endParaRPr lang="en-IN"/>
          </a:p>
        </p:txBody>
      </p:sp>
      <p:sp>
        <p:nvSpPr>
          <p:cNvPr id="5" name="Footer Placeholder 4">
            <a:extLst>
              <a:ext uri="{FF2B5EF4-FFF2-40B4-BE49-F238E27FC236}">
                <a16:creationId xmlns:a16="http://schemas.microsoft.com/office/drawing/2014/main" id="{B0E9C306-B4A1-8B54-B525-F6ACA0A7A6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3F8848-8918-18BE-0E57-3B8D3F6C97EA}"/>
              </a:ext>
            </a:extLst>
          </p:cNvPr>
          <p:cNvSpPr>
            <a:spLocks noGrp="1"/>
          </p:cNvSpPr>
          <p:nvPr>
            <p:ph type="sldNum" sz="quarter" idx="12"/>
          </p:nvPr>
        </p:nvSpPr>
        <p:spPr/>
        <p:txBody>
          <a:bodyPr/>
          <a:lstStyle/>
          <a:p>
            <a:fld id="{C4B7E1F6-512B-423F-AB17-D7B66FA58361}" type="slidenum">
              <a:rPr lang="en-IN" smtClean="0"/>
              <a:t>‹#›</a:t>
            </a:fld>
            <a:endParaRPr lang="en-IN"/>
          </a:p>
        </p:txBody>
      </p:sp>
    </p:spTree>
    <p:extLst>
      <p:ext uri="{BB962C8B-B14F-4D97-AF65-F5344CB8AC3E}">
        <p14:creationId xmlns:p14="http://schemas.microsoft.com/office/powerpoint/2010/main" val="60189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8FBD6B-5AC9-952B-CBBF-1B908E3387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09A45A-B82F-92CE-52CB-906B99C291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A5112A-7909-85BF-5D6F-78061D2BF5B5}"/>
              </a:ext>
            </a:extLst>
          </p:cNvPr>
          <p:cNvSpPr>
            <a:spLocks noGrp="1"/>
          </p:cNvSpPr>
          <p:nvPr>
            <p:ph type="dt" sz="half" idx="10"/>
          </p:nvPr>
        </p:nvSpPr>
        <p:spPr/>
        <p:txBody>
          <a:bodyPr/>
          <a:lstStyle/>
          <a:p>
            <a:fld id="{3018CC01-15E3-4C47-B57C-CAAC7F4A5AA9}" type="datetimeFigureOut">
              <a:rPr lang="en-IN" smtClean="0"/>
              <a:t>12-08-2024</a:t>
            </a:fld>
            <a:endParaRPr lang="en-IN"/>
          </a:p>
        </p:txBody>
      </p:sp>
      <p:sp>
        <p:nvSpPr>
          <p:cNvPr id="5" name="Footer Placeholder 4">
            <a:extLst>
              <a:ext uri="{FF2B5EF4-FFF2-40B4-BE49-F238E27FC236}">
                <a16:creationId xmlns:a16="http://schemas.microsoft.com/office/drawing/2014/main" id="{0A39AD91-B7A0-4FEC-93AA-246902FA0B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FEECE6-50DD-AA39-B4A3-76D6E613E608}"/>
              </a:ext>
            </a:extLst>
          </p:cNvPr>
          <p:cNvSpPr>
            <a:spLocks noGrp="1"/>
          </p:cNvSpPr>
          <p:nvPr>
            <p:ph type="sldNum" sz="quarter" idx="12"/>
          </p:nvPr>
        </p:nvSpPr>
        <p:spPr/>
        <p:txBody>
          <a:bodyPr/>
          <a:lstStyle/>
          <a:p>
            <a:fld id="{C4B7E1F6-512B-423F-AB17-D7B66FA58361}" type="slidenum">
              <a:rPr lang="en-IN" smtClean="0"/>
              <a:t>‹#›</a:t>
            </a:fld>
            <a:endParaRPr lang="en-IN"/>
          </a:p>
        </p:txBody>
      </p:sp>
    </p:spTree>
    <p:extLst>
      <p:ext uri="{BB962C8B-B14F-4D97-AF65-F5344CB8AC3E}">
        <p14:creationId xmlns:p14="http://schemas.microsoft.com/office/powerpoint/2010/main" val="2829000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E299-B5FD-320A-1801-706ED5B567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602595-1479-705E-42EA-495CC6F522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ABB39D-AEF0-A089-3163-89F212227232}"/>
              </a:ext>
            </a:extLst>
          </p:cNvPr>
          <p:cNvSpPr>
            <a:spLocks noGrp="1"/>
          </p:cNvSpPr>
          <p:nvPr>
            <p:ph type="dt" sz="half" idx="10"/>
          </p:nvPr>
        </p:nvSpPr>
        <p:spPr/>
        <p:txBody>
          <a:bodyPr/>
          <a:lstStyle/>
          <a:p>
            <a:fld id="{3018CC01-15E3-4C47-B57C-CAAC7F4A5AA9}" type="datetimeFigureOut">
              <a:rPr lang="en-IN" smtClean="0"/>
              <a:t>12-08-2024</a:t>
            </a:fld>
            <a:endParaRPr lang="en-IN"/>
          </a:p>
        </p:txBody>
      </p:sp>
      <p:sp>
        <p:nvSpPr>
          <p:cNvPr id="5" name="Footer Placeholder 4">
            <a:extLst>
              <a:ext uri="{FF2B5EF4-FFF2-40B4-BE49-F238E27FC236}">
                <a16:creationId xmlns:a16="http://schemas.microsoft.com/office/drawing/2014/main" id="{AEBC2081-19CF-69B0-E864-DA41ADFF54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58192D-7B57-AD4A-628B-5D5B5452D916}"/>
              </a:ext>
            </a:extLst>
          </p:cNvPr>
          <p:cNvSpPr>
            <a:spLocks noGrp="1"/>
          </p:cNvSpPr>
          <p:nvPr>
            <p:ph type="sldNum" sz="quarter" idx="12"/>
          </p:nvPr>
        </p:nvSpPr>
        <p:spPr/>
        <p:txBody>
          <a:bodyPr/>
          <a:lstStyle/>
          <a:p>
            <a:fld id="{C4B7E1F6-512B-423F-AB17-D7B66FA58361}" type="slidenum">
              <a:rPr lang="en-IN" smtClean="0"/>
              <a:t>‹#›</a:t>
            </a:fld>
            <a:endParaRPr lang="en-IN"/>
          </a:p>
        </p:txBody>
      </p:sp>
    </p:spTree>
    <p:extLst>
      <p:ext uri="{BB962C8B-B14F-4D97-AF65-F5344CB8AC3E}">
        <p14:creationId xmlns:p14="http://schemas.microsoft.com/office/powerpoint/2010/main" val="18638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7E6FC-C17F-BF77-DA84-77F76233C8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1E9B11-1CE0-82C3-019B-2E2684F015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352105-DDEE-949D-F61A-866917DF45D8}"/>
              </a:ext>
            </a:extLst>
          </p:cNvPr>
          <p:cNvSpPr>
            <a:spLocks noGrp="1"/>
          </p:cNvSpPr>
          <p:nvPr>
            <p:ph type="dt" sz="half" idx="10"/>
          </p:nvPr>
        </p:nvSpPr>
        <p:spPr/>
        <p:txBody>
          <a:bodyPr/>
          <a:lstStyle/>
          <a:p>
            <a:fld id="{3018CC01-15E3-4C47-B57C-CAAC7F4A5AA9}" type="datetimeFigureOut">
              <a:rPr lang="en-IN" smtClean="0"/>
              <a:t>12-08-2024</a:t>
            </a:fld>
            <a:endParaRPr lang="en-IN"/>
          </a:p>
        </p:txBody>
      </p:sp>
      <p:sp>
        <p:nvSpPr>
          <p:cNvPr id="5" name="Footer Placeholder 4">
            <a:extLst>
              <a:ext uri="{FF2B5EF4-FFF2-40B4-BE49-F238E27FC236}">
                <a16:creationId xmlns:a16="http://schemas.microsoft.com/office/drawing/2014/main" id="{F39CC40A-8C05-869F-7AA9-124ED03A96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2E0FE5-D05F-8315-6511-95F02D4F4361}"/>
              </a:ext>
            </a:extLst>
          </p:cNvPr>
          <p:cNvSpPr>
            <a:spLocks noGrp="1"/>
          </p:cNvSpPr>
          <p:nvPr>
            <p:ph type="sldNum" sz="quarter" idx="12"/>
          </p:nvPr>
        </p:nvSpPr>
        <p:spPr/>
        <p:txBody>
          <a:bodyPr/>
          <a:lstStyle/>
          <a:p>
            <a:fld id="{C4B7E1F6-512B-423F-AB17-D7B66FA58361}" type="slidenum">
              <a:rPr lang="en-IN" smtClean="0"/>
              <a:t>‹#›</a:t>
            </a:fld>
            <a:endParaRPr lang="en-IN"/>
          </a:p>
        </p:txBody>
      </p:sp>
    </p:spTree>
    <p:extLst>
      <p:ext uri="{BB962C8B-B14F-4D97-AF65-F5344CB8AC3E}">
        <p14:creationId xmlns:p14="http://schemas.microsoft.com/office/powerpoint/2010/main" val="885866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10A0-E1C7-25E4-0CDA-0BA1A7F4D9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B75FE1-B9BD-148F-9B66-088CBFD857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BF50B4-AA7F-FAA3-89B1-C59B217063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9716C8-BFE6-1E87-4C16-C90960BA4AAD}"/>
              </a:ext>
            </a:extLst>
          </p:cNvPr>
          <p:cNvSpPr>
            <a:spLocks noGrp="1"/>
          </p:cNvSpPr>
          <p:nvPr>
            <p:ph type="dt" sz="half" idx="10"/>
          </p:nvPr>
        </p:nvSpPr>
        <p:spPr/>
        <p:txBody>
          <a:bodyPr/>
          <a:lstStyle/>
          <a:p>
            <a:fld id="{3018CC01-15E3-4C47-B57C-CAAC7F4A5AA9}" type="datetimeFigureOut">
              <a:rPr lang="en-IN" smtClean="0"/>
              <a:t>12-08-2024</a:t>
            </a:fld>
            <a:endParaRPr lang="en-IN"/>
          </a:p>
        </p:txBody>
      </p:sp>
      <p:sp>
        <p:nvSpPr>
          <p:cNvPr id="6" name="Footer Placeholder 5">
            <a:extLst>
              <a:ext uri="{FF2B5EF4-FFF2-40B4-BE49-F238E27FC236}">
                <a16:creationId xmlns:a16="http://schemas.microsoft.com/office/drawing/2014/main" id="{26D58A2F-CDBA-CDFB-EE24-1AC2862702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BE3AA5-D26E-DEF2-F2BB-B780AA362E95}"/>
              </a:ext>
            </a:extLst>
          </p:cNvPr>
          <p:cNvSpPr>
            <a:spLocks noGrp="1"/>
          </p:cNvSpPr>
          <p:nvPr>
            <p:ph type="sldNum" sz="quarter" idx="12"/>
          </p:nvPr>
        </p:nvSpPr>
        <p:spPr/>
        <p:txBody>
          <a:bodyPr/>
          <a:lstStyle/>
          <a:p>
            <a:fld id="{C4B7E1F6-512B-423F-AB17-D7B66FA58361}" type="slidenum">
              <a:rPr lang="en-IN" smtClean="0"/>
              <a:t>‹#›</a:t>
            </a:fld>
            <a:endParaRPr lang="en-IN"/>
          </a:p>
        </p:txBody>
      </p:sp>
    </p:spTree>
    <p:extLst>
      <p:ext uri="{BB962C8B-B14F-4D97-AF65-F5344CB8AC3E}">
        <p14:creationId xmlns:p14="http://schemas.microsoft.com/office/powerpoint/2010/main" val="4203563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F685-9B73-2909-F5A2-3586594669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2E9493-DE21-AEAD-4379-38E4C5E528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5E1AA2-9CD8-2276-59BA-BB544BB366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F61329-2932-F62E-04E3-A292E7832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1A29AB-34D5-C502-84D5-0EEA3DD4F6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C1C96E-3EBA-456C-0F89-A059462B4895}"/>
              </a:ext>
            </a:extLst>
          </p:cNvPr>
          <p:cNvSpPr>
            <a:spLocks noGrp="1"/>
          </p:cNvSpPr>
          <p:nvPr>
            <p:ph type="dt" sz="half" idx="10"/>
          </p:nvPr>
        </p:nvSpPr>
        <p:spPr/>
        <p:txBody>
          <a:bodyPr/>
          <a:lstStyle/>
          <a:p>
            <a:fld id="{3018CC01-15E3-4C47-B57C-CAAC7F4A5AA9}" type="datetimeFigureOut">
              <a:rPr lang="en-IN" smtClean="0"/>
              <a:t>12-08-2024</a:t>
            </a:fld>
            <a:endParaRPr lang="en-IN"/>
          </a:p>
        </p:txBody>
      </p:sp>
      <p:sp>
        <p:nvSpPr>
          <p:cNvPr id="8" name="Footer Placeholder 7">
            <a:extLst>
              <a:ext uri="{FF2B5EF4-FFF2-40B4-BE49-F238E27FC236}">
                <a16:creationId xmlns:a16="http://schemas.microsoft.com/office/drawing/2014/main" id="{4D65A4EE-8778-C219-5B60-CC4A971CC1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9221D5-1977-FB8C-47AB-8BB5885BF788}"/>
              </a:ext>
            </a:extLst>
          </p:cNvPr>
          <p:cNvSpPr>
            <a:spLocks noGrp="1"/>
          </p:cNvSpPr>
          <p:nvPr>
            <p:ph type="sldNum" sz="quarter" idx="12"/>
          </p:nvPr>
        </p:nvSpPr>
        <p:spPr/>
        <p:txBody>
          <a:bodyPr/>
          <a:lstStyle/>
          <a:p>
            <a:fld id="{C4B7E1F6-512B-423F-AB17-D7B66FA58361}" type="slidenum">
              <a:rPr lang="en-IN" smtClean="0"/>
              <a:t>‹#›</a:t>
            </a:fld>
            <a:endParaRPr lang="en-IN"/>
          </a:p>
        </p:txBody>
      </p:sp>
    </p:spTree>
    <p:extLst>
      <p:ext uri="{BB962C8B-B14F-4D97-AF65-F5344CB8AC3E}">
        <p14:creationId xmlns:p14="http://schemas.microsoft.com/office/powerpoint/2010/main" val="153039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2A97-0FDE-D790-CB70-0CEB7EB748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75A61E-D114-F355-4BA4-29F537024A26}"/>
              </a:ext>
            </a:extLst>
          </p:cNvPr>
          <p:cNvSpPr>
            <a:spLocks noGrp="1"/>
          </p:cNvSpPr>
          <p:nvPr>
            <p:ph type="dt" sz="half" idx="10"/>
          </p:nvPr>
        </p:nvSpPr>
        <p:spPr/>
        <p:txBody>
          <a:bodyPr/>
          <a:lstStyle/>
          <a:p>
            <a:fld id="{3018CC01-15E3-4C47-B57C-CAAC7F4A5AA9}" type="datetimeFigureOut">
              <a:rPr lang="en-IN" smtClean="0"/>
              <a:t>12-08-2024</a:t>
            </a:fld>
            <a:endParaRPr lang="en-IN"/>
          </a:p>
        </p:txBody>
      </p:sp>
      <p:sp>
        <p:nvSpPr>
          <p:cNvPr id="4" name="Footer Placeholder 3">
            <a:extLst>
              <a:ext uri="{FF2B5EF4-FFF2-40B4-BE49-F238E27FC236}">
                <a16:creationId xmlns:a16="http://schemas.microsoft.com/office/drawing/2014/main" id="{55278823-BADF-731D-B4F9-24116EFA10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6EAB3B-0FDF-8C25-0AFB-BBF3E99DAC0F}"/>
              </a:ext>
            </a:extLst>
          </p:cNvPr>
          <p:cNvSpPr>
            <a:spLocks noGrp="1"/>
          </p:cNvSpPr>
          <p:nvPr>
            <p:ph type="sldNum" sz="quarter" idx="12"/>
          </p:nvPr>
        </p:nvSpPr>
        <p:spPr/>
        <p:txBody>
          <a:bodyPr/>
          <a:lstStyle/>
          <a:p>
            <a:fld id="{C4B7E1F6-512B-423F-AB17-D7B66FA58361}" type="slidenum">
              <a:rPr lang="en-IN" smtClean="0"/>
              <a:t>‹#›</a:t>
            </a:fld>
            <a:endParaRPr lang="en-IN"/>
          </a:p>
        </p:txBody>
      </p:sp>
    </p:spTree>
    <p:extLst>
      <p:ext uri="{BB962C8B-B14F-4D97-AF65-F5344CB8AC3E}">
        <p14:creationId xmlns:p14="http://schemas.microsoft.com/office/powerpoint/2010/main" val="3754673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4E101E-0AF2-FA29-B1B8-9DF14C85E6DF}"/>
              </a:ext>
            </a:extLst>
          </p:cNvPr>
          <p:cNvSpPr>
            <a:spLocks noGrp="1"/>
          </p:cNvSpPr>
          <p:nvPr>
            <p:ph type="dt" sz="half" idx="10"/>
          </p:nvPr>
        </p:nvSpPr>
        <p:spPr/>
        <p:txBody>
          <a:bodyPr/>
          <a:lstStyle/>
          <a:p>
            <a:fld id="{3018CC01-15E3-4C47-B57C-CAAC7F4A5AA9}" type="datetimeFigureOut">
              <a:rPr lang="en-IN" smtClean="0"/>
              <a:t>12-08-2024</a:t>
            </a:fld>
            <a:endParaRPr lang="en-IN"/>
          </a:p>
        </p:txBody>
      </p:sp>
      <p:sp>
        <p:nvSpPr>
          <p:cNvPr id="3" name="Footer Placeholder 2">
            <a:extLst>
              <a:ext uri="{FF2B5EF4-FFF2-40B4-BE49-F238E27FC236}">
                <a16:creationId xmlns:a16="http://schemas.microsoft.com/office/drawing/2014/main" id="{40DEAB4B-80AA-9E40-AB1B-330D467B1F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E70DB4-F893-14C7-3A2F-B19EEA636D04}"/>
              </a:ext>
            </a:extLst>
          </p:cNvPr>
          <p:cNvSpPr>
            <a:spLocks noGrp="1"/>
          </p:cNvSpPr>
          <p:nvPr>
            <p:ph type="sldNum" sz="quarter" idx="12"/>
          </p:nvPr>
        </p:nvSpPr>
        <p:spPr/>
        <p:txBody>
          <a:bodyPr/>
          <a:lstStyle/>
          <a:p>
            <a:fld id="{C4B7E1F6-512B-423F-AB17-D7B66FA58361}" type="slidenum">
              <a:rPr lang="en-IN" smtClean="0"/>
              <a:t>‹#›</a:t>
            </a:fld>
            <a:endParaRPr lang="en-IN"/>
          </a:p>
        </p:txBody>
      </p:sp>
    </p:spTree>
    <p:extLst>
      <p:ext uri="{BB962C8B-B14F-4D97-AF65-F5344CB8AC3E}">
        <p14:creationId xmlns:p14="http://schemas.microsoft.com/office/powerpoint/2010/main" val="364497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763C-BD54-F55B-5789-69CB7E34C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94F30C-A2F0-8B1C-36E6-8D31416A73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188DB2-B33A-DF5B-348D-C8F6C2832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1DE49E-4C30-CBE9-26BA-381AE074F308}"/>
              </a:ext>
            </a:extLst>
          </p:cNvPr>
          <p:cNvSpPr>
            <a:spLocks noGrp="1"/>
          </p:cNvSpPr>
          <p:nvPr>
            <p:ph type="dt" sz="half" idx="10"/>
          </p:nvPr>
        </p:nvSpPr>
        <p:spPr/>
        <p:txBody>
          <a:bodyPr/>
          <a:lstStyle/>
          <a:p>
            <a:fld id="{3018CC01-15E3-4C47-B57C-CAAC7F4A5AA9}" type="datetimeFigureOut">
              <a:rPr lang="en-IN" smtClean="0"/>
              <a:t>12-08-2024</a:t>
            </a:fld>
            <a:endParaRPr lang="en-IN"/>
          </a:p>
        </p:txBody>
      </p:sp>
      <p:sp>
        <p:nvSpPr>
          <p:cNvPr id="6" name="Footer Placeholder 5">
            <a:extLst>
              <a:ext uri="{FF2B5EF4-FFF2-40B4-BE49-F238E27FC236}">
                <a16:creationId xmlns:a16="http://schemas.microsoft.com/office/drawing/2014/main" id="{DB861DDF-87E5-EA31-E7ED-088C8195AB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E5393A-6647-B39E-E693-864D00FCF441}"/>
              </a:ext>
            </a:extLst>
          </p:cNvPr>
          <p:cNvSpPr>
            <a:spLocks noGrp="1"/>
          </p:cNvSpPr>
          <p:nvPr>
            <p:ph type="sldNum" sz="quarter" idx="12"/>
          </p:nvPr>
        </p:nvSpPr>
        <p:spPr/>
        <p:txBody>
          <a:bodyPr/>
          <a:lstStyle/>
          <a:p>
            <a:fld id="{C4B7E1F6-512B-423F-AB17-D7B66FA58361}" type="slidenum">
              <a:rPr lang="en-IN" smtClean="0"/>
              <a:t>‹#›</a:t>
            </a:fld>
            <a:endParaRPr lang="en-IN"/>
          </a:p>
        </p:txBody>
      </p:sp>
    </p:spTree>
    <p:extLst>
      <p:ext uri="{BB962C8B-B14F-4D97-AF65-F5344CB8AC3E}">
        <p14:creationId xmlns:p14="http://schemas.microsoft.com/office/powerpoint/2010/main" val="255482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1F27-C004-0362-6BDF-18E474E4B5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E11FCF-FB12-E842-93DA-A87096C35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FE3F6A-7E8F-CDDB-C93E-1DF38F582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89AF56-EDA2-B3D6-F48F-1895D947AA0B}"/>
              </a:ext>
            </a:extLst>
          </p:cNvPr>
          <p:cNvSpPr>
            <a:spLocks noGrp="1"/>
          </p:cNvSpPr>
          <p:nvPr>
            <p:ph type="dt" sz="half" idx="10"/>
          </p:nvPr>
        </p:nvSpPr>
        <p:spPr/>
        <p:txBody>
          <a:bodyPr/>
          <a:lstStyle/>
          <a:p>
            <a:fld id="{3018CC01-15E3-4C47-B57C-CAAC7F4A5AA9}" type="datetimeFigureOut">
              <a:rPr lang="en-IN" smtClean="0"/>
              <a:t>12-08-2024</a:t>
            </a:fld>
            <a:endParaRPr lang="en-IN"/>
          </a:p>
        </p:txBody>
      </p:sp>
      <p:sp>
        <p:nvSpPr>
          <p:cNvPr id="6" name="Footer Placeholder 5">
            <a:extLst>
              <a:ext uri="{FF2B5EF4-FFF2-40B4-BE49-F238E27FC236}">
                <a16:creationId xmlns:a16="http://schemas.microsoft.com/office/drawing/2014/main" id="{D2FE34B1-4E22-4181-599E-666CA30852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234D8-FEF9-03DE-5B95-D6766D9AB78F}"/>
              </a:ext>
            </a:extLst>
          </p:cNvPr>
          <p:cNvSpPr>
            <a:spLocks noGrp="1"/>
          </p:cNvSpPr>
          <p:nvPr>
            <p:ph type="sldNum" sz="quarter" idx="12"/>
          </p:nvPr>
        </p:nvSpPr>
        <p:spPr/>
        <p:txBody>
          <a:bodyPr/>
          <a:lstStyle/>
          <a:p>
            <a:fld id="{C4B7E1F6-512B-423F-AB17-D7B66FA58361}" type="slidenum">
              <a:rPr lang="en-IN" smtClean="0"/>
              <a:t>‹#›</a:t>
            </a:fld>
            <a:endParaRPr lang="en-IN"/>
          </a:p>
        </p:txBody>
      </p:sp>
    </p:spTree>
    <p:extLst>
      <p:ext uri="{BB962C8B-B14F-4D97-AF65-F5344CB8AC3E}">
        <p14:creationId xmlns:p14="http://schemas.microsoft.com/office/powerpoint/2010/main" val="147220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8886CB-4766-1255-B5B7-D6EFAC1A4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AE910B-ADBA-D352-0521-B44B0A015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C786AF-DD29-658A-AA99-006F42A6BC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18CC01-15E3-4C47-B57C-CAAC7F4A5AA9}" type="datetimeFigureOut">
              <a:rPr lang="en-IN" smtClean="0"/>
              <a:t>12-08-2024</a:t>
            </a:fld>
            <a:endParaRPr lang="en-IN"/>
          </a:p>
        </p:txBody>
      </p:sp>
      <p:sp>
        <p:nvSpPr>
          <p:cNvPr id="5" name="Footer Placeholder 4">
            <a:extLst>
              <a:ext uri="{FF2B5EF4-FFF2-40B4-BE49-F238E27FC236}">
                <a16:creationId xmlns:a16="http://schemas.microsoft.com/office/drawing/2014/main" id="{6982EE3A-3A9A-16AC-FF31-7D7C57875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373987-7ED6-9B07-D53A-38CC3D6D2A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7E1F6-512B-423F-AB17-D7B66FA58361}" type="slidenum">
              <a:rPr lang="en-IN" smtClean="0"/>
              <a:t>‹#›</a:t>
            </a:fld>
            <a:endParaRPr lang="en-IN"/>
          </a:p>
        </p:txBody>
      </p:sp>
    </p:spTree>
    <p:extLst>
      <p:ext uri="{BB962C8B-B14F-4D97-AF65-F5344CB8AC3E}">
        <p14:creationId xmlns:p14="http://schemas.microsoft.com/office/powerpoint/2010/main" val="1181335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learn.microsoft.com/en-us/sql/relational-databases/stored-procedures/stored-procedures-database-engine?view=sql-server-ver16"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learn.microsoft.com/en-us/sql/relational-databases/stored-procedures/stored-procedures-database-engine?view=sql-server-ver16"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www.c-sharpcorner.com/technologies/sql-server"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geeksforgeeks.org/sql-declare-local-temporary-table/"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4E27-A63A-5635-61A6-1D2A3791AB84}"/>
              </a:ext>
            </a:extLst>
          </p:cNvPr>
          <p:cNvSpPr>
            <a:spLocks noGrp="1"/>
          </p:cNvSpPr>
          <p:nvPr>
            <p:ph type="ctrTitle"/>
          </p:nvPr>
        </p:nvSpPr>
        <p:spPr/>
        <p:txBody>
          <a:bodyPr/>
          <a:lstStyle/>
          <a:p>
            <a:r>
              <a:rPr lang="en-US" dirty="0"/>
              <a:t>Database</a:t>
            </a:r>
            <a:endParaRPr lang="en-IN" dirty="0"/>
          </a:p>
        </p:txBody>
      </p:sp>
      <p:sp>
        <p:nvSpPr>
          <p:cNvPr id="3" name="Subtitle 2">
            <a:extLst>
              <a:ext uri="{FF2B5EF4-FFF2-40B4-BE49-F238E27FC236}">
                <a16:creationId xmlns:a16="http://schemas.microsoft.com/office/drawing/2014/main" id="{1D0B0101-2135-5F56-5561-350AFE7F9225}"/>
              </a:ext>
            </a:extLst>
          </p:cNvPr>
          <p:cNvSpPr>
            <a:spLocks noGrp="1"/>
          </p:cNvSpPr>
          <p:nvPr>
            <p:ph type="subTitle" idx="1"/>
          </p:nvPr>
        </p:nvSpPr>
        <p:spPr/>
        <p:txBody>
          <a:bodyPr/>
          <a:lstStyle/>
          <a:p>
            <a:r>
              <a:rPr lang="en-US" dirty="0"/>
              <a:t>Q&amp;A</a:t>
            </a:r>
            <a:endParaRPr lang="en-IN" dirty="0"/>
          </a:p>
        </p:txBody>
      </p:sp>
    </p:spTree>
    <p:extLst>
      <p:ext uri="{BB962C8B-B14F-4D97-AF65-F5344CB8AC3E}">
        <p14:creationId xmlns:p14="http://schemas.microsoft.com/office/powerpoint/2010/main" val="446507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72EDF-47C4-6EEF-6968-3B5DB0B1C936}"/>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Times New Roman" panose="02020603050405020304" pitchFamily="18" charset="0"/>
              </a:rPr>
              <a:t>How to find 2th highest salary in </a:t>
            </a:r>
            <a:r>
              <a:rPr lang="en-IN" b="1" kern="0" dirty="0" err="1">
                <a:solidFill>
                  <a:srgbClr val="222222"/>
                </a:solidFill>
                <a:effectLst/>
                <a:latin typeface="+mn-lt"/>
                <a:ea typeface="Times New Roman" panose="02020603050405020304" pitchFamily="18" charset="0"/>
                <a:cs typeface="Times New Roman" panose="02020603050405020304" pitchFamily="18" charset="0"/>
              </a:rPr>
              <a:t>sql</a:t>
            </a:r>
            <a:endParaRPr lang="en-IN" dirty="0">
              <a:latin typeface="+mn-lt"/>
            </a:endParaRPr>
          </a:p>
        </p:txBody>
      </p:sp>
      <p:sp>
        <p:nvSpPr>
          <p:cNvPr id="3" name="Content Placeholder 2">
            <a:extLst>
              <a:ext uri="{FF2B5EF4-FFF2-40B4-BE49-F238E27FC236}">
                <a16:creationId xmlns:a16="http://schemas.microsoft.com/office/drawing/2014/main" id="{53CF370D-FF04-5926-B047-2B6000FB2622}"/>
              </a:ext>
            </a:extLst>
          </p:cNvPr>
          <p:cNvSpPr>
            <a:spLocks noGrp="1"/>
          </p:cNvSpPr>
          <p:nvPr>
            <p:ph idx="1"/>
          </p:nvPr>
        </p:nvSpPr>
        <p:spPr/>
        <p:txBody>
          <a:bodyPr>
            <a:normAutofit/>
          </a:bodyPr>
          <a:lstStyle/>
          <a:p>
            <a:pPr marL="0" indent="0">
              <a:spcBef>
                <a:spcPts val="0"/>
              </a:spcBef>
              <a:buNone/>
            </a:pPr>
            <a:r>
              <a:rPr lang="en-IN" sz="2400" dirty="0">
                <a:solidFill>
                  <a:srgbClr val="0000FF"/>
                </a:solidFill>
              </a:rPr>
              <a:t>with</a:t>
            </a:r>
            <a:r>
              <a:rPr lang="en-IN" sz="2400" dirty="0">
                <a:solidFill>
                  <a:srgbClr val="000000"/>
                </a:solidFill>
              </a:rPr>
              <a:t> Emp </a:t>
            </a:r>
            <a:r>
              <a:rPr lang="en-IN" sz="2400" dirty="0">
                <a:solidFill>
                  <a:srgbClr val="0000FF"/>
                </a:solidFill>
              </a:rPr>
              <a:t>as</a:t>
            </a:r>
            <a:endParaRPr lang="en-IN" sz="2400" dirty="0">
              <a:solidFill>
                <a:srgbClr val="000000"/>
              </a:solidFill>
            </a:endParaRPr>
          </a:p>
          <a:p>
            <a:pPr marL="0" indent="0">
              <a:spcBef>
                <a:spcPts val="0"/>
              </a:spcBef>
              <a:buNone/>
            </a:pPr>
            <a:r>
              <a:rPr lang="en-IN" sz="2400" dirty="0">
                <a:solidFill>
                  <a:srgbClr val="808080"/>
                </a:solidFill>
              </a:rPr>
              <a:t>(</a:t>
            </a:r>
            <a:endParaRPr lang="en-IN" sz="2400" dirty="0">
              <a:solidFill>
                <a:srgbClr val="000000"/>
              </a:solidFill>
            </a:endParaRPr>
          </a:p>
          <a:p>
            <a:pPr marL="0" indent="0">
              <a:spcBef>
                <a:spcPts val="0"/>
              </a:spcBef>
              <a:buNone/>
            </a:pPr>
            <a:r>
              <a:rPr lang="en-US" sz="2400" dirty="0">
                <a:solidFill>
                  <a:srgbClr val="000000"/>
                </a:solidFill>
              </a:rPr>
              <a:t>  </a:t>
            </a: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FF00FF"/>
                </a:solidFill>
              </a:rPr>
              <a:t>DENSE_RANK</a:t>
            </a:r>
            <a:r>
              <a:rPr lang="en-US" sz="2400" dirty="0">
                <a:solidFill>
                  <a:srgbClr val="808080"/>
                </a:solidFill>
              </a:rPr>
              <a:t>()</a:t>
            </a:r>
            <a:r>
              <a:rPr lang="en-US" sz="2400" dirty="0">
                <a:solidFill>
                  <a:srgbClr val="000000"/>
                </a:solidFill>
              </a:rPr>
              <a:t> </a:t>
            </a:r>
            <a:r>
              <a:rPr lang="en-US" sz="2400" dirty="0">
                <a:solidFill>
                  <a:srgbClr val="0000FF"/>
                </a:solidFill>
              </a:rPr>
              <a:t>over </a:t>
            </a:r>
            <a:r>
              <a:rPr lang="en-US" sz="2400" dirty="0">
                <a:solidFill>
                  <a:srgbClr val="808080"/>
                </a:solidFill>
              </a:rPr>
              <a:t>(</a:t>
            </a:r>
            <a:r>
              <a:rPr lang="en-US" sz="2400" dirty="0">
                <a:solidFill>
                  <a:srgbClr val="0000FF"/>
                </a:solidFill>
              </a:rPr>
              <a:t>order</a:t>
            </a:r>
            <a:r>
              <a:rPr lang="en-US" sz="2400" dirty="0">
                <a:solidFill>
                  <a:srgbClr val="000000"/>
                </a:solidFill>
              </a:rPr>
              <a:t> </a:t>
            </a:r>
            <a:r>
              <a:rPr lang="en-US" sz="2400" dirty="0">
                <a:solidFill>
                  <a:srgbClr val="0000FF"/>
                </a:solidFill>
              </a:rPr>
              <a:t>by</a:t>
            </a:r>
            <a:r>
              <a:rPr lang="en-US" sz="2400" dirty="0">
                <a:solidFill>
                  <a:srgbClr val="000000"/>
                </a:solidFill>
              </a:rPr>
              <a:t> salary </a:t>
            </a:r>
            <a:r>
              <a:rPr lang="en-US" sz="2400" dirty="0">
                <a:solidFill>
                  <a:srgbClr val="0000FF"/>
                </a:solidFill>
              </a:rPr>
              <a:t>desc</a:t>
            </a:r>
            <a:r>
              <a:rPr lang="en-US" sz="2400" dirty="0">
                <a:solidFill>
                  <a:srgbClr val="808080"/>
                </a:solidFill>
              </a:rPr>
              <a:t>)</a:t>
            </a:r>
            <a:r>
              <a:rPr lang="en-US" sz="2400" dirty="0">
                <a:solidFill>
                  <a:srgbClr val="000000"/>
                </a:solidFill>
              </a:rPr>
              <a:t> </a:t>
            </a:r>
            <a:r>
              <a:rPr lang="en-US" sz="2400" dirty="0">
                <a:solidFill>
                  <a:srgbClr val="0000FF"/>
                </a:solidFill>
              </a:rPr>
              <a:t>as</a:t>
            </a:r>
            <a:r>
              <a:rPr lang="en-US" sz="2400" dirty="0">
                <a:solidFill>
                  <a:srgbClr val="000000"/>
                </a:solidFill>
              </a:rPr>
              <a:t> </a:t>
            </a:r>
            <a:r>
              <a:rPr lang="en-US" sz="2400" dirty="0" err="1">
                <a:solidFill>
                  <a:srgbClr val="000000"/>
                </a:solidFill>
              </a:rPr>
              <a:t>RankID</a:t>
            </a:r>
            <a:r>
              <a:rPr lang="en-US" sz="2400" dirty="0">
                <a:solidFill>
                  <a:srgbClr val="000000"/>
                </a:solidFill>
              </a:rPr>
              <a:t> </a:t>
            </a:r>
            <a:r>
              <a:rPr lang="en-US" sz="2400" dirty="0">
                <a:solidFill>
                  <a:srgbClr val="0000FF"/>
                </a:solidFill>
              </a:rPr>
              <a:t>from</a:t>
            </a:r>
            <a:r>
              <a:rPr lang="en-US" sz="2400" dirty="0">
                <a:solidFill>
                  <a:srgbClr val="000000"/>
                </a:solidFill>
              </a:rPr>
              <a:t> Employee </a:t>
            </a:r>
          </a:p>
          <a:p>
            <a:pPr marL="0" indent="0">
              <a:spcBef>
                <a:spcPts val="0"/>
              </a:spcBef>
              <a:buNone/>
            </a:pPr>
            <a:r>
              <a:rPr lang="en-IN" sz="2400" dirty="0">
                <a:solidFill>
                  <a:srgbClr val="808080"/>
                </a:solidFill>
              </a:rPr>
              <a:t>)</a:t>
            </a:r>
            <a:r>
              <a:rPr lang="en-IN" sz="2400" dirty="0">
                <a:solidFill>
                  <a:srgbClr val="000000"/>
                </a:solidFill>
              </a:rPr>
              <a:t> </a:t>
            </a:r>
          </a:p>
          <a:p>
            <a:pPr marL="0" indent="0">
              <a:spcBef>
                <a:spcPts val="0"/>
              </a:spcBef>
              <a:buNone/>
            </a:pPr>
            <a:r>
              <a:rPr lang="en-US" sz="2400" dirty="0">
                <a:solidFill>
                  <a:srgbClr val="0000FF"/>
                </a:solidFill>
              </a:rPr>
              <a:t>select</a:t>
            </a:r>
            <a:r>
              <a:rPr lang="en-US" sz="2400" dirty="0">
                <a:solidFill>
                  <a:srgbClr val="000000"/>
                </a:solidFill>
              </a:rPr>
              <a:t> </a:t>
            </a:r>
            <a:r>
              <a:rPr lang="en-US" sz="2400" dirty="0">
                <a:solidFill>
                  <a:srgbClr val="0000FF"/>
                </a:solidFill>
              </a:rPr>
              <a:t>top</a:t>
            </a:r>
            <a:r>
              <a:rPr lang="en-US" sz="2400" dirty="0">
                <a:solidFill>
                  <a:srgbClr val="000000"/>
                </a:solidFill>
              </a:rPr>
              <a:t> 1 </a:t>
            </a:r>
            <a:r>
              <a:rPr lang="en-US" sz="2400" dirty="0">
                <a:solidFill>
                  <a:srgbClr val="808080"/>
                </a:solidFill>
              </a:rPr>
              <a:t>*</a:t>
            </a:r>
            <a:r>
              <a:rPr lang="en-US" sz="2400" dirty="0">
                <a:solidFill>
                  <a:srgbClr val="000000"/>
                </a:solidFill>
              </a:rPr>
              <a:t> </a:t>
            </a:r>
            <a:r>
              <a:rPr lang="en-US" sz="2400" dirty="0">
                <a:solidFill>
                  <a:srgbClr val="0000FF"/>
                </a:solidFill>
              </a:rPr>
              <a:t>from</a:t>
            </a:r>
            <a:r>
              <a:rPr lang="en-US" sz="2400" dirty="0">
                <a:solidFill>
                  <a:srgbClr val="000000"/>
                </a:solidFill>
              </a:rPr>
              <a:t> Emp </a:t>
            </a:r>
            <a:r>
              <a:rPr lang="en-US" sz="2400" dirty="0">
                <a:solidFill>
                  <a:srgbClr val="0000FF"/>
                </a:solidFill>
              </a:rPr>
              <a:t>where</a:t>
            </a:r>
            <a:r>
              <a:rPr lang="en-US" sz="2400" dirty="0">
                <a:solidFill>
                  <a:srgbClr val="000000"/>
                </a:solidFill>
              </a:rPr>
              <a:t> </a:t>
            </a:r>
            <a:r>
              <a:rPr lang="en-US" sz="2400" dirty="0" err="1">
                <a:solidFill>
                  <a:srgbClr val="000000"/>
                </a:solidFill>
              </a:rPr>
              <a:t>RankID</a:t>
            </a:r>
            <a:r>
              <a:rPr lang="en-US" sz="2400" dirty="0">
                <a:solidFill>
                  <a:srgbClr val="808080"/>
                </a:solidFill>
              </a:rPr>
              <a:t>=</a:t>
            </a:r>
            <a:r>
              <a:rPr lang="en-US" sz="2400" dirty="0">
                <a:solidFill>
                  <a:srgbClr val="000000"/>
                </a:solidFill>
              </a:rPr>
              <a:t>2</a:t>
            </a:r>
            <a:endParaRPr lang="en-IN" sz="2400" dirty="0"/>
          </a:p>
        </p:txBody>
      </p:sp>
    </p:spTree>
    <p:extLst>
      <p:ext uri="{BB962C8B-B14F-4D97-AF65-F5344CB8AC3E}">
        <p14:creationId xmlns:p14="http://schemas.microsoft.com/office/powerpoint/2010/main" val="257219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BFE8-4914-484A-BC18-DAE1485F98F8}"/>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Times New Roman" panose="02020603050405020304" pitchFamily="18" charset="0"/>
              </a:rPr>
              <a:t>How to find 15th highest salary in </a:t>
            </a:r>
            <a:r>
              <a:rPr lang="en-IN" b="1" kern="0" dirty="0" err="1">
                <a:solidFill>
                  <a:srgbClr val="222222"/>
                </a:solidFill>
                <a:effectLst/>
                <a:latin typeface="+mn-lt"/>
                <a:ea typeface="Times New Roman" panose="02020603050405020304" pitchFamily="18" charset="0"/>
                <a:cs typeface="Times New Roman" panose="02020603050405020304" pitchFamily="18" charset="0"/>
              </a:rPr>
              <a:t>sql</a:t>
            </a:r>
            <a:endParaRPr lang="en-IN" dirty="0">
              <a:latin typeface="+mn-lt"/>
            </a:endParaRPr>
          </a:p>
        </p:txBody>
      </p:sp>
      <p:sp>
        <p:nvSpPr>
          <p:cNvPr id="3" name="Content Placeholder 2">
            <a:extLst>
              <a:ext uri="{FF2B5EF4-FFF2-40B4-BE49-F238E27FC236}">
                <a16:creationId xmlns:a16="http://schemas.microsoft.com/office/drawing/2014/main" id="{A047050E-4343-8908-C7A5-B1703AA3271A}"/>
              </a:ext>
            </a:extLst>
          </p:cNvPr>
          <p:cNvSpPr>
            <a:spLocks noGrp="1"/>
          </p:cNvSpPr>
          <p:nvPr>
            <p:ph idx="1"/>
          </p:nvPr>
        </p:nvSpPr>
        <p:spPr/>
        <p:txBody>
          <a:bodyPr>
            <a:normAutofit/>
          </a:bodyPr>
          <a:lstStyle/>
          <a:p>
            <a:pPr marL="0" indent="0">
              <a:spcBef>
                <a:spcPts val="0"/>
              </a:spcBef>
              <a:buNone/>
            </a:pPr>
            <a:r>
              <a:rPr lang="en-IN" sz="2400" dirty="0">
                <a:solidFill>
                  <a:srgbClr val="0000FF"/>
                </a:solidFill>
              </a:rPr>
              <a:t>with</a:t>
            </a:r>
            <a:r>
              <a:rPr lang="en-IN" sz="2400" dirty="0">
                <a:solidFill>
                  <a:srgbClr val="000000"/>
                </a:solidFill>
              </a:rPr>
              <a:t> Emp </a:t>
            </a:r>
            <a:r>
              <a:rPr lang="en-IN" sz="2400" dirty="0">
                <a:solidFill>
                  <a:srgbClr val="0000FF"/>
                </a:solidFill>
              </a:rPr>
              <a:t>as</a:t>
            </a:r>
            <a:endParaRPr lang="en-IN" sz="2400" dirty="0">
              <a:solidFill>
                <a:srgbClr val="000000"/>
              </a:solidFill>
            </a:endParaRPr>
          </a:p>
          <a:p>
            <a:pPr marL="0" indent="0">
              <a:spcBef>
                <a:spcPts val="0"/>
              </a:spcBef>
              <a:buNone/>
            </a:pPr>
            <a:r>
              <a:rPr lang="en-IN" sz="2400" dirty="0">
                <a:solidFill>
                  <a:srgbClr val="808080"/>
                </a:solidFill>
              </a:rPr>
              <a:t>(</a:t>
            </a:r>
            <a:endParaRPr lang="en-IN" sz="2400" dirty="0">
              <a:solidFill>
                <a:srgbClr val="000000"/>
              </a:solidFill>
            </a:endParaRPr>
          </a:p>
          <a:p>
            <a:pPr marL="0" indent="0">
              <a:spcBef>
                <a:spcPts val="0"/>
              </a:spcBef>
              <a:buNone/>
            </a:pPr>
            <a:r>
              <a:rPr lang="en-US" sz="2400" dirty="0">
                <a:solidFill>
                  <a:srgbClr val="000000"/>
                </a:solidFill>
              </a:rPr>
              <a:t>  </a:t>
            </a: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FF00FF"/>
                </a:solidFill>
              </a:rPr>
              <a:t>DENSE_RANK</a:t>
            </a:r>
            <a:r>
              <a:rPr lang="en-US" sz="2400" dirty="0">
                <a:solidFill>
                  <a:srgbClr val="808080"/>
                </a:solidFill>
              </a:rPr>
              <a:t>()</a:t>
            </a:r>
            <a:r>
              <a:rPr lang="en-US" sz="2400" dirty="0">
                <a:solidFill>
                  <a:srgbClr val="000000"/>
                </a:solidFill>
              </a:rPr>
              <a:t> </a:t>
            </a:r>
            <a:r>
              <a:rPr lang="en-US" sz="2400" dirty="0">
                <a:solidFill>
                  <a:srgbClr val="0000FF"/>
                </a:solidFill>
              </a:rPr>
              <a:t>over </a:t>
            </a:r>
            <a:r>
              <a:rPr lang="en-US" sz="2400" dirty="0">
                <a:solidFill>
                  <a:srgbClr val="808080"/>
                </a:solidFill>
              </a:rPr>
              <a:t>(</a:t>
            </a:r>
            <a:r>
              <a:rPr lang="en-US" sz="2400" dirty="0">
                <a:solidFill>
                  <a:srgbClr val="0000FF"/>
                </a:solidFill>
              </a:rPr>
              <a:t>order</a:t>
            </a:r>
            <a:r>
              <a:rPr lang="en-US" sz="2400" dirty="0">
                <a:solidFill>
                  <a:srgbClr val="000000"/>
                </a:solidFill>
              </a:rPr>
              <a:t> </a:t>
            </a:r>
            <a:r>
              <a:rPr lang="en-US" sz="2400" dirty="0">
                <a:solidFill>
                  <a:srgbClr val="0000FF"/>
                </a:solidFill>
              </a:rPr>
              <a:t>by</a:t>
            </a:r>
            <a:r>
              <a:rPr lang="en-US" sz="2400" dirty="0">
                <a:solidFill>
                  <a:srgbClr val="000000"/>
                </a:solidFill>
              </a:rPr>
              <a:t> salary </a:t>
            </a:r>
            <a:r>
              <a:rPr lang="en-US" sz="2400" dirty="0">
                <a:solidFill>
                  <a:srgbClr val="0000FF"/>
                </a:solidFill>
              </a:rPr>
              <a:t>desc</a:t>
            </a:r>
            <a:r>
              <a:rPr lang="en-US" sz="2400" dirty="0">
                <a:solidFill>
                  <a:srgbClr val="808080"/>
                </a:solidFill>
              </a:rPr>
              <a:t>)</a:t>
            </a:r>
            <a:r>
              <a:rPr lang="en-US" sz="2400" dirty="0">
                <a:solidFill>
                  <a:srgbClr val="000000"/>
                </a:solidFill>
              </a:rPr>
              <a:t> </a:t>
            </a:r>
            <a:r>
              <a:rPr lang="en-US" sz="2400" dirty="0">
                <a:solidFill>
                  <a:srgbClr val="0000FF"/>
                </a:solidFill>
              </a:rPr>
              <a:t>as</a:t>
            </a:r>
            <a:r>
              <a:rPr lang="en-US" sz="2400" dirty="0">
                <a:solidFill>
                  <a:srgbClr val="000000"/>
                </a:solidFill>
              </a:rPr>
              <a:t> </a:t>
            </a:r>
            <a:r>
              <a:rPr lang="en-US" sz="2400" dirty="0" err="1">
                <a:solidFill>
                  <a:srgbClr val="000000"/>
                </a:solidFill>
              </a:rPr>
              <a:t>RankID</a:t>
            </a:r>
            <a:r>
              <a:rPr lang="en-US" sz="2400" dirty="0">
                <a:solidFill>
                  <a:srgbClr val="000000"/>
                </a:solidFill>
              </a:rPr>
              <a:t> </a:t>
            </a:r>
            <a:r>
              <a:rPr lang="en-US" sz="2400" dirty="0">
                <a:solidFill>
                  <a:srgbClr val="0000FF"/>
                </a:solidFill>
              </a:rPr>
              <a:t>from</a:t>
            </a:r>
            <a:r>
              <a:rPr lang="en-US" sz="2400" dirty="0">
                <a:solidFill>
                  <a:srgbClr val="000000"/>
                </a:solidFill>
              </a:rPr>
              <a:t> Employee </a:t>
            </a:r>
          </a:p>
          <a:p>
            <a:pPr marL="0" indent="0">
              <a:spcBef>
                <a:spcPts val="0"/>
              </a:spcBef>
              <a:buNone/>
            </a:pPr>
            <a:r>
              <a:rPr lang="en-IN" sz="2400" dirty="0">
                <a:solidFill>
                  <a:srgbClr val="808080"/>
                </a:solidFill>
              </a:rPr>
              <a:t>)</a:t>
            </a:r>
            <a:r>
              <a:rPr lang="en-IN" sz="2400" dirty="0">
                <a:solidFill>
                  <a:srgbClr val="000000"/>
                </a:solidFill>
              </a:rPr>
              <a:t> </a:t>
            </a:r>
          </a:p>
          <a:p>
            <a:pPr marL="0" indent="0">
              <a:spcBef>
                <a:spcPts val="0"/>
              </a:spcBef>
              <a:buNone/>
            </a:pPr>
            <a:r>
              <a:rPr lang="en-US" sz="2400" dirty="0">
                <a:solidFill>
                  <a:srgbClr val="0000FF"/>
                </a:solidFill>
              </a:rPr>
              <a:t>select</a:t>
            </a:r>
            <a:r>
              <a:rPr lang="en-US" sz="2400" dirty="0">
                <a:solidFill>
                  <a:srgbClr val="000000"/>
                </a:solidFill>
              </a:rPr>
              <a:t> </a:t>
            </a:r>
            <a:r>
              <a:rPr lang="en-US" sz="2400" dirty="0">
                <a:solidFill>
                  <a:srgbClr val="0000FF"/>
                </a:solidFill>
              </a:rPr>
              <a:t>top</a:t>
            </a:r>
            <a:r>
              <a:rPr lang="en-US" sz="2400" dirty="0">
                <a:solidFill>
                  <a:srgbClr val="000000"/>
                </a:solidFill>
              </a:rPr>
              <a:t> 1 </a:t>
            </a:r>
            <a:r>
              <a:rPr lang="en-US" sz="2400" dirty="0">
                <a:solidFill>
                  <a:srgbClr val="808080"/>
                </a:solidFill>
              </a:rPr>
              <a:t>*</a:t>
            </a:r>
            <a:r>
              <a:rPr lang="en-US" sz="2400" dirty="0">
                <a:solidFill>
                  <a:srgbClr val="000000"/>
                </a:solidFill>
              </a:rPr>
              <a:t> </a:t>
            </a:r>
            <a:r>
              <a:rPr lang="en-US" sz="2400" dirty="0">
                <a:solidFill>
                  <a:srgbClr val="0000FF"/>
                </a:solidFill>
              </a:rPr>
              <a:t>from</a:t>
            </a:r>
            <a:r>
              <a:rPr lang="en-US" sz="2400" dirty="0">
                <a:solidFill>
                  <a:srgbClr val="000000"/>
                </a:solidFill>
              </a:rPr>
              <a:t> Emp </a:t>
            </a:r>
            <a:r>
              <a:rPr lang="en-US" sz="2400" dirty="0">
                <a:solidFill>
                  <a:srgbClr val="0000FF"/>
                </a:solidFill>
              </a:rPr>
              <a:t>where</a:t>
            </a:r>
            <a:r>
              <a:rPr lang="en-US" sz="2400" dirty="0">
                <a:solidFill>
                  <a:srgbClr val="000000"/>
                </a:solidFill>
              </a:rPr>
              <a:t> </a:t>
            </a:r>
            <a:r>
              <a:rPr lang="en-US" sz="2400" dirty="0" err="1">
                <a:solidFill>
                  <a:srgbClr val="000000"/>
                </a:solidFill>
              </a:rPr>
              <a:t>RankID</a:t>
            </a:r>
            <a:r>
              <a:rPr lang="en-US" sz="2400" dirty="0">
                <a:solidFill>
                  <a:srgbClr val="808080"/>
                </a:solidFill>
              </a:rPr>
              <a:t>=</a:t>
            </a:r>
            <a:r>
              <a:rPr lang="en-US" sz="2400" dirty="0">
                <a:solidFill>
                  <a:srgbClr val="000000"/>
                </a:solidFill>
              </a:rPr>
              <a:t>15</a:t>
            </a:r>
            <a:endParaRPr lang="en-IN" sz="24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0975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2FA8-1741-D670-F9C3-693E61DDF3E9}"/>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Calibri" panose="020F0502020204030204" pitchFamily="34" charset="0"/>
              </a:rPr>
              <a:t>SQL query to get organization hierarchy</a:t>
            </a:r>
            <a:endParaRPr lang="en-IN" dirty="0">
              <a:latin typeface="+mn-lt"/>
            </a:endParaRPr>
          </a:p>
        </p:txBody>
      </p:sp>
      <p:sp>
        <p:nvSpPr>
          <p:cNvPr id="3" name="Content Placeholder 2">
            <a:extLst>
              <a:ext uri="{FF2B5EF4-FFF2-40B4-BE49-F238E27FC236}">
                <a16:creationId xmlns:a16="http://schemas.microsoft.com/office/drawing/2014/main" id="{8AE36D3A-2C0B-45C9-00FC-A4B949166402}"/>
              </a:ext>
            </a:extLst>
          </p:cNvPr>
          <p:cNvSpPr>
            <a:spLocks noGrp="1"/>
          </p:cNvSpPr>
          <p:nvPr>
            <p:ph idx="1"/>
          </p:nvPr>
        </p:nvSpPr>
        <p:spPr/>
        <p:txBody>
          <a:bodyPr>
            <a:normAutofit/>
          </a:bodyPr>
          <a:lstStyle/>
          <a:p>
            <a:pPr marL="0" indent="0">
              <a:buNone/>
            </a:pPr>
            <a:r>
              <a:rPr lang="en-IN" sz="2400" dirty="0">
                <a:solidFill>
                  <a:srgbClr val="0000FF"/>
                </a:solidFill>
              </a:rPr>
              <a:t>with</a:t>
            </a:r>
            <a:r>
              <a:rPr lang="en-IN" sz="2400" dirty="0">
                <a:solidFill>
                  <a:srgbClr val="000000"/>
                </a:solidFill>
              </a:rPr>
              <a:t> Emp </a:t>
            </a:r>
            <a:r>
              <a:rPr lang="en-IN" sz="2400" dirty="0">
                <a:solidFill>
                  <a:srgbClr val="0000FF"/>
                </a:solidFill>
              </a:rPr>
              <a:t>as</a:t>
            </a:r>
            <a:endParaRPr lang="en-IN" sz="2400" dirty="0">
              <a:solidFill>
                <a:srgbClr val="000000"/>
              </a:solidFill>
            </a:endParaRPr>
          </a:p>
          <a:p>
            <a:pPr marL="0" indent="0">
              <a:buNone/>
            </a:pPr>
            <a:r>
              <a:rPr lang="en-IN" sz="2400" dirty="0">
                <a:solidFill>
                  <a:srgbClr val="808080"/>
                </a:solidFill>
              </a:rPr>
              <a:t>(</a:t>
            </a:r>
            <a:endParaRPr lang="en-IN" sz="2400" dirty="0">
              <a:solidFill>
                <a:srgbClr val="000000"/>
              </a:solidFill>
            </a:endParaRPr>
          </a:p>
          <a:p>
            <a:pPr marL="457200" lvl="1" indent="0">
              <a:buNone/>
            </a:pPr>
            <a:r>
              <a:rPr lang="en-US" dirty="0">
                <a:solidFill>
                  <a:srgbClr val="0000FF"/>
                </a:solidFill>
              </a:rPr>
              <a:t>select</a:t>
            </a:r>
            <a:r>
              <a:rPr lang="en-US" dirty="0">
                <a:solidFill>
                  <a:srgbClr val="000000"/>
                </a:solidFill>
              </a:rPr>
              <a:t> </a:t>
            </a:r>
            <a:r>
              <a:rPr lang="en-US" dirty="0" err="1">
                <a:solidFill>
                  <a:srgbClr val="000000"/>
                </a:solidFill>
              </a:rPr>
              <a:t>EmployeeID</a:t>
            </a:r>
            <a:r>
              <a:rPr lang="en-US" dirty="0" err="1">
                <a:solidFill>
                  <a:srgbClr val="808080"/>
                </a:solidFill>
              </a:rPr>
              <a:t>,</a:t>
            </a:r>
            <a:r>
              <a:rPr lang="en-US" dirty="0" err="1">
                <a:solidFill>
                  <a:srgbClr val="0000FF"/>
                </a:solidFill>
              </a:rPr>
              <a:t>Name</a:t>
            </a:r>
            <a:r>
              <a:rPr lang="en-US" dirty="0" err="1">
                <a:solidFill>
                  <a:srgbClr val="808080"/>
                </a:solidFill>
              </a:rPr>
              <a:t>,</a:t>
            </a:r>
            <a:r>
              <a:rPr lang="en-US" dirty="0" err="1">
                <a:solidFill>
                  <a:srgbClr val="000000"/>
                </a:solidFill>
              </a:rPr>
              <a:t>Salary</a:t>
            </a:r>
            <a:r>
              <a:rPr lang="en-US" dirty="0" err="1">
                <a:solidFill>
                  <a:srgbClr val="808080"/>
                </a:solidFill>
              </a:rPr>
              <a:t>,</a:t>
            </a:r>
            <a:r>
              <a:rPr lang="en-US" dirty="0" err="1">
                <a:solidFill>
                  <a:srgbClr val="000000"/>
                </a:solidFill>
              </a:rPr>
              <a:t>ManagerID</a:t>
            </a:r>
            <a:r>
              <a:rPr lang="en-US" dirty="0">
                <a:solidFill>
                  <a:srgbClr val="000000"/>
                </a:solidFill>
              </a:rPr>
              <a:t> </a:t>
            </a:r>
            <a:r>
              <a:rPr lang="en-US" dirty="0">
                <a:solidFill>
                  <a:srgbClr val="0000FF"/>
                </a:solidFill>
              </a:rPr>
              <a:t>from</a:t>
            </a:r>
            <a:r>
              <a:rPr lang="en-US" dirty="0">
                <a:solidFill>
                  <a:srgbClr val="000000"/>
                </a:solidFill>
              </a:rPr>
              <a:t> Employee </a:t>
            </a:r>
            <a:r>
              <a:rPr lang="en-US" dirty="0">
                <a:solidFill>
                  <a:srgbClr val="0000FF"/>
                </a:solidFill>
              </a:rPr>
              <a:t>where</a:t>
            </a:r>
            <a:r>
              <a:rPr lang="en-US" dirty="0">
                <a:solidFill>
                  <a:srgbClr val="000000"/>
                </a:solidFill>
              </a:rPr>
              <a:t> </a:t>
            </a:r>
            <a:r>
              <a:rPr lang="en-US" dirty="0" err="1">
                <a:solidFill>
                  <a:srgbClr val="000000"/>
                </a:solidFill>
              </a:rPr>
              <a:t>EmployeeID</a:t>
            </a:r>
            <a:r>
              <a:rPr lang="en-US" dirty="0">
                <a:solidFill>
                  <a:srgbClr val="808080"/>
                </a:solidFill>
              </a:rPr>
              <a:t>=</a:t>
            </a:r>
            <a:r>
              <a:rPr lang="en-US" dirty="0">
                <a:solidFill>
                  <a:srgbClr val="000000"/>
                </a:solidFill>
              </a:rPr>
              <a:t>1</a:t>
            </a:r>
          </a:p>
          <a:p>
            <a:pPr marL="457200" lvl="1" indent="0">
              <a:buNone/>
            </a:pPr>
            <a:r>
              <a:rPr lang="en-IN" dirty="0">
                <a:solidFill>
                  <a:srgbClr val="0000FF"/>
                </a:solidFill>
              </a:rPr>
              <a:t>union</a:t>
            </a:r>
            <a:r>
              <a:rPr lang="en-IN" dirty="0">
                <a:solidFill>
                  <a:srgbClr val="000000"/>
                </a:solidFill>
              </a:rPr>
              <a:t> </a:t>
            </a:r>
            <a:r>
              <a:rPr lang="en-IN" dirty="0">
                <a:solidFill>
                  <a:srgbClr val="808080"/>
                </a:solidFill>
              </a:rPr>
              <a:t>all</a:t>
            </a:r>
            <a:endParaRPr lang="en-IN" dirty="0">
              <a:solidFill>
                <a:srgbClr val="000000"/>
              </a:solidFill>
            </a:endParaRPr>
          </a:p>
          <a:p>
            <a:pPr marL="457200" lvl="1" indent="0">
              <a:buNone/>
            </a:pPr>
            <a:r>
              <a:rPr lang="en-US" dirty="0">
                <a:solidFill>
                  <a:srgbClr val="0000FF"/>
                </a:solidFill>
              </a:rPr>
              <a:t>select</a:t>
            </a:r>
            <a:r>
              <a:rPr lang="en-US" dirty="0">
                <a:solidFill>
                  <a:srgbClr val="000000"/>
                </a:solidFill>
              </a:rPr>
              <a:t> Employee</a:t>
            </a:r>
            <a:r>
              <a:rPr lang="en-US" dirty="0">
                <a:solidFill>
                  <a:srgbClr val="808080"/>
                </a:solidFill>
              </a:rPr>
              <a:t>.</a:t>
            </a:r>
            <a:r>
              <a:rPr lang="en-US" dirty="0">
                <a:solidFill>
                  <a:srgbClr val="000000"/>
                </a:solidFill>
              </a:rPr>
              <a:t>EmployeeID</a:t>
            </a:r>
            <a:r>
              <a:rPr lang="en-US" dirty="0">
                <a:solidFill>
                  <a:srgbClr val="808080"/>
                </a:solidFill>
              </a:rPr>
              <a:t>,</a:t>
            </a:r>
            <a:r>
              <a:rPr lang="en-US" dirty="0">
                <a:solidFill>
                  <a:srgbClr val="000000"/>
                </a:solidFill>
              </a:rPr>
              <a:t>Employee</a:t>
            </a:r>
            <a:r>
              <a:rPr lang="en-US" dirty="0">
                <a:solidFill>
                  <a:srgbClr val="808080"/>
                </a:solidFill>
              </a:rPr>
              <a:t>.</a:t>
            </a:r>
            <a:r>
              <a:rPr lang="en-US" dirty="0">
                <a:solidFill>
                  <a:srgbClr val="0000FF"/>
                </a:solidFill>
              </a:rPr>
              <a:t>Name</a:t>
            </a:r>
            <a:r>
              <a:rPr lang="en-US" dirty="0">
                <a:solidFill>
                  <a:srgbClr val="808080"/>
                </a:solidFill>
              </a:rPr>
              <a:t>,</a:t>
            </a:r>
            <a:r>
              <a:rPr lang="en-US" dirty="0">
                <a:solidFill>
                  <a:srgbClr val="000000"/>
                </a:solidFill>
              </a:rPr>
              <a:t>Employee</a:t>
            </a:r>
            <a:r>
              <a:rPr lang="en-US" dirty="0">
                <a:solidFill>
                  <a:srgbClr val="808080"/>
                </a:solidFill>
              </a:rPr>
              <a:t>.</a:t>
            </a:r>
            <a:r>
              <a:rPr lang="en-US" dirty="0">
                <a:solidFill>
                  <a:srgbClr val="000000"/>
                </a:solidFill>
              </a:rPr>
              <a:t>Salary</a:t>
            </a:r>
            <a:r>
              <a:rPr lang="en-US" dirty="0">
                <a:solidFill>
                  <a:srgbClr val="808080"/>
                </a:solidFill>
              </a:rPr>
              <a:t>,</a:t>
            </a:r>
            <a:r>
              <a:rPr lang="en-US" dirty="0">
                <a:solidFill>
                  <a:srgbClr val="000000"/>
                </a:solidFill>
              </a:rPr>
              <a:t>Employee</a:t>
            </a:r>
            <a:r>
              <a:rPr lang="en-US" dirty="0">
                <a:solidFill>
                  <a:srgbClr val="808080"/>
                </a:solidFill>
              </a:rPr>
              <a:t>.</a:t>
            </a:r>
            <a:r>
              <a:rPr lang="en-US" dirty="0">
                <a:solidFill>
                  <a:srgbClr val="000000"/>
                </a:solidFill>
              </a:rPr>
              <a:t>ManagerID </a:t>
            </a:r>
            <a:r>
              <a:rPr lang="en-US" dirty="0">
                <a:solidFill>
                  <a:srgbClr val="0000FF"/>
                </a:solidFill>
              </a:rPr>
              <a:t>from</a:t>
            </a:r>
            <a:r>
              <a:rPr lang="en-US" dirty="0">
                <a:solidFill>
                  <a:srgbClr val="000000"/>
                </a:solidFill>
              </a:rPr>
              <a:t> Employee </a:t>
            </a:r>
            <a:r>
              <a:rPr lang="en-US" dirty="0">
                <a:solidFill>
                  <a:srgbClr val="808080"/>
                </a:solidFill>
              </a:rPr>
              <a:t>join</a:t>
            </a:r>
            <a:r>
              <a:rPr lang="en-US" dirty="0">
                <a:solidFill>
                  <a:srgbClr val="000000"/>
                </a:solidFill>
              </a:rPr>
              <a:t> Emp </a:t>
            </a:r>
            <a:r>
              <a:rPr lang="en-US" dirty="0" err="1">
                <a:solidFill>
                  <a:srgbClr val="000000"/>
                </a:solidFill>
              </a:rPr>
              <a:t>onEmployee</a:t>
            </a:r>
            <a:r>
              <a:rPr lang="en-US" dirty="0" err="1">
                <a:solidFill>
                  <a:srgbClr val="808080"/>
                </a:solidFill>
              </a:rPr>
              <a:t>.</a:t>
            </a:r>
            <a:r>
              <a:rPr lang="en-US" dirty="0" err="1">
                <a:solidFill>
                  <a:srgbClr val="000000"/>
                </a:solidFill>
              </a:rPr>
              <a:t>EmployeeID</a:t>
            </a:r>
            <a:r>
              <a:rPr lang="en-US" dirty="0">
                <a:solidFill>
                  <a:srgbClr val="808080"/>
                </a:solidFill>
              </a:rPr>
              <a:t>=</a:t>
            </a:r>
            <a:r>
              <a:rPr lang="en-US" dirty="0" err="1">
                <a:solidFill>
                  <a:srgbClr val="000000"/>
                </a:solidFill>
              </a:rPr>
              <a:t>Emp</a:t>
            </a:r>
            <a:r>
              <a:rPr lang="en-US" dirty="0" err="1">
                <a:solidFill>
                  <a:srgbClr val="808080"/>
                </a:solidFill>
              </a:rPr>
              <a:t>.</a:t>
            </a:r>
            <a:r>
              <a:rPr lang="en-US" dirty="0" err="1">
                <a:solidFill>
                  <a:srgbClr val="000000"/>
                </a:solidFill>
              </a:rPr>
              <a:t>ManagerID</a:t>
            </a:r>
            <a:endParaRPr lang="en-US" dirty="0">
              <a:solidFill>
                <a:srgbClr val="000000"/>
              </a:solidFill>
            </a:endParaRPr>
          </a:p>
          <a:p>
            <a:pPr marL="0" indent="0">
              <a:buNone/>
            </a:pPr>
            <a:r>
              <a:rPr lang="en-IN" sz="2400" dirty="0">
                <a:solidFill>
                  <a:srgbClr val="808080"/>
                </a:solidFill>
              </a:rPr>
              <a:t>)</a:t>
            </a:r>
            <a:endParaRPr lang="en-IN" sz="2400" dirty="0">
              <a:solidFill>
                <a:srgbClr val="000000"/>
              </a:solidFill>
            </a:endParaRPr>
          </a:p>
          <a:p>
            <a:pPr marL="0" indent="0">
              <a:buNone/>
            </a:pPr>
            <a:r>
              <a:rPr lang="en-US" sz="2400" dirty="0">
                <a:solidFill>
                  <a:srgbClr val="0000FF"/>
                </a:solidFill>
              </a:rPr>
              <a:t>select</a:t>
            </a:r>
            <a:r>
              <a:rPr lang="en-US" sz="2400" dirty="0">
                <a:solidFill>
                  <a:srgbClr val="000000"/>
                </a:solidFill>
              </a:rPr>
              <a:t> </a:t>
            </a:r>
            <a:r>
              <a:rPr lang="en-US" sz="2400" dirty="0" err="1">
                <a:solidFill>
                  <a:srgbClr val="000000"/>
                </a:solidFill>
              </a:rPr>
              <a:t>EmployeeID</a:t>
            </a:r>
            <a:r>
              <a:rPr lang="en-US" sz="2400" dirty="0" err="1">
                <a:solidFill>
                  <a:srgbClr val="808080"/>
                </a:solidFill>
              </a:rPr>
              <a:t>,</a:t>
            </a:r>
            <a:r>
              <a:rPr lang="en-US" sz="2400" dirty="0" err="1">
                <a:solidFill>
                  <a:srgbClr val="0000FF"/>
                </a:solidFill>
              </a:rPr>
              <a:t>Name</a:t>
            </a:r>
            <a:r>
              <a:rPr lang="en-US" sz="2400" dirty="0" err="1">
                <a:solidFill>
                  <a:srgbClr val="808080"/>
                </a:solidFill>
              </a:rPr>
              <a:t>,</a:t>
            </a:r>
            <a:r>
              <a:rPr lang="en-US" sz="2400" dirty="0" err="1">
                <a:solidFill>
                  <a:srgbClr val="000000"/>
                </a:solidFill>
              </a:rPr>
              <a:t>Salary</a:t>
            </a:r>
            <a:r>
              <a:rPr lang="en-US" sz="2400" dirty="0" err="1">
                <a:solidFill>
                  <a:srgbClr val="808080"/>
                </a:solidFill>
              </a:rPr>
              <a:t>,</a:t>
            </a:r>
            <a:r>
              <a:rPr lang="en-US" sz="2400" dirty="0" err="1">
                <a:solidFill>
                  <a:srgbClr val="000000"/>
                </a:solidFill>
              </a:rPr>
              <a:t>ManagerID</a:t>
            </a:r>
            <a:r>
              <a:rPr lang="en-US" sz="2400" dirty="0">
                <a:solidFill>
                  <a:srgbClr val="000000"/>
                </a:solidFill>
              </a:rPr>
              <a:t> </a:t>
            </a:r>
            <a:r>
              <a:rPr lang="en-US" sz="2400" dirty="0">
                <a:solidFill>
                  <a:srgbClr val="0000FF"/>
                </a:solidFill>
              </a:rPr>
              <a:t>from</a:t>
            </a:r>
            <a:r>
              <a:rPr lang="en-US" sz="2400" dirty="0">
                <a:solidFill>
                  <a:srgbClr val="000000"/>
                </a:solidFill>
              </a:rPr>
              <a:t> Emp</a:t>
            </a:r>
          </a:p>
        </p:txBody>
      </p:sp>
    </p:spTree>
    <p:extLst>
      <p:ext uri="{BB962C8B-B14F-4D97-AF65-F5344CB8AC3E}">
        <p14:creationId xmlns:p14="http://schemas.microsoft.com/office/powerpoint/2010/main" val="2163280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DD17-7F42-D0BE-8D36-2F86697D4695}"/>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Times New Roman" panose="02020603050405020304" pitchFamily="18" charset="0"/>
              </a:rPr>
              <a:t>Delete duplicate rows in </a:t>
            </a:r>
            <a:r>
              <a:rPr lang="en-IN" b="1" kern="0" dirty="0" err="1">
                <a:solidFill>
                  <a:srgbClr val="222222"/>
                </a:solidFill>
                <a:effectLst/>
                <a:latin typeface="+mn-lt"/>
                <a:ea typeface="Times New Roman" panose="02020603050405020304" pitchFamily="18" charset="0"/>
                <a:cs typeface="Times New Roman" panose="02020603050405020304" pitchFamily="18" charset="0"/>
              </a:rPr>
              <a:t>sql</a:t>
            </a:r>
            <a:endParaRPr lang="en-IN" dirty="0">
              <a:latin typeface="+mn-lt"/>
            </a:endParaRPr>
          </a:p>
        </p:txBody>
      </p:sp>
      <p:sp>
        <p:nvSpPr>
          <p:cNvPr id="3" name="Content Placeholder 2">
            <a:extLst>
              <a:ext uri="{FF2B5EF4-FFF2-40B4-BE49-F238E27FC236}">
                <a16:creationId xmlns:a16="http://schemas.microsoft.com/office/drawing/2014/main" id="{1BC5F0D6-44C0-F8A0-9454-4E080C85B650}"/>
              </a:ext>
            </a:extLst>
          </p:cNvPr>
          <p:cNvSpPr>
            <a:spLocks noGrp="1"/>
          </p:cNvSpPr>
          <p:nvPr>
            <p:ph idx="1"/>
          </p:nvPr>
        </p:nvSpPr>
        <p:spPr/>
        <p:txBody>
          <a:bodyPr>
            <a:normAutofit/>
          </a:bodyPr>
          <a:lstStyle/>
          <a:p>
            <a:pPr marL="0" indent="0">
              <a:buNone/>
            </a:pPr>
            <a:r>
              <a:rPr lang="en-IN" sz="2400" dirty="0">
                <a:solidFill>
                  <a:srgbClr val="0000FF"/>
                </a:solidFill>
              </a:rPr>
              <a:t>WITH</a:t>
            </a:r>
            <a:r>
              <a:rPr lang="en-IN" sz="2400" dirty="0">
                <a:solidFill>
                  <a:srgbClr val="000000"/>
                </a:solidFill>
              </a:rPr>
              <a:t> </a:t>
            </a:r>
            <a:r>
              <a:rPr lang="en-IN" sz="2400" dirty="0" err="1">
                <a:solidFill>
                  <a:srgbClr val="000000"/>
                </a:solidFill>
              </a:rPr>
              <a:t>EmployeesCTE</a:t>
            </a:r>
            <a:r>
              <a:rPr lang="en-IN" sz="2400" dirty="0">
                <a:solidFill>
                  <a:srgbClr val="000000"/>
                </a:solidFill>
              </a:rPr>
              <a:t> </a:t>
            </a:r>
            <a:r>
              <a:rPr lang="en-IN" sz="2400" dirty="0">
                <a:solidFill>
                  <a:srgbClr val="0000FF"/>
                </a:solidFill>
              </a:rPr>
              <a:t>AS</a:t>
            </a:r>
            <a:endParaRPr lang="en-IN" sz="2400" dirty="0">
              <a:solidFill>
                <a:srgbClr val="000000"/>
              </a:solidFill>
            </a:endParaRPr>
          </a:p>
          <a:p>
            <a:pPr marL="0" indent="0">
              <a:buNone/>
            </a:pPr>
            <a:r>
              <a:rPr lang="en-IN" sz="2400" dirty="0">
                <a:solidFill>
                  <a:srgbClr val="808080"/>
                </a:solidFill>
              </a:rPr>
              <a:t>(</a:t>
            </a:r>
            <a:endParaRPr lang="en-IN" sz="2400" dirty="0">
              <a:solidFill>
                <a:srgbClr val="000000"/>
              </a:solidFill>
            </a:endParaRPr>
          </a:p>
          <a:p>
            <a:pPr marL="0" indent="0">
              <a:buNone/>
            </a:pPr>
            <a:r>
              <a:rPr lang="en-US" sz="2400" dirty="0">
                <a:solidFill>
                  <a:srgbClr val="000000"/>
                </a:solidFill>
              </a:rPr>
              <a:t>   </a:t>
            </a: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a:solidFill>
                  <a:srgbClr val="FF00FF"/>
                </a:solidFill>
              </a:rPr>
              <a:t>ROW_NUMBER</a:t>
            </a:r>
            <a:r>
              <a:rPr lang="en-US" sz="2400" dirty="0">
                <a:solidFill>
                  <a:srgbClr val="808080"/>
                </a:solidFill>
              </a:rPr>
              <a:t>()</a:t>
            </a:r>
            <a:r>
              <a:rPr lang="en-US" sz="2400" dirty="0">
                <a:solidFill>
                  <a:srgbClr val="0000FF"/>
                </a:solidFill>
              </a:rPr>
              <a:t>OVER</a:t>
            </a:r>
            <a:r>
              <a:rPr lang="en-US" sz="2400" dirty="0">
                <a:solidFill>
                  <a:srgbClr val="808080"/>
                </a:solidFill>
              </a:rPr>
              <a:t>(</a:t>
            </a:r>
            <a:r>
              <a:rPr lang="en-US" sz="2400" dirty="0">
                <a:solidFill>
                  <a:srgbClr val="0000FF"/>
                </a:solidFill>
              </a:rPr>
              <a:t>PARTITION</a:t>
            </a:r>
            <a:r>
              <a:rPr lang="en-US" sz="2400" dirty="0">
                <a:solidFill>
                  <a:srgbClr val="000000"/>
                </a:solidFill>
              </a:rPr>
              <a:t> </a:t>
            </a:r>
            <a:r>
              <a:rPr lang="en-US" sz="2400" dirty="0">
                <a:solidFill>
                  <a:srgbClr val="0000FF"/>
                </a:solidFill>
              </a:rPr>
              <a:t>BY</a:t>
            </a:r>
            <a:r>
              <a:rPr lang="en-US" sz="2400" dirty="0">
                <a:solidFill>
                  <a:srgbClr val="000000"/>
                </a:solidFill>
              </a:rPr>
              <a:t> </a:t>
            </a:r>
            <a:r>
              <a:rPr lang="en-US" sz="2400" dirty="0">
                <a:solidFill>
                  <a:srgbClr val="0000FF"/>
                </a:solidFill>
              </a:rPr>
              <a:t>Name</a:t>
            </a:r>
            <a:r>
              <a:rPr lang="en-US" sz="2400" dirty="0">
                <a:solidFill>
                  <a:srgbClr val="000000"/>
                </a:solidFill>
              </a:rPr>
              <a:t> </a:t>
            </a:r>
            <a:r>
              <a:rPr lang="en-US" sz="2400" dirty="0">
                <a:solidFill>
                  <a:srgbClr val="0000FF"/>
                </a:solidFill>
              </a:rPr>
              <a:t>ORDER</a:t>
            </a:r>
            <a:r>
              <a:rPr lang="en-US" sz="2400" dirty="0">
                <a:solidFill>
                  <a:srgbClr val="000000"/>
                </a:solidFill>
              </a:rPr>
              <a:t> </a:t>
            </a:r>
            <a:r>
              <a:rPr lang="en-US" sz="2400" dirty="0">
                <a:solidFill>
                  <a:srgbClr val="0000FF"/>
                </a:solidFill>
              </a:rPr>
              <a:t>BY</a:t>
            </a:r>
            <a:r>
              <a:rPr lang="en-US" sz="2400" dirty="0">
                <a:solidFill>
                  <a:srgbClr val="000000"/>
                </a:solidFill>
              </a:rPr>
              <a:t> </a:t>
            </a:r>
            <a:r>
              <a:rPr lang="en-US" sz="2400" dirty="0" err="1">
                <a:solidFill>
                  <a:srgbClr val="000000"/>
                </a:solidFill>
              </a:rPr>
              <a:t>EmployeeID</a:t>
            </a:r>
            <a:r>
              <a:rPr lang="en-US" sz="2400" dirty="0">
                <a:solidFill>
                  <a:srgbClr val="808080"/>
                </a:solidFill>
              </a:rPr>
              <a:t>)</a:t>
            </a:r>
            <a:r>
              <a:rPr lang="en-US" sz="2400" dirty="0">
                <a:solidFill>
                  <a:srgbClr val="000000"/>
                </a:solidFill>
              </a:rPr>
              <a:t> </a:t>
            </a:r>
            <a:r>
              <a:rPr lang="en-US" sz="2400" dirty="0">
                <a:solidFill>
                  <a:srgbClr val="0000FF"/>
                </a:solidFill>
              </a:rPr>
              <a:t>AS</a:t>
            </a:r>
            <a:r>
              <a:rPr lang="en-US" sz="2400" dirty="0">
                <a:solidFill>
                  <a:srgbClr val="000000"/>
                </a:solidFill>
              </a:rPr>
              <a:t> </a:t>
            </a:r>
            <a:r>
              <a:rPr lang="en-US" sz="2400" dirty="0" err="1">
                <a:solidFill>
                  <a:srgbClr val="000000"/>
                </a:solidFill>
              </a:rPr>
              <a:t>RowNumber</a:t>
            </a:r>
            <a:r>
              <a:rPr lang="en-US" sz="2400" dirty="0">
                <a:solidFill>
                  <a:srgbClr val="000000"/>
                </a:solidFill>
              </a:rPr>
              <a:t> </a:t>
            </a:r>
            <a:r>
              <a:rPr lang="en-US" sz="2400" dirty="0">
                <a:solidFill>
                  <a:srgbClr val="0000FF"/>
                </a:solidFill>
              </a:rPr>
              <a:t>FROM</a:t>
            </a:r>
            <a:r>
              <a:rPr lang="en-US" sz="2400" dirty="0">
                <a:solidFill>
                  <a:srgbClr val="000000"/>
                </a:solidFill>
              </a:rPr>
              <a:t> Employee</a:t>
            </a:r>
          </a:p>
          <a:p>
            <a:pPr marL="0" indent="0">
              <a:buNone/>
            </a:pPr>
            <a:r>
              <a:rPr lang="en-IN" sz="2400" dirty="0">
                <a:solidFill>
                  <a:srgbClr val="808080"/>
                </a:solidFill>
              </a:rPr>
              <a:t>)</a:t>
            </a:r>
            <a:endParaRPr lang="en-IN" sz="2400" dirty="0">
              <a:solidFill>
                <a:srgbClr val="000000"/>
              </a:solidFill>
            </a:endParaRPr>
          </a:p>
          <a:p>
            <a:pPr marL="0" indent="0">
              <a:buNone/>
            </a:pPr>
            <a:r>
              <a:rPr lang="en-US" sz="2400" dirty="0">
                <a:solidFill>
                  <a:srgbClr val="0000FF"/>
                </a:solidFill>
              </a:rPr>
              <a:t>Delete</a:t>
            </a:r>
            <a:r>
              <a:rPr lang="en-US" sz="2400" dirty="0">
                <a:solidFill>
                  <a:srgbClr val="000000"/>
                </a:solidFill>
              </a:rPr>
              <a:t> </a:t>
            </a:r>
            <a:r>
              <a:rPr lang="en-US" sz="2400" dirty="0">
                <a:solidFill>
                  <a:srgbClr val="0000FF"/>
                </a:solidFill>
              </a:rPr>
              <a:t>from</a:t>
            </a:r>
            <a:r>
              <a:rPr lang="en-US" sz="2400" dirty="0">
                <a:solidFill>
                  <a:srgbClr val="000000"/>
                </a:solidFill>
              </a:rPr>
              <a:t> </a:t>
            </a:r>
            <a:r>
              <a:rPr lang="en-US" sz="2400" dirty="0" err="1">
                <a:solidFill>
                  <a:srgbClr val="000000"/>
                </a:solidFill>
              </a:rPr>
              <a:t>EmployeesCTE</a:t>
            </a:r>
            <a:r>
              <a:rPr lang="en-US" sz="2400" dirty="0">
                <a:solidFill>
                  <a:srgbClr val="000000"/>
                </a:solidFill>
              </a:rPr>
              <a:t> </a:t>
            </a:r>
            <a:r>
              <a:rPr lang="en-US" sz="2400" dirty="0">
                <a:solidFill>
                  <a:srgbClr val="0000FF"/>
                </a:solidFill>
              </a:rPr>
              <a:t>where</a:t>
            </a:r>
            <a:r>
              <a:rPr lang="en-US" sz="2400" dirty="0">
                <a:solidFill>
                  <a:srgbClr val="000000"/>
                </a:solidFill>
              </a:rPr>
              <a:t> </a:t>
            </a:r>
            <a:r>
              <a:rPr lang="en-US" sz="2400" dirty="0" err="1">
                <a:solidFill>
                  <a:srgbClr val="000000"/>
                </a:solidFill>
              </a:rPr>
              <a:t>RowNumber</a:t>
            </a:r>
            <a:r>
              <a:rPr lang="en-US" sz="2400" dirty="0">
                <a:solidFill>
                  <a:srgbClr val="808080"/>
                </a:solidFill>
              </a:rPr>
              <a:t>&gt;</a:t>
            </a:r>
            <a:r>
              <a:rPr lang="en-US" sz="2400" dirty="0">
                <a:solidFill>
                  <a:srgbClr val="000000"/>
                </a:solidFill>
              </a:rPr>
              <a:t>1</a:t>
            </a:r>
            <a:endParaRPr lang="en-IN" sz="2400" dirty="0"/>
          </a:p>
        </p:txBody>
      </p:sp>
    </p:spTree>
    <p:extLst>
      <p:ext uri="{BB962C8B-B14F-4D97-AF65-F5344CB8AC3E}">
        <p14:creationId xmlns:p14="http://schemas.microsoft.com/office/powerpoint/2010/main" val="245491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C7B2C-EACC-DA3C-A6D0-C8DC3F0706A8}"/>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Times New Roman" panose="02020603050405020304" pitchFamily="18" charset="0"/>
              </a:rPr>
              <a:t>SQL query to find employees hired in last n months</a:t>
            </a:r>
            <a:endParaRPr lang="en-IN" dirty="0">
              <a:latin typeface="+mn-lt"/>
            </a:endParaRPr>
          </a:p>
        </p:txBody>
      </p:sp>
      <p:sp>
        <p:nvSpPr>
          <p:cNvPr id="3" name="Content Placeholder 2">
            <a:extLst>
              <a:ext uri="{FF2B5EF4-FFF2-40B4-BE49-F238E27FC236}">
                <a16:creationId xmlns:a16="http://schemas.microsoft.com/office/drawing/2014/main" id="{C812FB1F-FB40-EDDD-BBE8-91BDBFFA59D1}"/>
              </a:ext>
            </a:extLst>
          </p:cNvPr>
          <p:cNvSpPr>
            <a:spLocks noGrp="1"/>
          </p:cNvSpPr>
          <p:nvPr>
            <p:ph idx="1"/>
          </p:nvPr>
        </p:nvSpPr>
        <p:spPr/>
        <p:txBody>
          <a:bodyPr>
            <a:normAutofit/>
          </a:bodyPr>
          <a:lstStyle/>
          <a:p>
            <a:pPr marL="0" indent="0">
              <a:buNone/>
            </a:pP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FF00FF"/>
                </a:solidFill>
              </a:rPr>
              <a:t>DATEDIFF</a:t>
            </a:r>
            <a:r>
              <a:rPr lang="en-US" sz="2400" dirty="0">
                <a:solidFill>
                  <a:srgbClr val="808080"/>
                </a:solidFill>
              </a:rPr>
              <a:t>(</a:t>
            </a:r>
            <a:r>
              <a:rPr lang="en-US" sz="2400" dirty="0" err="1">
                <a:solidFill>
                  <a:srgbClr val="FF00FF"/>
                </a:solidFill>
              </a:rPr>
              <a:t>MONTH</a:t>
            </a:r>
            <a:r>
              <a:rPr lang="en-US" sz="2400" dirty="0" err="1">
                <a:solidFill>
                  <a:srgbClr val="808080"/>
                </a:solidFill>
              </a:rPr>
              <a:t>,</a:t>
            </a:r>
            <a:r>
              <a:rPr lang="en-US" sz="2400" dirty="0" err="1">
                <a:solidFill>
                  <a:srgbClr val="000000"/>
                </a:solidFill>
              </a:rPr>
              <a:t>HireDate</a:t>
            </a:r>
            <a:r>
              <a:rPr lang="en-US" sz="2400" dirty="0" err="1">
                <a:solidFill>
                  <a:srgbClr val="808080"/>
                </a:solidFill>
              </a:rPr>
              <a:t>,</a:t>
            </a:r>
            <a:r>
              <a:rPr lang="en-US" sz="2400" dirty="0" err="1">
                <a:solidFill>
                  <a:srgbClr val="FF00FF"/>
                </a:solidFill>
              </a:rPr>
              <a:t>GETDATE</a:t>
            </a:r>
            <a:r>
              <a:rPr lang="en-US" sz="2400" dirty="0">
                <a:solidFill>
                  <a:srgbClr val="808080"/>
                </a:solidFill>
              </a:rPr>
              <a:t>())</a:t>
            </a:r>
            <a:r>
              <a:rPr lang="en-US" sz="2400" dirty="0">
                <a:solidFill>
                  <a:srgbClr val="000000"/>
                </a:solidFill>
              </a:rPr>
              <a:t> </a:t>
            </a:r>
            <a:r>
              <a:rPr lang="en-US" sz="2400" dirty="0">
                <a:solidFill>
                  <a:srgbClr val="0000FF"/>
                </a:solidFill>
              </a:rPr>
              <a:t>as</a:t>
            </a:r>
            <a:r>
              <a:rPr lang="en-US" sz="2400" dirty="0">
                <a:solidFill>
                  <a:srgbClr val="000000"/>
                </a:solidFill>
              </a:rPr>
              <a:t> </a:t>
            </a:r>
            <a:r>
              <a:rPr lang="en-US" sz="2400" dirty="0" err="1">
                <a:solidFill>
                  <a:srgbClr val="000000"/>
                </a:solidFill>
              </a:rPr>
              <a:t>datediffnum</a:t>
            </a:r>
            <a:r>
              <a:rPr lang="en-US" sz="2400" dirty="0">
                <a:solidFill>
                  <a:srgbClr val="000000"/>
                </a:solidFill>
              </a:rPr>
              <a:t> </a:t>
            </a:r>
            <a:r>
              <a:rPr lang="en-US" sz="2400" dirty="0">
                <a:solidFill>
                  <a:srgbClr val="0000FF"/>
                </a:solidFill>
              </a:rPr>
              <a:t>from</a:t>
            </a:r>
            <a:r>
              <a:rPr lang="en-US" sz="2400" dirty="0">
                <a:solidFill>
                  <a:srgbClr val="000000"/>
                </a:solidFill>
              </a:rPr>
              <a:t> Employee </a:t>
            </a:r>
            <a:r>
              <a:rPr lang="en-US" sz="2400" dirty="0">
                <a:solidFill>
                  <a:srgbClr val="0000FF"/>
                </a:solidFill>
              </a:rPr>
              <a:t>where</a:t>
            </a:r>
            <a:r>
              <a:rPr lang="en-US" sz="2400" dirty="0">
                <a:solidFill>
                  <a:srgbClr val="000000"/>
                </a:solidFill>
              </a:rPr>
              <a:t> </a:t>
            </a:r>
            <a:r>
              <a:rPr lang="en-US" sz="2400" dirty="0">
                <a:solidFill>
                  <a:srgbClr val="FF00FF"/>
                </a:solidFill>
              </a:rPr>
              <a:t>DATEDIFF</a:t>
            </a:r>
            <a:r>
              <a:rPr lang="en-US" sz="2400" dirty="0">
                <a:solidFill>
                  <a:srgbClr val="808080"/>
                </a:solidFill>
              </a:rPr>
              <a:t>(</a:t>
            </a:r>
            <a:r>
              <a:rPr lang="en-US" sz="2400" dirty="0" err="1">
                <a:solidFill>
                  <a:srgbClr val="FF00FF"/>
                </a:solidFill>
              </a:rPr>
              <a:t>MONTH</a:t>
            </a:r>
            <a:r>
              <a:rPr lang="en-US" sz="2400" dirty="0" err="1">
                <a:solidFill>
                  <a:srgbClr val="808080"/>
                </a:solidFill>
              </a:rPr>
              <a:t>,</a:t>
            </a:r>
            <a:r>
              <a:rPr lang="en-US" sz="2400" dirty="0" err="1">
                <a:solidFill>
                  <a:srgbClr val="000000"/>
                </a:solidFill>
              </a:rPr>
              <a:t>HireDate</a:t>
            </a:r>
            <a:r>
              <a:rPr lang="en-US" sz="2400" dirty="0" err="1">
                <a:solidFill>
                  <a:srgbClr val="808080"/>
                </a:solidFill>
              </a:rPr>
              <a:t>,</a:t>
            </a:r>
            <a:r>
              <a:rPr lang="en-US" sz="2400" dirty="0" err="1">
                <a:solidFill>
                  <a:srgbClr val="FF00FF"/>
                </a:solidFill>
              </a:rPr>
              <a:t>GETDATE</a:t>
            </a:r>
            <a:r>
              <a:rPr lang="en-US" sz="2400" dirty="0">
                <a:solidFill>
                  <a:srgbClr val="808080"/>
                </a:solidFill>
              </a:rPr>
              <a:t>())</a:t>
            </a:r>
            <a:r>
              <a:rPr lang="en-US" sz="2400" dirty="0">
                <a:solidFill>
                  <a:srgbClr val="000000"/>
                </a:solidFill>
              </a:rPr>
              <a:t> </a:t>
            </a:r>
            <a:r>
              <a:rPr lang="en-US" sz="2400" dirty="0">
                <a:solidFill>
                  <a:srgbClr val="808080"/>
                </a:solidFill>
              </a:rPr>
              <a:t>between</a:t>
            </a:r>
            <a:r>
              <a:rPr lang="en-US" sz="2400" dirty="0">
                <a:solidFill>
                  <a:srgbClr val="000000"/>
                </a:solidFill>
              </a:rPr>
              <a:t> 1 </a:t>
            </a:r>
            <a:r>
              <a:rPr lang="en-US" sz="2400" dirty="0">
                <a:solidFill>
                  <a:srgbClr val="808080"/>
                </a:solidFill>
              </a:rPr>
              <a:t>and</a:t>
            </a:r>
            <a:r>
              <a:rPr lang="en-US" sz="2400" dirty="0">
                <a:solidFill>
                  <a:srgbClr val="000000"/>
                </a:solidFill>
              </a:rPr>
              <a:t> 12</a:t>
            </a:r>
            <a:endParaRPr lang="en-IN" sz="2400" dirty="0"/>
          </a:p>
        </p:txBody>
      </p:sp>
    </p:spTree>
    <p:extLst>
      <p:ext uri="{BB962C8B-B14F-4D97-AF65-F5344CB8AC3E}">
        <p14:creationId xmlns:p14="http://schemas.microsoft.com/office/powerpoint/2010/main" val="394821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FEE4-9AE6-2719-7B55-E237CD959492}"/>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Times New Roman" panose="02020603050405020304" pitchFamily="18" charset="0"/>
              </a:rPr>
              <a:t>Transform rows into columns in </a:t>
            </a:r>
            <a:r>
              <a:rPr lang="en-IN" b="1" kern="0" dirty="0" err="1">
                <a:solidFill>
                  <a:srgbClr val="222222"/>
                </a:solidFill>
                <a:effectLst/>
                <a:latin typeface="+mn-lt"/>
                <a:ea typeface="Times New Roman" panose="02020603050405020304" pitchFamily="18" charset="0"/>
                <a:cs typeface="Times New Roman" panose="02020603050405020304" pitchFamily="18" charset="0"/>
              </a:rPr>
              <a:t>sql</a:t>
            </a:r>
            <a:r>
              <a:rPr lang="en-IN" b="1" kern="0" dirty="0">
                <a:solidFill>
                  <a:srgbClr val="222222"/>
                </a:solidFill>
                <a:effectLst/>
                <a:latin typeface="+mn-lt"/>
                <a:ea typeface="Times New Roman" panose="02020603050405020304" pitchFamily="18" charset="0"/>
                <a:cs typeface="Times New Roman" panose="02020603050405020304" pitchFamily="18" charset="0"/>
              </a:rPr>
              <a:t> server</a:t>
            </a:r>
            <a:endParaRPr lang="en-IN" dirty="0">
              <a:latin typeface="+mn-lt"/>
            </a:endParaRPr>
          </a:p>
        </p:txBody>
      </p:sp>
      <p:sp>
        <p:nvSpPr>
          <p:cNvPr id="3" name="Content Placeholder 2">
            <a:extLst>
              <a:ext uri="{FF2B5EF4-FFF2-40B4-BE49-F238E27FC236}">
                <a16:creationId xmlns:a16="http://schemas.microsoft.com/office/drawing/2014/main" id="{1779C881-0406-4A1E-BA37-48A984CED127}"/>
              </a:ext>
            </a:extLst>
          </p:cNvPr>
          <p:cNvSpPr>
            <a:spLocks noGrp="1"/>
          </p:cNvSpPr>
          <p:nvPr>
            <p:ph idx="1"/>
          </p:nvPr>
        </p:nvSpPr>
        <p:spPr/>
        <p:txBody>
          <a:bodyPr>
            <a:normAutofit/>
          </a:bodyPr>
          <a:lstStyle/>
          <a:p>
            <a:pPr marL="0" indent="0">
              <a:buNone/>
            </a:pPr>
            <a:r>
              <a:rPr lang="en-US" sz="2400" dirty="0">
                <a:solidFill>
                  <a:srgbClr val="0000FF"/>
                </a:solidFill>
              </a:rPr>
              <a:t>select</a:t>
            </a:r>
            <a:r>
              <a:rPr lang="en-US" sz="2400" dirty="0">
                <a:solidFill>
                  <a:srgbClr val="000000"/>
                </a:solidFill>
              </a:rPr>
              <a:t> country </a:t>
            </a:r>
            <a:r>
              <a:rPr lang="en-US" sz="2400" dirty="0">
                <a:solidFill>
                  <a:srgbClr val="808080"/>
                </a:solidFill>
              </a:rPr>
              <a:t>,</a:t>
            </a:r>
            <a:r>
              <a:rPr lang="en-US" sz="2400" dirty="0">
                <a:solidFill>
                  <a:srgbClr val="000000"/>
                </a:solidFill>
              </a:rPr>
              <a:t> city1</a:t>
            </a:r>
            <a:r>
              <a:rPr lang="en-US" sz="2400" dirty="0">
                <a:solidFill>
                  <a:srgbClr val="808080"/>
                </a:solidFill>
              </a:rPr>
              <a:t>,</a:t>
            </a:r>
            <a:r>
              <a:rPr lang="en-US" sz="2400" dirty="0">
                <a:solidFill>
                  <a:srgbClr val="000000"/>
                </a:solidFill>
              </a:rPr>
              <a:t>city2</a:t>
            </a:r>
            <a:r>
              <a:rPr lang="en-US" sz="2400" dirty="0">
                <a:solidFill>
                  <a:srgbClr val="808080"/>
                </a:solidFill>
              </a:rPr>
              <a:t>,</a:t>
            </a:r>
            <a:r>
              <a:rPr lang="en-US" sz="2400" dirty="0">
                <a:solidFill>
                  <a:srgbClr val="000000"/>
                </a:solidFill>
              </a:rPr>
              <a:t>city3 </a:t>
            </a:r>
            <a:r>
              <a:rPr lang="en-US" sz="2400" dirty="0">
                <a:solidFill>
                  <a:srgbClr val="0000FF"/>
                </a:solidFill>
              </a:rPr>
              <a:t>from</a:t>
            </a:r>
            <a:r>
              <a:rPr lang="en-US" sz="2400" dirty="0">
                <a:solidFill>
                  <a:srgbClr val="000000"/>
                </a:solidFill>
              </a:rPr>
              <a:t> </a:t>
            </a:r>
          </a:p>
          <a:p>
            <a:pPr marL="0" indent="0">
              <a:buNone/>
            </a:pPr>
            <a:r>
              <a:rPr lang="en-IN" sz="2400" dirty="0">
                <a:solidFill>
                  <a:srgbClr val="808080"/>
                </a:solidFill>
              </a:rPr>
              <a:t>(</a:t>
            </a:r>
            <a:endParaRPr lang="en-IN" sz="2400" dirty="0">
              <a:solidFill>
                <a:srgbClr val="000000"/>
              </a:solidFill>
            </a:endParaRPr>
          </a:p>
          <a:p>
            <a:pPr marL="0" indent="0">
              <a:buNone/>
            </a:pP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FF0000"/>
                </a:solidFill>
              </a:rPr>
              <a:t>'City'</a:t>
            </a:r>
            <a:r>
              <a:rPr lang="en-US" sz="2400" dirty="0">
                <a:solidFill>
                  <a:srgbClr val="808080"/>
                </a:solidFill>
              </a:rPr>
              <a:t>+</a:t>
            </a:r>
            <a:r>
              <a:rPr lang="en-US" sz="2400" dirty="0">
                <a:solidFill>
                  <a:srgbClr val="000000"/>
                </a:solidFill>
              </a:rPr>
              <a:t> </a:t>
            </a:r>
            <a:r>
              <a:rPr lang="en-US" sz="2400" dirty="0">
                <a:solidFill>
                  <a:srgbClr val="FF00FF"/>
                </a:solidFill>
              </a:rPr>
              <a:t>cast</a:t>
            </a:r>
            <a:r>
              <a:rPr lang="en-US" sz="2400" dirty="0">
                <a:solidFill>
                  <a:srgbClr val="808080"/>
                </a:solidFill>
              </a:rPr>
              <a:t>(</a:t>
            </a:r>
            <a:r>
              <a:rPr lang="en-US" sz="2400" dirty="0">
                <a:solidFill>
                  <a:srgbClr val="FF00FF"/>
                </a:solidFill>
              </a:rPr>
              <a:t>ROW_NUMBER</a:t>
            </a:r>
            <a:r>
              <a:rPr lang="en-US" sz="2400" dirty="0">
                <a:solidFill>
                  <a:srgbClr val="808080"/>
                </a:solidFill>
              </a:rPr>
              <a:t>()</a:t>
            </a:r>
            <a:r>
              <a:rPr lang="en-US" sz="2400" dirty="0">
                <a:solidFill>
                  <a:srgbClr val="000000"/>
                </a:solidFill>
              </a:rPr>
              <a:t> </a:t>
            </a:r>
            <a:r>
              <a:rPr lang="en-US" sz="2400" dirty="0">
                <a:solidFill>
                  <a:srgbClr val="0000FF"/>
                </a:solidFill>
              </a:rPr>
              <a:t>over</a:t>
            </a:r>
            <a:r>
              <a:rPr lang="en-US" sz="2400" dirty="0">
                <a:solidFill>
                  <a:srgbClr val="808080"/>
                </a:solidFill>
              </a:rPr>
              <a:t>(</a:t>
            </a:r>
            <a:r>
              <a:rPr lang="en-US" sz="2400" dirty="0">
                <a:solidFill>
                  <a:srgbClr val="0000FF"/>
                </a:solidFill>
              </a:rPr>
              <a:t>partition</a:t>
            </a:r>
            <a:r>
              <a:rPr lang="en-US" sz="2400" dirty="0">
                <a:solidFill>
                  <a:srgbClr val="000000"/>
                </a:solidFill>
              </a:rPr>
              <a:t> </a:t>
            </a:r>
            <a:r>
              <a:rPr lang="en-US" sz="2400" dirty="0">
                <a:solidFill>
                  <a:srgbClr val="0000FF"/>
                </a:solidFill>
              </a:rPr>
              <a:t>by</a:t>
            </a:r>
            <a:r>
              <a:rPr lang="en-US" sz="2400" dirty="0">
                <a:solidFill>
                  <a:srgbClr val="000000"/>
                </a:solidFill>
              </a:rPr>
              <a:t> Country </a:t>
            </a:r>
            <a:r>
              <a:rPr lang="en-US" sz="2400" dirty="0">
                <a:solidFill>
                  <a:srgbClr val="0000FF"/>
                </a:solidFill>
              </a:rPr>
              <a:t>order</a:t>
            </a:r>
            <a:r>
              <a:rPr lang="en-US" sz="2400" dirty="0">
                <a:solidFill>
                  <a:srgbClr val="000000"/>
                </a:solidFill>
              </a:rPr>
              <a:t> </a:t>
            </a:r>
            <a:r>
              <a:rPr lang="en-US" sz="2400" dirty="0">
                <a:solidFill>
                  <a:srgbClr val="0000FF"/>
                </a:solidFill>
              </a:rPr>
              <a:t>by</a:t>
            </a:r>
            <a:r>
              <a:rPr lang="en-US" sz="2400" dirty="0">
                <a:solidFill>
                  <a:srgbClr val="000000"/>
                </a:solidFill>
              </a:rPr>
              <a:t> City</a:t>
            </a:r>
            <a:r>
              <a:rPr lang="en-US" sz="2400" dirty="0">
                <a:solidFill>
                  <a:srgbClr val="808080"/>
                </a:solidFill>
              </a:rPr>
              <a:t>)</a:t>
            </a:r>
            <a:r>
              <a:rPr lang="en-US" sz="2400" dirty="0">
                <a:solidFill>
                  <a:srgbClr val="000000"/>
                </a:solidFill>
              </a:rPr>
              <a:t> </a:t>
            </a:r>
            <a:r>
              <a:rPr lang="en-US" sz="2400" dirty="0">
                <a:solidFill>
                  <a:srgbClr val="0000FF"/>
                </a:solidFill>
              </a:rPr>
              <a:t>as</a:t>
            </a:r>
            <a:r>
              <a:rPr lang="en-US" sz="2400" dirty="0">
                <a:solidFill>
                  <a:srgbClr val="000000"/>
                </a:solidFill>
              </a:rPr>
              <a:t> </a:t>
            </a:r>
            <a:r>
              <a:rPr lang="en-US" sz="2400" dirty="0" err="1">
                <a:solidFill>
                  <a:srgbClr val="0000FF"/>
                </a:solidFill>
              </a:rPr>
              <a:t>nvarchar</a:t>
            </a:r>
            <a:r>
              <a:rPr lang="en-US" sz="2400" dirty="0">
                <a:solidFill>
                  <a:srgbClr val="808080"/>
                </a:solidFill>
              </a:rPr>
              <a:t>(</a:t>
            </a:r>
            <a:r>
              <a:rPr lang="en-US" sz="2400" dirty="0">
                <a:solidFill>
                  <a:srgbClr val="000000"/>
                </a:solidFill>
              </a:rPr>
              <a:t>10</a:t>
            </a:r>
            <a:r>
              <a:rPr lang="en-US" sz="2400" dirty="0">
                <a:solidFill>
                  <a:srgbClr val="808080"/>
                </a:solidFill>
              </a:rPr>
              <a:t>))</a:t>
            </a:r>
            <a:r>
              <a:rPr lang="en-US" sz="2400" dirty="0">
                <a:solidFill>
                  <a:srgbClr val="000000"/>
                </a:solidFill>
              </a:rPr>
              <a:t> </a:t>
            </a:r>
            <a:r>
              <a:rPr lang="en-US" sz="2400" dirty="0">
                <a:solidFill>
                  <a:srgbClr val="0000FF"/>
                </a:solidFill>
              </a:rPr>
              <a:t>as</a:t>
            </a:r>
            <a:r>
              <a:rPr lang="en-US" sz="2400" dirty="0">
                <a:solidFill>
                  <a:srgbClr val="000000"/>
                </a:solidFill>
              </a:rPr>
              <a:t> </a:t>
            </a:r>
            <a:r>
              <a:rPr lang="en-US" sz="2400" dirty="0" err="1">
                <a:solidFill>
                  <a:srgbClr val="000000"/>
                </a:solidFill>
              </a:rPr>
              <a:t>CityID</a:t>
            </a:r>
            <a:r>
              <a:rPr lang="en-US" sz="2400" dirty="0">
                <a:solidFill>
                  <a:srgbClr val="000000"/>
                </a:solidFill>
              </a:rPr>
              <a:t> </a:t>
            </a:r>
            <a:r>
              <a:rPr lang="en-US" sz="2400" dirty="0">
                <a:solidFill>
                  <a:srgbClr val="0000FF"/>
                </a:solidFill>
              </a:rPr>
              <a:t>from</a:t>
            </a:r>
            <a:r>
              <a:rPr lang="en-US" sz="2400" dirty="0">
                <a:solidFill>
                  <a:srgbClr val="000000"/>
                </a:solidFill>
              </a:rPr>
              <a:t> Countries </a:t>
            </a:r>
          </a:p>
          <a:p>
            <a:pPr marL="0" indent="0">
              <a:buNone/>
            </a:pPr>
            <a:r>
              <a:rPr lang="en-IN" sz="2400" dirty="0">
                <a:solidFill>
                  <a:srgbClr val="808080"/>
                </a:solidFill>
              </a:rPr>
              <a:t>)</a:t>
            </a:r>
            <a:r>
              <a:rPr lang="en-IN" sz="2400" dirty="0">
                <a:solidFill>
                  <a:srgbClr val="000000"/>
                </a:solidFill>
              </a:rPr>
              <a:t> </a:t>
            </a:r>
            <a:r>
              <a:rPr lang="en-IN" sz="2400" dirty="0" err="1">
                <a:solidFill>
                  <a:srgbClr val="000000"/>
                </a:solidFill>
              </a:rPr>
              <a:t>tmp</a:t>
            </a:r>
            <a:endParaRPr lang="en-IN" sz="2400" dirty="0">
              <a:solidFill>
                <a:srgbClr val="000000"/>
              </a:solidFill>
            </a:endParaRPr>
          </a:p>
          <a:p>
            <a:pPr marL="0" indent="0">
              <a:buNone/>
            </a:pPr>
            <a:r>
              <a:rPr lang="en-IN" sz="2400" dirty="0">
                <a:solidFill>
                  <a:srgbClr val="808080"/>
                </a:solidFill>
              </a:rPr>
              <a:t>pivot</a:t>
            </a:r>
            <a:endParaRPr lang="en-IN" sz="2400" dirty="0">
              <a:solidFill>
                <a:srgbClr val="000000"/>
              </a:solidFill>
            </a:endParaRPr>
          </a:p>
          <a:p>
            <a:pPr marL="0" indent="0">
              <a:buNone/>
            </a:pPr>
            <a:r>
              <a:rPr lang="en-IN" sz="2400" dirty="0">
                <a:solidFill>
                  <a:srgbClr val="808080"/>
                </a:solidFill>
              </a:rPr>
              <a:t>(</a:t>
            </a:r>
            <a:endParaRPr lang="en-IN" sz="2400" dirty="0">
              <a:solidFill>
                <a:srgbClr val="000000"/>
              </a:solidFill>
            </a:endParaRPr>
          </a:p>
          <a:p>
            <a:pPr marL="0" indent="0">
              <a:buNone/>
            </a:pPr>
            <a:r>
              <a:rPr lang="en-US" sz="2400" dirty="0">
                <a:solidFill>
                  <a:srgbClr val="FF00FF"/>
                </a:solidFill>
              </a:rPr>
              <a:t>MAX</a:t>
            </a:r>
            <a:r>
              <a:rPr lang="en-US" sz="2400" dirty="0">
                <a:solidFill>
                  <a:srgbClr val="808080"/>
                </a:solidFill>
              </a:rPr>
              <a:t>(</a:t>
            </a:r>
            <a:r>
              <a:rPr lang="en-US" sz="2400" dirty="0">
                <a:solidFill>
                  <a:srgbClr val="000000"/>
                </a:solidFill>
              </a:rPr>
              <a:t>City</a:t>
            </a:r>
            <a:r>
              <a:rPr lang="en-US" sz="2400" dirty="0">
                <a:solidFill>
                  <a:srgbClr val="808080"/>
                </a:solidFill>
              </a:rPr>
              <a:t>)</a:t>
            </a:r>
            <a:r>
              <a:rPr lang="en-US" sz="2400" dirty="0">
                <a:solidFill>
                  <a:srgbClr val="000000"/>
                </a:solidFill>
              </a:rPr>
              <a:t> </a:t>
            </a:r>
            <a:r>
              <a:rPr lang="en-US" sz="2400" dirty="0">
                <a:solidFill>
                  <a:srgbClr val="0000FF"/>
                </a:solidFill>
              </a:rPr>
              <a:t>for</a:t>
            </a:r>
            <a:r>
              <a:rPr lang="en-US" sz="2400" dirty="0">
                <a:solidFill>
                  <a:srgbClr val="000000"/>
                </a:solidFill>
              </a:rPr>
              <a:t> </a:t>
            </a:r>
            <a:r>
              <a:rPr lang="en-US" sz="2400" dirty="0" err="1">
                <a:solidFill>
                  <a:srgbClr val="000000"/>
                </a:solidFill>
              </a:rPr>
              <a:t>CityID</a:t>
            </a:r>
            <a:r>
              <a:rPr lang="en-US" sz="2400" dirty="0">
                <a:solidFill>
                  <a:srgbClr val="000000"/>
                </a:solidFill>
              </a:rPr>
              <a:t> </a:t>
            </a:r>
            <a:r>
              <a:rPr lang="en-US" sz="2400" dirty="0">
                <a:solidFill>
                  <a:srgbClr val="808080"/>
                </a:solidFill>
              </a:rPr>
              <a:t>in(</a:t>
            </a:r>
            <a:r>
              <a:rPr lang="en-US" sz="2400" dirty="0">
                <a:solidFill>
                  <a:srgbClr val="000000"/>
                </a:solidFill>
              </a:rPr>
              <a:t>city1</a:t>
            </a:r>
            <a:r>
              <a:rPr lang="en-US" sz="2400" dirty="0">
                <a:solidFill>
                  <a:srgbClr val="808080"/>
                </a:solidFill>
              </a:rPr>
              <a:t>,</a:t>
            </a:r>
            <a:r>
              <a:rPr lang="en-US" sz="2400" dirty="0">
                <a:solidFill>
                  <a:srgbClr val="000000"/>
                </a:solidFill>
              </a:rPr>
              <a:t>city2</a:t>
            </a:r>
            <a:r>
              <a:rPr lang="en-US" sz="2400" dirty="0">
                <a:solidFill>
                  <a:srgbClr val="808080"/>
                </a:solidFill>
              </a:rPr>
              <a:t>,</a:t>
            </a:r>
            <a:r>
              <a:rPr lang="en-US" sz="2400" dirty="0">
                <a:solidFill>
                  <a:srgbClr val="000000"/>
                </a:solidFill>
              </a:rPr>
              <a:t>city3</a:t>
            </a:r>
            <a:r>
              <a:rPr lang="en-US" sz="2400" dirty="0">
                <a:solidFill>
                  <a:srgbClr val="808080"/>
                </a:solidFill>
              </a:rPr>
              <a:t>)</a:t>
            </a:r>
            <a:endParaRPr lang="en-US" sz="2400" dirty="0">
              <a:solidFill>
                <a:srgbClr val="000000"/>
              </a:solidFill>
            </a:endParaRPr>
          </a:p>
          <a:p>
            <a:pPr marL="0" indent="0">
              <a:buNone/>
            </a:pPr>
            <a:r>
              <a:rPr lang="en-IN" sz="2400" dirty="0">
                <a:solidFill>
                  <a:srgbClr val="808080"/>
                </a:solidFill>
              </a:rPr>
              <a:t>)</a:t>
            </a:r>
            <a:r>
              <a:rPr lang="en-IN" sz="2400" dirty="0">
                <a:solidFill>
                  <a:srgbClr val="000000"/>
                </a:solidFill>
              </a:rPr>
              <a:t> </a:t>
            </a:r>
            <a:r>
              <a:rPr lang="en-IN" sz="2400" dirty="0">
                <a:solidFill>
                  <a:srgbClr val="0000FF"/>
                </a:solidFill>
              </a:rPr>
              <a:t>as</a:t>
            </a:r>
            <a:r>
              <a:rPr lang="en-IN" sz="2400" dirty="0">
                <a:solidFill>
                  <a:srgbClr val="000000"/>
                </a:solidFill>
              </a:rPr>
              <a:t> </a:t>
            </a:r>
            <a:r>
              <a:rPr lang="en-IN" sz="2400" dirty="0" err="1">
                <a:solidFill>
                  <a:srgbClr val="000000"/>
                </a:solidFill>
              </a:rPr>
              <a:t>pivottable</a:t>
            </a:r>
            <a:endParaRPr lang="en-IN" sz="2400" dirty="0">
              <a:solidFill>
                <a:srgbClr val="000000"/>
              </a:solidFill>
            </a:endParaRPr>
          </a:p>
        </p:txBody>
      </p:sp>
    </p:spTree>
    <p:extLst>
      <p:ext uri="{BB962C8B-B14F-4D97-AF65-F5344CB8AC3E}">
        <p14:creationId xmlns:p14="http://schemas.microsoft.com/office/powerpoint/2010/main" val="261932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77F3-0B00-E334-1540-2EA5CB2AA2B1}"/>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Calibri" panose="020F0502020204030204" pitchFamily="34" charset="0"/>
              </a:rPr>
              <a:t>SQL query to find rows that contain only numerical data</a:t>
            </a:r>
            <a:endParaRPr lang="en-IN" dirty="0">
              <a:latin typeface="+mn-lt"/>
            </a:endParaRPr>
          </a:p>
        </p:txBody>
      </p:sp>
      <p:sp>
        <p:nvSpPr>
          <p:cNvPr id="3" name="Content Placeholder 2">
            <a:extLst>
              <a:ext uri="{FF2B5EF4-FFF2-40B4-BE49-F238E27FC236}">
                <a16:creationId xmlns:a16="http://schemas.microsoft.com/office/drawing/2014/main" id="{A843855A-38D3-3078-3845-CA5A5227EEBA}"/>
              </a:ext>
            </a:extLst>
          </p:cNvPr>
          <p:cNvSpPr>
            <a:spLocks noGrp="1"/>
          </p:cNvSpPr>
          <p:nvPr>
            <p:ph idx="1"/>
          </p:nvPr>
        </p:nvSpPr>
        <p:spPr/>
        <p:txBody>
          <a:bodyPr>
            <a:normAutofit/>
          </a:bodyPr>
          <a:lstStyle/>
          <a:p>
            <a:pPr marL="0" indent="0">
              <a:buNone/>
            </a:pPr>
            <a:r>
              <a:rPr lang="en-US" sz="2400" dirty="0">
                <a:solidFill>
                  <a:srgbClr val="0000FF"/>
                </a:solidFill>
              </a:rPr>
              <a:t>SELECT</a:t>
            </a:r>
            <a:r>
              <a:rPr lang="en-US" sz="2400" dirty="0">
                <a:solidFill>
                  <a:srgbClr val="000000"/>
                </a:solidFill>
              </a:rPr>
              <a:t> </a:t>
            </a:r>
            <a:r>
              <a:rPr lang="en-US" sz="2400" dirty="0">
                <a:solidFill>
                  <a:srgbClr val="0000FF"/>
                </a:solidFill>
              </a:rPr>
              <a:t>Value</a:t>
            </a:r>
            <a:r>
              <a:rPr lang="en-US" sz="2400" dirty="0">
                <a:solidFill>
                  <a:srgbClr val="000000"/>
                </a:solidFill>
              </a:rPr>
              <a:t> </a:t>
            </a:r>
            <a:r>
              <a:rPr lang="en-US" sz="2400" dirty="0">
                <a:solidFill>
                  <a:srgbClr val="0000FF"/>
                </a:solidFill>
              </a:rPr>
              <a:t>FROM</a:t>
            </a:r>
            <a:r>
              <a:rPr lang="en-US" sz="2400" dirty="0">
                <a:solidFill>
                  <a:srgbClr val="000000"/>
                </a:solidFill>
              </a:rPr>
              <a:t> </a:t>
            </a:r>
            <a:r>
              <a:rPr lang="en-US" sz="2400" dirty="0" err="1">
                <a:solidFill>
                  <a:srgbClr val="000000"/>
                </a:solidFill>
              </a:rPr>
              <a:t>TestTable</a:t>
            </a:r>
            <a:r>
              <a:rPr lang="en-US" sz="2400" dirty="0">
                <a:solidFill>
                  <a:srgbClr val="000000"/>
                </a:solidFill>
              </a:rPr>
              <a:t> </a:t>
            </a:r>
            <a:r>
              <a:rPr lang="en-US" sz="2400" dirty="0">
                <a:solidFill>
                  <a:srgbClr val="0000FF"/>
                </a:solidFill>
              </a:rPr>
              <a:t>WHERE</a:t>
            </a:r>
            <a:r>
              <a:rPr lang="en-US" sz="2400" dirty="0">
                <a:solidFill>
                  <a:srgbClr val="000000"/>
                </a:solidFill>
              </a:rPr>
              <a:t> </a:t>
            </a:r>
            <a:r>
              <a:rPr lang="en-US" sz="2400" dirty="0">
                <a:solidFill>
                  <a:srgbClr val="FF00FF"/>
                </a:solidFill>
              </a:rPr>
              <a:t>ISNUMERIC</a:t>
            </a:r>
            <a:r>
              <a:rPr lang="en-US" sz="2400" dirty="0">
                <a:solidFill>
                  <a:srgbClr val="808080"/>
                </a:solidFill>
              </a:rPr>
              <a:t>(</a:t>
            </a:r>
            <a:r>
              <a:rPr lang="en-US" sz="2400" dirty="0">
                <a:solidFill>
                  <a:srgbClr val="0000FF"/>
                </a:solidFill>
              </a:rPr>
              <a:t>Value</a:t>
            </a:r>
            <a:r>
              <a:rPr lang="en-US" sz="2400" dirty="0">
                <a:solidFill>
                  <a:srgbClr val="808080"/>
                </a:solidFill>
              </a:rPr>
              <a:t>)</a:t>
            </a:r>
            <a:r>
              <a:rPr lang="en-US" sz="2400" dirty="0">
                <a:solidFill>
                  <a:srgbClr val="000000"/>
                </a:solidFill>
              </a:rPr>
              <a:t> </a:t>
            </a:r>
            <a:r>
              <a:rPr lang="en-US" sz="2400" dirty="0">
                <a:solidFill>
                  <a:srgbClr val="808080"/>
                </a:solidFill>
              </a:rPr>
              <a:t>=</a:t>
            </a:r>
            <a:r>
              <a:rPr lang="en-US" sz="2400" dirty="0">
                <a:solidFill>
                  <a:srgbClr val="000000"/>
                </a:solidFill>
              </a:rPr>
              <a:t> 1</a:t>
            </a:r>
            <a:endParaRPr lang="en-IN" sz="24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1891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3AA16-22B0-0588-E23F-DF3208458CDD}"/>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Times New Roman" panose="02020603050405020304" pitchFamily="18" charset="0"/>
              </a:rPr>
              <a:t>SQL Query to find department with highest number of employees</a:t>
            </a:r>
            <a:endParaRPr lang="en-IN" dirty="0">
              <a:latin typeface="+mn-lt"/>
            </a:endParaRPr>
          </a:p>
        </p:txBody>
      </p:sp>
      <p:sp>
        <p:nvSpPr>
          <p:cNvPr id="3" name="Content Placeholder 2">
            <a:extLst>
              <a:ext uri="{FF2B5EF4-FFF2-40B4-BE49-F238E27FC236}">
                <a16:creationId xmlns:a16="http://schemas.microsoft.com/office/drawing/2014/main" id="{04BC1728-65BE-35BA-8D21-80A0B5F8961B}"/>
              </a:ext>
            </a:extLst>
          </p:cNvPr>
          <p:cNvSpPr>
            <a:spLocks noGrp="1"/>
          </p:cNvSpPr>
          <p:nvPr>
            <p:ph idx="1"/>
          </p:nvPr>
        </p:nvSpPr>
        <p:spPr/>
        <p:txBody>
          <a:bodyPr>
            <a:normAutofit/>
          </a:bodyPr>
          <a:lstStyle/>
          <a:p>
            <a:pPr marL="0" indent="0" algn="just">
              <a:lnSpc>
                <a:spcPct val="107000"/>
              </a:lnSpc>
              <a:spcBef>
                <a:spcPts val="0"/>
              </a:spcBef>
              <a:buNone/>
            </a:pPr>
            <a:r>
              <a:rPr lang="en-US" sz="2400" dirty="0">
                <a:solidFill>
                  <a:srgbClr val="0000FF"/>
                </a:solidFill>
              </a:rPr>
              <a:t>select</a:t>
            </a:r>
            <a:r>
              <a:rPr lang="en-US" sz="2400" dirty="0">
                <a:solidFill>
                  <a:srgbClr val="000000"/>
                </a:solidFill>
              </a:rPr>
              <a:t> </a:t>
            </a:r>
            <a:r>
              <a:rPr lang="en-US" sz="2400" dirty="0" err="1">
                <a:solidFill>
                  <a:srgbClr val="000000"/>
                </a:solidFill>
              </a:rPr>
              <a:t>Department</a:t>
            </a:r>
            <a:r>
              <a:rPr lang="en-US" sz="2400" dirty="0" err="1">
                <a:solidFill>
                  <a:srgbClr val="808080"/>
                </a:solidFill>
              </a:rPr>
              <a:t>.</a:t>
            </a:r>
            <a:r>
              <a:rPr lang="en-US" sz="2400" dirty="0" err="1">
                <a:solidFill>
                  <a:srgbClr val="0000FF"/>
                </a:solidFill>
              </a:rPr>
              <a:t>Name</a:t>
            </a:r>
            <a:r>
              <a:rPr lang="en-US" sz="2400" dirty="0">
                <a:solidFill>
                  <a:srgbClr val="808080"/>
                </a:solidFill>
              </a:rPr>
              <a:t>,</a:t>
            </a:r>
            <a:r>
              <a:rPr lang="en-US" sz="2400" dirty="0">
                <a:solidFill>
                  <a:srgbClr val="000000"/>
                </a:solidFill>
              </a:rPr>
              <a:t> </a:t>
            </a:r>
            <a:r>
              <a:rPr lang="en-US" sz="2400" dirty="0">
                <a:solidFill>
                  <a:srgbClr val="FF00FF"/>
                </a:solidFill>
              </a:rPr>
              <a:t>count</a:t>
            </a:r>
            <a:r>
              <a:rPr lang="en-US" sz="2400" dirty="0">
                <a:solidFill>
                  <a:srgbClr val="808080"/>
                </a:solidFill>
              </a:rPr>
              <a:t>(</a:t>
            </a:r>
            <a:r>
              <a:rPr lang="en-US" sz="2400" dirty="0" err="1">
                <a:solidFill>
                  <a:srgbClr val="000000"/>
                </a:solidFill>
              </a:rPr>
              <a:t>Employee</a:t>
            </a:r>
            <a:r>
              <a:rPr lang="en-US" sz="2400" dirty="0" err="1">
                <a:solidFill>
                  <a:srgbClr val="808080"/>
                </a:solidFill>
              </a:rPr>
              <a:t>.</a:t>
            </a:r>
            <a:r>
              <a:rPr lang="en-US" sz="2400" dirty="0" err="1">
                <a:solidFill>
                  <a:srgbClr val="000000"/>
                </a:solidFill>
              </a:rPr>
              <a:t>EmployeeID</a:t>
            </a:r>
            <a:r>
              <a:rPr lang="en-US" sz="2400" dirty="0">
                <a:solidFill>
                  <a:srgbClr val="808080"/>
                </a:solidFill>
              </a:rPr>
              <a:t>)</a:t>
            </a:r>
            <a:r>
              <a:rPr lang="en-US" sz="2400" dirty="0">
                <a:solidFill>
                  <a:srgbClr val="000000"/>
                </a:solidFill>
              </a:rPr>
              <a:t> </a:t>
            </a:r>
            <a:r>
              <a:rPr lang="en-US" sz="2400" dirty="0">
                <a:solidFill>
                  <a:srgbClr val="0000FF"/>
                </a:solidFill>
              </a:rPr>
              <a:t>from</a:t>
            </a:r>
            <a:r>
              <a:rPr lang="en-US" sz="2400" dirty="0">
                <a:solidFill>
                  <a:srgbClr val="000000"/>
                </a:solidFill>
              </a:rPr>
              <a:t> Department </a:t>
            </a:r>
            <a:r>
              <a:rPr lang="en-US" sz="2400" dirty="0">
                <a:solidFill>
                  <a:srgbClr val="808080"/>
                </a:solidFill>
              </a:rPr>
              <a:t>inner</a:t>
            </a:r>
            <a:r>
              <a:rPr lang="en-US" sz="2400" dirty="0">
                <a:solidFill>
                  <a:srgbClr val="000000"/>
                </a:solidFill>
              </a:rPr>
              <a:t> </a:t>
            </a:r>
            <a:r>
              <a:rPr lang="en-US" sz="2400" dirty="0">
                <a:solidFill>
                  <a:srgbClr val="808080"/>
                </a:solidFill>
              </a:rPr>
              <a:t>join</a:t>
            </a:r>
            <a:r>
              <a:rPr lang="en-US" sz="2400" dirty="0">
                <a:solidFill>
                  <a:srgbClr val="000000"/>
                </a:solidFill>
              </a:rPr>
              <a:t> Employee </a:t>
            </a:r>
            <a:r>
              <a:rPr lang="en-US" sz="2400" dirty="0">
                <a:solidFill>
                  <a:srgbClr val="0000FF"/>
                </a:solidFill>
              </a:rPr>
              <a:t>on</a:t>
            </a:r>
            <a:r>
              <a:rPr lang="en-US" sz="2400" dirty="0">
                <a:solidFill>
                  <a:srgbClr val="000000"/>
                </a:solidFill>
              </a:rPr>
              <a:t> </a:t>
            </a:r>
            <a:r>
              <a:rPr lang="en-US" sz="2400" dirty="0" err="1">
                <a:solidFill>
                  <a:srgbClr val="000000"/>
                </a:solidFill>
              </a:rPr>
              <a:t>Department</a:t>
            </a:r>
            <a:r>
              <a:rPr lang="en-US" sz="2400" dirty="0" err="1">
                <a:solidFill>
                  <a:srgbClr val="808080"/>
                </a:solidFill>
              </a:rPr>
              <a:t>.</a:t>
            </a:r>
            <a:r>
              <a:rPr lang="en-US" sz="2400" dirty="0" err="1">
                <a:solidFill>
                  <a:srgbClr val="000000"/>
                </a:solidFill>
              </a:rPr>
              <a:t>DepartmentPID</a:t>
            </a:r>
            <a:r>
              <a:rPr lang="en-US" sz="2400" dirty="0">
                <a:solidFill>
                  <a:srgbClr val="808080"/>
                </a:solidFill>
              </a:rPr>
              <a:t>=</a:t>
            </a:r>
            <a:r>
              <a:rPr lang="en-US" sz="2400" dirty="0" err="1">
                <a:solidFill>
                  <a:srgbClr val="000000"/>
                </a:solidFill>
              </a:rPr>
              <a:t>Employee</a:t>
            </a:r>
            <a:r>
              <a:rPr lang="en-US" sz="2400" dirty="0" err="1">
                <a:solidFill>
                  <a:srgbClr val="808080"/>
                </a:solidFill>
              </a:rPr>
              <a:t>.</a:t>
            </a:r>
            <a:r>
              <a:rPr lang="en-US" sz="2400" dirty="0" err="1">
                <a:solidFill>
                  <a:srgbClr val="000000"/>
                </a:solidFill>
              </a:rPr>
              <a:t>DepartmentPID</a:t>
            </a:r>
            <a:r>
              <a:rPr lang="en-US" sz="2400" dirty="0">
                <a:solidFill>
                  <a:srgbClr val="000000"/>
                </a:solidFill>
              </a:rPr>
              <a:t> </a:t>
            </a:r>
            <a:r>
              <a:rPr lang="en-US" sz="2400" dirty="0">
                <a:solidFill>
                  <a:srgbClr val="0000FF"/>
                </a:solidFill>
              </a:rPr>
              <a:t>group</a:t>
            </a:r>
            <a:r>
              <a:rPr lang="en-US" sz="2400" dirty="0">
                <a:solidFill>
                  <a:srgbClr val="000000"/>
                </a:solidFill>
              </a:rPr>
              <a:t> </a:t>
            </a:r>
            <a:r>
              <a:rPr lang="en-US" sz="2400" dirty="0">
                <a:solidFill>
                  <a:srgbClr val="0000FF"/>
                </a:solidFill>
              </a:rPr>
              <a:t>by</a:t>
            </a:r>
            <a:r>
              <a:rPr lang="en-US" sz="2400" dirty="0">
                <a:solidFill>
                  <a:srgbClr val="000000"/>
                </a:solidFill>
              </a:rPr>
              <a:t> </a:t>
            </a:r>
            <a:r>
              <a:rPr lang="en-US" sz="2400" dirty="0" err="1">
                <a:solidFill>
                  <a:srgbClr val="000000"/>
                </a:solidFill>
              </a:rPr>
              <a:t>Employee</a:t>
            </a:r>
            <a:r>
              <a:rPr lang="en-US" sz="2400" dirty="0" err="1">
                <a:solidFill>
                  <a:srgbClr val="808080"/>
                </a:solidFill>
              </a:rPr>
              <a:t>.</a:t>
            </a:r>
            <a:r>
              <a:rPr lang="en-US" sz="2400" dirty="0" err="1">
                <a:solidFill>
                  <a:srgbClr val="000000"/>
                </a:solidFill>
              </a:rPr>
              <a:t>DepartmentPID</a:t>
            </a:r>
            <a:r>
              <a:rPr lang="en-US" sz="2400" dirty="0" err="1">
                <a:solidFill>
                  <a:srgbClr val="808080"/>
                </a:solidFill>
              </a:rPr>
              <a:t>,</a:t>
            </a:r>
            <a:r>
              <a:rPr lang="en-US" sz="2400" dirty="0" err="1">
                <a:solidFill>
                  <a:srgbClr val="000000"/>
                </a:solidFill>
              </a:rPr>
              <a:t>Department</a:t>
            </a:r>
            <a:r>
              <a:rPr lang="en-US" sz="2400" dirty="0" err="1">
                <a:solidFill>
                  <a:srgbClr val="808080"/>
                </a:solidFill>
              </a:rPr>
              <a:t>.</a:t>
            </a:r>
            <a:r>
              <a:rPr lang="en-US" sz="2400" dirty="0" err="1">
                <a:solidFill>
                  <a:srgbClr val="0000FF"/>
                </a:solidFill>
              </a:rPr>
              <a:t>Name</a:t>
            </a:r>
            <a:endParaRPr lang="en-IN" sz="24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302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D687-1F53-CB8A-FBC7-2549EC70B00F}"/>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Calibri" panose="020F0502020204030204" pitchFamily="34" charset="0"/>
              </a:rPr>
              <a:t>Can we join two tables without primary foreign key relation</a:t>
            </a:r>
            <a:r>
              <a:rPr lang="en-IN" b="1" kern="100" dirty="0">
                <a:solidFill>
                  <a:srgbClr val="222222"/>
                </a:solidFill>
                <a:latin typeface="+mn-lt"/>
                <a:ea typeface="Times New Roman" panose="02020603050405020304" pitchFamily="18" charset="0"/>
                <a:cs typeface="Times New Roman" panose="02020603050405020304" pitchFamily="18" charset="0"/>
              </a:rPr>
              <a:t>?</a:t>
            </a:r>
            <a:endParaRPr lang="en-IN" dirty="0">
              <a:latin typeface="+mn-lt"/>
            </a:endParaRPr>
          </a:p>
        </p:txBody>
      </p:sp>
      <p:sp>
        <p:nvSpPr>
          <p:cNvPr id="3" name="Content Placeholder 2">
            <a:extLst>
              <a:ext uri="{FF2B5EF4-FFF2-40B4-BE49-F238E27FC236}">
                <a16:creationId xmlns:a16="http://schemas.microsoft.com/office/drawing/2014/main" id="{6A0252F2-44DC-DDCA-8070-E878FF1C1F9D}"/>
              </a:ext>
            </a:extLst>
          </p:cNvPr>
          <p:cNvSpPr>
            <a:spLocks noGrp="1"/>
          </p:cNvSpPr>
          <p:nvPr>
            <p:ph idx="1"/>
          </p:nvPr>
        </p:nvSpPr>
        <p:spPr/>
        <p:txBody>
          <a:bodyPr>
            <a:normAutofit/>
          </a:bodyPr>
          <a:lstStyle/>
          <a:p>
            <a:r>
              <a:rPr lang="en-IN" sz="2400" kern="0" dirty="0">
                <a:solidFill>
                  <a:srgbClr val="222222"/>
                </a:solidFill>
                <a:effectLst/>
                <a:ea typeface="Times New Roman" panose="02020603050405020304" pitchFamily="18" charset="0"/>
              </a:rPr>
              <a:t>Yes, we can join two tables without primary foreign key relation as long as the column values involved in the join can be converted to one type.</a:t>
            </a:r>
            <a:endParaRPr lang="en-IN" sz="2400" dirty="0"/>
          </a:p>
        </p:txBody>
      </p:sp>
    </p:spTree>
    <p:extLst>
      <p:ext uri="{BB962C8B-B14F-4D97-AF65-F5344CB8AC3E}">
        <p14:creationId xmlns:p14="http://schemas.microsoft.com/office/powerpoint/2010/main" val="21867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3591-3DE7-5EA4-070F-A01571AE4D74}"/>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Calibri" panose="020F0502020204030204" pitchFamily="34" charset="0"/>
              </a:rPr>
              <a:t>Difference between blocking and deadlocking</a:t>
            </a:r>
            <a:endParaRPr lang="en-IN" dirty="0">
              <a:latin typeface="+mn-lt"/>
            </a:endParaRPr>
          </a:p>
        </p:txBody>
      </p:sp>
      <p:sp>
        <p:nvSpPr>
          <p:cNvPr id="3" name="Content Placeholder 2">
            <a:extLst>
              <a:ext uri="{FF2B5EF4-FFF2-40B4-BE49-F238E27FC236}">
                <a16:creationId xmlns:a16="http://schemas.microsoft.com/office/drawing/2014/main" id="{0CC16648-9400-7049-3069-B6A3016C737F}"/>
              </a:ext>
            </a:extLst>
          </p:cNvPr>
          <p:cNvSpPr>
            <a:spLocks noGrp="1"/>
          </p:cNvSpPr>
          <p:nvPr>
            <p:ph idx="1"/>
          </p:nvPr>
        </p:nvSpPr>
        <p:spPr/>
        <p:txBody>
          <a:bodyPr>
            <a:normAutofit/>
          </a:bodyPr>
          <a:lstStyle/>
          <a:p>
            <a:pPr algn="just">
              <a:lnSpc>
                <a:spcPct val="107000"/>
              </a:lnSpc>
              <a:spcAft>
                <a:spcPts val="800"/>
              </a:spcAft>
            </a:pPr>
            <a:r>
              <a:rPr lang="en-IN" sz="2400" b="1" kern="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Blocking</a:t>
            </a:r>
            <a:r>
              <a:rPr lang="en-IN" sz="2400" kern="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 Occurs if a transaction tries to acquire an incompatible lock on a resource that another transaction has already locked. The blocked transaction remains blocked until the blocking transaction releases the lock.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kern="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Deadlock</a:t>
            </a:r>
            <a:r>
              <a:rPr lang="en-IN" sz="2400" kern="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 Occurs when two or more transactions have a resource locked, and each transaction requests a lock on the resource that another transaction has already locked. Neither of the transactions here can move forward, as each one is waiting for the other to release the lock. So in this case, SQL Server intervenes and ends the deadlock by cancelling one of the transactions, so the other transaction can move forward.</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10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66364-FAFB-5B8E-C7A5-8AE5B3D8C487}"/>
              </a:ext>
            </a:extLst>
          </p:cNvPr>
          <p:cNvSpPr>
            <a:spLocks noGrp="1"/>
          </p:cNvSpPr>
          <p:nvPr>
            <p:ph type="title"/>
          </p:nvPr>
        </p:nvSpPr>
        <p:spPr/>
        <p:txBody>
          <a:bodyPr>
            <a:normAutofit/>
          </a:bodyPr>
          <a:lstStyle/>
          <a:p>
            <a:r>
              <a:rPr lang="en-IN" kern="0" dirty="0">
                <a:solidFill>
                  <a:srgbClr val="131313"/>
                </a:solidFill>
                <a:effectLst/>
                <a:latin typeface="+mn-lt"/>
                <a:ea typeface="Times New Roman" panose="02020603050405020304" pitchFamily="18" charset="0"/>
                <a:cs typeface="Times New Roman" panose="02020603050405020304" pitchFamily="18" charset="0"/>
              </a:rPr>
              <a:t>WHAT IS CURSOR? </a:t>
            </a:r>
            <a:endParaRPr lang="en-IN" dirty="0">
              <a:latin typeface="+mn-lt"/>
            </a:endParaRPr>
          </a:p>
        </p:txBody>
      </p:sp>
      <p:sp>
        <p:nvSpPr>
          <p:cNvPr id="3" name="Content Placeholder 2">
            <a:extLst>
              <a:ext uri="{FF2B5EF4-FFF2-40B4-BE49-F238E27FC236}">
                <a16:creationId xmlns:a16="http://schemas.microsoft.com/office/drawing/2014/main" id="{F639C4C9-68B8-CA72-3251-3B2D1001099D}"/>
              </a:ext>
            </a:extLst>
          </p:cNvPr>
          <p:cNvSpPr>
            <a:spLocks noGrp="1"/>
          </p:cNvSpPr>
          <p:nvPr>
            <p:ph idx="1"/>
          </p:nvPr>
        </p:nvSpPr>
        <p:spPr/>
        <p:txBody>
          <a:bodyPr>
            <a:noAutofit/>
          </a:bodyPr>
          <a:lstStyle/>
          <a:p>
            <a:r>
              <a:rPr lang="en-IN" sz="2400" kern="0" dirty="0">
                <a:solidFill>
                  <a:srgbClr val="131313"/>
                </a:solidFill>
                <a:effectLst/>
                <a:ea typeface="Times New Roman" panose="02020603050405020304" pitchFamily="18" charset="0"/>
                <a:cs typeface="Times New Roman" panose="02020603050405020304" pitchFamily="18" charset="0"/>
              </a:rPr>
              <a:t>A cursor is a database object which is used to retrieve data from result set one row at a time. The cursor can be used when the data needs to be updated row by row.</a:t>
            </a:r>
          </a:p>
          <a:p>
            <a:r>
              <a:rPr lang="en-IN" sz="2400" kern="0" dirty="0">
                <a:solidFill>
                  <a:srgbClr val="131313"/>
                </a:solidFill>
                <a:effectLst/>
                <a:ea typeface="Times New Roman" panose="02020603050405020304" pitchFamily="18" charset="0"/>
                <a:cs typeface="Times New Roman" panose="02020603050405020304" pitchFamily="18" charset="0"/>
              </a:rPr>
              <a:t>A cursor is a pointer to a row.</a:t>
            </a:r>
          </a:p>
          <a:p>
            <a:r>
              <a:rPr lang="en-IN" sz="2400" kern="0" dirty="0">
                <a:solidFill>
                  <a:srgbClr val="131313"/>
                </a:solidFill>
                <a:effectLst/>
                <a:ea typeface="Times New Roman" panose="02020603050405020304" pitchFamily="18" charset="0"/>
                <a:cs typeface="Times New Roman" panose="02020603050405020304" pitchFamily="18" charset="0"/>
              </a:rPr>
              <a:t>Cursor is a temporary memory or temporary workstation. It is allocated by database server at time of performing DML operations on Table by user.</a:t>
            </a:r>
          </a:p>
        </p:txBody>
      </p:sp>
    </p:spTree>
    <p:extLst>
      <p:ext uri="{BB962C8B-B14F-4D97-AF65-F5344CB8AC3E}">
        <p14:creationId xmlns:p14="http://schemas.microsoft.com/office/powerpoint/2010/main" val="448467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C9F7C-9A00-0DE8-34A3-52DB7B23AAFA}"/>
              </a:ext>
            </a:extLst>
          </p:cNvPr>
          <p:cNvSpPr>
            <a:spLocks noGrp="1"/>
          </p:cNvSpPr>
          <p:nvPr>
            <p:ph type="title"/>
          </p:nvPr>
        </p:nvSpPr>
        <p:spPr/>
        <p:txBody>
          <a:bodyPr>
            <a:normAutofit/>
          </a:bodyPr>
          <a:lstStyle/>
          <a:p>
            <a:r>
              <a:rPr lang="en-IN" b="1" kern="0" dirty="0" err="1">
                <a:solidFill>
                  <a:srgbClr val="222222"/>
                </a:solidFill>
                <a:effectLst/>
                <a:latin typeface="+mn-lt"/>
                <a:ea typeface="Times New Roman" panose="02020603050405020304" pitchFamily="18" charset="0"/>
                <a:cs typeface="Calibri" panose="020F0502020204030204" pitchFamily="34" charset="0"/>
              </a:rPr>
              <a:t>Sql</a:t>
            </a:r>
            <a:r>
              <a:rPr lang="en-IN" b="1" kern="0" dirty="0">
                <a:solidFill>
                  <a:srgbClr val="222222"/>
                </a:solidFill>
                <a:effectLst/>
                <a:latin typeface="+mn-lt"/>
                <a:ea typeface="Times New Roman" panose="02020603050405020304" pitchFamily="18" charset="0"/>
                <a:cs typeface="Calibri" panose="020F0502020204030204" pitchFamily="34" charset="0"/>
              </a:rPr>
              <a:t> query to select all names that start with a given letter without like operator</a:t>
            </a:r>
            <a:endParaRPr lang="en-IN" dirty="0">
              <a:latin typeface="+mn-lt"/>
            </a:endParaRPr>
          </a:p>
        </p:txBody>
      </p:sp>
      <p:sp>
        <p:nvSpPr>
          <p:cNvPr id="3" name="Content Placeholder 2">
            <a:extLst>
              <a:ext uri="{FF2B5EF4-FFF2-40B4-BE49-F238E27FC236}">
                <a16:creationId xmlns:a16="http://schemas.microsoft.com/office/drawing/2014/main" id="{3E69E07C-BAE0-8F1F-8F06-47F6761383A3}"/>
              </a:ext>
            </a:extLst>
          </p:cNvPr>
          <p:cNvSpPr>
            <a:spLocks noGrp="1"/>
          </p:cNvSpPr>
          <p:nvPr>
            <p:ph idx="1"/>
          </p:nvPr>
        </p:nvSpPr>
        <p:spPr/>
        <p:txBody>
          <a:bodyPr>
            <a:normAutofit/>
          </a:bodyPr>
          <a:lstStyle/>
          <a:p>
            <a:pPr marL="0" indent="0">
              <a:buNone/>
            </a:pP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a:solidFill>
                  <a:srgbClr val="0000FF"/>
                </a:solidFill>
              </a:rPr>
              <a:t>FROM</a:t>
            </a:r>
            <a:r>
              <a:rPr lang="en-US" sz="2400" dirty="0">
                <a:solidFill>
                  <a:srgbClr val="000000"/>
                </a:solidFill>
              </a:rPr>
              <a:t> Employee </a:t>
            </a:r>
            <a:r>
              <a:rPr lang="en-US" sz="2400" dirty="0">
                <a:solidFill>
                  <a:srgbClr val="0000FF"/>
                </a:solidFill>
              </a:rPr>
              <a:t>WHERE</a:t>
            </a:r>
            <a:r>
              <a:rPr lang="en-US" sz="2400" dirty="0">
                <a:solidFill>
                  <a:srgbClr val="000000"/>
                </a:solidFill>
              </a:rPr>
              <a:t> </a:t>
            </a:r>
            <a:r>
              <a:rPr lang="en-US" sz="2400" dirty="0">
                <a:solidFill>
                  <a:srgbClr val="0000FF"/>
                </a:solidFill>
              </a:rPr>
              <a:t>Name</a:t>
            </a:r>
            <a:r>
              <a:rPr lang="en-US" sz="2400" dirty="0">
                <a:solidFill>
                  <a:srgbClr val="000000"/>
                </a:solidFill>
              </a:rPr>
              <a:t> </a:t>
            </a:r>
            <a:r>
              <a:rPr lang="en-US" sz="2400" dirty="0">
                <a:solidFill>
                  <a:srgbClr val="808080"/>
                </a:solidFill>
              </a:rPr>
              <a:t>LIKE</a:t>
            </a:r>
            <a:r>
              <a:rPr lang="en-US" sz="2400" dirty="0">
                <a:solidFill>
                  <a:srgbClr val="000000"/>
                </a:solidFill>
              </a:rPr>
              <a:t> </a:t>
            </a:r>
            <a:r>
              <a:rPr lang="en-US" sz="2400" dirty="0">
                <a:solidFill>
                  <a:srgbClr val="FF0000"/>
                </a:solidFill>
              </a:rPr>
              <a:t>'M%'</a:t>
            </a:r>
            <a:endParaRPr lang="en-US" sz="2400" dirty="0">
              <a:solidFill>
                <a:srgbClr val="000000"/>
              </a:solidFill>
            </a:endParaRPr>
          </a:p>
          <a:p>
            <a:pPr marL="0" indent="0">
              <a:buNone/>
            </a:pP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a:solidFill>
                  <a:srgbClr val="0000FF"/>
                </a:solidFill>
              </a:rPr>
              <a:t>FROM</a:t>
            </a:r>
            <a:r>
              <a:rPr lang="en-US" sz="2400" dirty="0">
                <a:solidFill>
                  <a:srgbClr val="000000"/>
                </a:solidFill>
              </a:rPr>
              <a:t> Students </a:t>
            </a:r>
            <a:r>
              <a:rPr lang="en-US" sz="2400" dirty="0">
                <a:solidFill>
                  <a:srgbClr val="0000FF"/>
                </a:solidFill>
              </a:rPr>
              <a:t>WHERE</a:t>
            </a:r>
            <a:r>
              <a:rPr lang="en-US" sz="2400" dirty="0">
                <a:solidFill>
                  <a:srgbClr val="000000"/>
                </a:solidFill>
              </a:rPr>
              <a:t> </a:t>
            </a:r>
            <a:r>
              <a:rPr lang="en-US" sz="2400" dirty="0">
                <a:solidFill>
                  <a:srgbClr val="FF00FF"/>
                </a:solidFill>
              </a:rPr>
              <a:t>CHARINDEX</a:t>
            </a:r>
            <a:r>
              <a:rPr lang="en-US" sz="2400" dirty="0">
                <a:solidFill>
                  <a:srgbClr val="808080"/>
                </a:solidFill>
              </a:rPr>
              <a:t>(</a:t>
            </a:r>
            <a:r>
              <a:rPr lang="en-US" sz="2400" dirty="0">
                <a:solidFill>
                  <a:srgbClr val="FF0000"/>
                </a:solidFill>
              </a:rPr>
              <a:t>'</a:t>
            </a:r>
            <a:r>
              <a:rPr lang="en-US" sz="2400" dirty="0" err="1">
                <a:solidFill>
                  <a:srgbClr val="FF0000"/>
                </a:solidFill>
              </a:rPr>
              <a:t>M'</a:t>
            </a:r>
            <a:r>
              <a:rPr lang="en-US" sz="2400" dirty="0" err="1">
                <a:solidFill>
                  <a:srgbClr val="808080"/>
                </a:solidFill>
              </a:rPr>
              <a:t>,</a:t>
            </a:r>
            <a:r>
              <a:rPr lang="en-US" sz="2400" dirty="0" err="1">
                <a:solidFill>
                  <a:srgbClr val="0000FF"/>
                </a:solidFill>
              </a:rPr>
              <a:t>Name</a:t>
            </a:r>
            <a:r>
              <a:rPr lang="en-US" sz="2400" dirty="0">
                <a:solidFill>
                  <a:srgbClr val="808080"/>
                </a:solidFill>
              </a:rPr>
              <a:t>)</a:t>
            </a:r>
            <a:r>
              <a:rPr lang="en-US" sz="2400" dirty="0">
                <a:solidFill>
                  <a:srgbClr val="000000"/>
                </a:solidFill>
              </a:rPr>
              <a:t> </a:t>
            </a:r>
            <a:r>
              <a:rPr lang="en-US" sz="2400" dirty="0">
                <a:solidFill>
                  <a:srgbClr val="808080"/>
                </a:solidFill>
              </a:rPr>
              <a:t>=</a:t>
            </a:r>
            <a:r>
              <a:rPr lang="en-US" sz="2400" dirty="0">
                <a:solidFill>
                  <a:srgbClr val="000000"/>
                </a:solidFill>
              </a:rPr>
              <a:t> 1</a:t>
            </a:r>
          </a:p>
          <a:p>
            <a:pPr marL="0" indent="0">
              <a:buNone/>
            </a:pP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a:solidFill>
                  <a:srgbClr val="0000FF"/>
                </a:solidFill>
              </a:rPr>
              <a:t>FROM</a:t>
            </a:r>
            <a:r>
              <a:rPr lang="en-US" sz="2400" dirty="0">
                <a:solidFill>
                  <a:srgbClr val="000000"/>
                </a:solidFill>
              </a:rPr>
              <a:t> Students </a:t>
            </a:r>
            <a:r>
              <a:rPr lang="en-US" sz="2400" dirty="0">
                <a:solidFill>
                  <a:srgbClr val="0000FF"/>
                </a:solidFill>
              </a:rPr>
              <a:t>WHERE</a:t>
            </a:r>
            <a:r>
              <a:rPr lang="en-US" sz="2400" dirty="0">
                <a:solidFill>
                  <a:srgbClr val="000000"/>
                </a:solidFill>
              </a:rPr>
              <a:t> </a:t>
            </a:r>
            <a:r>
              <a:rPr lang="en-US" sz="2400" dirty="0">
                <a:solidFill>
                  <a:srgbClr val="808080"/>
                </a:solidFill>
              </a:rPr>
              <a:t>LEFT(</a:t>
            </a:r>
            <a:r>
              <a:rPr lang="en-US" sz="2400" dirty="0">
                <a:solidFill>
                  <a:srgbClr val="0000FF"/>
                </a:solidFill>
              </a:rPr>
              <a:t>Name</a:t>
            </a:r>
            <a:r>
              <a:rPr lang="en-US" sz="2400" dirty="0">
                <a:solidFill>
                  <a:srgbClr val="808080"/>
                </a:solidFill>
              </a:rPr>
              <a:t>,</a:t>
            </a:r>
            <a:r>
              <a:rPr lang="en-US" sz="2400" dirty="0">
                <a:solidFill>
                  <a:srgbClr val="000000"/>
                </a:solidFill>
              </a:rPr>
              <a:t> 1</a:t>
            </a:r>
            <a:r>
              <a:rPr lang="en-US" sz="2400" dirty="0">
                <a:solidFill>
                  <a:srgbClr val="808080"/>
                </a:solidFill>
              </a:rPr>
              <a:t>)</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a:solidFill>
                  <a:srgbClr val="FF0000"/>
                </a:solidFill>
              </a:rPr>
              <a:t>'M'</a:t>
            </a:r>
            <a:endParaRPr lang="en-US" sz="2400" dirty="0">
              <a:solidFill>
                <a:srgbClr val="000000"/>
              </a:solidFill>
            </a:endParaRPr>
          </a:p>
          <a:p>
            <a:pPr marL="0" indent="0">
              <a:buNone/>
            </a:pP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a:solidFill>
                  <a:srgbClr val="0000FF"/>
                </a:solidFill>
              </a:rPr>
              <a:t>FROM</a:t>
            </a:r>
            <a:r>
              <a:rPr lang="en-US" sz="2400" dirty="0">
                <a:solidFill>
                  <a:srgbClr val="000000"/>
                </a:solidFill>
              </a:rPr>
              <a:t> Students </a:t>
            </a:r>
            <a:r>
              <a:rPr lang="en-US" sz="2400" dirty="0">
                <a:solidFill>
                  <a:srgbClr val="0000FF"/>
                </a:solidFill>
              </a:rPr>
              <a:t>WHERE</a:t>
            </a:r>
            <a:r>
              <a:rPr lang="en-US" sz="2400" dirty="0">
                <a:solidFill>
                  <a:srgbClr val="000000"/>
                </a:solidFill>
              </a:rPr>
              <a:t> </a:t>
            </a:r>
            <a:r>
              <a:rPr lang="en-US" sz="2400" dirty="0">
                <a:solidFill>
                  <a:srgbClr val="FF00FF"/>
                </a:solidFill>
              </a:rPr>
              <a:t>SUBSTRING</a:t>
            </a:r>
            <a:r>
              <a:rPr lang="en-US" sz="2400" dirty="0">
                <a:solidFill>
                  <a:srgbClr val="808080"/>
                </a:solidFill>
              </a:rPr>
              <a:t>(</a:t>
            </a:r>
            <a:r>
              <a:rPr lang="en-US" sz="2400" dirty="0">
                <a:solidFill>
                  <a:srgbClr val="0000FF"/>
                </a:solidFill>
              </a:rPr>
              <a:t>Name</a:t>
            </a:r>
            <a:r>
              <a:rPr lang="en-US" sz="2400" dirty="0">
                <a:solidFill>
                  <a:srgbClr val="808080"/>
                </a:solidFill>
              </a:rPr>
              <a:t>,</a:t>
            </a:r>
            <a:r>
              <a:rPr lang="en-US" sz="2400" dirty="0">
                <a:solidFill>
                  <a:srgbClr val="000000"/>
                </a:solidFill>
              </a:rPr>
              <a:t> 1</a:t>
            </a:r>
            <a:r>
              <a:rPr lang="en-US" sz="2400" dirty="0">
                <a:solidFill>
                  <a:srgbClr val="808080"/>
                </a:solidFill>
              </a:rPr>
              <a:t>,</a:t>
            </a:r>
            <a:r>
              <a:rPr lang="en-US" sz="2400" dirty="0">
                <a:solidFill>
                  <a:srgbClr val="000000"/>
                </a:solidFill>
              </a:rPr>
              <a:t> 1</a:t>
            </a:r>
            <a:r>
              <a:rPr lang="en-US" sz="2400" dirty="0">
                <a:solidFill>
                  <a:srgbClr val="808080"/>
                </a:solidFill>
              </a:rPr>
              <a:t>)</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a:solidFill>
                  <a:srgbClr val="FF0000"/>
                </a:solidFill>
              </a:rPr>
              <a:t>'M'</a:t>
            </a:r>
            <a:endParaRPr lang="en-IN" sz="24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8848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87EEA-AAC3-40CA-EA2B-4B15917ED3F5}"/>
              </a:ext>
            </a:extLst>
          </p:cNvPr>
          <p:cNvSpPr>
            <a:spLocks noGrp="1"/>
          </p:cNvSpPr>
          <p:nvPr>
            <p:ph type="title"/>
          </p:nvPr>
        </p:nvSpPr>
        <p:spPr/>
        <p:txBody>
          <a:bodyPr>
            <a:normAutofit/>
          </a:bodyPr>
          <a:lstStyle/>
          <a:p>
            <a:r>
              <a:rPr lang="en-IN" b="1" kern="0" dirty="0" err="1">
                <a:solidFill>
                  <a:srgbClr val="222222"/>
                </a:solidFill>
                <a:effectLst/>
                <a:latin typeface="+mn-lt"/>
                <a:ea typeface="Times New Roman" panose="02020603050405020304" pitchFamily="18" charset="0"/>
                <a:cs typeface="Calibri" panose="020F0502020204030204" pitchFamily="34" charset="0"/>
              </a:rPr>
              <a:t>Sql</a:t>
            </a:r>
            <a:r>
              <a:rPr lang="en-IN" b="1" kern="0" dirty="0">
                <a:solidFill>
                  <a:srgbClr val="222222"/>
                </a:solidFill>
                <a:effectLst/>
                <a:latin typeface="+mn-lt"/>
                <a:ea typeface="Times New Roman" panose="02020603050405020304" pitchFamily="18" charset="0"/>
                <a:cs typeface="Calibri" panose="020F0502020204030204" pitchFamily="34" charset="0"/>
              </a:rPr>
              <a:t> date interview questions</a:t>
            </a:r>
            <a:endParaRPr lang="en-IN" dirty="0">
              <a:latin typeface="+mn-lt"/>
            </a:endParaRPr>
          </a:p>
        </p:txBody>
      </p:sp>
      <p:sp>
        <p:nvSpPr>
          <p:cNvPr id="3" name="Content Placeholder 2">
            <a:extLst>
              <a:ext uri="{FF2B5EF4-FFF2-40B4-BE49-F238E27FC236}">
                <a16:creationId xmlns:a16="http://schemas.microsoft.com/office/drawing/2014/main" id="{EFB6E737-D32F-DD73-67B3-AE451CA77788}"/>
              </a:ext>
            </a:extLst>
          </p:cNvPr>
          <p:cNvSpPr>
            <a:spLocks noGrp="1"/>
          </p:cNvSpPr>
          <p:nvPr>
            <p:ph idx="1"/>
          </p:nvPr>
        </p:nvSpPr>
        <p:spPr/>
        <p:txBody>
          <a:bodyPr>
            <a:normAutofit/>
          </a:bodyPr>
          <a:lstStyle/>
          <a:p>
            <a:pPr marL="0" indent="0">
              <a:spcBef>
                <a:spcPts val="0"/>
              </a:spcBef>
              <a:buNone/>
            </a:pPr>
            <a:r>
              <a:rPr lang="en-US" sz="1800" dirty="0">
                <a:solidFill>
                  <a:srgbClr val="000000"/>
                </a:solidFill>
              </a:rPr>
              <a:t>1. </a:t>
            </a:r>
            <a:r>
              <a:rPr lang="en-US" sz="1800" dirty="0">
                <a:solidFill>
                  <a:srgbClr val="808080"/>
                </a:solidFill>
              </a:rPr>
              <a:t>All</a:t>
            </a:r>
            <a:r>
              <a:rPr lang="en-US" sz="1800" dirty="0">
                <a:solidFill>
                  <a:srgbClr val="000000"/>
                </a:solidFill>
              </a:rPr>
              <a:t> people who are born </a:t>
            </a:r>
            <a:r>
              <a:rPr lang="en-US" sz="1800" dirty="0">
                <a:solidFill>
                  <a:srgbClr val="0000FF"/>
                </a:solidFill>
              </a:rPr>
              <a:t>on</a:t>
            </a:r>
            <a:r>
              <a:rPr lang="en-US" sz="1800" dirty="0">
                <a:solidFill>
                  <a:srgbClr val="000000"/>
                </a:solidFill>
              </a:rPr>
              <a:t> a given </a:t>
            </a:r>
            <a:r>
              <a:rPr lang="en-US" sz="1800" dirty="0">
                <a:solidFill>
                  <a:srgbClr val="0000FF"/>
                </a:solidFill>
              </a:rPr>
              <a:t>date </a:t>
            </a:r>
            <a:r>
              <a:rPr lang="en-US" sz="1800" dirty="0">
                <a:solidFill>
                  <a:srgbClr val="808080"/>
                </a:solidFill>
              </a:rPr>
              <a:t>(</a:t>
            </a:r>
            <a:r>
              <a:rPr lang="en-US" sz="1800" dirty="0">
                <a:solidFill>
                  <a:srgbClr val="0000FF"/>
                </a:solidFill>
              </a:rPr>
              <a:t>For</a:t>
            </a:r>
            <a:r>
              <a:rPr lang="en-US" sz="1800" dirty="0">
                <a:solidFill>
                  <a:srgbClr val="000000"/>
                </a:solidFill>
              </a:rPr>
              <a:t> example</a:t>
            </a:r>
            <a:r>
              <a:rPr lang="en-US" sz="1800" dirty="0">
                <a:solidFill>
                  <a:srgbClr val="808080"/>
                </a:solidFill>
              </a:rPr>
              <a:t>,</a:t>
            </a:r>
            <a:r>
              <a:rPr lang="en-US" sz="1800" dirty="0">
                <a:solidFill>
                  <a:srgbClr val="000000"/>
                </a:solidFill>
              </a:rPr>
              <a:t> 9th October 2017</a:t>
            </a:r>
            <a:r>
              <a:rPr lang="en-US" sz="1800" dirty="0">
                <a:solidFill>
                  <a:srgbClr val="808080"/>
                </a:solidFill>
              </a:rPr>
              <a:t>)</a:t>
            </a:r>
            <a:endParaRPr lang="en-US" sz="1800" dirty="0">
              <a:solidFill>
                <a:srgbClr val="000000"/>
              </a:solidFill>
            </a:endParaRPr>
          </a:p>
          <a:p>
            <a:pPr marL="0" indent="0">
              <a:spcBef>
                <a:spcPts val="0"/>
              </a:spcBef>
              <a:buNone/>
            </a:pPr>
            <a:r>
              <a:rPr lang="en-US" sz="1800" dirty="0">
                <a:solidFill>
                  <a:srgbClr val="0000FF"/>
                </a:solidFill>
              </a:rPr>
              <a:t>SELECT</a:t>
            </a:r>
            <a:r>
              <a:rPr lang="en-US" sz="1800" dirty="0">
                <a:solidFill>
                  <a:srgbClr val="000000"/>
                </a:solidFill>
              </a:rPr>
              <a:t> </a:t>
            </a:r>
            <a:r>
              <a:rPr lang="en-US" sz="1800" dirty="0">
                <a:solidFill>
                  <a:srgbClr val="0000FF"/>
                </a:solidFill>
              </a:rPr>
              <a:t>Name</a:t>
            </a:r>
            <a:r>
              <a:rPr lang="en-US" sz="1800" dirty="0">
                <a:solidFill>
                  <a:srgbClr val="808080"/>
                </a:solidFill>
              </a:rPr>
              <a:t>,</a:t>
            </a:r>
            <a:r>
              <a:rPr lang="en-US" sz="1800" dirty="0">
                <a:solidFill>
                  <a:srgbClr val="000000"/>
                </a:solidFill>
              </a:rPr>
              <a:t> </a:t>
            </a:r>
            <a:r>
              <a:rPr lang="en-US" sz="1800" dirty="0" err="1">
                <a:solidFill>
                  <a:srgbClr val="000000"/>
                </a:solidFill>
              </a:rPr>
              <a:t>DateOfBirth</a:t>
            </a:r>
            <a:r>
              <a:rPr lang="en-US" sz="1800" dirty="0">
                <a:solidFill>
                  <a:srgbClr val="808080"/>
                </a:solidFill>
              </a:rPr>
              <a:t>,</a:t>
            </a:r>
            <a:r>
              <a:rPr lang="en-US" sz="1800" dirty="0">
                <a:solidFill>
                  <a:srgbClr val="000000"/>
                </a:solidFill>
              </a:rPr>
              <a:t> </a:t>
            </a:r>
            <a:r>
              <a:rPr lang="en-US" sz="1800" dirty="0">
                <a:solidFill>
                  <a:srgbClr val="FF00FF"/>
                </a:solidFill>
              </a:rPr>
              <a:t>CAST</a:t>
            </a:r>
            <a:r>
              <a:rPr lang="en-US" sz="1800" dirty="0">
                <a:solidFill>
                  <a:srgbClr val="808080"/>
                </a:solidFill>
              </a:rPr>
              <a:t>(</a:t>
            </a:r>
            <a:r>
              <a:rPr lang="en-US" sz="1800" dirty="0" err="1">
                <a:solidFill>
                  <a:srgbClr val="000000"/>
                </a:solidFill>
              </a:rPr>
              <a:t>DateOfBirth</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a:solidFill>
                  <a:srgbClr val="0000FF"/>
                </a:solidFill>
              </a:rPr>
              <a:t>DATE</a:t>
            </a:r>
            <a:r>
              <a:rPr lang="en-US" sz="1800" dirty="0">
                <a:solidFill>
                  <a:srgbClr val="808080"/>
                </a:solidFill>
              </a:rPr>
              <a:t>)</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err="1">
                <a:solidFill>
                  <a:srgbClr val="000000"/>
                </a:solidFill>
              </a:rPr>
              <a:t>DatePart</a:t>
            </a:r>
            <a:r>
              <a:rPr lang="en-US" sz="1800" dirty="0">
                <a:solidFill>
                  <a:srgbClr val="000000"/>
                </a:solidFill>
              </a:rPr>
              <a:t>] </a:t>
            </a:r>
            <a:r>
              <a:rPr lang="en-US" sz="1800" dirty="0">
                <a:solidFill>
                  <a:srgbClr val="0000FF"/>
                </a:solidFill>
              </a:rPr>
              <a:t>FROM</a:t>
            </a:r>
            <a:r>
              <a:rPr lang="en-US" sz="1800" dirty="0">
                <a:solidFill>
                  <a:srgbClr val="000000"/>
                </a:solidFill>
              </a:rPr>
              <a:t>     Employees </a:t>
            </a:r>
            <a:r>
              <a:rPr lang="en-US" sz="1800" dirty="0">
                <a:solidFill>
                  <a:srgbClr val="0000FF"/>
                </a:solidFill>
              </a:rPr>
              <a:t>WHERE</a:t>
            </a:r>
            <a:r>
              <a:rPr lang="en-US" sz="1800" dirty="0">
                <a:solidFill>
                  <a:srgbClr val="000000"/>
                </a:solidFill>
              </a:rPr>
              <a:t>  </a:t>
            </a:r>
            <a:r>
              <a:rPr lang="en-US" sz="1800" dirty="0">
                <a:solidFill>
                  <a:srgbClr val="FF00FF"/>
                </a:solidFill>
              </a:rPr>
              <a:t>CAST</a:t>
            </a:r>
            <a:r>
              <a:rPr lang="en-US" sz="1800" dirty="0">
                <a:solidFill>
                  <a:srgbClr val="808080"/>
                </a:solidFill>
              </a:rPr>
              <a:t>(</a:t>
            </a:r>
            <a:r>
              <a:rPr lang="en-US" sz="1800" dirty="0" err="1">
                <a:solidFill>
                  <a:srgbClr val="000000"/>
                </a:solidFill>
              </a:rPr>
              <a:t>DateOfBirth</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a:solidFill>
                  <a:srgbClr val="0000FF"/>
                </a:solidFill>
              </a:rPr>
              <a:t>DATE</a:t>
            </a:r>
            <a:r>
              <a:rPr lang="en-US" sz="1800" dirty="0">
                <a:solidFill>
                  <a:srgbClr val="808080"/>
                </a:solidFill>
              </a:rPr>
              <a:t>)</a:t>
            </a:r>
            <a:r>
              <a:rPr lang="en-US" sz="1800" dirty="0">
                <a:solidFill>
                  <a:srgbClr val="000000"/>
                </a:solidFill>
              </a:rPr>
              <a:t> </a:t>
            </a:r>
            <a:r>
              <a:rPr lang="en-US" sz="1800" dirty="0">
                <a:solidFill>
                  <a:srgbClr val="808080"/>
                </a:solidFill>
              </a:rPr>
              <a:t>=</a:t>
            </a:r>
            <a:r>
              <a:rPr lang="en-US" sz="1800" dirty="0">
                <a:solidFill>
                  <a:srgbClr val="000000"/>
                </a:solidFill>
              </a:rPr>
              <a:t> </a:t>
            </a:r>
            <a:r>
              <a:rPr lang="en-US" sz="1800" dirty="0">
                <a:solidFill>
                  <a:srgbClr val="FF0000"/>
                </a:solidFill>
              </a:rPr>
              <a:t>'2017-10-09'</a:t>
            </a:r>
            <a:endParaRPr lang="en-US" sz="1800" dirty="0">
              <a:solidFill>
                <a:srgbClr val="000000"/>
              </a:solidFill>
            </a:endParaRPr>
          </a:p>
          <a:p>
            <a:pPr marL="0" indent="0">
              <a:spcBef>
                <a:spcPts val="0"/>
              </a:spcBef>
              <a:buNone/>
            </a:pPr>
            <a:r>
              <a:rPr lang="en-IN" sz="1800" dirty="0">
                <a:solidFill>
                  <a:srgbClr val="000000"/>
                </a:solidFill>
              </a:rPr>
              <a:t> </a:t>
            </a:r>
          </a:p>
          <a:p>
            <a:pPr marL="0" indent="0">
              <a:spcBef>
                <a:spcPts val="0"/>
              </a:spcBef>
              <a:buNone/>
            </a:pPr>
            <a:r>
              <a:rPr lang="en-US" sz="1800" dirty="0">
                <a:solidFill>
                  <a:srgbClr val="000000"/>
                </a:solidFill>
              </a:rPr>
              <a:t>2. </a:t>
            </a:r>
            <a:r>
              <a:rPr lang="en-US" sz="1800" dirty="0">
                <a:solidFill>
                  <a:srgbClr val="808080"/>
                </a:solidFill>
              </a:rPr>
              <a:t>All</a:t>
            </a:r>
            <a:r>
              <a:rPr lang="en-US" sz="1800" dirty="0">
                <a:solidFill>
                  <a:srgbClr val="000000"/>
                </a:solidFill>
              </a:rPr>
              <a:t> people who are born </a:t>
            </a:r>
            <a:r>
              <a:rPr lang="en-US" sz="1800" dirty="0">
                <a:solidFill>
                  <a:srgbClr val="808080"/>
                </a:solidFill>
              </a:rPr>
              <a:t>between</a:t>
            </a:r>
            <a:r>
              <a:rPr lang="en-US" sz="1800" dirty="0">
                <a:solidFill>
                  <a:srgbClr val="000000"/>
                </a:solidFill>
              </a:rPr>
              <a:t> 2 given dates</a:t>
            </a:r>
            <a:r>
              <a:rPr lang="en-US" sz="1800" dirty="0">
                <a:solidFill>
                  <a:srgbClr val="0000FF"/>
                </a:solidFill>
              </a:rPr>
              <a:t> </a:t>
            </a:r>
            <a:r>
              <a:rPr lang="en-US" sz="1800" dirty="0">
                <a:solidFill>
                  <a:srgbClr val="808080"/>
                </a:solidFill>
              </a:rPr>
              <a:t>(</a:t>
            </a:r>
            <a:r>
              <a:rPr lang="en-US" sz="1800" dirty="0">
                <a:solidFill>
                  <a:srgbClr val="0000FF"/>
                </a:solidFill>
              </a:rPr>
              <a:t>For</a:t>
            </a:r>
            <a:r>
              <a:rPr lang="en-US" sz="1800" dirty="0">
                <a:solidFill>
                  <a:srgbClr val="000000"/>
                </a:solidFill>
              </a:rPr>
              <a:t> example</a:t>
            </a:r>
            <a:r>
              <a:rPr lang="en-US" sz="1800" dirty="0">
                <a:solidFill>
                  <a:srgbClr val="808080"/>
                </a:solidFill>
              </a:rPr>
              <a:t>,</a:t>
            </a:r>
            <a:r>
              <a:rPr lang="en-US" sz="1800" dirty="0">
                <a:solidFill>
                  <a:srgbClr val="000000"/>
                </a:solidFill>
              </a:rPr>
              <a:t> </a:t>
            </a:r>
            <a:r>
              <a:rPr lang="en-US" sz="1800" dirty="0">
                <a:solidFill>
                  <a:srgbClr val="808080"/>
                </a:solidFill>
              </a:rPr>
              <a:t>all</a:t>
            </a:r>
            <a:r>
              <a:rPr lang="en-US" sz="1800" dirty="0">
                <a:solidFill>
                  <a:srgbClr val="000000"/>
                </a:solidFill>
              </a:rPr>
              <a:t> people born </a:t>
            </a:r>
            <a:r>
              <a:rPr lang="en-US" sz="1800" dirty="0">
                <a:solidFill>
                  <a:srgbClr val="808080"/>
                </a:solidFill>
              </a:rPr>
              <a:t>between</a:t>
            </a:r>
            <a:r>
              <a:rPr lang="en-US" sz="1800" dirty="0">
                <a:solidFill>
                  <a:srgbClr val="000000"/>
                </a:solidFill>
              </a:rPr>
              <a:t> Nov 1</a:t>
            </a:r>
            <a:r>
              <a:rPr lang="en-US" sz="1800" dirty="0">
                <a:solidFill>
                  <a:srgbClr val="808080"/>
                </a:solidFill>
              </a:rPr>
              <a:t>,</a:t>
            </a:r>
            <a:r>
              <a:rPr lang="en-US" sz="1800" dirty="0">
                <a:solidFill>
                  <a:srgbClr val="000000"/>
                </a:solidFill>
              </a:rPr>
              <a:t> 2017 </a:t>
            </a:r>
            <a:r>
              <a:rPr lang="en-US" sz="1800" dirty="0">
                <a:solidFill>
                  <a:srgbClr val="808080"/>
                </a:solidFill>
              </a:rPr>
              <a:t>and</a:t>
            </a:r>
            <a:r>
              <a:rPr lang="en-US" sz="1800" dirty="0">
                <a:solidFill>
                  <a:srgbClr val="000000"/>
                </a:solidFill>
              </a:rPr>
              <a:t> </a:t>
            </a:r>
            <a:r>
              <a:rPr lang="en-US" sz="1800" dirty="0">
                <a:solidFill>
                  <a:srgbClr val="0000FF"/>
                </a:solidFill>
              </a:rPr>
              <a:t>Dec</a:t>
            </a:r>
            <a:r>
              <a:rPr lang="en-US" sz="1800" dirty="0">
                <a:solidFill>
                  <a:srgbClr val="000000"/>
                </a:solidFill>
              </a:rPr>
              <a:t> 31</a:t>
            </a:r>
            <a:r>
              <a:rPr lang="en-US" sz="1800" dirty="0">
                <a:solidFill>
                  <a:srgbClr val="808080"/>
                </a:solidFill>
              </a:rPr>
              <a:t>,</a:t>
            </a:r>
            <a:r>
              <a:rPr lang="en-US" sz="1800" dirty="0">
                <a:solidFill>
                  <a:srgbClr val="000000"/>
                </a:solidFill>
              </a:rPr>
              <a:t> 2017</a:t>
            </a:r>
            <a:r>
              <a:rPr lang="en-US" sz="1800" dirty="0">
                <a:solidFill>
                  <a:srgbClr val="808080"/>
                </a:solidFill>
              </a:rPr>
              <a:t>)</a:t>
            </a:r>
            <a:endParaRPr lang="en-US" sz="1800" dirty="0">
              <a:solidFill>
                <a:srgbClr val="000000"/>
              </a:solidFill>
            </a:endParaRPr>
          </a:p>
          <a:p>
            <a:pPr marL="0" indent="0">
              <a:spcBef>
                <a:spcPts val="0"/>
              </a:spcBef>
              <a:buNone/>
            </a:pPr>
            <a:r>
              <a:rPr lang="en-US" sz="1800" dirty="0">
                <a:solidFill>
                  <a:srgbClr val="0000FF"/>
                </a:solidFill>
              </a:rPr>
              <a:t>SELECT</a:t>
            </a:r>
            <a:r>
              <a:rPr lang="en-US" sz="1800" dirty="0">
                <a:solidFill>
                  <a:srgbClr val="000000"/>
                </a:solidFill>
              </a:rPr>
              <a:t> </a:t>
            </a:r>
            <a:r>
              <a:rPr lang="en-US" sz="1800" dirty="0">
                <a:solidFill>
                  <a:srgbClr val="0000FF"/>
                </a:solidFill>
              </a:rPr>
              <a:t>Name</a:t>
            </a:r>
            <a:r>
              <a:rPr lang="en-US" sz="1800" dirty="0">
                <a:solidFill>
                  <a:srgbClr val="808080"/>
                </a:solidFill>
              </a:rPr>
              <a:t>,</a:t>
            </a:r>
            <a:r>
              <a:rPr lang="en-US" sz="1800" dirty="0">
                <a:solidFill>
                  <a:srgbClr val="000000"/>
                </a:solidFill>
              </a:rPr>
              <a:t> </a:t>
            </a:r>
            <a:r>
              <a:rPr lang="en-US" sz="1800" dirty="0" err="1">
                <a:solidFill>
                  <a:srgbClr val="000000"/>
                </a:solidFill>
              </a:rPr>
              <a:t>DateOfBirth</a:t>
            </a:r>
            <a:r>
              <a:rPr lang="en-US" sz="1800" dirty="0">
                <a:solidFill>
                  <a:srgbClr val="808080"/>
                </a:solidFill>
              </a:rPr>
              <a:t>,</a:t>
            </a:r>
            <a:r>
              <a:rPr lang="en-US" sz="1800" dirty="0">
                <a:solidFill>
                  <a:srgbClr val="000000"/>
                </a:solidFill>
              </a:rPr>
              <a:t> </a:t>
            </a:r>
            <a:r>
              <a:rPr lang="en-US" sz="1800" dirty="0">
                <a:solidFill>
                  <a:srgbClr val="FF00FF"/>
                </a:solidFill>
              </a:rPr>
              <a:t>CAST</a:t>
            </a:r>
            <a:r>
              <a:rPr lang="en-US" sz="1800" dirty="0">
                <a:solidFill>
                  <a:srgbClr val="808080"/>
                </a:solidFill>
              </a:rPr>
              <a:t>(</a:t>
            </a:r>
            <a:r>
              <a:rPr lang="en-US" sz="1800" dirty="0" err="1">
                <a:solidFill>
                  <a:srgbClr val="000000"/>
                </a:solidFill>
              </a:rPr>
              <a:t>DateOfBirth</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a:solidFill>
                  <a:srgbClr val="0000FF"/>
                </a:solidFill>
              </a:rPr>
              <a:t>DATE</a:t>
            </a:r>
            <a:r>
              <a:rPr lang="en-US" sz="1800" dirty="0">
                <a:solidFill>
                  <a:srgbClr val="808080"/>
                </a:solidFill>
              </a:rPr>
              <a:t>)</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err="1">
                <a:solidFill>
                  <a:srgbClr val="000000"/>
                </a:solidFill>
              </a:rPr>
              <a:t>DatePart</a:t>
            </a:r>
            <a:r>
              <a:rPr lang="en-US" sz="1800" dirty="0">
                <a:solidFill>
                  <a:srgbClr val="000000"/>
                </a:solidFill>
              </a:rPr>
              <a:t>] </a:t>
            </a:r>
            <a:r>
              <a:rPr lang="en-US" sz="1800" dirty="0">
                <a:solidFill>
                  <a:srgbClr val="0000FF"/>
                </a:solidFill>
              </a:rPr>
              <a:t>FROM</a:t>
            </a:r>
            <a:r>
              <a:rPr lang="en-US" sz="1800" dirty="0">
                <a:solidFill>
                  <a:srgbClr val="000000"/>
                </a:solidFill>
              </a:rPr>
              <a:t>     Employees </a:t>
            </a:r>
            <a:r>
              <a:rPr lang="en-US" sz="1800" dirty="0">
                <a:solidFill>
                  <a:srgbClr val="0000FF"/>
                </a:solidFill>
              </a:rPr>
              <a:t>WHERE</a:t>
            </a:r>
            <a:r>
              <a:rPr lang="en-US" sz="1800" dirty="0">
                <a:solidFill>
                  <a:srgbClr val="000000"/>
                </a:solidFill>
              </a:rPr>
              <a:t>  </a:t>
            </a:r>
            <a:r>
              <a:rPr lang="en-US" sz="1800" dirty="0">
                <a:solidFill>
                  <a:srgbClr val="FF00FF"/>
                </a:solidFill>
              </a:rPr>
              <a:t>CAST</a:t>
            </a:r>
            <a:r>
              <a:rPr lang="en-US" sz="1800" dirty="0">
                <a:solidFill>
                  <a:srgbClr val="808080"/>
                </a:solidFill>
              </a:rPr>
              <a:t>(</a:t>
            </a:r>
            <a:r>
              <a:rPr lang="en-US" sz="1800" dirty="0" err="1">
                <a:solidFill>
                  <a:srgbClr val="000000"/>
                </a:solidFill>
              </a:rPr>
              <a:t>DateOfBirth</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a:solidFill>
                  <a:srgbClr val="0000FF"/>
                </a:solidFill>
              </a:rPr>
              <a:t>DATE</a:t>
            </a:r>
            <a:r>
              <a:rPr lang="en-US" sz="1800" dirty="0">
                <a:solidFill>
                  <a:srgbClr val="808080"/>
                </a:solidFill>
              </a:rPr>
              <a:t>)</a:t>
            </a:r>
            <a:r>
              <a:rPr lang="en-US" sz="1800" dirty="0">
                <a:solidFill>
                  <a:srgbClr val="000000"/>
                </a:solidFill>
              </a:rPr>
              <a:t> </a:t>
            </a:r>
            <a:r>
              <a:rPr lang="en-US" sz="1800" dirty="0">
                <a:solidFill>
                  <a:srgbClr val="808080"/>
                </a:solidFill>
              </a:rPr>
              <a:t>BETWEEN</a:t>
            </a:r>
            <a:r>
              <a:rPr lang="en-US" sz="1800" dirty="0">
                <a:solidFill>
                  <a:srgbClr val="000000"/>
                </a:solidFill>
              </a:rPr>
              <a:t> </a:t>
            </a:r>
            <a:r>
              <a:rPr lang="en-US" sz="1800" dirty="0">
                <a:solidFill>
                  <a:srgbClr val="FF0000"/>
                </a:solidFill>
              </a:rPr>
              <a:t>'2017-11-01'</a:t>
            </a:r>
            <a:r>
              <a:rPr lang="en-US" sz="1800" dirty="0">
                <a:solidFill>
                  <a:srgbClr val="000000"/>
                </a:solidFill>
              </a:rPr>
              <a:t> </a:t>
            </a:r>
            <a:r>
              <a:rPr lang="en-US" sz="1800" dirty="0">
                <a:solidFill>
                  <a:srgbClr val="808080"/>
                </a:solidFill>
              </a:rPr>
              <a:t>AND</a:t>
            </a:r>
            <a:r>
              <a:rPr lang="en-US" sz="1800" dirty="0">
                <a:solidFill>
                  <a:srgbClr val="000000"/>
                </a:solidFill>
              </a:rPr>
              <a:t> </a:t>
            </a:r>
            <a:r>
              <a:rPr lang="en-US" sz="1800" dirty="0">
                <a:solidFill>
                  <a:srgbClr val="FF0000"/>
                </a:solidFill>
              </a:rPr>
              <a:t>'2017-12-31'</a:t>
            </a:r>
            <a:endParaRPr lang="en-US" sz="1800" dirty="0">
              <a:solidFill>
                <a:srgbClr val="000000"/>
              </a:solidFill>
            </a:endParaRPr>
          </a:p>
          <a:p>
            <a:pPr marL="0" indent="0">
              <a:spcBef>
                <a:spcPts val="0"/>
              </a:spcBef>
              <a:buNone/>
            </a:pPr>
            <a:r>
              <a:rPr lang="en-IN" sz="1800" dirty="0">
                <a:solidFill>
                  <a:srgbClr val="000000"/>
                </a:solidFill>
              </a:rPr>
              <a:t> </a:t>
            </a:r>
          </a:p>
          <a:p>
            <a:pPr marL="0" indent="0">
              <a:spcBef>
                <a:spcPts val="0"/>
              </a:spcBef>
              <a:buNone/>
            </a:pPr>
            <a:r>
              <a:rPr lang="en-IN" sz="1800" dirty="0">
                <a:solidFill>
                  <a:srgbClr val="000000"/>
                </a:solidFill>
              </a:rPr>
              <a:t> </a:t>
            </a:r>
          </a:p>
          <a:p>
            <a:pPr marL="0" indent="0">
              <a:spcBef>
                <a:spcPts val="0"/>
              </a:spcBef>
              <a:buNone/>
            </a:pPr>
            <a:r>
              <a:rPr lang="en-US" sz="1800" dirty="0">
                <a:solidFill>
                  <a:srgbClr val="000000"/>
                </a:solidFill>
              </a:rPr>
              <a:t>3. </a:t>
            </a:r>
            <a:r>
              <a:rPr lang="en-US" sz="1800" dirty="0">
                <a:solidFill>
                  <a:srgbClr val="808080"/>
                </a:solidFill>
              </a:rPr>
              <a:t>All</a:t>
            </a:r>
            <a:r>
              <a:rPr lang="en-US" sz="1800" dirty="0">
                <a:solidFill>
                  <a:srgbClr val="000000"/>
                </a:solidFill>
              </a:rPr>
              <a:t> people who are born </a:t>
            </a:r>
            <a:r>
              <a:rPr lang="en-US" sz="1800" dirty="0">
                <a:solidFill>
                  <a:srgbClr val="0000FF"/>
                </a:solidFill>
              </a:rPr>
              <a:t>on</a:t>
            </a:r>
            <a:r>
              <a:rPr lang="en-US" sz="1800" dirty="0">
                <a:solidFill>
                  <a:srgbClr val="000000"/>
                </a:solidFill>
              </a:rPr>
              <a:t> the same </a:t>
            </a:r>
            <a:r>
              <a:rPr lang="en-US" sz="1800" dirty="0">
                <a:solidFill>
                  <a:srgbClr val="FF00FF"/>
                </a:solidFill>
              </a:rPr>
              <a:t>day</a:t>
            </a:r>
            <a:r>
              <a:rPr lang="en-US" sz="1800" dirty="0">
                <a:solidFill>
                  <a:srgbClr val="000000"/>
                </a:solidFill>
              </a:rPr>
              <a:t> </a:t>
            </a:r>
            <a:r>
              <a:rPr lang="en-US" sz="1800" dirty="0">
                <a:solidFill>
                  <a:srgbClr val="808080"/>
                </a:solidFill>
              </a:rPr>
              <a:t>and</a:t>
            </a:r>
            <a:r>
              <a:rPr lang="en-US" sz="1800" dirty="0">
                <a:solidFill>
                  <a:srgbClr val="000000"/>
                </a:solidFill>
              </a:rPr>
              <a:t> </a:t>
            </a:r>
            <a:r>
              <a:rPr lang="en-US" sz="1800" dirty="0">
                <a:solidFill>
                  <a:srgbClr val="FF00FF"/>
                </a:solidFill>
              </a:rPr>
              <a:t>month</a:t>
            </a:r>
            <a:r>
              <a:rPr lang="en-US" sz="1800" dirty="0">
                <a:solidFill>
                  <a:srgbClr val="000000"/>
                </a:solidFill>
              </a:rPr>
              <a:t> excluding the </a:t>
            </a:r>
            <a:r>
              <a:rPr lang="en-US" sz="1800" dirty="0">
                <a:solidFill>
                  <a:srgbClr val="FF00FF"/>
                </a:solidFill>
              </a:rPr>
              <a:t>year</a:t>
            </a:r>
            <a:r>
              <a:rPr lang="en-US" sz="1800" dirty="0">
                <a:solidFill>
                  <a:srgbClr val="0000FF"/>
                </a:solidFill>
              </a:rPr>
              <a:t> </a:t>
            </a:r>
            <a:r>
              <a:rPr lang="en-US" sz="1800" dirty="0">
                <a:solidFill>
                  <a:srgbClr val="808080"/>
                </a:solidFill>
              </a:rPr>
              <a:t>(</a:t>
            </a:r>
            <a:r>
              <a:rPr lang="en-US" sz="1800" dirty="0">
                <a:solidFill>
                  <a:srgbClr val="0000FF"/>
                </a:solidFill>
              </a:rPr>
              <a:t>For</a:t>
            </a:r>
            <a:r>
              <a:rPr lang="en-US" sz="1800" dirty="0">
                <a:solidFill>
                  <a:srgbClr val="000000"/>
                </a:solidFill>
              </a:rPr>
              <a:t> example</a:t>
            </a:r>
            <a:r>
              <a:rPr lang="en-US" sz="1800" dirty="0">
                <a:solidFill>
                  <a:srgbClr val="808080"/>
                </a:solidFill>
              </a:rPr>
              <a:t>,</a:t>
            </a:r>
            <a:r>
              <a:rPr lang="en-US" sz="1800" dirty="0">
                <a:solidFill>
                  <a:srgbClr val="000000"/>
                </a:solidFill>
              </a:rPr>
              <a:t> 9th October</a:t>
            </a:r>
            <a:r>
              <a:rPr lang="en-US" sz="1800" dirty="0">
                <a:solidFill>
                  <a:srgbClr val="808080"/>
                </a:solidFill>
              </a:rPr>
              <a:t>)</a:t>
            </a:r>
            <a:endParaRPr lang="en-US" sz="1800" dirty="0">
              <a:solidFill>
                <a:srgbClr val="000000"/>
              </a:solidFill>
            </a:endParaRPr>
          </a:p>
          <a:p>
            <a:pPr marL="0" indent="0">
              <a:spcBef>
                <a:spcPts val="0"/>
              </a:spcBef>
              <a:buNone/>
            </a:pPr>
            <a:r>
              <a:rPr lang="en-US" sz="1800" dirty="0">
                <a:solidFill>
                  <a:srgbClr val="0000FF"/>
                </a:solidFill>
              </a:rPr>
              <a:t>SELECT</a:t>
            </a:r>
            <a:r>
              <a:rPr lang="en-US" sz="1800" dirty="0">
                <a:solidFill>
                  <a:srgbClr val="000000"/>
                </a:solidFill>
              </a:rPr>
              <a:t> </a:t>
            </a:r>
            <a:r>
              <a:rPr lang="en-US" sz="1800" dirty="0">
                <a:solidFill>
                  <a:srgbClr val="0000FF"/>
                </a:solidFill>
              </a:rPr>
              <a:t>Name</a:t>
            </a:r>
            <a:r>
              <a:rPr lang="en-US" sz="1800" dirty="0">
                <a:solidFill>
                  <a:srgbClr val="808080"/>
                </a:solidFill>
              </a:rPr>
              <a:t>,</a:t>
            </a:r>
            <a:r>
              <a:rPr lang="en-US" sz="1800" dirty="0">
                <a:solidFill>
                  <a:srgbClr val="000000"/>
                </a:solidFill>
              </a:rPr>
              <a:t> </a:t>
            </a:r>
            <a:r>
              <a:rPr lang="en-US" sz="1800" dirty="0" err="1">
                <a:solidFill>
                  <a:srgbClr val="000000"/>
                </a:solidFill>
              </a:rPr>
              <a:t>DateOfBirth</a:t>
            </a:r>
            <a:r>
              <a:rPr lang="en-US" sz="1800" dirty="0">
                <a:solidFill>
                  <a:srgbClr val="808080"/>
                </a:solidFill>
              </a:rPr>
              <a:t>,</a:t>
            </a:r>
            <a:r>
              <a:rPr lang="en-US" sz="1800" dirty="0">
                <a:solidFill>
                  <a:srgbClr val="000000"/>
                </a:solidFill>
              </a:rPr>
              <a:t> </a:t>
            </a:r>
            <a:r>
              <a:rPr lang="en-US" sz="1800" dirty="0">
                <a:solidFill>
                  <a:srgbClr val="FF00FF"/>
                </a:solidFill>
              </a:rPr>
              <a:t>CAST</a:t>
            </a:r>
            <a:r>
              <a:rPr lang="en-US" sz="1800" dirty="0">
                <a:solidFill>
                  <a:srgbClr val="808080"/>
                </a:solidFill>
              </a:rPr>
              <a:t>(</a:t>
            </a:r>
            <a:r>
              <a:rPr lang="en-US" sz="1800" dirty="0" err="1">
                <a:solidFill>
                  <a:srgbClr val="000000"/>
                </a:solidFill>
              </a:rPr>
              <a:t>DateOfBirth</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a:solidFill>
                  <a:srgbClr val="0000FF"/>
                </a:solidFill>
              </a:rPr>
              <a:t>DATE</a:t>
            </a:r>
            <a:r>
              <a:rPr lang="en-US" sz="1800" dirty="0">
                <a:solidFill>
                  <a:srgbClr val="808080"/>
                </a:solidFill>
              </a:rPr>
              <a:t>)</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err="1">
                <a:solidFill>
                  <a:srgbClr val="000000"/>
                </a:solidFill>
              </a:rPr>
              <a:t>DatePart</a:t>
            </a:r>
            <a:r>
              <a:rPr lang="en-US" sz="1800" dirty="0">
                <a:solidFill>
                  <a:srgbClr val="000000"/>
                </a:solidFill>
              </a:rPr>
              <a:t>] </a:t>
            </a:r>
            <a:r>
              <a:rPr lang="en-US" sz="1800" dirty="0">
                <a:solidFill>
                  <a:srgbClr val="0000FF"/>
                </a:solidFill>
              </a:rPr>
              <a:t>FROM</a:t>
            </a:r>
            <a:r>
              <a:rPr lang="en-US" sz="1800" dirty="0">
                <a:solidFill>
                  <a:srgbClr val="000000"/>
                </a:solidFill>
              </a:rPr>
              <a:t>     Employees </a:t>
            </a:r>
            <a:r>
              <a:rPr lang="en-US" sz="1800" dirty="0">
                <a:solidFill>
                  <a:srgbClr val="0000FF"/>
                </a:solidFill>
              </a:rPr>
              <a:t>WHERE</a:t>
            </a:r>
            <a:r>
              <a:rPr lang="en-US" sz="1800" dirty="0">
                <a:solidFill>
                  <a:srgbClr val="000000"/>
                </a:solidFill>
              </a:rPr>
              <a:t>  </a:t>
            </a:r>
            <a:r>
              <a:rPr lang="en-US" sz="1800" dirty="0">
                <a:solidFill>
                  <a:srgbClr val="FF00FF"/>
                </a:solidFill>
              </a:rPr>
              <a:t>DAY</a:t>
            </a:r>
            <a:r>
              <a:rPr lang="en-US" sz="1800" dirty="0">
                <a:solidFill>
                  <a:srgbClr val="808080"/>
                </a:solidFill>
              </a:rPr>
              <a:t>(</a:t>
            </a:r>
            <a:r>
              <a:rPr lang="en-US" sz="1800" dirty="0" err="1">
                <a:solidFill>
                  <a:srgbClr val="000000"/>
                </a:solidFill>
              </a:rPr>
              <a:t>DateOfBirth</a:t>
            </a:r>
            <a:r>
              <a:rPr lang="en-US" sz="1800" dirty="0">
                <a:solidFill>
                  <a:srgbClr val="808080"/>
                </a:solidFill>
              </a:rPr>
              <a:t>)</a:t>
            </a:r>
            <a:r>
              <a:rPr lang="en-US" sz="1800" dirty="0">
                <a:solidFill>
                  <a:srgbClr val="000000"/>
                </a:solidFill>
              </a:rPr>
              <a:t> </a:t>
            </a:r>
            <a:r>
              <a:rPr lang="en-US" sz="1800" dirty="0">
                <a:solidFill>
                  <a:srgbClr val="808080"/>
                </a:solidFill>
              </a:rPr>
              <a:t>=</a:t>
            </a:r>
            <a:r>
              <a:rPr lang="en-US" sz="1800" dirty="0">
                <a:solidFill>
                  <a:srgbClr val="000000"/>
                </a:solidFill>
              </a:rPr>
              <a:t> 9 </a:t>
            </a:r>
            <a:r>
              <a:rPr lang="en-US" sz="1800" dirty="0">
                <a:solidFill>
                  <a:srgbClr val="808080"/>
                </a:solidFill>
              </a:rPr>
              <a:t>AND</a:t>
            </a:r>
            <a:r>
              <a:rPr lang="en-US" sz="1800" dirty="0">
                <a:solidFill>
                  <a:srgbClr val="000000"/>
                </a:solidFill>
              </a:rPr>
              <a:t> </a:t>
            </a:r>
            <a:r>
              <a:rPr lang="en-US" sz="1800" dirty="0">
                <a:solidFill>
                  <a:srgbClr val="FF00FF"/>
                </a:solidFill>
              </a:rPr>
              <a:t>Month</a:t>
            </a:r>
            <a:r>
              <a:rPr lang="en-US" sz="1800" dirty="0">
                <a:solidFill>
                  <a:srgbClr val="808080"/>
                </a:solidFill>
              </a:rPr>
              <a:t>(</a:t>
            </a:r>
            <a:r>
              <a:rPr lang="en-US" sz="1800" dirty="0" err="1">
                <a:solidFill>
                  <a:srgbClr val="000000"/>
                </a:solidFill>
              </a:rPr>
              <a:t>DateOfBirth</a:t>
            </a:r>
            <a:r>
              <a:rPr lang="en-US" sz="1800" dirty="0">
                <a:solidFill>
                  <a:srgbClr val="808080"/>
                </a:solidFill>
              </a:rPr>
              <a:t>)</a:t>
            </a:r>
            <a:r>
              <a:rPr lang="en-US" sz="1800" dirty="0">
                <a:solidFill>
                  <a:srgbClr val="000000"/>
                </a:solidFill>
              </a:rPr>
              <a:t> </a:t>
            </a:r>
            <a:r>
              <a:rPr lang="en-US" sz="1800" dirty="0">
                <a:solidFill>
                  <a:srgbClr val="808080"/>
                </a:solidFill>
              </a:rPr>
              <a:t>=</a:t>
            </a:r>
            <a:r>
              <a:rPr lang="en-US" sz="1800" dirty="0">
                <a:solidFill>
                  <a:srgbClr val="000000"/>
                </a:solidFill>
              </a:rPr>
              <a:t> 10</a:t>
            </a:r>
          </a:p>
          <a:p>
            <a:pPr marL="0" indent="0">
              <a:spcBef>
                <a:spcPts val="0"/>
              </a:spcBef>
              <a:buNone/>
            </a:pPr>
            <a:r>
              <a:rPr lang="en-IN" sz="1800" dirty="0">
                <a:solidFill>
                  <a:srgbClr val="000000"/>
                </a:solidFill>
              </a:rPr>
              <a:t> </a:t>
            </a:r>
          </a:p>
          <a:p>
            <a:pPr marL="0" indent="0">
              <a:spcBef>
                <a:spcPts val="0"/>
              </a:spcBef>
              <a:buNone/>
            </a:pPr>
            <a:r>
              <a:rPr lang="en-US" sz="1800" dirty="0">
                <a:solidFill>
                  <a:srgbClr val="000000"/>
                </a:solidFill>
              </a:rPr>
              <a:t>5. </a:t>
            </a:r>
            <a:r>
              <a:rPr lang="en-US" sz="1800" dirty="0">
                <a:solidFill>
                  <a:srgbClr val="808080"/>
                </a:solidFill>
              </a:rPr>
              <a:t>All</a:t>
            </a:r>
            <a:r>
              <a:rPr lang="en-US" sz="1800" dirty="0">
                <a:solidFill>
                  <a:srgbClr val="000000"/>
                </a:solidFill>
              </a:rPr>
              <a:t> people whose birth </a:t>
            </a:r>
            <a:r>
              <a:rPr lang="en-US" sz="1800" dirty="0">
                <a:solidFill>
                  <a:srgbClr val="FF00FF"/>
                </a:solidFill>
              </a:rPr>
              <a:t>year</a:t>
            </a:r>
            <a:r>
              <a:rPr lang="en-US" sz="1800" dirty="0">
                <a:solidFill>
                  <a:srgbClr val="000000"/>
                </a:solidFill>
              </a:rPr>
              <a:t> </a:t>
            </a:r>
            <a:r>
              <a:rPr lang="en-US" sz="1800" dirty="0">
                <a:solidFill>
                  <a:srgbClr val="808080"/>
                </a:solidFill>
              </a:rPr>
              <a:t>is</a:t>
            </a:r>
            <a:r>
              <a:rPr lang="en-US" sz="1800" dirty="0">
                <a:solidFill>
                  <a:srgbClr val="000000"/>
                </a:solidFill>
              </a:rPr>
              <a:t> the same</a:t>
            </a:r>
            <a:r>
              <a:rPr lang="en-US" sz="1800" dirty="0">
                <a:solidFill>
                  <a:srgbClr val="0000FF"/>
                </a:solidFill>
              </a:rPr>
              <a:t> </a:t>
            </a:r>
            <a:r>
              <a:rPr lang="en-US" sz="1800" dirty="0">
                <a:solidFill>
                  <a:srgbClr val="808080"/>
                </a:solidFill>
              </a:rPr>
              <a:t>(</a:t>
            </a:r>
            <a:r>
              <a:rPr lang="en-US" sz="1800" dirty="0">
                <a:solidFill>
                  <a:srgbClr val="0000FF"/>
                </a:solidFill>
              </a:rPr>
              <a:t>For</a:t>
            </a:r>
            <a:r>
              <a:rPr lang="en-US" sz="1800" dirty="0">
                <a:solidFill>
                  <a:srgbClr val="000000"/>
                </a:solidFill>
              </a:rPr>
              <a:t> example</a:t>
            </a:r>
            <a:r>
              <a:rPr lang="en-US" sz="1800" dirty="0">
                <a:solidFill>
                  <a:srgbClr val="808080"/>
                </a:solidFill>
              </a:rPr>
              <a:t>,</a:t>
            </a:r>
            <a:r>
              <a:rPr lang="en-US" sz="1800" dirty="0">
                <a:solidFill>
                  <a:srgbClr val="000000"/>
                </a:solidFill>
              </a:rPr>
              <a:t> </a:t>
            </a:r>
            <a:r>
              <a:rPr lang="en-US" sz="1800" dirty="0">
                <a:solidFill>
                  <a:srgbClr val="808080"/>
                </a:solidFill>
              </a:rPr>
              <a:t>all</a:t>
            </a:r>
            <a:r>
              <a:rPr lang="en-US" sz="1800" dirty="0">
                <a:solidFill>
                  <a:srgbClr val="000000"/>
                </a:solidFill>
              </a:rPr>
              <a:t> people born </a:t>
            </a:r>
            <a:r>
              <a:rPr lang="en-US" sz="1800" dirty="0">
                <a:solidFill>
                  <a:srgbClr val="808080"/>
                </a:solidFill>
              </a:rPr>
              <a:t>in</a:t>
            </a:r>
            <a:r>
              <a:rPr lang="en-US" sz="1800" dirty="0">
                <a:solidFill>
                  <a:srgbClr val="000000"/>
                </a:solidFill>
              </a:rPr>
              <a:t> 2017</a:t>
            </a:r>
            <a:r>
              <a:rPr lang="en-US" sz="1800" dirty="0">
                <a:solidFill>
                  <a:srgbClr val="808080"/>
                </a:solidFill>
              </a:rPr>
              <a:t>,</a:t>
            </a:r>
            <a:r>
              <a:rPr lang="en-US" sz="1800" dirty="0">
                <a:solidFill>
                  <a:srgbClr val="000000"/>
                </a:solidFill>
              </a:rPr>
              <a:t> 2018 etc</a:t>
            </a:r>
            <a:r>
              <a:rPr lang="en-US" sz="1800" dirty="0">
                <a:solidFill>
                  <a:srgbClr val="808080"/>
                </a:solidFill>
              </a:rPr>
              <a:t>.)</a:t>
            </a:r>
            <a:endParaRPr lang="en-US" sz="1800" dirty="0">
              <a:solidFill>
                <a:srgbClr val="000000"/>
              </a:solidFill>
            </a:endParaRPr>
          </a:p>
          <a:p>
            <a:pPr marL="0" indent="0">
              <a:spcBef>
                <a:spcPts val="0"/>
              </a:spcBef>
              <a:buNone/>
            </a:pPr>
            <a:r>
              <a:rPr lang="en-US" sz="1800" dirty="0">
                <a:solidFill>
                  <a:srgbClr val="0000FF"/>
                </a:solidFill>
              </a:rPr>
              <a:t>SELECT</a:t>
            </a:r>
            <a:r>
              <a:rPr lang="en-US" sz="1800" dirty="0">
                <a:solidFill>
                  <a:srgbClr val="000000"/>
                </a:solidFill>
              </a:rPr>
              <a:t> </a:t>
            </a:r>
            <a:r>
              <a:rPr lang="en-US" sz="1800" dirty="0">
                <a:solidFill>
                  <a:srgbClr val="0000FF"/>
                </a:solidFill>
              </a:rPr>
              <a:t>Name</a:t>
            </a:r>
            <a:r>
              <a:rPr lang="en-US" sz="1800" dirty="0">
                <a:solidFill>
                  <a:srgbClr val="808080"/>
                </a:solidFill>
              </a:rPr>
              <a:t>,</a:t>
            </a:r>
            <a:r>
              <a:rPr lang="en-US" sz="1800" dirty="0">
                <a:solidFill>
                  <a:srgbClr val="000000"/>
                </a:solidFill>
              </a:rPr>
              <a:t> </a:t>
            </a:r>
            <a:r>
              <a:rPr lang="en-US" sz="1800" dirty="0" err="1">
                <a:solidFill>
                  <a:srgbClr val="000000"/>
                </a:solidFill>
              </a:rPr>
              <a:t>DateOfBirth</a:t>
            </a:r>
            <a:r>
              <a:rPr lang="en-US" sz="1800" dirty="0">
                <a:solidFill>
                  <a:srgbClr val="808080"/>
                </a:solidFill>
              </a:rPr>
              <a:t>,</a:t>
            </a:r>
            <a:r>
              <a:rPr lang="en-US" sz="1800" dirty="0">
                <a:solidFill>
                  <a:srgbClr val="000000"/>
                </a:solidFill>
              </a:rPr>
              <a:t> </a:t>
            </a:r>
            <a:r>
              <a:rPr lang="en-US" sz="1800" dirty="0">
                <a:solidFill>
                  <a:srgbClr val="FF00FF"/>
                </a:solidFill>
              </a:rPr>
              <a:t>CAST</a:t>
            </a:r>
            <a:r>
              <a:rPr lang="en-US" sz="1800" dirty="0">
                <a:solidFill>
                  <a:srgbClr val="808080"/>
                </a:solidFill>
              </a:rPr>
              <a:t>(</a:t>
            </a:r>
            <a:r>
              <a:rPr lang="en-US" sz="1800" dirty="0" err="1">
                <a:solidFill>
                  <a:srgbClr val="000000"/>
                </a:solidFill>
              </a:rPr>
              <a:t>DateOfBirth</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a:solidFill>
                  <a:srgbClr val="0000FF"/>
                </a:solidFill>
              </a:rPr>
              <a:t>DATE</a:t>
            </a:r>
            <a:r>
              <a:rPr lang="en-US" sz="1800" dirty="0">
                <a:solidFill>
                  <a:srgbClr val="808080"/>
                </a:solidFill>
              </a:rPr>
              <a:t>)</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err="1">
                <a:solidFill>
                  <a:srgbClr val="000000"/>
                </a:solidFill>
              </a:rPr>
              <a:t>DatePart</a:t>
            </a:r>
            <a:r>
              <a:rPr lang="en-US" sz="1800" dirty="0">
                <a:solidFill>
                  <a:srgbClr val="000000"/>
                </a:solidFill>
              </a:rPr>
              <a:t>] </a:t>
            </a:r>
            <a:r>
              <a:rPr lang="en-US" sz="1800" dirty="0">
                <a:solidFill>
                  <a:srgbClr val="0000FF"/>
                </a:solidFill>
              </a:rPr>
              <a:t>FROM</a:t>
            </a:r>
            <a:r>
              <a:rPr lang="en-US" sz="1800" dirty="0">
                <a:solidFill>
                  <a:srgbClr val="000000"/>
                </a:solidFill>
              </a:rPr>
              <a:t>    Employees </a:t>
            </a:r>
            <a:r>
              <a:rPr lang="en-US" sz="1800" dirty="0">
                <a:solidFill>
                  <a:srgbClr val="0000FF"/>
                </a:solidFill>
              </a:rPr>
              <a:t>WHERE</a:t>
            </a:r>
            <a:r>
              <a:rPr lang="en-US" sz="1800" dirty="0">
                <a:solidFill>
                  <a:srgbClr val="000000"/>
                </a:solidFill>
              </a:rPr>
              <a:t>  </a:t>
            </a:r>
            <a:r>
              <a:rPr lang="en-US" sz="1800" dirty="0">
                <a:solidFill>
                  <a:srgbClr val="FF00FF"/>
                </a:solidFill>
              </a:rPr>
              <a:t>YEAR</a:t>
            </a:r>
            <a:r>
              <a:rPr lang="en-US" sz="1800" dirty="0">
                <a:solidFill>
                  <a:srgbClr val="808080"/>
                </a:solidFill>
              </a:rPr>
              <a:t>(</a:t>
            </a:r>
            <a:r>
              <a:rPr lang="en-US" sz="1800" dirty="0" err="1">
                <a:solidFill>
                  <a:srgbClr val="000000"/>
                </a:solidFill>
              </a:rPr>
              <a:t>DateOfBirth</a:t>
            </a:r>
            <a:r>
              <a:rPr lang="en-US" sz="1800" dirty="0">
                <a:solidFill>
                  <a:srgbClr val="808080"/>
                </a:solidFill>
              </a:rPr>
              <a:t>)</a:t>
            </a:r>
            <a:r>
              <a:rPr lang="en-US" sz="1800" dirty="0">
                <a:solidFill>
                  <a:srgbClr val="000000"/>
                </a:solidFill>
              </a:rPr>
              <a:t> </a:t>
            </a:r>
            <a:r>
              <a:rPr lang="en-US" sz="1800" dirty="0">
                <a:solidFill>
                  <a:srgbClr val="808080"/>
                </a:solidFill>
              </a:rPr>
              <a:t>=</a:t>
            </a:r>
            <a:r>
              <a:rPr lang="en-US" sz="1800" dirty="0">
                <a:solidFill>
                  <a:srgbClr val="000000"/>
                </a:solidFill>
              </a:rPr>
              <a:t> 2017</a:t>
            </a:r>
            <a:endParaRPr lang="en-IN" sz="18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1719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B5DB-A86F-0E03-4F2C-CFF9928E69D7}"/>
              </a:ext>
            </a:extLst>
          </p:cNvPr>
          <p:cNvSpPr>
            <a:spLocks noGrp="1"/>
          </p:cNvSpPr>
          <p:nvPr>
            <p:ph type="title"/>
          </p:nvPr>
        </p:nvSpPr>
        <p:spPr/>
        <p:txBody>
          <a:bodyPr/>
          <a:lstStyle/>
          <a:p>
            <a:r>
              <a:rPr lang="en-IN" sz="4400" b="1" kern="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Sql</a:t>
            </a:r>
            <a:r>
              <a:rPr lang="en-IN" sz="4400" b="1" kern="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date interview questions</a:t>
            </a:r>
            <a:endParaRPr lang="en-IN" dirty="0"/>
          </a:p>
        </p:txBody>
      </p:sp>
      <p:sp>
        <p:nvSpPr>
          <p:cNvPr id="3" name="Content Placeholder 2">
            <a:extLst>
              <a:ext uri="{FF2B5EF4-FFF2-40B4-BE49-F238E27FC236}">
                <a16:creationId xmlns:a16="http://schemas.microsoft.com/office/drawing/2014/main" id="{805C6EF0-BFB6-0D45-8677-D6180C43CC8A}"/>
              </a:ext>
            </a:extLst>
          </p:cNvPr>
          <p:cNvSpPr>
            <a:spLocks noGrp="1"/>
          </p:cNvSpPr>
          <p:nvPr>
            <p:ph idx="1"/>
          </p:nvPr>
        </p:nvSpPr>
        <p:spPr/>
        <p:txBody>
          <a:bodyPr>
            <a:noAutofit/>
          </a:bodyPr>
          <a:lstStyle/>
          <a:p>
            <a:pPr marL="0" indent="0" algn="just">
              <a:lnSpc>
                <a:spcPct val="107000"/>
              </a:lnSpc>
              <a:spcBef>
                <a:spcPts val="0"/>
              </a:spcBef>
              <a:buNone/>
            </a:pPr>
            <a:r>
              <a:rPr lang="en-IN" sz="1400" b="1" kern="0" dirty="0">
                <a:solidFill>
                  <a:srgbClr val="222222"/>
                </a:solidFill>
                <a:effectLst/>
                <a:ea typeface="Times New Roman" panose="02020603050405020304" pitchFamily="18" charset="0"/>
                <a:cs typeface="Calibri" panose="020F0502020204030204" pitchFamily="34" charset="0"/>
              </a:rPr>
              <a:t>4. All people who are born yesterday, today, tomorrow, last seven days, and next 7 days</a:t>
            </a:r>
            <a:endParaRPr lang="en-IN" sz="1400" kern="100" dirty="0">
              <a:effectLst/>
              <a:ea typeface="Calibri" panose="020F0502020204030204" pitchFamily="34" charset="0"/>
              <a:cs typeface="Times New Roman" panose="02020603050405020304" pitchFamily="18" charset="0"/>
            </a:endParaRPr>
          </a:p>
          <a:p>
            <a:pPr marL="0" indent="0">
              <a:spcBef>
                <a:spcPts val="0"/>
              </a:spcBef>
              <a:buNone/>
            </a:pPr>
            <a:r>
              <a:rPr lang="en-IN" sz="1400" dirty="0">
                <a:solidFill>
                  <a:srgbClr val="008000"/>
                </a:solidFill>
              </a:rPr>
              <a:t>--yesterday</a:t>
            </a:r>
            <a:endParaRPr lang="en-IN" sz="1400" dirty="0">
              <a:solidFill>
                <a:srgbClr val="000000"/>
              </a:solidFill>
            </a:endParaRPr>
          </a:p>
          <a:p>
            <a:pPr marL="0" indent="0">
              <a:spcBef>
                <a:spcPts val="0"/>
              </a:spcBef>
              <a:buNone/>
            </a:pPr>
            <a:r>
              <a:rPr lang="en-US" sz="1400" dirty="0">
                <a:solidFill>
                  <a:srgbClr val="0000FF"/>
                </a:solidFill>
              </a:rPr>
              <a:t>SELECT</a:t>
            </a:r>
            <a:r>
              <a:rPr lang="en-US" sz="1400" dirty="0">
                <a:solidFill>
                  <a:srgbClr val="000000"/>
                </a:solidFill>
              </a:rPr>
              <a:t> </a:t>
            </a:r>
            <a:r>
              <a:rPr lang="en-US" sz="1400" dirty="0">
                <a:solidFill>
                  <a:srgbClr val="0000FF"/>
                </a:solidFill>
              </a:rPr>
              <a:t>Name</a:t>
            </a:r>
            <a:r>
              <a:rPr lang="en-US" sz="1400" dirty="0">
                <a:solidFill>
                  <a:srgbClr val="808080"/>
                </a:solidFill>
              </a:rPr>
              <a:t>,</a:t>
            </a:r>
            <a:r>
              <a:rPr lang="en-US" sz="1400" dirty="0">
                <a:solidFill>
                  <a:srgbClr val="000000"/>
                </a:solidFill>
              </a:rPr>
              <a:t> </a:t>
            </a:r>
            <a:r>
              <a:rPr lang="en-US" sz="1400" dirty="0" err="1">
                <a:solidFill>
                  <a:srgbClr val="000000"/>
                </a:solidFill>
              </a:rPr>
              <a:t>DateOfBirth</a:t>
            </a:r>
            <a:r>
              <a:rPr lang="en-US" sz="1400" dirty="0">
                <a:solidFill>
                  <a:srgbClr val="808080"/>
                </a:solidFill>
              </a:rPr>
              <a:t>,</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err="1">
                <a:solidFill>
                  <a:srgbClr val="000000"/>
                </a:solidFill>
              </a:rPr>
              <a:t>DateOfBirth</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err="1">
                <a:solidFill>
                  <a:srgbClr val="000000"/>
                </a:solidFill>
              </a:rPr>
              <a:t>DatePart</a:t>
            </a:r>
            <a:r>
              <a:rPr lang="en-US" sz="1400" dirty="0">
                <a:solidFill>
                  <a:srgbClr val="000000"/>
                </a:solidFill>
              </a:rPr>
              <a:t>] </a:t>
            </a:r>
            <a:r>
              <a:rPr lang="en-IN" sz="1400" dirty="0">
                <a:solidFill>
                  <a:srgbClr val="0000FF"/>
                </a:solidFill>
              </a:rPr>
              <a:t>FROM</a:t>
            </a:r>
            <a:r>
              <a:rPr lang="en-IN" sz="1400" dirty="0">
                <a:solidFill>
                  <a:srgbClr val="000000"/>
                </a:solidFill>
              </a:rPr>
              <a:t> Employees </a:t>
            </a:r>
            <a:r>
              <a:rPr lang="en-US" sz="1400" dirty="0">
                <a:solidFill>
                  <a:srgbClr val="0000FF"/>
                </a:solidFill>
              </a:rPr>
              <a:t>WHERE</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err="1">
                <a:solidFill>
                  <a:srgbClr val="000000"/>
                </a:solidFill>
              </a:rPr>
              <a:t>DateOfBirth</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r>
              <a:rPr lang="en-US" sz="1400" dirty="0">
                <a:solidFill>
                  <a:srgbClr val="000000"/>
                </a:solidFill>
              </a:rPr>
              <a:t> </a:t>
            </a:r>
            <a:r>
              <a:rPr lang="en-US" sz="1400" dirty="0">
                <a:solidFill>
                  <a:srgbClr val="808080"/>
                </a:solidFill>
              </a:rPr>
              <a:t>=</a:t>
            </a:r>
            <a:r>
              <a:rPr lang="en-US" sz="1400" dirty="0">
                <a:solidFill>
                  <a:srgbClr val="000000"/>
                </a:solidFill>
              </a:rPr>
              <a:t> </a:t>
            </a:r>
            <a:r>
              <a:rPr lang="en-US" sz="1400" dirty="0">
                <a:solidFill>
                  <a:srgbClr val="FF00FF"/>
                </a:solidFill>
              </a:rPr>
              <a:t>DATEADD</a:t>
            </a:r>
            <a:r>
              <a:rPr lang="en-US" sz="1400" dirty="0">
                <a:solidFill>
                  <a:srgbClr val="808080"/>
                </a:solidFill>
              </a:rPr>
              <a:t>(</a:t>
            </a:r>
            <a:r>
              <a:rPr lang="en-US" sz="1400" dirty="0">
                <a:solidFill>
                  <a:srgbClr val="FF00FF"/>
                </a:solidFill>
              </a:rPr>
              <a:t>DAY</a:t>
            </a:r>
            <a:r>
              <a:rPr lang="en-US" sz="1400" dirty="0">
                <a:solidFill>
                  <a:srgbClr val="808080"/>
                </a:solidFill>
              </a:rPr>
              <a:t>,</a:t>
            </a:r>
            <a:r>
              <a:rPr lang="en-US" sz="1400" dirty="0">
                <a:solidFill>
                  <a:srgbClr val="000000"/>
                </a:solidFill>
              </a:rPr>
              <a:t> </a:t>
            </a:r>
            <a:r>
              <a:rPr lang="en-US" sz="1400" dirty="0">
                <a:solidFill>
                  <a:srgbClr val="808080"/>
                </a:solidFill>
              </a:rPr>
              <a:t>-</a:t>
            </a:r>
            <a:r>
              <a:rPr lang="en-US" sz="1400" dirty="0">
                <a:solidFill>
                  <a:srgbClr val="000000"/>
                </a:solidFill>
              </a:rPr>
              <a:t>1</a:t>
            </a:r>
            <a:r>
              <a:rPr lang="en-US" sz="1400" dirty="0">
                <a:solidFill>
                  <a:srgbClr val="808080"/>
                </a:solidFill>
              </a:rPr>
              <a:t>,</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a:solidFill>
                  <a:srgbClr val="FF00FF"/>
                </a:solidFill>
              </a:rPr>
              <a:t>GETDATE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endParaRPr lang="en-US" sz="1400" dirty="0">
              <a:solidFill>
                <a:srgbClr val="000000"/>
              </a:solidFill>
            </a:endParaRPr>
          </a:p>
          <a:p>
            <a:pPr marL="0" indent="0">
              <a:spcBef>
                <a:spcPts val="0"/>
              </a:spcBef>
              <a:buNone/>
            </a:pPr>
            <a:endParaRPr lang="en-IN" sz="1400" dirty="0">
              <a:solidFill>
                <a:srgbClr val="000000"/>
              </a:solidFill>
            </a:endParaRPr>
          </a:p>
          <a:p>
            <a:pPr marL="0" indent="0">
              <a:spcBef>
                <a:spcPts val="0"/>
              </a:spcBef>
              <a:buNone/>
            </a:pPr>
            <a:r>
              <a:rPr lang="en-IN" sz="1400" dirty="0">
                <a:solidFill>
                  <a:srgbClr val="008000"/>
                </a:solidFill>
              </a:rPr>
              <a:t>--tomorrow</a:t>
            </a:r>
            <a:endParaRPr lang="en-IN" sz="1400" dirty="0">
              <a:solidFill>
                <a:srgbClr val="000000"/>
              </a:solidFill>
            </a:endParaRPr>
          </a:p>
          <a:p>
            <a:pPr marL="0" indent="0">
              <a:spcBef>
                <a:spcPts val="0"/>
              </a:spcBef>
              <a:buNone/>
            </a:pPr>
            <a:r>
              <a:rPr lang="en-US" sz="1400" dirty="0">
                <a:solidFill>
                  <a:srgbClr val="0000FF"/>
                </a:solidFill>
              </a:rPr>
              <a:t>SELECT</a:t>
            </a:r>
            <a:r>
              <a:rPr lang="en-US" sz="1400" dirty="0">
                <a:solidFill>
                  <a:srgbClr val="000000"/>
                </a:solidFill>
              </a:rPr>
              <a:t> </a:t>
            </a:r>
            <a:r>
              <a:rPr lang="en-US" sz="1400" dirty="0">
                <a:solidFill>
                  <a:srgbClr val="0000FF"/>
                </a:solidFill>
              </a:rPr>
              <a:t>Name</a:t>
            </a:r>
            <a:r>
              <a:rPr lang="en-US" sz="1400" dirty="0">
                <a:solidFill>
                  <a:srgbClr val="808080"/>
                </a:solidFill>
              </a:rPr>
              <a:t>,</a:t>
            </a:r>
            <a:r>
              <a:rPr lang="en-US" sz="1400" dirty="0">
                <a:solidFill>
                  <a:srgbClr val="000000"/>
                </a:solidFill>
              </a:rPr>
              <a:t> </a:t>
            </a:r>
            <a:r>
              <a:rPr lang="en-US" sz="1400" dirty="0" err="1">
                <a:solidFill>
                  <a:srgbClr val="000000"/>
                </a:solidFill>
              </a:rPr>
              <a:t>DateOfBirth</a:t>
            </a:r>
            <a:r>
              <a:rPr lang="en-US" sz="1400" dirty="0">
                <a:solidFill>
                  <a:srgbClr val="808080"/>
                </a:solidFill>
              </a:rPr>
              <a:t>,</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err="1">
                <a:solidFill>
                  <a:srgbClr val="000000"/>
                </a:solidFill>
              </a:rPr>
              <a:t>DateOfBirth</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err="1">
                <a:solidFill>
                  <a:srgbClr val="000000"/>
                </a:solidFill>
              </a:rPr>
              <a:t>DatePart</a:t>
            </a:r>
            <a:r>
              <a:rPr lang="en-US" sz="1400" dirty="0">
                <a:solidFill>
                  <a:srgbClr val="000000"/>
                </a:solidFill>
              </a:rPr>
              <a:t>] </a:t>
            </a:r>
            <a:r>
              <a:rPr lang="en-IN" sz="1400" dirty="0">
                <a:solidFill>
                  <a:srgbClr val="0000FF"/>
                </a:solidFill>
              </a:rPr>
              <a:t>FROM </a:t>
            </a:r>
            <a:r>
              <a:rPr lang="en-IN" sz="1400" dirty="0">
                <a:solidFill>
                  <a:srgbClr val="000000"/>
                </a:solidFill>
              </a:rPr>
              <a:t>Employees </a:t>
            </a:r>
            <a:r>
              <a:rPr lang="en-US" sz="1400" dirty="0">
                <a:solidFill>
                  <a:srgbClr val="0000FF"/>
                </a:solidFill>
              </a:rPr>
              <a:t>WHERE</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err="1">
                <a:solidFill>
                  <a:srgbClr val="000000"/>
                </a:solidFill>
              </a:rPr>
              <a:t>DateOfBirth</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r>
              <a:rPr lang="en-US" sz="1400" dirty="0">
                <a:solidFill>
                  <a:srgbClr val="000000"/>
                </a:solidFill>
              </a:rPr>
              <a:t> </a:t>
            </a:r>
            <a:r>
              <a:rPr lang="en-US" sz="1400" dirty="0">
                <a:solidFill>
                  <a:srgbClr val="808080"/>
                </a:solidFill>
              </a:rPr>
              <a:t>=</a:t>
            </a:r>
            <a:r>
              <a:rPr lang="en-US" sz="1400" dirty="0">
                <a:solidFill>
                  <a:srgbClr val="000000"/>
                </a:solidFill>
              </a:rPr>
              <a:t> </a:t>
            </a:r>
            <a:r>
              <a:rPr lang="en-US" sz="1400" dirty="0">
                <a:solidFill>
                  <a:srgbClr val="FF00FF"/>
                </a:solidFill>
              </a:rPr>
              <a:t>DATEADD</a:t>
            </a:r>
            <a:r>
              <a:rPr lang="en-US" sz="1400" dirty="0">
                <a:solidFill>
                  <a:srgbClr val="808080"/>
                </a:solidFill>
              </a:rPr>
              <a:t>(</a:t>
            </a:r>
            <a:r>
              <a:rPr lang="en-US" sz="1400" dirty="0">
                <a:solidFill>
                  <a:srgbClr val="FF00FF"/>
                </a:solidFill>
              </a:rPr>
              <a:t>DAY</a:t>
            </a:r>
            <a:r>
              <a:rPr lang="en-US" sz="1400" dirty="0">
                <a:solidFill>
                  <a:srgbClr val="808080"/>
                </a:solidFill>
              </a:rPr>
              <a:t>,</a:t>
            </a:r>
            <a:r>
              <a:rPr lang="en-US" sz="1400" dirty="0">
                <a:solidFill>
                  <a:srgbClr val="000000"/>
                </a:solidFill>
              </a:rPr>
              <a:t> 1</a:t>
            </a:r>
            <a:r>
              <a:rPr lang="en-US" sz="1400" dirty="0">
                <a:solidFill>
                  <a:srgbClr val="808080"/>
                </a:solidFill>
              </a:rPr>
              <a:t>,</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a:solidFill>
                  <a:srgbClr val="FF00FF"/>
                </a:solidFill>
              </a:rPr>
              <a:t>GETDATE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endParaRPr lang="en-US" sz="1400" dirty="0">
              <a:solidFill>
                <a:srgbClr val="000000"/>
              </a:solidFill>
            </a:endParaRPr>
          </a:p>
          <a:p>
            <a:pPr marL="0" indent="0">
              <a:spcBef>
                <a:spcPts val="0"/>
              </a:spcBef>
              <a:buNone/>
            </a:pPr>
            <a:endParaRPr lang="en-IN" sz="1400" dirty="0">
              <a:solidFill>
                <a:srgbClr val="000000"/>
              </a:solidFill>
            </a:endParaRPr>
          </a:p>
          <a:p>
            <a:pPr marL="0" indent="0">
              <a:spcBef>
                <a:spcPts val="0"/>
              </a:spcBef>
              <a:buNone/>
            </a:pPr>
            <a:r>
              <a:rPr lang="en-US" sz="1400" dirty="0">
                <a:solidFill>
                  <a:srgbClr val="008000"/>
                </a:solidFill>
              </a:rPr>
              <a:t>--yesterday and today\since yesterday </a:t>
            </a:r>
            <a:endParaRPr lang="en-US" sz="1400" dirty="0">
              <a:solidFill>
                <a:srgbClr val="000000"/>
              </a:solidFill>
            </a:endParaRPr>
          </a:p>
          <a:p>
            <a:pPr marL="0" indent="0">
              <a:spcBef>
                <a:spcPts val="0"/>
              </a:spcBef>
              <a:buNone/>
            </a:pPr>
            <a:r>
              <a:rPr lang="en-US" sz="1400" dirty="0">
                <a:solidFill>
                  <a:srgbClr val="0000FF"/>
                </a:solidFill>
              </a:rPr>
              <a:t>SELECT</a:t>
            </a:r>
            <a:r>
              <a:rPr lang="en-US" sz="1400" dirty="0">
                <a:solidFill>
                  <a:srgbClr val="000000"/>
                </a:solidFill>
              </a:rPr>
              <a:t> </a:t>
            </a:r>
            <a:r>
              <a:rPr lang="en-US" sz="1400" dirty="0">
                <a:solidFill>
                  <a:srgbClr val="0000FF"/>
                </a:solidFill>
              </a:rPr>
              <a:t>Name</a:t>
            </a:r>
            <a:r>
              <a:rPr lang="en-US" sz="1400" dirty="0">
                <a:solidFill>
                  <a:srgbClr val="808080"/>
                </a:solidFill>
              </a:rPr>
              <a:t>,</a:t>
            </a:r>
            <a:r>
              <a:rPr lang="en-US" sz="1400" dirty="0">
                <a:solidFill>
                  <a:srgbClr val="000000"/>
                </a:solidFill>
              </a:rPr>
              <a:t> </a:t>
            </a:r>
            <a:r>
              <a:rPr lang="en-US" sz="1400" dirty="0" err="1">
                <a:solidFill>
                  <a:srgbClr val="000000"/>
                </a:solidFill>
              </a:rPr>
              <a:t>DateOfBirth</a:t>
            </a:r>
            <a:r>
              <a:rPr lang="en-US" sz="1400" dirty="0">
                <a:solidFill>
                  <a:srgbClr val="808080"/>
                </a:solidFill>
              </a:rPr>
              <a:t>,</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err="1">
                <a:solidFill>
                  <a:srgbClr val="000000"/>
                </a:solidFill>
              </a:rPr>
              <a:t>DateOfBirth</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err="1">
                <a:solidFill>
                  <a:srgbClr val="000000"/>
                </a:solidFill>
              </a:rPr>
              <a:t>DatePart</a:t>
            </a:r>
            <a:r>
              <a:rPr lang="en-US" sz="1400" dirty="0">
                <a:solidFill>
                  <a:srgbClr val="000000"/>
                </a:solidFill>
              </a:rPr>
              <a:t>] </a:t>
            </a:r>
            <a:r>
              <a:rPr lang="en-IN" sz="1400" dirty="0">
                <a:solidFill>
                  <a:srgbClr val="0000FF"/>
                </a:solidFill>
              </a:rPr>
              <a:t>FROM</a:t>
            </a:r>
            <a:r>
              <a:rPr lang="en-IN" sz="1400" dirty="0">
                <a:solidFill>
                  <a:srgbClr val="000000"/>
                </a:solidFill>
              </a:rPr>
              <a:t> Employees </a:t>
            </a:r>
            <a:r>
              <a:rPr lang="en-US" sz="1400" dirty="0">
                <a:solidFill>
                  <a:srgbClr val="0000FF"/>
                </a:solidFill>
              </a:rPr>
              <a:t>WHERE</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err="1">
                <a:solidFill>
                  <a:srgbClr val="000000"/>
                </a:solidFill>
              </a:rPr>
              <a:t>DateOfBirth</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r>
              <a:rPr lang="en-US" sz="1400" dirty="0">
                <a:solidFill>
                  <a:srgbClr val="000000"/>
                </a:solidFill>
              </a:rPr>
              <a:t> </a:t>
            </a:r>
            <a:r>
              <a:rPr lang="en-US" sz="1400" dirty="0">
                <a:solidFill>
                  <a:srgbClr val="808080"/>
                </a:solidFill>
              </a:rPr>
              <a:t>BETWEEN</a:t>
            </a:r>
            <a:r>
              <a:rPr lang="en-US" sz="1400" dirty="0">
                <a:solidFill>
                  <a:srgbClr val="000000"/>
                </a:solidFill>
              </a:rPr>
              <a:t>       </a:t>
            </a:r>
            <a:r>
              <a:rPr lang="en-US" sz="1400" dirty="0">
                <a:solidFill>
                  <a:srgbClr val="FF00FF"/>
                </a:solidFill>
              </a:rPr>
              <a:t>DATEADD</a:t>
            </a:r>
            <a:r>
              <a:rPr lang="en-US" sz="1400" dirty="0">
                <a:solidFill>
                  <a:srgbClr val="808080"/>
                </a:solidFill>
              </a:rPr>
              <a:t>(</a:t>
            </a:r>
            <a:r>
              <a:rPr lang="en-US" sz="1400" dirty="0">
                <a:solidFill>
                  <a:srgbClr val="FF00FF"/>
                </a:solidFill>
              </a:rPr>
              <a:t>DAY</a:t>
            </a:r>
            <a:r>
              <a:rPr lang="en-US" sz="1400" dirty="0">
                <a:solidFill>
                  <a:srgbClr val="808080"/>
                </a:solidFill>
              </a:rPr>
              <a:t>,</a:t>
            </a:r>
            <a:r>
              <a:rPr lang="en-US" sz="1400" dirty="0">
                <a:solidFill>
                  <a:srgbClr val="000000"/>
                </a:solidFill>
              </a:rPr>
              <a:t> </a:t>
            </a:r>
            <a:r>
              <a:rPr lang="en-US" sz="1400" dirty="0">
                <a:solidFill>
                  <a:srgbClr val="808080"/>
                </a:solidFill>
              </a:rPr>
              <a:t>-</a:t>
            </a:r>
            <a:r>
              <a:rPr lang="en-US" sz="1400" dirty="0">
                <a:solidFill>
                  <a:srgbClr val="000000"/>
                </a:solidFill>
              </a:rPr>
              <a:t>1</a:t>
            </a:r>
            <a:r>
              <a:rPr lang="en-US" sz="1400" dirty="0">
                <a:solidFill>
                  <a:srgbClr val="808080"/>
                </a:solidFill>
              </a:rPr>
              <a:t>,</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a:solidFill>
                  <a:srgbClr val="FF00FF"/>
                </a:solidFill>
              </a:rPr>
              <a:t>GETDATE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endParaRPr lang="en-US" sz="1400" dirty="0">
              <a:solidFill>
                <a:srgbClr val="000000"/>
              </a:solidFill>
            </a:endParaRPr>
          </a:p>
          <a:p>
            <a:pPr marL="0" indent="0">
              <a:spcBef>
                <a:spcPts val="0"/>
              </a:spcBef>
              <a:buNone/>
            </a:pPr>
            <a:r>
              <a:rPr lang="en-US" sz="1400" dirty="0">
                <a:solidFill>
                  <a:srgbClr val="808080"/>
                </a:solidFill>
              </a:rPr>
              <a:t>AND</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a:solidFill>
                  <a:srgbClr val="FF00FF"/>
                </a:solidFill>
              </a:rPr>
              <a:t>GETDATE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endParaRPr lang="en-US" sz="1400" dirty="0">
              <a:solidFill>
                <a:srgbClr val="000000"/>
              </a:solidFill>
            </a:endParaRPr>
          </a:p>
          <a:p>
            <a:pPr marL="0" indent="0">
              <a:spcBef>
                <a:spcPts val="0"/>
              </a:spcBef>
              <a:buNone/>
            </a:pPr>
            <a:endParaRPr lang="en-IN" sz="1400" dirty="0">
              <a:solidFill>
                <a:srgbClr val="000000"/>
              </a:solidFill>
            </a:endParaRPr>
          </a:p>
          <a:p>
            <a:pPr marL="0" indent="0">
              <a:spcBef>
                <a:spcPts val="0"/>
              </a:spcBef>
              <a:buNone/>
            </a:pPr>
            <a:r>
              <a:rPr lang="en-US" sz="1400" dirty="0">
                <a:solidFill>
                  <a:srgbClr val="008000"/>
                </a:solidFill>
              </a:rPr>
              <a:t>--last 7 days (excluding today)</a:t>
            </a:r>
            <a:endParaRPr lang="en-US" sz="1400" dirty="0">
              <a:solidFill>
                <a:srgbClr val="000000"/>
              </a:solidFill>
            </a:endParaRPr>
          </a:p>
          <a:p>
            <a:pPr marL="0" indent="0">
              <a:spcBef>
                <a:spcPts val="0"/>
              </a:spcBef>
              <a:buNone/>
            </a:pPr>
            <a:r>
              <a:rPr lang="en-US" sz="1400" dirty="0">
                <a:solidFill>
                  <a:srgbClr val="0000FF"/>
                </a:solidFill>
              </a:rPr>
              <a:t>SELECT</a:t>
            </a:r>
            <a:r>
              <a:rPr lang="en-US" sz="1400" dirty="0">
                <a:solidFill>
                  <a:srgbClr val="000000"/>
                </a:solidFill>
              </a:rPr>
              <a:t> </a:t>
            </a:r>
            <a:r>
              <a:rPr lang="en-US" sz="1400" dirty="0">
                <a:solidFill>
                  <a:srgbClr val="0000FF"/>
                </a:solidFill>
              </a:rPr>
              <a:t>Name</a:t>
            </a:r>
            <a:r>
              <a:rPr lang="en-US" sz="1400" dirty="0">
                <a:solidFill>
                  <a:srgbClr val="808080"/>
                </a:solidFill>
              </a:rPr>
              <a:t>,</a:t>
            </a:r>
            <a:r>
              <a:rPr lang="en-US" sz="1400" dirty="0">
                <a:solidFill>
                  <a:srgbClr val="000000"/>
                </a:solidFill>
              </a:rPr>
              <a:t> </a:t>
            </a:r>
            <a:r>
              <a:rPr lang="en-US" sz="1400" dirty="0" err="1">
                <a:solidFill>
                  <a:srgbClr val="000000"/>
                </a:solidFill>
              </a:rPr>
              <a:t>DateOfBirth</a:t>
            </a:r>
            <a:r>
              <a:rPr lang="en-US" sz="1400" dirty="0">
                <a:solidFill>
                  <a:srgbClr val="808080"/>
                </a:solidFill>
              </a:rPr>
              <a:t>,</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err="1">
                <a:solidFill>
                  <a:srgbClr val="000000"/>
                </a:solidFill>
              </a:rPr>
              <a:t>DateOfBirth</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err="1">
                <a:solidFill>
                  <a:srgbClr val="000000"/>
                </a:solidFill>
              </a:rPr>
              <a:t>DatePart</a:t>
            </a:r>
            <a:r>
              <a:rPr lang="en-US" sz="1400" dirty="0">
                <a:solidFill>
                  <a:srgbClr val="000000"/>
                </a:solidFill>
              </a:rPr>
              <a:t>] </a:t>
            </a:r>
            <a:r>
              <a:rPr lang="en-IN" sz="1400" dirty="0">
                <a:solidFill>
                  <a:srgbClr val="0000FF"/>
                </a:solidFill>
              </a:rPr>
              <a:t>FROM</a:t>
            </a:r>
            <a:r>
              <a:rPr lang="en-IN" sz="1400" dirty="0">
                <a:solidFill>
                  <a:srgbClr val="000000"/>
                </a:solidFill>
              </a:rPr>
              <a:t> Employees</a:t>
            </a:r>
          </a:p>
          <a:p>
            <a:pPr marL="0" indent="0">
              <a:spcBef>
                <a:spcPts val="0"/>
              </a:spcBef>
              <a:buNone/>
            </a:pPr>
            <a:r>
              <a:rPr lang="en-US" sz="1400" dirty="0">
                <a:solidFill>
                  <a:srgbClr val="0000FF"/>
                </a:solidFill>
              </a:rPr>
              <a:t>WHERE</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err="1">
                <a:solidFill>
                  <a:srgbClr val="000000"/>
                </a:solidFill>
              </a:rPr>
              <a:t>DateOfBirth</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 BETWEEN</a:t>
            </a:r>
            <a:r>
              <a:rPr lang="en-US" sz="1400" dirty="0">
                <a:solidFill>
                  <a:srgbClr val="000000"/>
                </a:solidFill>
              </a:rPr>
              <a:t> </a:t>
            </a:r>
            <a:r>
              <a:rPr lang="en-US" sz="1400" dirty="0">
                <a:solidFill>
                  <a:srgbClr val="FF00FF"/>
                </a:solidFill>
              </a:rPr>
              <a:t>DATEADD</a:t>
            </a:r>
            <a:r>
              <a:rPr lang="en-US" sz="1400" dirty="0">
                <a:solidFill>
                  <a:srgbClr val="808080"/>
                </a:solidFill>
              </a:rPr>
              <a:t>(</a:t>
            </a:r>
            <a:r>
              <a:rPr lang="en-US" sz="1400" dirty="0">
                <a:solidFill>
                  <a:srgbClr val="FF00FF"/>
                </a:solidFill>
              </a:rPr>
              <a:t>DAY</a:t>
            </a:r>
            <a:r>
              <a:rPr lang="en-US" sz="1400" dirty="0">
                <a:solidFill>
                  <a:srgbClr val="808080"/>
                </a:solidFill>
              </a:rPr>
              <a:t>,</a:t>
            </a:r>
            <a:r>
              <a:rPr lang="en-US" sz="1400" dirty="0">
                <a:solidFill>
                  <a:srgbClr val="000000"/>
                </a:solidFill>
              </a:rPr>
              <a:t> </a:t>
            </a:r>
            <a:r>
              <a:rPr lang="en-US" sz="1400" dirty="0">
                <a:solidFill>
                  <a:srgbClr val="808080"/>
                </a:solidFill>
              </a:rPr>
              <a:t>-</a:t>
            </a:r>
            <a:r>
              <a:rPr lang="en-US" sz="1400" dirty="0">
                <a:solidFill>
                  <a:srgbClr val="000000"/>
                </a:solidFill>
              </a:rPr>
              <a:t>7</a:t>
            </a:r>
            <a:r>
              <a:rPr lang="en-US" sz="1400" dirty="0">
                <a:solidFill>
                  <a:srgbClr val="808080"/>
                </a:solidFill>
              </a:rPr>
              <a:t>,</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a:solidFill>
                  <a:srgbClr val="FF00FF"/>
                </a:solidFill>
              </a:rPr>
              <a:t>GETDATE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r>
              <a:rPr lang="en-US" sz="1400" dirty="0">
                <a:solidFill>
                  <a:srgbClr val="000000"/>
                </a:solidFill>
              </a:rPr>
              <a:t> </a:t>
            </a:r>
            <a:r>
              <a:rPr lang="en-US" sz="1400" dirty="0">
                <a:solidFill>
                  <a:srgbClr val="808080"/>
                </a:solidFill>
              </a:rPr>
              <a:t>AND</a:t>
            </a:r>
            <a:r>
              <a:rPr lang="en-US" sz="1400" dirty="0">
                <a:solidFill>
                  <a:srgbClr val="000000"/>
                </a:solidFill>
              </a:rPr>
              <a:t>           </a:t>
            </a:r>
            <a:r>
              <a:rPr lang="en-US" sz="1400" dirty="0">
                <a:solidFill>
                  <a:srgbClr val="FF00FF"/>
                </a:solidFill>
              </a:rPr>
              <a:t>DATEADD</a:t>
            </a:r>
            <a:r>
              <a:rPr lang="en-US" sz="1400" dirty="0">
                <a:solidFill>
                  <a:srgbClr val="808080"/>
                </a:solidFill>
              </a:rPr>
              <a:t>(</a:t>
            </a:r>
            <a:r>
              <a:rPr lang="en-US" sz="1400" dirty="0">
                <a:solidFill>
                  <a:srgbClr val="FF00FF"/>
                </a:solidFill>
              </a:rPr>
              <a:t>DAY</a:t>
            </a:r>
            <a:r>
              <a:rPr lang="en-US" sz="1400" dirty="0">
                <a:solidFill>
                  <a:srgbClr val="808080"/>
                </a:solidFill>
              </a:rPr>
              <a:t>,</a:t>
            </a:r>
            <a:r>
              <a:rPr lang="en-US" sz="1400" dirty="0">
                <a:solidFill>
                  <a:srgbClr val="000000"/>
                </a:solidFill>
              </a:rPr>
              <a:t> </a:t>
            </a:r>
            <a:r>
              <a:rPr lang="en-US" sz="1400" dirty="0">
                <a:solidFill>
                  <a:srgbClr val="808080"/>
                </a:solidFill>
              </a:rPr>
              <a:t>-</a:t>
            </a:r>
            <a:r>
              <a:rPr lang="en-US" sz="1400" dirty="0">
                <a:solidFill>
                  <a:srgbClr val="000000"/>
                </a:solidFill>
              </a:rPr>
              <a:t>1</a:t>
            </a:r>
            <a:r>
              <a:rPr lang="en-US" sz="1400" dirty="0">
                <a:solidFill>
                  <a:srgbClr val="808080"/>
                </a:solidFill>
              </a:rPr>
              <a:t>,</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a:solidFill>
                  <a:srgbClr val="FF00FF"/>
                </a:solidFill>
              </a:rPr>
              <a:t>GETDATE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endParaRPr lang="en-US" sz="1400" dirty="0">
              <a:solidFill>
                <a:srgbClr val="000000"/>
              </a:solidFill>
            </a:endParaRPr>
          </a:p>
          <a:p>
            <a:pPr marL="0" indent="0">
              <a:spcBef>
                <a:spcPts val="0"/>
              </a:spcBef>
              <a:buNone/>
            </a:pPr>
            <a:endParaRPr lang="en-IN" sz="1400" dirty="0">
              <a:solidFill>
                <a:srgbClr val="000000"/>
              </a:solidFill>
            </a:endParaRPr>
          </a:p>
          <a:p>
            <a:pPr marL="0" indent="0">
              <a:spcBef>
                <a:spcPts val="0"/>
              </a:spcBef>
              <a:buNone/>
            </a:pPr>
            <a:r>
              <a:rPr lang="en-IN" sz="1400" dirty="0">
                <a:solidFill>
                  <a:srgbClr val="008000"/>
                </a:solidFill>
              </a:rPr>
              <a:t>--today</a:t>
            </a:r>
            <a:endParaRPr lang="en-IN" sz="1400" dirty="0">
              <a:solidFill>
                <a:srgbClr val="000000"/>
              </a:solidFill>
            </a:endParaRPr>
          </a:p>
          <a:p>
            <a:pPr marL="0" indent="0">
              <a:spcBef>
                <a:spcPts val="0"/>
              </a:spcBef>
              <a:buNone/>
            </a:pPr>
            <a:r>
              <a:rPr lang="en-US" sz="1400" dirty="0">
                <a:solidFill>
                  <a:srgbClr val="0000FF"/>
                </a:solidFill>
              </a:rPr>
              <a:t>SELECT</a:t>
            </a:r>
            <a:r>
              <a:rPr lang="en-US" sz="1400" dirty="0">
                <a:solidFill>
                  <a:srgbClr val="000000"/>
                </a:solidFill>
              </a:rPr>
              <a:t> </a:t>
            </a:r>
            <a:r>
              <a:rPr lang="en-US" sz="1400" dirty="0">
                <a:solidFill>
                  <a:srgbClr val="0000FF"/>
                </a:solidFill>
              </a:rPr>
              <a:t>Name</a:t>
            </a:r>
            <a:r>
              <a:rPr lang="en-US" sz="1400" dirty="0">
                <a:solidFill>
                  <a:srgbClr val="808080"/>
                </a:solidFill>
              </a:rPr>
              <a:t>,</a:t>
            </a:r>
            <a:r>
              <a:rPr lang="en-US" sz="1400" dirty="0">
                <a:solidFill>
                  <a:srgbClr val="000000"/>
                </a:solidFill>
              </a:rPr>
              <a:t> </a:t>
            </a:r>
            <a:r>
              <a:rPr lang="en-US" sz="1400" dirty="0" err="1">
                <a:solidFill>
                  <a:srgbClr val="000000"/>
                </a:solidFill>
              </a:rPr>
              <a:t>DateOfBirth</a:t>
            </a:r>
            <a:r>
              <a:rPr lang="en-US" sz="1400" dirty="0">
                <a:solidFill>
                  <a:srgbClr val="808080"/>
                </a:solidFill>
              </a:rPr>
              <a:t>,</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err="1">
                <a:solidFill>
                  <a:srgbClr val="000000"/>
                </a:solidFill>
              </a:rPr>
              <a:t>DateOfBirth</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err="1">
                <a:solidFill>
                  <a:srgbClr val="000000"/>
                </a:solidFill>
              </a:rPr>
              <a:t>DatePart</a:t>
            </a:r>
            <a:r>
              <a:rPr lang="en-US" sz="1400" dirty="0">
                <a:solidFill>
                  <a:srgbClr val="000000"/>
                </a:solidFill>
              </a:rPr>
              <a:t>] </a:t>
            </a:r>
            <a:r>
              <a:rPr lang="en-IN" sz="1400" dirty="0">
                <a:solidFill>
                  <a:srgbClr val="0000FF"/>
                </a:solidFill>
              </a:rPr>
              <a:t>FROM</a:t>
            </a:r>
            <a:r>
              <a:rPr lang="en-IN" sz="1400" dirty="0">
                <a:solidFill>
                  <a:srgbClr val="000000"/>
                </a:solidFill>
              </a:rPr>
              <a:t> Employees </a:t>
            </a:r>
            <a:r>
              <a:rPr lang="en-US" sz="1400" dirty="0">
                <a:solidFill>
                  <a:srgbClr val="0000FF"/>
                </a:solidFill>
              </a:rPr>
              <a:t>WHERE</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err="1">
                <a:solidFill>
                  <a:srgbClr val="000000"/>
                </a:solidFill>
              </a:rPr>
              <a:t>DateOfBirth</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r>
              <a:rPr lang="en-US" sz="1400" dirty="0">
                <a:solidFill>
                  <a:srgbClr val="000000"/>
                </a:solidFill>
              </a:rPr>
              <a:t> </a:t>
            </a:r>
            <a:r>
              <a:rPr lang="en-US" sz="1400" dirty="0">
                <a:solidFill>
                  <a:srgbClr val="808080"/>
                </a:solidFill>
              </a:rPr>
              <a:t>=</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a:solidFill>
                  <a:srgbClr val="FF00FF"/>
                </a:solidFill>
              </a:rPr>
              <a:t>GETDATE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endParaRPr lang="en-US" sz="1400" dirty="0">
              <a:solidFill>
                <a:srgbClr val="000000"/>
              </a:solidFill>
            </a:endParaRPr>
          </a:p>
        </p:txBody>
      </p:sp>
    </p:spTree>
    <p:extLst>
      <p:ext uri="{BB962C8B-B14F-4D97-AF65-F5344CB8AC3E}">
        <p14:creationId xmlns:p14="http://schemas.microsoft.com/office/powerpoint/2010/main" val="1143677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647E-4E1A-52C2-834F-A861CD61BDD9}"/>
              </a:ext>
            </a:extLst>
          </p:cNvPr>
          <p:cNvSpPr>
            <a:spLocks noGrp="1"/>
          </p:cNvSpPr>
          <p:nvPr>
            <p:ph type="title"/>
          </p:nvPr>
        </p:nvSpPr>
        <p:spPr/>
        <p:txBody>
          <a:bodyPr>
            <a:normAutofit/>
          </a:bodyPr>
          <a:lstStyle/>
          <a:p>
            <a:r>
              <a:rPr lang="en-IN" b="1" kern="0" dirty="0" err="1">
                <a:solidFill>
                  <a:srgbClr val="222222"/>
                </a:solidFill>
                <a:effectLst/>
                <a:latin typeface="+mn-lt"/>
                <a:ea typeface="Times New Roman" panose="02020603050405020304" pitchFamily="18" charset="0"/>
              </a:rPr>
              <a:t>Sql</a:t>
            </a:r>
            <a:r>
              <a:rPr lang="en-IN" b="1" kern="0" dirty="0">
                <a:solidFill>
                  <a:srgbClr val="222222"/>
                </a:solidFill>
                <a:effectLst/>
                <a:latin typeface="+mn-lt"/>
                <a:ea typeface="Times New Roman" panose="02020603050405020304" pitchFamily="18" charset="0"/>
              </a:rPr>
              <a:t> query to delete from multiple tables\ delete cascade</a:t>
            </a:r>
            <a:endParaRPr lang="en-IN" dirty="0">
              <a:latin typeface="+mn-lt"/>
            </a:endParaRPr>
          </a:p>
        </p:txBody>
      </p:sp>
      <p:sp>
        <p:nvSpPr>
          <p:cNvPr id="3" name="Content Placeholder 2">
            <a:extLst>
              <a:ext uri="{FF2B5EF4-FFF2-40B4-BE49-F238E27FC236}">
                <a16:creationId xmlns:a16="http://schemas.microsoft.com/office/drawing/2014/main" id="{493419FB-77FF-7050-08B9-9CC1CBE568E5}"/>
              </a:ext>
            </a:extLst>
          </p:cNvPr>
          <p:cNvSpPr>
            <a:spLocks noGrp="1"/>
          </p:cNvSpPr>
          <p:nvPr>
            <p:ph idx="1"/>
          </p:nvPr>
        </p:nvSpPr>
        <p:spPr/>
        <p:txBody>
          <a:bodyPr>
            <a:normAutofit/>
          </a:bodyPr>
          <a:lstStyle/>
          <a:p>
            <a:pPr marL="0" indent="0" algn="just">
              <a:lnSpc>
                <a:spcPct val="107000"/>
              </a:lnSpc>
              <a:spcBef>
                <a:spcPts val="0"/>
              </a:spcBef>
              <a:buNone/>
            </a:pPr>
            <a:r>
              <a:rPr lang="en-US" sz="2400" dirty="0">
                <a:solidFill>
                  <a:srgbClr val="0000FF"/>
                </a:solidFill>
              </a:rPr>
              <a:t>Alter</a:t>
            </a:r>
            <a:r>
              <a:rPr lang="en-US" sz="2400" dirty="0">
                <a:solidFill>
                  <a:srgbClr val="000000"/>
                </a:solidFill>
              </a:rPr>
              <a:t> </a:t>
            </a:r>
            <a:r>
              <a:rPr lang="en-US" sz="2400" dirty="0">
                <a:solidFill>
                  <a:srgbClr val="0000FF"/>
                </a:solidFill>
              </a:rPr>
              <a:t>table</a:t>
            </a:r>
            <a:r>
              <a:rPr lang="en-US" sz="2400" dirty="0">
                <a:solidFill>
                  <a:srgbClr val="000000"/>
                </a:solidFill>
              </a:rPr>
              <a:t> Employees </a:t>
            </a:r>
            <a:r>
              <a:rPr lang="en-US" sz="2400" dirty="0">
                <a:solidFill>
                  <a:srgbClr val="0000FF"/>
                </a:solidFill>
              </a:rPr>
              <a:t>add</a:t>
            </a:r>
            <a:r>
              <a:rPr lang="en-US" sz="2400" dirty="0">
                <a:solidFill>
                  <a:srgbClr val="000000"/>
                </a:solidFill>
              </a:rPr>
              <a:t> </a:t>
            </a:r>
            <a:r>
              <a:rPr lang="en-US" sz="2400" dirty="0">
                <a:solidFill>
                  <a:srgbClr val="0000FF"/>
                </a:solidFill>
              </a:rPr>
              <a:t>constraint</a:t>
            </a:r>
            <a:r>
              <a:rPr lang="en-US" sz="2400" dirty="0">
                <a:solidFill>
                  <a:srgbClr val="000000"/>
                </a:solidFill>
              </a:rPr>
              <a:t> </a:t>
            </a:r>
            <a:r>
              <a:rPr lang="en-US" sz="2400" dirty="0" err="1">
                <a:solidFill>
                  <a:srgbClr val="000000"/>
                </a:solidFill>
              </a:rPr>
              <a:t>FK_Dept_Employees_Cascade_Delete</a:t>
            </a:r>
            <a:r>
              <a:rPr lang="en-US" sz="2400" dirty="0">
                <a:solidFill>
                  <a:srgbClr val="000000"/>
                </a:solidFill>
              </a:rPr>
              <a:t> </a:t>
            </a:r>
            <a:r>
              <a:rPr lang="en-US" sz="2400" dirty="0">
                <a:solidFill>
                  <a:srgbClr val="0000FF"/>
                </a:solidFill>
              </a:rPr>
              <a:t>foreign</a:t>
            </a:r>
            <a:r>
              <a:rPr lang="en-US" sz="2400" dirty="0">
                <a:solidFill>
                  <a:srgbClr val="000000"/>
                </a:solidFill>
              </a:rPr>
              <a:t> </a:t>
            </a:r>
            <a:r>
              <a:rPr lang="en-US" sz="2400" dirty="0">
                <a:solidFill>
                  <a:srgbClr val="0000FF"/>
                </a:solidFill>
              </a:rPr>
              <a:t>key </a:t>
            </a:r>
            <a:r>
              <a:rPr lang="en-US" sz="2400" dirty="0">
                <a:solidFill>
                  <a:srgbClr val="808080"/>
                </a:solidFill>
              </a:rPr>
              <a:t>(</a:t>
            </a:r>
            <a:r>
              <a:rPr lang="en-US" sz="2400" dirty="0" err="1">
                <a:solidFill>
                  <a:srgbClr val="000000"/>
                </a:solidFill>
              </a:rPr>
              <a:t>DeptId</a:t>
            </a:r>
            <a:r>
              <a:rPr lang="en-US" sz="2400" dirty="0">
                <a:solidFill>
                  <a:srgbClr val="808080"/>
                </a:solidFill>
              </a:rPr>
              <a:t>)</a:t>
            </a:r>
            <a:r>
              <a:rPr lang="en-US" sz="2400" dirty="0">
                <a:solidFill>
                  <a:srgbClr val="000000"/>
                </a:solidFill>
              </a:rPr>
              <a:t> </a:t>
            </a:r>
            <a:r>
              <a:rPr lang="en-US" sz="2400" dirty="0">
                <a:solidFill>
                  <a:srgbClr val="0000FF"/>
                </a:solidFill>
              </a:rPr>
              <a:t>references</a:t>
            </a:r>
            <a:r>
              <a:rPr lang="en-US" sz="2400" dirty="0">
                <a:solidFill>
                  <a:srgbClr val="000000"/>
                </a:solidFill>
              </a:rPr>
              <a:t> Departments</a:t>
            </a:r>
            <a:r>
              <a:rPr lang="en-US" sz="2400" dirty="0">
                <a:solidFill>
                  <a:srgbClr val="808080"/>
                </a:solidFill>
              </a:rPr>
              <a:t>(</a:t>
            </a:r>
            <a:r>
              <a:rPr lang="en-US" sz="2400" dirty="0">
                <a:solidFill>
                  <a:srgbClr val="000000"/>
                </a:solidFill>
              </a:rPr>
              <a:t>Id</a:t>
            </a:r>
            <a:r>
              <a:rPr lang="en-US" sz="2400" dirty="0">
                <a:solidFill>
                  <a:srgbClr val="808080"/>
                </a:solidFill>
              </a:rPr>
              <a:t>)</a:t>
            </a:r>
            <a:r>
              <a:rPr lang="en-US" sz="2400" dirty="0">
                <a:solidFill>
                  <a:srgbClr val="000000"/>
                </a:solidFill>
              </a:rPr>
              <a:t> </a:t>
            </a:r>
            <a:r>
              <a:rPr lang="en-US" sz="2400" dirty="0">
                <a:solidFill>
                  <a:srgbClr val="0000FF"/>
                </a:solidFill>
              </a:rPr>
              <a:t>on</a:t>
            </a:r>
            <a:r>
              <a:rPr lang="en-US" sz="2400" dirty="0">
                <a:solidFill>
                  <a:srgbClr val="000000"/>
                </a:solidFill>
              </a:rPr>
              <a:t> </a:t>
            </a:r>
            <a:r>
              <a:rPr lang="en-US" sz="2400" dirty="0">
                <a:solidFill>
                  <a:srgbClr val="0000FF"/>
                </a:solidFill>
              </a:rPr>
              <a:t>delete</a:t>
            </a:r>
            <a:r>
              <a:rPr lang="en-US" sz="2400" dirty="0">
                <a:solidFill>
                  <a:srgbClr val="000000"/>
                </a:solidFill>
              </a:rPr>
              <a:t> </a:t>
            </a:r>
            <a:r>
              <a:rPr lang="en-US" sz="2400" dirty="0">
                <a:solidFill>
                  <a:srgbClr val="0000FF"/>
                </a:solidFill>
              </a:rPr>
              <a:t>cascade</a:t>
            </a:r>
            <a:endParaRPr lang="en-IN" sz="2400" dirty="0"/>
          </a:p>
        </p:txBody>
      </p:sp>
    </p:spTree>
    <p:extLst>
      <p:ext uri="{BB962C8B-B14F-4D97-AF65-F5344CB8AC3E}">
        <p14:creationId xmlns:p14="http://schemas.microsoft.com/office/powerpoint/2010/main" val="2373333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A4A8-06DC-966E-C340-AE30D1F8A862}"/>
              </a:ext>
            </a:extLst>
          </p:cNvPr>
          <p:cNvSpPr>
            <a:spLocks noGrp="1"/>
          </p:cNvSpPr>
          <p:nvPr>
            <p:ph type="title"/>
          </p:nvPr>
        </p:nvSpPr>
        <p:spPr/>
        <p:txBody>
          <a:bodyPr>
            <a:normAutofit/>
          </a:bodyPr>
          <a:lstStyle/>
          <a:p>
            <a:r>
              <a:rPr lang="en-IN" b="1" kern="0" dirty="0" err="1">
                <a:solidFill>
                  <a:srgbClr val="222222"/>
                </a:solidFill>
                <a:effectLst/>
                <a:latin typeface="Calibri" panose="020F0502020204030204" pitchFamily="34" charset="0"/>
                <a:ea typeface="Times New Roman" panose="02020603050405020304" pitchFamily="18" charset="0"/>
              </a:rPr>
              <a:t>Sql</a:t>
            </a:r>
            <a:r>
              <a:rPr lang="en-IN" b="1" kern="0" dirty="0">
                <a:solidFill>
                  <a:srgbClr val="222222"/>
                </a:solidFill>
                <a:effectLst/>
                <a:latin typeface="Calibri" panose="020F0502020204030204" pitchFamily="34" charset="0"/>
                <a:ea typeface="Times New Roman" panose="02020603050405020304" pitchFamily="18" charset="0"/>
              </a:rPr>
              <a:t> function to get number from string</a:t>
            </a:r>
            <a:endParaRPr lang="en-IN" dirty="0"/>
          </a:p>
        </p:txBody>
      </p:sp>
      <p:sp>
        <p:nvSpPr>
          <p:cNvPr id="3" name="Content Placeholder 2">
            <a:extLst>
              <a:ext uri="{FF2B5EF4-FFF2-40B4-BE49-F238E27FC236}">
                <a16:creationId xmlns:a16="http://schemas.microsoft.com/office/drawing/2014/main" id="{4681E333-79DA-55FE-E3F6-57FCDBFB4BFD}"/>
              </a:ext>
            </a:extLst>
          </p:cNvPr>
          <p:cNvSpPr>
            <a:spLocks noGrp="1"/>
          </p:cNvSpPr>
          <p:nvPr>
            <p:ph idx="1"/>
          </p:nvPr>
        </p:nvSpPr>
        <p:spPr/>
        <p:txBody>
          <a:bodyPr>
            <a:normAutofit fontScale="77500" lnSpcReduction="20000"/>
          </a:bodyPr>
          <a:lstStyle/>
          <a:p>
            <a:pPr marL="0" indent="0">
              <a:spcBef>
                <a:spcPts val="0"/>
              </a:spcBef>
              <a:buNone/>
            </a:pPr>
            <a:r>
              <a:rPr lang="en-IN" sz="1800" dirty="0">
                <a:solidFill>
                  <a:srgbClr val="0000FF"/>
                </a:solidFill>
                <a:latin typeface="Consolas" panose="020B0609020204030204" pitchFamily="49" charset="0"/>
              </a:rPr>
              <a:t>Create</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UDF_ExtractNumbers</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Input is alphanumeric string</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00"/>
                </a:solidFill>
                <a:latin typeface="Consolas" panose="020B0609020204030204" pitchFamily="49" charset="0"/>
              </a:rPr>
              <a:t>  @input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255</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pPr marL="0" indent="0">
              <a:spcBef>
                <a:spcPts val="0"/>
              </a:spcBef>
              <a:buNone/>
            </a:pPr>
            <a:r>
              <a:rPr lang="en-US" sz="1800" dirty="0">
                <a:solidFill>
                  <a:srgbClr val="008000"/>
                </a:solidFill>
                <a:latin typeface="Consolas" panose="020B0609020204030204" pitchFamily="49" charset="0"/>
              </a:rPr>
              <a:t>-- Returns numbers as a string</a:t>
            </a:r>
            <a:endParaRPr lang="en-US" sz="1800" dirty="0">
              <a:solidFill>
                <a:srgbClr val="000000"/>
              </a:solidFill>
              <a:latin typeface="Consolas" panose="020B0609020204030204" pitchFamily="49" charset="0"/>
            </a:endParaRPr>
          </a:p>
          <a:p>
            <a:pPr marL="0" indent="0">
              <a:spcBef>
                <a:spcPts val="0"/>
              </a:spcBef>
              <a:buNone/>
            </a:pPr>
            <a:r>
              <a:rPr lang="en-IN" sz="1800" dirty="0">
                <a:solidFill>
                  <a:srgbClr val="0000FF"/>
                </a:solidFill>
                <a:latin typeface="Consolas" panose="020B0609020204030204" pitchFamily="49" charset="0"/>
              </a:rPr>
              <a:t>Returns</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255</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FF"/>
                </a:solidFill>
                <a:latin typeface="Consolas" panose="020B0609020204030204" pitchFamily="49" charset="0"/>
              </a:rPr>
              <a:t>Begin</a:t>
            </a:r>
            <a:r>
              <a:rPr lang="en-IN" sz="1800" dirty="0">
                <a:solidFill>
                  <a:srgbClr val="000000"/>
                </a:solidFill>
                <a:latin typeface="Consolas" panose="020B0609020204030204" pitchFamily="49" charset="0"/>
              </a:rPr>
              <a:t>  </a:t>
            </a: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Returns the index of a character that is not a number</a:t>
            </a:r>
            <a:endParaRPr lang="en-US"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If the specified pattern is not found, ZERO is returned</a:t>
            </a:r>
            <a:endParaRPr lang="en-US"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Declare</a:t>
            </a:r>
            <a:r>
              <a:rPr lang="en-US" sz="1800" dirty="0">
                <a:solidFill>
                  <a:srgbClr val="000000"/>
                </a:solidFill>
                <a:latin typeface="Consolas" panose="020B0609020204030204" pitchFamily="49" charset="0"/>
              </a:rPr>
              <a:t> @alphabetIndex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Patindex</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'%[^0-9]%'</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@input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Begin</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While</a:t>
            </a:r>
            <a:r>
              <a:rPr lang="en-IN" sz="1800" dirty="0">
                <a:solidFill>
                  <a:srgbClr val="000000"/>
                </a:solidFill>
                <a:latin typeface="Consolas" panose="020B0609020204030204" pitchFamily="49" charset="0"/>
              </a:rPr>
              <a:t> @alphabetIndex </a:t>
            </a:r>
            <a:r>
              <a:rPr lang="en-IN" sz="1800" dirty="0">
                <a:solidFill>
                  <a:srgbClr val="808080"/>
                </a:solidFill>
                <a:latin typeface="Consolas" panose="020B0609020204030204" pitchFamily="49" charset="0"/>
              </a:rPr>
              <a:t>&gt;</a:t>
            </a:r>
            <a:r>
              <a:rPr lang="en-IN" sz="1800" dirty="0">
                <a:solidFill>
                  <a:srgbClr val="000000"/>
                </a:solidFill>
                <a:latin typeface="Consolas" panose="020B0609020204030204" pitchFamily="49" charset="0"/>
              </a:rPr>
              <a:t> 0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Begin</a:t>
            </a:r>
            <a:r>
              <a:rPr lang="en-IN" sz="1800" dirty="0">
                <a:solidFill>
                  <a:srgbClr val="000000"/>
                </a:solidFill>
                <a:latin typeface="Consolas" panose="020B0609020204030204" pitchFamily="49" charset="0"/>
              </a:rPr>
              <a:t>  </a:t>
            </a: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In the input string (@input) at the position (@alphabetIndex) </a:t>
            </a:r>
            <a:endParaRPr lang="en-US"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where we have a non-numeric </a:t>
            </a:r>
            <a:r>
              <a:rPr lang="en-US" sz="1800" dirty="0" err="1">
                <a:solidFill>
                  <a:srgbClr val="008000"/>
                </a:solidFill>
                <a:latin typeface="Consolas" panose="020B0609020204030204" pitchFamily="49" charset="0"/>
              </a:rPr>
              <a:t>chracter</a:t>
            </a:r>
            <a:r>
              <a:rPr lang="en-US" sz="1800" dirty="0">
                <a:solidFill>
                  <a:srgbClr val="008000"/>
                </a:solidFill>
                <a:latin typeface="Consolas" panose="020B0609020204030204" pitchFamily="49" charset="0"/>
              </a:rPr>
              <a:t>, replace that 1</a:t>
            </a:r>
            <a:endParaRPr lang="en-US"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character with an empty string ('')</a:t>
            </a:r>
            <a:endParaRPr lang="en-US" sz="1800" dirty="0">
              <a:solidFill>
                <a:srgbClr val="000000"/>
              </a:solidFill>
              <a:latin typeface="Consolas" panose="020B0609020204030204" pitchFamily="49" charset="0"/>
            </a:endParaRPr>
          </a:p>
          <a:p>
            <a:pPr marL="0" indent="0">
              <a:spcBef>
                <a:spcPts val="0"/>
              </a:spcBef>
              <a:buNone/>
            </a:pPr>
            <a:r>
              <a:rPr lang="da-DK" sz="1800" dirty="0">
                <a:solidFill>
                  <a:srgbClr val="000000"/>
                </a:solidFill>
                <a:latin typeface="Consolas" panose="020B0609020204030204" pitchFamily="49" charset="0"/>
              </a:rPr>
              <a:t>  </a:t>
            </a:r>
            <a:r>
              <a:rPr lang="da-DK" sz="1800" dirty="0">
                <a:solidFill>
                  <a:srgbClr val="0000FF"/>
                </a:solidFill>
                <a:latin typeface="Consolas" panose="020B0609020204030204" pitchFamily="49" charset="0"/>
              </a:rPr>
              <a:t>Set</a:t>
            </a:r>
            <a:r>
              <a:rPr lang="da-DK" sz="1800" dirty="0">
                <a:solidFill>
                  <a:srgbClr val="000000"/>
                </a:solidFill>
                <a:latin typeface="Consolas" panose="020B0609020204030204" pitchFamily="49" charset="0"/>
              </a:rPr>
              <a:t> @input </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a:t>
            </a:r>
            <a:r>
              <a:rPr lang="da-DK" sz="1800" dirty="0">
                <a:solidFill>
                  <a:srgbClr val="FF00FF"/>
                </a:solidFill>
                <a:latin typeface="Consolas" panose="020B0609020204030204" pitchFamily="49" charset="0"/>
              </a:rPr>
              <a:t>Stuff</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@input</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@alphabetIndex</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1</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a:t>
            </a:r>
            <a:r>
              <a:rPr lang="da-DK" sz="1800" dirty="0">
                <a:solidFill>
                  <a:srgbClr val="FF0000"/>
                </a:solidFill>
                <a:latin typeface="Consolas" panose="020B0609020204030204" pitchFamily="49" charset="0"/>
              </a:rPr>
              <a:t>''</a:t>
            </a:r>
            <a:r>
              <a:rPr lang="da-DK" sz="1800" dirty="0">
                <a:solidFill>
                  <a:srgbClr val="000000"/>
                </a:solidFill>
                <a:latin typeface="Consolas" panose="020B0609020204030204" pitchFamily="49" charset="0"/>
              </a:rPr>
              <a:t> </a:t>
            </a:r>
            <a:r>
              <a:rPr lang="da-DK" sz="1800" dirty="0">
                <a:solidFill>
                  <a:srgbClr val="808080"/>
                </a:solidFill>
                <a:latin typeface="Consolas" panose="020B0609020204030204" pitchFamily="49" charset="0"/>
              </a:rPr>
              <a:t>)</a:t>
            </a:r>
            <a:endParaRPr lang="da-DK"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Find the next non-numeric character and repeat the above step</a:t>
            </a:r>
            <a:endParaRPr lang="en-US"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until all non-numeric characters are replaced with an empty string</a:t>
            </a:r>
            <a:endParaRPr lang="en-US" sz="1800" dirty="0">
              <a:solidFill>
                <a:srgbClr val="000000"/>
              </a:solidFill>
              <a:latin typeface="Consolas" panose="020B0609020204030204" pitchFamily="49" charset="0"/>
            </a:endParaRP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Set</a:t>
            </a:r>
            <a:r>
              <a:rPr lang="en-IN" sz="1800" dirty="0">
                <a:solidFill>
                  <a:srgbClr val="000000"/>
                </a:solidFill>
                <a:latin typeface="Consolas" panose="020B0609020204030204" pitchFamily="49" charset="0"/>
              </a:rPr>
              <a:t> @alphabetIndex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FF00FF"/>
                </a:solidFill>
                <a:latin typeface="Consolas" panose="020B0609020204030204" pitchFamily="49" charset="0"/>
              </a:rPr>
              <a:t>Patindex</a:t>
            </a:r>
            <a:r>
              <a:rPr lang="en-IN" sz="1800" dirty="0">
                <a:solidFill>
                  <a:srgbClr val="808080"/>
                </a:solidFill>
                <a:latin typeface="Consolas" panose="020B0609020204030204" pitchFamily="49" charset="0"/>
              </a:rPr>
              <a:t>(</a:t>
            </a:r>
            <a:r>
              <a:rPr lang="en-IN" sz="1800" dirty="0">
                <a:solidFill>
                  <a:srgbClr val="FF0000"/>
                </a:solidFill>
                <a:latin typeface="Consolas" panose="020B0609020204030204" pitchFamily="49" charset="0"/>
              </a:rPr>
              <a:t>'%[^0-9]%'</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@input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End</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End</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@input</a:t>
            </a:r>
          </a:p>
          <a:p>
            <a:pPr marL="0" indent="0">
              <a:spcBef>
                <a:spcPts val="0"/>
              </a:spcBef>
              <a:buNone/>
            </a:pPr>
            <a:r>
              <a:rPr lang="en-IN" sz="1800" dirty="0">
                <a:solidFill>
                  <a:srgbClr val="0000FF"/>
                </a:solidFill>
                <a:latin typeface="Consolas" panose="020B0609020204030204" pitchFamily="49" charset="0"/>
              </a:rPr>
              <a:t>End</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00"/>
                </a:solidFill>
                <a:latin typeface="Consolas" panose="020B0609020204030204" pitchFamily="49" charset="0"/>
              </a:rPr>
              <a:t> </a:t>
            </a:r>
          </a:p>
          <a:p>
            <a:pPr marL="0" indent="0">
              <a:spcBef>
                <a:spcPts val="0"/>
              </a:spcBef>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UDF_ExtractNumbers</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IDName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ID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Numbers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TestTable</a:t>
            </a:r>
            <a:endParaRPr lang="en-IN" dirty="0"/>
          </a:p>
        </p:txBody>
      </p:sp>
    </p:spTree>
    <p:extLst>
      <p:ext uri="{BB962C8B-B14F-4D97-AF65-F5344CB8AC3E}">
        <p14:creationId xmlns:p14="http://schemas.microsoft.com/office/powerpoint/2010/main" val="3757299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1967-FB7C-A4C7-9D72-1C49D7DCA1A2}"/>
              </a:ext>
            </a:extLst>
          </p:cNvPr>
          <p:cNvSpPr>
            <a:spLocks noGrp="1"/>
          </p:cNvSpPr>
          <p:nvPr>
            <p:ph type="title"/>
          </p:nvPr>
        </p:nvSpPr>
        <p:spPr/>
        <p:txBody>
          <a:bodyPr/>
          <a:lstStyle/>
          <a:p>
            <a:r>
              <a:rPr lang="en-IN" sz="4400" b="1" kern="0" dirty="0" err="1">
                <a:solidFill>
                  <a:srgbClr val="222222"/>
                </a:solidFill>
                <a:effectLst/>
                <a:latin typeface="Calibri" panose="020F0502020204030204" pitchFamily="34" charset="0"/>
                <a:ea typeface="Times New Roman" panose="02020603050405020304" pitchFamily="18" charset="0"/>
              </a:rPr>
              <a:t>Sql</a:t>
            </a:r>
            <a:r>
              <a:rPr lang="en-IN" sz="4400" b="1" kern="0" dirty="0">
                <a:solidFill>
                  <a:srgbClr val="222222"/>
                </a:solidFill>
                <a:effectLst/>
                <a:latin typeface="Calibri" panose="020F0502020204030204" pitchFamily="34" charset="0"/>
                <a:ea typeface="Times New Roman" panose="02020603050405020304" pitchFamily="18" charset="0"/>
              </a:rPr>
              <a:t> function to get text from string</a:t>
            </a:r>
            <a:endParaRPr lang="en-IN" dirty="0"/>
          </a:p>
        </p:txBody>
      </p:sp>
      <p:sp>
        <p:nvSpPr>
          <p:cNvPr id="3" name="Content Placeholder 2">
            <a:extLst>
              <a:ext uri="{FF2B5EF4-FFF2-40B4-BE49-F238E27FC236}">
                <a16:creationId xmlns:a16="http://schemas.microsoft.com/office/drawing/2014/main" id="{93CFD188-295E-049B-2E06-56D8C2CFF858}"/>
              </a:ext>
            </a:extLst>
          </p:cNvPr>
          <p:cNvSpPr>
            <a:spLocks noGrp="1"/>
          </p:cNvSpPr>
          <p:nvPr>
            <p:ph idx="1"/>
          </p:nvPr>
        </p:nvSpPr>
        <p:spPr/>
        <p:txBody>
          <a:bodyPr>
            <a:normAutofit fontScale="70000" lnSpcReduction="20000"/>
          </a:bodyPr>
          <a:lstStyle/>
          <a:p>
            <a:pPr marL="0" indent="0">
              <a:spcBef>
                <a:spcPts val="0"/>
              </a:spcBef>
              <a:buNone/>
            </a:pPr>
            <a:r>
              <a:rPr lang="en-IN" sz="1800" dirty="0">
                <a:solidFill>
                  <a:srgbClr val="0000FF"/>
                </a:solidFill>
                <a:latin typeface="Consolas" panose="020B0609020204030204" pitchFamily="49" charset="0"/>
              </a:rPr>
              <a:t>Create</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UDF_ExtractAlphabets</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Input is alphanumeric string</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00"/>
                </a:solidFill>
                <a:latin typeface="Consolas" panose="020B0609020204030204" pitchFamily="49" charset="0"/>
              </a:rPr>
              <a:t>  @input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255</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pPr marL="0" indent="0">
              <a:spcBef>
                <a:spcPts val="0"/>
              </a:spcBef>
              <a:buNone/>
            </a:pPr>
            <a:r>
              <a:rPr lang="en-US" sz="1800" dirty="0">
                <a:solidFill>
                  <a:srgbClr val="008000"/>
                </a:solidFill>
                <a:latin typeface="Consolas" panose="020B0609020204030204" pitchFamily="49" charset="0"/>
              </a:rPr>
              <a:t>-- Returns numbers as a string</a:t>
            </a:r>
            <a:endParaRPr lang="en-US" sz="1800" dirty="0">
              <a:solidFill>
                <a:srgbClr val="000000"/>
              </a:solidFill>
              <a:latin typeface="Consolas" panose="020B0609020204030204" pitchFamily="49" charset="0"/>
            </a:endParaRPr>
          </a:p>
          <a:p>
            <a:pPr marL="0" indent="0">
              <a:spcBef>
                <a:spcPts val="0"/>
              </a:spcBef>
              <a:buNone/>
            </a:pPr>
            <a:r>
              <a:rPr lang="en-IN" sz="1800" dirty="0">
                <a:solidFill>
                  <a:srgbClr val="0000FF"/>
                </a:solidFill>
                <a:latin typeface="Consolas" panose="020B0609020204030204" pitchFamily="49" charset="0"/>
              </a:rPr>
              <a:t>Returns</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255</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FF"/>
                </a:solidFill>
                <a:latin typeface="Consolas" panose="020B0609020204030204" pitchFamily="49" charset="0"/>
              </a:rPr>
              <a:t>Begin</a:t>
            </a:r>
            <a:r>
              <a:rPr lang="en-IN" sz="1800" dirty="0">
                <a:solidFill>
                  <a:srgbClr val="000000"/>
                </a:solidFill>
                <a:latin typeface="Consolas" panose="020B0609020204030204" pitchFamily="49" charset="0"/>
              </a:rPr>
              <a:t>  </a:t>
            </a: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Returns the index of a character that is not an alphabet</a:t>
            </a:r>
            <a:endParaRPr lang="en-US"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If an alphabet is not found, ZERO is returned</a:t>
            </a:r>
            <a:endParaRPr lang="en-US"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Declare</a:t>
            </a:r>
            <a:r>
              <a:rPr lang="en-US" sz="1800" dirty="0">
                <a:solidFill>
                  <a:srgbClr val="000000"/>
                </a:solidFill>
                <a:latin typeface="Consolas" panose="020B0609020204030204" pitchFamily="49" charset="0"/>
              </a:rPr>
              <a:t> @numberIndex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Patindex</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a:t>
            </a:r>
            <a:r>
              <a:rPr lang="en-US" sz="1800" dirty="0" err="1">
                <a:solidFill>
                  <a:srgbClr val="FF0000"/>
                </a:solidFill>
                <a:latin typeface="Consolas" panose="020B0609020204030204" pitchFamily="49" charset="0"/>
              </a:rPr>
              <a:t>zA</a:t>
            </a:r>
            <a:r>
              <a:rPr lang="en-US" sz="1800" dirty="0">
                <a:solidFill>
                  <a:srgbClr val="FF0000"/>
                </a:solidFill>
                <a:latin typeface="Consolas" panose="020B0609020204030204" pitchFamily="49" charset="0"/>
              </a:rPr>
              <a:t>-Z]%'</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@input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Begin</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While</a:t>
            </a:r>
            <a:r>
              <a:rPr lang="en-IN" sz="1800" dirty="0">
                <a:solidFill>
                  <a:srgbClr val="000000"/>
                </a:solidFill>
                <a:latin typeface="Consolas" panose="020B0609020204030204" pitchFamily="49" charset="0"/>
              </a:rPr>
              <a:t> @numberIndex </a:t>
            </a:r>
            <a:r>
              <a:rPr lang="en-IN" sz="1800" dirty="0">
                <a:solidFill>
                  <a:srgbClr val="808080"/>
                </a:solidFill>
                <a:latin typeface="Consolas" panose="020B0609020204030204" pitchFamily="49" charset="0"/>
              </a:rPr>
              <a:t>&gt;</a:t>
            </a:r>
            <a:r>
              <a:rPr lang="en-IN" sz="1800" dirty="0">
                <a:solidFill>
                  <a:srgbClr val="000000"/>
                </a:solidFill>
                <a:latin typeface="Consolas" panose="020B0609020204030204" pitchFamily="49" charset="0"/>
              </a:rPr>
              <a:t> 0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Begin</a:t>
            </a:r>
            <a:r>
              <a:rPr lang="en-IN" sz="1800" dirty="0">
                <a:solidFill>
                  <a:srgbClr val="000000"/>
                </a:solidFill>
                <a:latin typeface="Consolas" panose="020B0609020204030204" pitchFamily="49" charset="0"/>
              </a:rPr>
              <a:t>  </a:t>
            </a: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In the input string (@input) at the position (@numberIndex) </a:t>
            </a:r>
            <a:endParaRPr lang="en-US"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where we have an alphabetic </a:t>
            </a:r>
            <a:r>
              <a:rPr lang="en-US" sz="1800" dirty="0" err="1">
                <a:solidFill>
                  <a:srgbClr val="008000"/>
                </a:solidFill>
                <a:latin typeface="Consolas" panose="020B0609020204030204" pitchFamily="49" charset="0"/>
              </a:rPr>
              <a:t>chracter</a:t>
            </a:r>
            <a:r>
              <a:rPr lang="en-US" sz="1800" dirty="0">
                <a:solidFill>
                  <a:srgbClr val="008000"/>
                </a:solidFill>
                <a:latin typeface="Consolas" panose="020B0609020204030204" pitchFamily="49" charset="0"/>
              </a:rPr>
              <a:t>, replace that 1 alphabetic</a:t>
            </a:r>
            <a:endParaRPr lang="en-US"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character with an empty string ('')</a:t>
            </a:r>
            <a:endParaRPr lang="en-US" sz="1800" dirty="0">
              <a:solidFill>
                <a:srgbClr val="000000"/>
              </a:solidFill>
              <a:latin typeface="Consolas" panose="020B0609020204030204" pitchFamily="49" charset="0"/>
            </a:endParaRPr>
          </a:p>
          <a:p>
            <a:pPr marL="0" indent="0">
              <a:spcBef>
                <a:spcPts val="0"/>
              </a:spcBef>
              <a:buNone/>
            </a:pPr>
            <a:r>
              <a:rPr lang="da-DK" sz="1800" dirty="0">
                <a:solidFill>
                  <a:srgbClr val="000000"/>
                </a:solidFill>
                <a:latin typeface="Consolas" panose="020B0609020204030204" pitchFamily="49" charset="0"/>
              </a:rPr>
              <a:t>  </a:t>
            </a:r>
            <a:r>
              <a:rPr lang="da-DK" sz="1800" dirty="0">
                <a:solidFill>
                  <a:srgbClr val="0000FF"/>
                </a:solidFill>
                <a:latin typeface="Consolas" panose="020B0609020204030204" pitchFamily="49" charset="0"/>
              </a:rPr>
              <a:t>Set</a:t>
            </a:r>
            <a:r>
              <a:rPr lang="da-DK" sz="1800" dirty="0">
                <a:solidFill>
                  <a:srgbClr val="000000"/>
                </a:solidFill>
                <a:latin typeface="Consolas" panose="020B0609020204030204" pitchFamily="49" charset="0"/>
              </a:rPr>
              <a:t> @input </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a:t>
            </a:r>
            <a:r>
              <a:rPr lang="da-DK" sz="1800" dirty="0">
                <a:solidFill>
                  <a:srgbClr val="FF00FF"/>
                </a:solidFill>
                <a:latin typeface="Consolas" panose="020B0609020204030204" pitchFamily="49" charset="0"/>
              </a:rPr>
              <a:t>Stuff</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@input</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@numberIndex</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1</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a:t>
            </a:r>
            <a:r>
              <a:rPr lang="da-DK" sz="1800" dirty="0">
                <a:solidFill>
                  <a:srgbClr val="FF0000"/>
                </a:solidFill>
                <a:latin typeface="Consolas" panose="020B0609020204030204" pitchFamily="49" charset="0"/>
              </a:rPr>
              <a:t>''</a:t>
            </a:r>
            <a:r>
              <a:rPr lang="da-DK" sz="1800" dirty="0">
                <a:solidFill>
                  <a:srgbClr val="000000"/>
                </a:solidFill>
                <a:latin typeface="Consolas" panose="020B0609020204030204" pitchFamily="49" charset="0"/>
              </a:rPr>
              <a:t> </a:t>
            </a:r>
            <a:r>
              <a:rPr lang="da-DK" sz="1800" dirty="0">
                <a:solidFill>
                  <a:srgbClr val="808080"/>
                </a:solidFill>
                <a:latin typeface="Consolas" panose="020B0609020204030204" pitchFamily="49" charset="0"/>
              </a:rPr>
              <a:t>)</a:t>
            </a:r>
            <a:endParaRPr lang="da-DK"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Find the next alphabetic character and repeat the above step</a:t>
            </a:r>
            <a:endParaRPr lang="en-US"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until all alphabetic characters are replaced with an empty string</a:t>
            </a:r>
            <a:endParaRPr lang="en-US" sz="1800" dirty="0">
              <a:solidFill>
                <a:srgbClr val="000000"/>
              </a:solidFill>
              <a:latin typeface="Consolas" panose="020B0609020204030204" pitchFamily="49" charset="0"/>
            </a:endParaRPr>
          </a:p>
          <a:p>
            <a:pPr marL="0" indent="0">
              <a:spcBef>
                <a:spcPts val="0"/>
              </a:spcBef>
              <a:buNone/>
            </a:pPr>
            <a:r>
              <a:rPr lang="pl-PL" sz="1800" dirty="0">
                <a:solidFill>
                  <a:srgbClr val="000000"/>
                </a:solidFill>
                <a:latin typeface="Consolas" panose="020B0609020204030204" pitchFamily="49" charset="0"/>
              </a:rPr>
              <a:t>      </a:t>
            </a:r>
            <a:r>
              <a:rPr lang="pl-PL" sz="1800" dirty="0">
                <a:solidFill>
                  <a:srgbClr val="0000FF"/>
                </a:solidFill>
                <a:latin typeface="Consolas" panose="020B0609020204030204" pitchFamily="49" charset="0"/>
              </a:rPr>
              <a:t>Set</a:t>
            </a:r>
            <a:r>
              <a:rPr lang="pl-PL" sz="1800" dirty="0">
                <a:solidFill>
                  <a:srgbClr val="000000"/>
                </a:solidFill>
                <a:latin typeface="Consolas" panose="020B0609020204030204" pitchFamily="49" charset="0"/>
              </a:rPr>
              <a:t> @numberIndex </a:t>
            </a:r>
            <a:r>
              <a:rPr lang="pl-PL" sz="1800" dirty="0">
                <a:solidFill>
                  <a:srgbClr val="808080"/>
                </a:solidFill>
                <a:latin typeface="Consolas" panose="020B0609020204030204" pitchFamily="49" charset="0"/>
              </a:rPr>
              <a:t>=</a:t>
            </a:r>
            <a:r>
              <a:rPr lang="pl-PL" sz="1800" dirty="0">
                <a:solidFill>
                  <a:srgbClr val="000000"/>
                </a:solidFill>
                <a:latin typeface="Consolas" panose="020B0609020204030204" pitchFamily="49" charset="0"/>
              </a:rPr>
              <a:t> </a:t>
            </a:r>
            <a:r>
              <a:rPr lang="pl-PL" sz="1800" dirty="0">
                <a:solidFill>
                  <a:srgbClr val="FF00FF"/>
                </a:solidFill>
                <a:latin typeface="Consolas" panose="020B0609020204030204" pitchFamily="49" charset="0"/>
              </a:rPr>
              <a:t>Patindex</a:t>
            </a:r>
            <a:r>
              <a:rPr lang="pl-PL" sz="1800" dirty="0">
                <a:solidFill>
                  <a:srgbClr val="808080"/>
                </a:solidFill>
                <a:latin typeface="Consolas" panose="020B0609020204030204" pitchFamily="49" charset="0"/>
              </a:rPr>
              <a:t>(</a:t>
            </a:r>
            <a:r>
              <a:rPr lang="pl-PL" sz="1800" dirty="0">
                <a:solidFill>
                  <a:srgbClr val="FF0000"/>
                </a:solidFill>
                <a:latin typeface="Consolas" panose="020B0609020204030204" pitchFamily="49" charset="0"/>
              </a:rPr>
              <a:t>'%[^a-zA-Z]%'</a:t>
            </a:r>
            <a:r>
              <a:rPr lang="pl-PL" sz="1800" dirty="0">
                <a:solidFill>
                  <a:srgbClr val="808080"/>
                </a:solidFill>
                <a:latin typeface="Consolas" panose="020B0609020204030204" pitchFamily="49" charset="0"/>
              </a:rPr>
              <a:t>,</a:t>
            </a:r>
            <a:r>
              <a:rPr lang="pl-PL" sz="1800" dirty="0">
                <a:solidFill>
                  <a:srgbClr val="000000"/>
                </a:solidFill>
                <a:latin typeface="Consolas" panose="020B0609020204030204" pitchFamily="49" charset="0"/>
              </a:rPr>
              <a:t> @input </a:t>
            </a:r>
            <a:r>
              <a:rPr lang="pl-PL" sz="1800" dirty="0">
                <a:solidFill>
                  <a:srgbClr val="808080"/>
                </a:solidFill>
                <a:latin typeface="Consolas" panose="020B0609020204030204" pitchFamily="49" charset="0"/>
              </a:rPr>
              <a:t>)</a:t>
            </a:r>
            <a:r>
              <a:rPr lang="pl-PL"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End</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End</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@input</a:t>
            </a:r>
          </a:p>
          <a:p>
            <a:pPr marL="0" indent="0">
              <a:spcBef>
                <a:spcPts val="0"/>
              </a:spcBef>
              <a:buNone/>
            </a:pPr>
            <a:r>
              <a:rPr lang="en-IN" sz="1800" dirty="0">
                <a:solidFill>
                  <a:srgbClr val="0000FF"/>
                </a:solidFill>
                <a:latin typeface="Consolas" panose="020B0609020204030204" pitchFamily="49" charset="0"/>
              </a:rPr>
              <a:t>End</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00"/>
                </a:solidFill>
                <a:latin typeface="Consolas" panose="020B0609020204030204" pitchFamily="49" charset="0"/>
              </a:rPr>
              <a:t> </a:t>
            </a:r>
          </a:p>
          <a:p>
            <a:pPr marL="0" indent="0">
              <a:spcBef>
                <a:spcPts val="0"/>
              </a:spcBef>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UDF_ExtractAlphabets</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IDName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TestTable</a:t>
            </a:r>
            <a:endParaRPr lang="en-US" sz="1800" dirty="0">
              <a:solidFill>
                <a:srgbClr val="000000"/>
              </a:solidFill>
              <a:latin typeface="Consolas" panose="020B0609020204030204" pitchFamily="49" charset="0"/>
            </a:endParaRPr>
          </a:p>
          <a:p>
            <a:pPr marL="0" indent="0">
              <a:spcBef>
                <a:spcPts val="0"/>
              </a:spcBef>
              <a:buNone/>
            </a:pPr>
            <a:r>
              <a:rPr lang="en-IN" sz="1800" dirty="0">
                <a:solidFill>
                  <a:srgbClr val="000000"/>
                </a:solidFill>
                <a:latin typeface="Consolas" panose="020B0609020204030204" pitchFamily="49" charset="0"/>
              </a:rPr>
              <a:t> </a:t>
            </a:r>
          </a:p>
          <a:p>
            <a:pPr marL="0" indent="0">
              <a:spcBef>
                <a:spcPts val="0"/>
              </a:spcBef>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UDF_ExtractNumbers</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IDName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UDF_ExtractAlphabets</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IDName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TestTable</a:t>
            </a:r>
            <a:endParaRPr lang="en-IN" dirty="0"/>
          </a:p>
        </p:txBody>
      </p:sp>
    </p:spTree>
    <p:extLst>
      <p:ext uri="{BB962C8B-B14F-4D97-AF65-F5344CB8AC3E}">
        <p14:creationId xmlns:p14="http://schemas.microsoft.com/office/powerpoint/2010/main" val="706351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F763-1AA4-2EC8-C784-4CDB05C46F4B}"/>
              </a:ext>
            </a:extLst>
          </p:cNvPr>
          <p:cNvSpPr>
            <a:spLocks noGrp="1"/>
          </p:cNvSpPr>
          <p:nvPr>
            <p:ph type="title"/>
          </p:nvPr>
        </p:nvSpPr>
        <p:spPr/>
        <p:txBody>
          <a:bodyPr>
            <a:normAutofit/>
          </a:bodyPr>
          <a:lstStyle/>
          <a:p>
            <a:r>
              <a:rPr lang="en-IN" kern="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Sql</a:t>
            </a:r>
            <a:r>
              <a:rPr lang="en-IN" kern="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server select where in list</a:t>
            </a:r>
            <a:endParaRPr lang="en-IN" dirty="0"/>
          </a:p>
        </p:txBody>
      </p:sp>
      <p:sp>
        <p:nvSpPr>
          <p:cNvPr id="3" name="Content Placeholder 2">
            <a:extLst>
              <a:ext uri="{FF2B5EF4-FFF2-40B4-BE49-F238E27FC236}">
                <a16:creationId xmlns:a16="http://schemas.microsoft.com/office/drawing/2014/main" id="{884AC9A9-41B9-2B23-701B-A81A74B5D245}"/>
              </a:ext>
            </a:extLst>
          </p:cNvPr>
          <p:cNvSpPr>
            <a:spLocks noGrp="1"/>
          </p:cNvSpPr>
          <p:nvPr>
            <p:ph idx="1"/>
          </p:nvPr>
        </p:nvSpPr>
        <p:spPr/>
        <p:txBody>
          <a:bodyPr>
            <a:normAutofit/>
          </a:bodyPr>
          <a:lstStyle/>
          <a:p>
            <a:pPr marL="0" indent="0">
              <a:spcBef>
                <a:spcPts val="0"/>
              </a:spcBef>
              <a:buNone/>
            </a:pPr>
            <a:r>
              <a:rPr lang="en-US" sz="2400" dirty="0">
                <a:solidFill>
                  <a:srgbClr val="0000FF"/>
                </a:solidFill>
              </a:rPr>
              <a:t>Declare</a:t>
            </a:r>
            <a:r>
              <a:rPr lang="en-US" sz="2400" dirty="0">
                <a:solidFill>
                  <a:srgbClr val="000000"/>
                </a:solidFill>
              </a:rPr>
              <a:t> @FirstNamesList </a:t>
            </a:r>
            <a:r>
              <a:rPr lang="en-US" sz="2400" dirty="0" err="1">
                <a:solidFill>
                  <a:srgbClr val="0000FF"/>
                </a:solidFill>
              </a:rPr>
              <a:t>nvarchar</a:t>
            </a:r>
            <a:r>
              <a:rPr lang="en-US" sz="2400" dirty="0">
                <a:solidFill>
                  <a:srgbClr val="808080"/>
                </a:solidFill>
              </a:rPr>
              <a:t>(</a:t>
            </a:r>
            <a:r>
              <a:rPr lang="en-US" sz="2400" dirty="0">
                <a:solidFill>
                  <a:srgbClr val="000000"/>
                </a:solidFill>
              </a:rPr>
              <a:t>100</a:t>
            </a:r>
            <a:r>
              <a:rPr lang="en-US" sz="2400" dirty="0">
                <a:solidFill>
                  <a:srgbClr val="808080"/>
                </a:solidFill>
              </a:rPr>
              <a:t>)</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a:solidFill>
                  <a:srgbClr val="FF0000"/>
                </a:solidFill>
              </a:rPr>
              <a:t>'</a:t>
            </a:r>
            <a:r>
              <a:rPr lang="en-US" sz="2400" dirty="0" err="1">
                <a:solidFill>
                  <a:srgbClr val="FF0000"/>
                </a:solidFill>
              </a:rPr>
              <a:t>Mark,John,Sara</a:t>
            </a:r>
            <a:r>
              <a:rPr lang="en-US" sz="2400" dirty="0">
                <a:solidFill>
                  <a:srgbClr val="FF0000"/>
                </a:solidFill>
              </a:rPr>
              <a:t>'</a:t>
            </a:r>
            <a:endParaRPr lang="en-US" sz="2400" dirty="0">
              <a:solidFill>
                <a:srgbClr val="000000"/>
              </a:solidFill>
            </a:endParaRPr>
          </a:p>
          <a:p>
            <a:pPr marL="0" indent="0">
              <a:spcBef>
                <a:spcPts val="0"/>
              </a:spcBef>
              <a:buNone/>
            </a:pP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a:solidFill>
                  <a:srgbClr val="0000FF"/>
                </a:solidFill>
              </a:rPr>
              <a:t>FROM</a:t>
            </a:r>
            <a:r>
              <a:rPr lang="en-US" sz="2400" dirty="0">
                <a:solidFill>
                  <a:srgbClr val="000000"/>
                </a:solidFill>
              </a:rPr>
              <a:t> Employees </a:t>
            </a:r>
            <a:r>
              <a:rPr lang="en-US" sz="2400" dirty="0">
                <a:solidFill>
                  <a:srgbClr val="0000FF"/>
                </a:solidFill>
              </a:rPr>
              <a:t>where</a:t>
            </a:r>
            <a:r>
              <a:rPr lang="en-US" sz="2400" dirty="0">
                <a:solidFill>
                  <a:srgbClr val="000000"/>
                </a:solidFill>
              </a:rPr>
              <a:t> FirstName </a:t>
            </a:r>
            <a:r>
              <a:rPr lang="en-US" sz="2400" dirty="0">
                <a:solidFill>
                  <a:srgbClr val="808080"/>
                </a:solidFill>
              </a:rPr>
              <a:t>IN</a:t>
            </a:r>
            <a:r>
              <a:rPr lang="en-US" sz="2400" dirty="0">
                <a:solidFill>
                  <a:srgbClr val="0000FF"/>
                </a:solidFill>
              </a:rPr>
              <a:t> </a:t>
            </a:r>
            <a:r>
              <a:rPr lang="en-US" sz="2400" dirty="0">
                <a:solidFill>
                  <a:srgbClr val="808080"/>
                </a:solidFill>
              </a:rPr>
              <a:t>(</a:t>
            </a: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a:solidFill>
                  <a:srgbClr val="0000FF"/>
                </a:solidFill>
              </a:rPr>
              <a:t>FROM</a:t>
            </a:r>
            <a:r>
              <a:rPr lang="en-US" sz="2400" dirty="0">
                <a:solidFill>
                  <a:srgbClr val="000000"/>
                </a:solidFill>
              </a:rPr>
              <a:t> </a:t>
            </a:r>
            <a:r>
              <a:rPr lang="en-US" sz="2400" dirty="0">
                <a:solidFill>
                  <a:srgbClr val="FF00FF"/>
                </a:solidFill>
              </a:rPr>
              <a:t>STRING_SPLIT</a:t>
            </a:r>
            <a:r>
              <a:rPr lang="en-US" sz="2400" dirty="0">
                <a:solidFill>
                  <a:srgbClr val="808080"/>
                </a:solidFill>
              </a:rPr>
              <a:t>(</a:t>
            </a:r>
            <a:r>
              <a:rPr lang="en-US" sz="2400" dirty="0">
                <a:solidFill>
                  <a:srgbClr val="000000"/>
                </a:solidFill>
              </a:rPr>
              <a:t>@FirstNamesList</a:t>
            </a:r>
            <a:r>
              <a:rPr lang="en-US" sz="2400" dirty="0">
                <a:solidFill>
                  <a:srgbClr val="808080"/>
                </a:solidFill>
              </a:rPr>
              <a:t>,</a:t>
            </a:r>
            <a:r>
              <a:rPr lang="en-US" sz="2400" dirty="0">
                <a:solidFill>
                  <a:srgbClr val="000000"/>
                </a:solidFill>
              </a:rPr>
              <a:t> </a:t>
            </a:r>
            <a:r>
              <a:rPr lang="en-US" sz="2400" dirty="0">
                <a:solidFill>
                  <a:srgbClr val="FF0000"/>
                </a:solidFill>
              </a:rPr>
              <a:t>','</a:t>
            </a:r>
            <a:r>
              <a:rPr lang="en-US" sz="2400" dirty="0">
                <a:solidFill>
                  <a:srgbClr val="808080"/>
                </a:solidFill>
              </a:rPr>
              <a:t>))</a:t>
            </a:r>
            <a:endParaRPr lang="en-US" sz="2400" dirty="0">
              <a:solidFill>
                <a:srgbClr val="000000"/>
              </a:solidFill>
            </a:endParaRPr>
          </a:p>
          <a:p>
            <a:pPr marL="0" indent="0">
              <a:spcBef>
                <a:spcPts val="0"/>
              </a:spcBef>
              <a:buNone/>
            </a:pPr>
            <a:r>
              <a:rPr lang="en-IN" sz="2400" dirty="0">
                <a:solidFill>
                  <a:srgbClr val="000000"/>
                </a:solidFill>
              </a:rPr>
              <a:t> </a:t>
            </a:r>
          </a:p>
          <a:p>
            <a:pPr marL="0" indent="0">
              <a:spcBef>
                <a:spcPts val="0"/>
              </a:spcBef>
              <a:buNone/>
            </a:pPr>
            <a:r>
              <a:rPr lang="en-US" sz="2400" dirty="0">
                <a:solidFill>
                  <a:srgbClr val="0000FF"/>
                </a:solidFill>
              </a:rPr>
              <a:t>Declare</a:t>
            </a:r>
            <a:r>
              <a:rPr lang="en-US" sz="2400" dirty="0">
                <a:solidFill>
                  <a:srgbClr val="000000"/>
                </a:solidFill>
              </a:rPr>
              <a:t> @FirstNamesList </a:t>
            </a:r>
            <a:r>
              <a:rPr lang="en-US" sz="2400" dirty="0" err="1">
                <a:solidFill>
                  <a:srgbClr val="0000FF"/>
                </a:solidFill>
              </a:rPr>
              <a:t>nvarchar</a:t>
            </a:r>
            <a:r>
              <a:rPr lang="en-US" sz="2400" dirty="0">
                <a:solidFill>
                  <a:srgbClr val="808080"/>
                </a:solidFill>
              </a:rPr>
              <a:t>(</a:t>
            </a:r>
            <a:r>
              <a:rPr lang="en-US" sz="2400" dirty="0">
                <a:solidFill>
                  <a:srgbClr val="000000"/>
                </a:solidFill>
              </a:rPr>
              <a:t>100</a:t>
            </a:r>
            <a:r>
              <a:rPr lang="en-US" sz="2400" dirty="0">
                <a:solidFill>
                  <a:srgbClr val="808080"/>
                </a:solidFill>
              </a:rPr>
              <a:t>)</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a:solidFill>
                  <a:srgbClr val="FF0000"/>
                </a:solidFill>
              </a:rPr>
              <a:t>'</a:t>
            </a:r>
            <a:r>
              <a:rPr lang="en-US" sz="2400" dirty="0" err="1">
                <a:solidFill>
                  <a:srgbClr val="FF0000"/>
                </a:solidFill>
              </a:rPr>
              <a:t>Mark,John,Sara</a:t>
            </a:r>
            <a:r>
              <a:rPr lang="en-US" sz="2400" dirty="0">
                <a:solidFill>
                  <a:srgbClr val="FF0000"/>
                </a:solidFill>
              </a:rPr>
              <a:t>'</a:t>
            </a:r>
            <a:endParaRPr lang="en-US" sz="2400" dirty="0">
              <a:solidFill>
                <a:srgbClr val="000000"/>
              </a:solidFill>
            </a:endParaRPr>
          </a:p>
          <a:p>
            <a:pPr marL="0" indent="0">
              <a:spcBef>
                <a:spcPts val="0"/>
              </a:spcBef>
              <a:buNone/>
            </a:pPr>
            <a:r>
              <a:rPr lang="en-IN" sz="2400" dirty="0">
                <a:solidFill>
                  <a:srgbClr val="000000"/>
                </a:solidFill>
              </a:rPr>
              <a:t> </a:t>
            </a:r>
          </a:p>
          <a:p>
            <a:pPr marL="0" indent="0">
              <a:spcBef>
                <a:spcPts val="0"/>
              </a:spcBef>
              <a:buNone/>
            </a:pPr>
            <a:r>
              <a:rPr lang="en-IN" sz="2400" dirty="0">
                <a:solidFill>
                  <a:srgbClr val="0000FF"/>
                </a:solidFill>
              </a:rPr>
              <a:t>SELECT</a:t>
            </a:r>
            <a:r>
              <a:rPr lang="en-IN" sz="2400" dirty="0">
                <a:solidFill>
                  <a:srgbClr val="000000"/>
                </a:solidFill>
              </a:rPr>
              <a:t> Employees</a:t>
            </a:r>
            <a:r>
              <a:rPr lang="en-IN" sz="2400" dirty="0">
                <a:solidFill>
                  <a:srgbClr val="808080"/>
                </a:solidFill>
              </a:rPr>
              <a:t>.*</a:t>
            </a:r>
            <a:r>
              <a:rPr lang="en-IN" sz="2400" dirty="0">
                <a:solidFill>
                  <a:srgbClr val="000000"/>
                </a:solidFill>
              </a:rPr>
              <a:t> </a:t>
            </a:r>
            <a:r>
              <a:rPr lang="en-IN" sz="2400" dirty="0">
                <a:solidFill>
                  <a:srgbClr val="0000FF"/>
                </a:solidFill>
              </a:rPr>
              <a:t>FROM</a:t>
            </a:r>
            <a:r>
              <a:rPr lang="en-IN" sz="2400" dirty="0">
                <a:solidFill>
                  <a:srgbClr val="000000"/>
                </a:solidFill>
              </a:rPr>
              <a:t> Employees </a:t>
            </a:r>
          </a:p>
          <a:p>
            <a:pPr marL="0" indent="0">
              <a:spcBef>
                <a:spcPts val="0"/>
              </a:spcBef>
              <a:buNone/>
            </a:pPr>
            <a:r>
              <a:rPr lang="en-US" sz="2400" dirty="0">
                <a:solidFill>
                  <a:srgbClr val="000000"/>
                </a:solidFill>
              </a:rPr>
              <a:t> </a:t>
            </a:r>
            <a:r>
              <a:rPr lang="en-US" sz="2400" dirty="0">
                <a:solidFill>
                  <a:srgbClr val="808080"/>
                </a:solidFill>
              </a:rPr>
              <a:t>JOIN</a:t>
            </a:r>
            <a:r>
              <a:rPr lang="en-US" sz="2400" dirty="0">
                <a:solidFill>
                  <a:srgbClr val="000000"/>
                </a:solidFill>
              </a:rPr>
              <a:t> </a:t>
            </a:r>
            <a:r>
              <a:rPr lang="en-US" sz="2400" dirty="0">
                <a:solidFill>
                  <a:srgbClr val="FF00FF"/>
                </a:solidFill>
              </a:rPr>
              <a:t>STRING_SPLIT</a:t>
            </a:r>
            <a:r>
              <a:rPr lang="en-US" sz="2400" dirty="0">
                <a:solidFill>
                  <a:srgbClr val="808080"/>
                </a:solidFill>
              </a:rPr>
              <a:t>(</a:t>
            </a:r>
            <a:r>
              <a:rPr lang="en-US" sz="2400" dirty="0">
                <a:solidFill>
                  <a:srgbClr val="000000"/>
                </a:solidFill>
              </a:rPr>
              <a:t>@FirstNamesList</a:t>
            </a:r>
            <a:r>
              <a:rPr lang="en-US" sz="2400" dirty="0">
                <a:solidFill>
                  <a:srgbClr val="808080"/>
                </a:solidFill>
              </a:rPr>
              <a:t>,</a:t>
            </a:r>
            <a:r>
              <a:rPr lang="en-US" sz="2400" dirty="0">
                <a:solidFill>
                  <a:srgbClr val="000000"/>
                </a:solidFill>
              </a:rPr>
              <a:t> </a:t>
            </a:r>
            <a:r>
              <a:rPr lang="en-US" sz="2400" dirty="0">
                <a:solidFill>
                  <a:srgbClr val="FF0000"/>
                </a:solidFill>
              </a:rPr>
              <a:t>','</a:t>
            </a:r>
            <a:r>
              <a:rPr lang="en-US" sz="2400" dirty="0">
                <a:solidFill>
                  <a:srgbClr val="808080"/>
                </a:solidFill>
              </a:rPr>
              <a:t>)</a:t>
            </a:r>
            <a:r>
              <a:rPr lang="en-US" sz="2400" dirty="0">
                <a:solidFill>
                  <a:srgbClr val="000000"/>
                </a:solidFill>
              </a:rPr>
              <a:t> Result</a:t>
            </a:r>
          </a:p>
          <a:p>
            <a:pPr marL="0" indent="0">
              <a:spcBef>
                <a:spcPts val="0"/>
              </a:spcBef>
              <a:buNone/>
            </a:pPr>
            <a:r>
              <a:rPr lang="en-US" sz="2400" dirty="0">
                <a:solidFill>
                  <a:srgbClr val="000000"/>
                </a:solidFill>
              </a:rPr>
              <a:t> </a:t>
            </a:r>
            <a:r>
              <a:rPr lang="en-US" sz="2400" dirty="0">
                <a:solidFill>
                  <a:srgbClr val="0000FF"/>
                </a:solidFill>
              </a:rPr>
              <a:t>ON</a:t>
            </a:r>
            <a:r>
              <a:rPr lang="en-US" sz="2400" dirty="0">
                <a:solidFill>
                  <a:srgbClr val="000000"/>
                </a:solidFill>
              </a:rPr>
              <a:t> </a:t>
            </a:r>
            <a:r>
              <a:rPr lang="en-US" sz="2400" dirty="0" err="1">
                <a:solidFill>
                  <a:srgbClr val="000000"/>
                </a:solidFill>
              </a:rPr>
              <a:t>Result</a:t>
            </a:r>
            <a:r>
              <a:rPr lang="en-US" sz="2400" dirty="0" err="1">
                <a:solidFill>
                  <a:srgbClr val="808080"/>
                </a:solidFill>
              </a:rPr>
              <a:t>.</a:t>
            </a:r>
            <a:r>
              <a:rPr lang="en-US" sz="2400" dirty="0" err="1">
                <a:solidFill>
                  <a:srgbClr val="0000FF"/>
                </a:solidFill>
              </a:rPr>
              <a:t>VALUE</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err="1">
                <a:solidFill>
                  <a:srgbClr val="000000"/>
                </a:solidFill>
              </a:rPr>
              <a:t>Employees</a:t>
            </a:r>
            <a:r>
              <a:rPr lang="en-US" sz="2400" dirty="0" err="1">
                <a:solidFill>
                  <a:srgbClr val="808080"/>
                </a:solidFill>
              </a:rPr>
              <a:t>.</a:t>
            </a:r>
            <a:r>
              <a:rPr lang="en-US" sz="2400" dirty="0" err="1">
                <a:solidFill>
                  <a:srgbClr val="000000"/>
                </a:solidFill>
              </a:rPr>
              <a:t>FirstName</a:t>
            </a:r>
            <a:endParaRPr lang="en-IN" sz="2400" dirty="0"/>
          </a:p>
        </p:txBody>
      </p:sp>
    </p:spTree>
    <p:extLst>
      <p:ext uri="{BB962C8B-B14F-4D97-AF65-F5344CB8AC3E}">
        <p14:creationId xmlns:p14="http://schemas.microsoft.com/office/powerpoint/2010/main" val="346318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B115E-64EC-76E2-3A64-B2F6797BD329}"/>
              </a:ext>
            </a:extLst>
          </p:cNvPr>
          <p:cNvSpPr>
            <a:spLocks noGrp="1"/>
          </p:cNvSpPr>
          <p:nvPr>
            <p:ph type="title"/>
          </p:nvPr>
        </p:nvSpPr>
        <p:spPr/>
        <p:txBody>
          <a:bodyPr>
            <a:normAutofit/>
          </a:bodyPr>
          <a:lstStyle/>
          <a:p>
            <a:r>
              <a:rPr lang="en-IN" kern="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en-IN" kern="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Sql</a:t>
            </a:r>
            <a:r>
              <a:rPr lang="en-IN" kern="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select most repeated value</a:t>
            </a:r>
            <a:endParaRPr lang="en-IN" dirty="0"/>
          </a:p>
        </p:txBody>
      </p:sp>
      <p:sp>
        <p:nvSpPr>
          <p:cNvPr id="3" name="Content Placeholder 2">
            <a:extLst>
              <a:ext uri="{FF2B5EF4-FFF2-40B4-BE49-F238E27FC236}">
                <a16:creationId xmlns:a16="http://schemas.microsoft.com/office/drawing/2014/main" id="{59CB5CAF-89DF-EF49-00AE-25A0C66B12D5}"/>
              </a:ext>
            </a:extLst>
          </p:cNvPr>
          <p:cNvSpPr>
            <a:spLocks noGrp="1"/>
          </p:cNvSpPr>
          <p:nvPr>
            <p:ph idx="1"/>
          </p:nvPr>
        </p:nvSpPr>
        <p:spPr/>
        <p:txBody>
          <a:bodyPr>
            <a:normAutofit/>
          </a:bodyPr>
          <a:lstStyle/>
          <a:p>
            <a:pPr marL="0" indent="0">
              <a:spcBef>
                <a:spcPts val="0"/>
              </a:spcBef>
              <a:buNone/>
            </a:pPr>
            <a:r>
              <a:rPr lang="en-US" sz="2400" dirty="0">
                <a:solidFill>
                  <a:srgbClr val="0000FF"/>
                </a:solidFill>
              </a:rPr>
              <a:t>select</a:t>
            </a:r>
            <a:r>
              <a:rPr lang="en-US" sz="2400" dirty="0">
                <a:solidFill>
                  <a:srgbClr val="000000"/>
                </a:solidFill>
              </a:rPr>
              <a:t> </a:t>
            </a:r>
            <a:r>
              <a:rPr lang="en-US" sz="2400" dirty="0" err="1">
                <a:solidFill>
                  <a:srgbClr val="000000"/>
                </a:solidFill>
              </a:rPr>
              <a:t>Department</a:t>
            </a:r>
            <a:r>
              <a:rPr lang="en-US" sz="2400" dirty="0" err="1">
                <a:solidFill>
                  <a:srgbClr val="808080"/>
                </a:solidFill>
              </a:rPr>
              <a:t>.</a:t>
            </a:r>
            <a:r>
              <a:rPr lang="en-US" sz="2400" dirty="0" err="1">
                <a:solidFill>
                  <a:srgbClr val="000000"/>
                </a:solidFill>
              </a:rPr>
              <a:t>DepartmentPID</a:t>
            </a:r>
            <a:r>
              <a:rPr lang="en-US" sz="2400" dirty="0" err="1">
                <a:solidFill>
                  <a:srgbClr val="808080"/>
                </a:solidFill>
              </a:rPr>
              <a:t>,</a:t>
            </a:r>
            <a:r>
              <a:rPr lang="en-US" sz="2400" dirty="0" err="1">
                <a:solidFill>
                  <a:srgbClr val="000000"/>
                </a:solidFill>
              </a:rPr>
              <a:t>Department</a:t>
            </a:r>
            <a:r>
              <a:rPr lang="en-US" sz="2400" dirty="0" err="1">
                <a:solidFill>
                  <a:srgbClr val="808080"/>
                </a:solidFill>
              </a:rPr>
              <a:t>.</a:t>
            </a:r>
            <a:r>
              <a:rPr lang="en-US" sz="2400" dirty="0" err="1">
                <a:solidFill>
                  <a:srgbClr val="0000FF"/>
                </a:solidFill>
              </a:rPr>
              <a:t>Name</a:t>
            </a:r>
            <a:r>
              <a:rPr lang="en-US" sz="2400" dirty="0" err="1">
                <a:solidFill>
                  <a:srgbClr val="808080"/>
                </a:solidFill>
              </a:rPr>
              <a:t>,</a:t>
            </a:r>
            <a:r>
              <a:rPr lang="en-US" sz="2400" dirty="0" err="1">
                <a:solidFill>
                  <a:srgbClr val="FF00FF"/>
                </a:solidFill>
              </a:rPr>
              <a:t>count</a:t>
            </a:r>
            <a:r>
              <a:rPr lang="en-US" sz="2400" dirty="0">
                <a:solidFill>
                  <a:srgbClr val="808080"/>
                </a:solidFill>
              </a:rPr>
              <a:t>(*)</a:t>
            </a:r>
            <a:r>
              <a:rPr lang="en-US" sz="2400" dirty="0">
                <a:solidFill>
                  <a:srgbClr val="000000"/>
                </a:solidFill>
              </a:rPr>
              <a:t> </a:t>
            </a:r>
            <a:r>
              <a:rPr lang="en-US" sz="2400" dirty="0">
                <a:solidFill>
                  <a:srgbClr val="0000FF"/>
                </a:solidFill>
              </a:rPr>
              <a:t>as</a:t>
            </a:r>
            <a:r>
              <a:rPr lang="en-US" sz="2400" dirty="0">
                <a:solidFill>
                  <a:srgbClr val="000000"/>
                </a:solidFill>
              </a:rPr>
              <a:t> </a:t>
            </a:r>
            <a:r>
              <a:rPr lang="en-US" sz="2400" dirty="0" err="1">
                <a:solidFill>
                  <a:srgbClr val="000000"/>
                </a:solidFill>
              </a:rPr>
              <a:t>EmployeeCount</a:t>
            </a:r>
            <a:r>
              <a:rPr lang="en-US" sz="2400" dirty="0">
                <a:solidFill>
                  <a:srgbClr val="000000"/>
                </a:solidFill>
              </a:rPr>
              <a:t> </a:t>
            </a:r>
            <a:r>
              <a:rPr lang="en-US" sz="2400" dirty="0">
                <a:solidFill>
                  <a:srgbClr val="0000FF"/>
                </a:solidFill>
              </a:rPr>
              <a:t>from</a:t>
            </a:r>
            <a:r>
              <a:rPr lang="en-US" sz="2400" dirty="0">
                <a:solidFill>
                  <a:srgbClr val="000000"/>
                </a:solidFill>
              </a:rPr>
              <a:t> [</a:t>
            </a:r>
            <a:r>
              <a:rPr lang="en-US" sz="2400" dirty="0" err="1">
                <a:solidFill>
                  <a:srgbClr val="000000"/>
                </a:solidFill>
              </a:rPr>
              <a:t>dbo</a:t>
            </a:r>
            <a:r>
              <a:rPr lang="en-US" sz="2400" dirty="0">
                <a:solidFill>
                  <a:srgbClr val="000000"/>
                </a:solidFill>
              </a:rPr>
              <a:t>]</a:t>
            </a:r>
            <a:r>
              <a:rPr lang="en-US" sz="2400" dirty="0">
                <a:solidFill>
                  <a:srgbClr val="808080"/>
                </a:solidFill>
              </a:rPr>
              <a:t>.</a:t>
            </a:r>
            <a:r>
              <a:rPr lang="en-US" sz="2400" dirty="0">
                <a:solidFill>
                  <a:srgbClr val="000000"/>
                </a:solidFill>
              </a:rPr>
              <a:t>[Employee] </a:t>
            </a:r>
          </a:p>
          <a:p>
            <a:pPr marL="0" indent="0">
              <a:spcBef>
                <a:spcPts val="0"/>
              </a:spcBef>
              <a:buNone/>
            </a:pPr>
            <a:r>
              <a:rPr lang="en-US" sz="2400" dirty="0">
                <a:solidFill>
                  <a:srgbClr val="808080"/>
                </a:solidFill>
              </a:rPr>
              <a:t>inner</a:t>
            </a:r>
            <a:r>
              <a:rPr lang="en-US" sz="2400" dirty="0">
                <a:solidFill>
                  <a:srgbClr val="000000"/>
                </a:solidFill>
              </a:rPr>
              <a:t> </a:t>
            </a:r>
            <a:r>
              <a:rPr lang="en-US" sz="2400" dirty="0">
                <a:solidFill>
                  <a:srgbClr val="808080"/>
                </a:solidFill>
              </a:rPr>
              <a:t>join</a:t>
            </a:r>
            <a:r>
              <a:rPr lang="en-US" sz="2400" dirty="0">
                <a:solidFill>
                  <a:srgbClr val="000000"/>
                </a:solidFill>
              </a:rPr>
              <a:t> Department </a:t>
            </a:r>
            <a:r>
              <a:rPr lang="en-US" sz="2400" dirty="0">
                <a:solidFill>
                  <a:srgbClr val="0000FF"/>
                </a:solidFill>
              </a:rPr>
              <a:t>on</a:t>
            </a:r>
            <a:r>
              <a:rPr lang="en-US" sz="2400" dirty="0">
                <a:solidFill>
                  <a:srgbClr val="000000"/>
                </a:solidFill>
              </a:rPr>
              <a:t> </a:t>
            </a:r>
            <a:r>
              <a:rPr lang="en-US" sz="2400" dirty="0" err="1">
                <a:solidFill>
                  <a:srgbClr val="000000"/>
                </a:solidFill>
              </a:rPr>
              <a:t>Employee</a:t>
            </a:r>
            <a:r>
              <a:rPr lang="en-US" sz="2400" dirty="0" err="1">
                <a:solidFill>
                  <a:srgbClr val="808080"/>
                </a:solidFill>
              </a:rPr>
              <a:t>.</a:t>
            </a:r>
            <a:r>
              <a:rPr lang="en-US" sz="2400" dirty="0" err="1">
                <a:solidFill>
                  <a:srgbClr val="000000"/>
                </a:solidFill>
              </a:rPr>
              <a:t>DepartmentPID</a:t>
            </a:r>
            <a:r>
              <a:rPr lang="en-US" sz="2400" dirty="0">
                <a:solidFill>
                  <a:srgbClr val="808080"/>
                </a:solidFill>
              </a:rPr>
              <a:t>=</a:t>
            </a:r>
            <a:r>
              <a:rPr lang="en-US" sz="2400" dirty="0" err="1">
                <a:solidFill>
                  <a:srgbClr val="000000"/>
                </a:solidFill>
              </a:rPr>
              <a:t>Department</a:t>
            </a:r>
            <a:r>
              <a:rPr lang="en-US" sz="2400" dirty="0" err="1">
                <a:solidFill>
                  <a:srgbClr val="808080"/>
                </a:solidFill>
              </a:rPr>
              <a:t>.</a:t>
            </a:r>
            <a:r>
              <a:rPr lang="en-US" sz="2400" dirty="0" err="1">
                <a:solidFill>
                  <a:srgbClr val="000000"/>
                </a:solidFill>
              </a:rPr>
              <a:t>DepartmentID</a:t>
            </a:r>
            <a:endParaRPr lang="en-US" sz="2400" dirty="0">
              <a:solidFill>
                <a:srgbClr val="000000"/>
              </a:solidFill>
            </a:endParaRPr>
          </a:p>
          <a:p>
            <a:pPr marL="0" indent="0">
              <a:spcBef>
                <a:spcPts val="0"/>
              </a:spcBef>
              <a:buNone/>
            </a:pPr>
            <a:r>
              <a:rPr lang="en-US" sz="2400" dirty="0">
                <a:solidFill>
                  <a:srgbClr val="0000FF"/>
                </a:solidFill>
              </a:rPr>
              <a:t>group</a:t>
            </a:r>
            <a:r>
              <a:rPr lang="en-US" sz="2400" dirty="0">
                <a:solidFill>
                  <a:srgbClr val="000000"/>
                </a:solidFill>
              </a:rPr>
              <a:t> </a:t>
            </a:r>
            <a:r>
              <a:rPr lang="en-US" sz="2400" dirty="0">
                <a:solidFill>
                  <a:srgbClr val="0000FF"/>
                </a:solidFill>
              </a:rPr>
              <a:t>by</a:t>
            </a:r>
            <a:r>
              <a:rPr lang="en-US" sz="2400" dirty="0">
                <a:solidFill>
                  <a:srgbClr val="000000"/>
                </a:solidFill>
              </a:rPr>
              <a:t> </a:t>
            </a:r>
            <a:r>
              <a:rPr lang="en-US" sz="2400" dirty="0" err="1">
                <a:solidFill>
                  <a:srgbClr val="000000"/>
                </a:solidFill>
              </a:rPr>
              <a:t>Department</a:t>
            </a:r>
            <a:r>
              <a:rPr lang="en-US" sz="2400" dirty="0" err="1">
                <a:solidFill>
                  <a:srgbClr val="808080"/>
                </a:solidFill>
              </a:rPr>
              <a:t>.</a:t>
            </a:r>
            <a:r>
              <a:rPr lang="en-US" sz="2400" dirty="0" err="1">
                <a:solidFill>
                  <a:srgbClr val="000000"/>
                </a:solidFill>
              </a:rPr>
              <a:t>DepartmentPID</a:t>
            </a:r>
            <a:r>
              <a:rPr lang="en-US" sz="2400" dirty="0" err="1">
                <a:solidFill>
                  <a:srgbClr val="808080"/>
                </a:solidFill>
              </a:rPr>
              <a:t>,</a:t>
            </a:r>
            <a:r>
              <a:rPr lang="en-US" sz="2400" dirty="0" err="1">
                <a:solidFill>
                  <a:srgbClr val="000000"/>
                </a:solidFill>
              </a:rPr>
              <a:t>Department</a:t>
            </a:r>
            <a:r>
              <a:rPr lang="en-US" sz="2400" dirty="0" err="1">
                <a:solidFill>
                  <a:srgbClr val="808080"/>
                </a:solidFill>
              </a:rPr>
              <a:t>.</a:t>
            </a:r>
            <a:r>
              <a:rPr lang="en-US" sz="2400" dirty="0" err="1">
                <a:solidFill>
                  <a:srgbClr val="0000FF"/>
                </a:solidFill>
              </a:rPr>
              <a:t>Name</a:t>
            </a:r>
            <a:endParaRPr lang="en-IN" sz="2400" dirty="0"/>
          </a:p>
        </p:txBody>
      </p:sp>
    </p:spTree>
    <p:extLst>
      <p:ext uri="{BB962C8B-B14F-4D97-AF65-F5344CB8AC3E}">
        <p14:creationId xmlns:p14="http://schemas.microsoft.com/office/powerpoint/2010/main" val="2202164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D528E-CC64-B69D-08D1-AE352DCA2C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2CBA3F-5750-D793-2CAA-BD0C50B02268}"/>
              </a:ext>
            </a:extLst>
          </p:cNvPr>
          <p:cNvSpPr>
            <a:spLocks noGrp="1"/>
          </p:cNvSpPr>
          <p:nvPr>
            <p:ph idx="1"/>
          </p:nvPr>
        </p:nvSpPr>
        <p:spPr/>
        <p:txBody>
          <a:bodyPr>
            <a:normAutofit/>
          </a:bodyPr>
          <a:lstStyle/>
          <a:p>
            <a:pPr marL="0" indent="0">
              <a:buNone/>
            </a:pPr>
            <a:r>
              <a:rPr lang="en-IN" sz="2400" dirty="0">
                <a:solidFill>
                  <a:srgbClr val="0000FF"/>
                </a:solidFill>
              </a:rPr>
              <a:t>Declare</a:t>
            </a:r>
            <a:r>
              <a:rPr lang="en-IN" sz="2400" dirty="0">
                <a:solidFill>
                  <a:srgbClr val="000000"/>
                </a:solidFill>
              </a:rPr>
              <a:t> @emp </a:t>
            </a:r>
            <a:r>
              <a:rPr lang="en-IN" sz="2400" dirty="0" err="1">
                <a:solidFill>
                  <a:srgbClr val="0000FF"/>
                </a:solidFill>
              </a:rPr>
              <a:t>nvarchar</a:t>
            </a:r>
            <a:r>
              <a:rPr lang="en-IN" sz="2400" dirty="0">
                <a:solidFill>
                  <a:srgbClr val="808080"/>
                </a:solidFill>
              </a:rPr>
              <a:t>(</a:t>
            </a:r>
            <a:r>
              <a:rPr lang="en-IN" sz="2400" dirty="0">
                <a:solidFill>
                  <a:srgbClr val="000000"/>
                </a:solidFill>
              </a:rPr>
              <a:t>256</a:t>
            </a:r>
            <a:r>
              <a:rPr lang="en-IN" sz="2400" dirty="0">
                <a:solidFill>
                  <a:srgbClr val="808080"/>
                </a:solidFill>
              </a:rPr>
              <a:t>)</a:t>
            </a:r>
            <a:endParaRPr lang="en-IN" sz="2400" dirty="0">
              <a:solidFill>
                <a:srgbClr val="000000"/>
              </a:solidFill>
            </a:endParaRPr>
          </a:p>
          <a:p>
            <a:pPr marL="0" indent="0">
              <a:buNone/>
            </a:pPr>
            <a:r>
              <a:rPr lang="en-US" sz="2400" dirty="0">
                <a:solidFill>
                  <a:srgbClr val="0000FF"/>
                </a:solidFill>
              </a:rPr>
              <a:t>select</a:t>
            </a:r>
            <a:r>
              <a:rPr lang="en-US" sz="2400" dirty="0">
                <a:solidFill>
                  <a:srgbClr val="000000"/>
                </a:solidFill>
              </a:rPr>
              <a:t> @emp</a:t>
            </a:r>
            <a:r>
              <a:rPr lang="en-US" sz="2400" dirty="0">
                <a:solidFill>
                  <a:srgbClr val="808080"/>
                </a:solidFill>
              </a:rPr>
              <a:t>=</a:t>
            </a:r>
            <a:r>
              <a:rPr lang="en-US" sz="2400" dirty="0">
                <a:solidFill>
                  <a:srgbClr val="0000FF"/>
                </a:solidFill>
              </a:rPr>
              <a:t>Name</a:t>
            </a:r>
            <a:r>
              <a:rPr lang="en-US" sz="2400" dirty="0">
                <a:solidFill>
                  <a:srgbClr val="000000"/>
                </a:solidFill>
              </a:rPr>
              <a:t> </a:t>
            </a:r>
            <a:r>
              <a:rPr lang="en-US" sz="2400" dirty="0">
                <a:solidFill>
                  <a:srgbClr val="0000FF"/>
                </a:solidFill>
              </a:rPr>
              <a:t>from</a:t>
            </a:r>
            <a:r>
              <a:rPr lang="en-US" sz="2400" dirty="0">
                <a:solidFill>
                  <a:srgbClr val="000000"/>
                </a:solidFill>
              </a:rPr>
              <a:t> [</a:t>
            </a:r>
            <a:r>
              <a:rPr lang="en-US" sz="2400" dirty="0" err="1">
                <a:solidFill>
                  <a:srgbClr val="000000"/>
                </a:solidFill>
              </a:rPr>
              <a:t>dbo</a:t>
            </a:r>
            <a:r>
              <a:rPr lang="en-US" sz="2400" dirty="0">
                <a:solidFill>
                  <a:srgbClr val="000000"/>
                </a:solidFill>
              </a:rPr>
              <a:t>]</a:t>
            </a:r>
            <a:r>
              <a:rPr lang="en-US" sz="2400" dirty="0">
                <a:solidFill>
                  <a:srgbClr val="808080"/>
                </a:solidFill>
              </a:rPr>
              <a:t>.</a:t>
            </a:r>
            <a:r>
              <a:rPr lang="en-US" sz="2400" dirty="0">
                <a:solidFill>
                  <a:srgbClr val="000000"/>
                </a:solidFill>
              </a:rPr>
              <a:t>[Employee]</a:t>
            </a:r>
          </a:p>
          <a:p>
            <a:pPr marL="0" indent="0">
              <a:buNone/>
            </a:pPr>
            <a:r>
              <a:rPr lang="en-IN" sz="2400" dirty="0">
                <a:solidFill>
                  <a:srgbClr val="0000FF"/>
                </a:solidFill>
              </a:rPr>
              <a:t>print</a:t>
            </a:r>
            <a:r>
              <a:rPr lang="en-IN" sz="2400" dirty="0">
                <a:solidFill>
                  <a:srgbClr val="000000"/>
                </a:solidFill>
              </a:rPr>
              <a:t> @emp</a:t>
            </a:r>
          </a:p>
          <a:p>
            <a:pPr marL="0" indent="0">
              <a:buNone/>
            </a:pPr>
            <a:endParaRPr lang="en-IN" sz="2400" dirty="0">
              <a:solidFill>
                <a:srgbClr val="000000"/>
              </a:solidFill>
            </a:endParaRPr>
          </a:p>
          <a:p>
            <a:pPr marL="0" indent="0">
              <a:buNone/>
            </a:pPr>
            <a:r>
              <a:rPr lang="en-IN" sz="2400" dirty="0">
                <a:solidFill>
                  <a:srgbClr val="0000FF"/>
                </a:solidFill>
              </a:rPr>
              <a:t>select</a:t>
            </a:r>
            <a:r>
              <a:rPr lang="en-IN" sz="2400" dirty="0">
                <a:solidFill>
                  <a:srgbClr val="000000"/>
                </a:solidFill>
              </a:rPr>
              <a:t> </a:t>
            </a:r>
            <a:r>
              <a:rPr lang="en-IN" sz="2400" dirty="0">
                <a:solidFill>
                  <a:srgbClr val="808080"/>
                </a:solidFill>
              </a:rPr>
              <a:t>*</a:t>
            </a:r>
            <a:r>
              <a:rPr lang="en-IN" sz="2400" dirty="0">
                <a:solidFill>
                  <a:srgbClr val="000000"/>
                </a:solidFill>
              </a:rPr>
              <a:t> </a:t>
            </a:r>
            <a:r>
              <a:rPr lang="en-IN" sz="2400" dirty="0">
                <a:solidFill>
                  <a:srgbClr val="0000FF"/>
                </a:solidFill>
              </a:rPr>
              <a:t>from</a:t>
            </a:r>
            <a:r>
              <a:rPr lang="en-IN" sz="2400" dirty="0">
                <a:solidFill>
                  <a:srgbClr val="000000"/>
                </a:solidFill>
              </a:rPr>
              <a:t> [</a:t>
            </a:r>
            <a:r>
              <a:rPr lang="en-IN" sz="2400" dirty="0" err="1">
                <a:solidFill>
                  <a:srgbClr val="000000"/>
                </a:solidFill>
              </a:rPr>
              <a:t>dbo</a:t>
            </a:r>
            <a:r>
              <a:rPr lang="en-IN" sz="2400" dirty="0">
                <a:solidFill>
                  <a:srgbClr val="000000"/>
                </a:solidFill>
              </a:rPr>
              <a:t>]</a:t>
            </a:r>
            <a:r>
              <a:rPr lang="en-IN" sz="2400" dirty="0">
                <a:solidFill>
                  <a:srgbClr val="808080"/>
                </a:solidFill>
              </a:rPr>
              <a:t>.</a:t>
            </a:r>
            <a:r>
              <a:rPr lang="en-IN" sz="2400" dirty="0">
                <a:solidFill>
                  <a:srgbClr val="000000"/>
                </a:solidFill>
              </a:rPr>
              <a:t>[Employee]</a:t>
            </a:r>
            <a:endParaRPr lang="en-IN" sz="2400" dirty="0"/>
          </a:p>
        </p:txBody>
      </p:sp>
    </p:spTree>
    <p:extLst>
      <p:ext uri="{BB962C8B-B14F-4D97-AF65-F5344CB8AC3E}">
        <p14:creationId xmlns:p14="http://schemas.microsoft.com/office/powerpoint/2010/main" val="1473668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F4E4-DAED-B4CF-D738-541229E3AE0F}"/>
              </a:ext>
            </a:extLst>
          </p:cNvPr>
          <p:cNvSpPr>
            <a:spLocks noGrp="1"/>
          </p:cNvSpPr>
          <p:nvPr>
            <p:ph type="title"/>
          </p:nvPr>
        </p:nvSpPr>
        <p:spPr/>
        <p:txBody>
          <a:bodyPr/>
          <a:lstStyle/>
          <a:p>
            <a:r>
              <a:rPr lang="en-US" dirty="0"/>
              <a:t>What is Trigger?</a:t>
            </a:r>
            <a:endParaRPr lang="en-IN" dirty="0"/>
          </a:p>
        </p:txBody>
      </p:sp>
      <p:sp>
        <p:nvSpPr>
          <p:cNvPr id="3" name="Content Placeholder 2">
            <a:extLst>
              <a:ext uri="{FF2B5EF4-FFF2-40B4-BE49-F238E27FC236}">
                <a16:creationId xmlns:a16="http://schemas.microsoft.com/office/drawing/2014/main" id="{E534339E-2B08-2ED3-5E96-39B696577FD7}"/>
              </a:ext>
            </a:extLst>
          </p:cNvPr>
          <p:cNvSpPr>
            <a:spLocks noGrp="1"/>
          </p:cNvSpPr>
          <p:nvPr>
            <p:ph idx="1"/>
          </p:nvPr>
        </p:nvSpPr>
        <p:spPr/>
        <p:txBody>
          <a:bodyPr>
            <a:normAutofit/>
          </a:bodyPr>
          <a:lstStyle/>
          <a:p>
            <a:r>
              <a:rPr lang="en-US" sz="2400" b="0" i="0" dirty="0">
                <a:solidFill>
                  <a:srgbClr val="161616"/>
                </a:solidFill>
                <a:effectLst/>
              </a:rPr>
              <a:t>A trigger is a special type of stored procedure that automatically runs when an event occurs in the database server. DML triggers run when a user tries to modify data through a data manipulation language (DML) event. DML events are INSERT, UPDATE, or DELETE statements on a table or view. These triggers fire when any valid event fires, whether table rows are affected or not.</a:t>
            </a:r>
            <a:endParaRPr lang="en-IN" sz="2400" dirty="0"/>
          </a:p>
        </p:txBody>
      </p:sp>
    </p:spTree>
    <p:extLst>
      <p:ext uri="{BB962C8B-B14F-4D97-AF65-F5344CB8AC3E}">
        <p14:creationId xmlns:p14="http://schemas.microsoft.com/office/powerpoint/2010/main" val="3914121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B8ED-BAD9-D4F4-8E77-16C7C67965F6}"/>
              </a:ext>
            </a:extLst>
          </p:cNvPr>
          <p:cNvSpPr>
            <a:spLocks noGrp="1"/>
          </p:cNvSpPr>
          <p:nvPr>
            <p:ph type="title"/>
          </p:nvPr>
        </p:nvSpPr>
        <p:spPr/>
        <p:txBody>
          <a:bodyPr/>
          <a:lstStyle/>
          <a:p>
            <a:r>
              <a:rPr lang="en-IN" sz="4400" kern="0" dirty="0">
                <a:solidFill>
                  <a:srgbClr val="131313"/>
                </a:solidFill>
                <a:effectLst/>
                <a:ea typeface="Times New Roman" panose="02020603050405020304" pitchFamily="18" charset="0"/>
                <a:cs typeface="Arial" panose="020B0604020202020204" pitchFamily="34" charset="0"/>
              </a:rPr>
              <a:t>Types of Cursors in SQL</a:t>
            </a:r>
            <a:endParaRPr lang="en-IN" dirty="0"/>
          </a:p>
        </p:txBody>
      </p:sp>
      <p:sp>
        <p:nvSpPr>
          <p:cNvPr id="3" name="Content Placeholder 2">
            <a:extLst>
              <a:ext uri="{FF2B5EF4-FFF2-40B4-BE49-F238E27FC236}">
                <a16:creationId xmlns:a16="http://schemas.microsoft.com/office/drawing/2014/main" id="{3E67595E-852C-7D4A-C9DD-7E5C7D93806A}"/>
              </a:ext>
            </a:extLst>
          </p:cNvPr>
          <p:cNvSpPr>
            <a:spLocks noGrp="1"/>
          </p:cNvSpPr>
          <p:nvPr>
            <p:ph idx="1"/>
          </p:nvPr>
        </p:nvSpPr>
        <p:spPr/>
        <p:txBody>
          <a:bodyPr>
            <a:normAutofit/>
          </a:bodyPr>
          <a:lstStyle/>
          <a:p>
            <a:pPr>
              <a:lnSpc>
                <a:spcPct val="107000"/>
              </a:lnSpc>
              <a:spcAft>
                <a:spcPts val="800"/>
              </a:spcAft>
            </a:pPr>
            <a:r>
              <a:rPr lang="en-IN" sz="2000" kern="0" dirty="0">
                <a:solidFill>
                  <a:srgbClr val="131313"/>
                </a:solidFill>
                <a:effectLst/>
                <a:ea typeface="Times New Roman" panose="02020603050405020304" pitchFamily="18" charset="0"/>
                <a:cs typeface="Arial" panose="020B0604020202020204" pitchFamily="34" charset="0"/>
              </a:rPr>
              <a:t>Types of Cursors in SQL: </a:t>
            </a:r>
            <a:endParaRPr lang="en-IN" sz="2000" kern="100" dirty="0">
              <a:effectLst/>
              <a:ea typeface="Calibri" panose="020F0502020204030204" pitchFamily="34" charset="0"/>
              <a:cs typeface="Times New Roman" panose="02020603050405020304" pitchFamily="18" charset="0"/>
            </a:endParaRPr>
          </a:p>
          <a:p>
            <a:pPr lvl="1">
              <a:lnSpc>
                <a:spcPct val="107000"/>
              </a:lnSpc>
              <a:spcAft>
                <a:spcPts val="800"/>
              </a:spcAft>
            </a:pPr>
            <a:r>
              <a:rPr lang="en-IN" sz="2000" kern="0" dirty="0">
                <a:solidFill>
                  <a:srgbClr val="131313"/>
                </a:solidFill>
                <a:effectLst/>
                <a:ea typeface="Times New Roman" panose="02020603050405020304" pitchFamily="18" charset="0"/>
                <a:cs typeface="Arial" panose="020B0604020202020204" pitchFamily="34" charset="0"/>
              </a:rPr>
              <a:t>Implicit Cursor </a:t>
            </a:r>
            <a:endParaRPr lang="en-IN" sz="2000" kern="100" dirty="0">
              <a:effectLst/>
              <a:ea typeface="Calibri" panose="020F0502020204030204" pitchFamily="34" charset="0"/>
              <a:cs typeface="Times New Roman" panose="02020603050405020304" pitchFamily="18" charset="0"/>
            </a:endParaRPr>
          </a:p>
          <a:p>
            <a:pPr lvl="1">
              <a:lnSpc>
                <a:spcPct val="107000"/>
              </a:lnSpc>
              <a:spcAft>
                <a:spcPts val="800"/>
              </a:spcAft>
            </a:pPr>
            <a:r>
              <a:rPr lang="en-IN" sz="2000" kern="0" dirty="0">
                <a:solidFill>
                  <a:srgbClr val="131313"/>
                </a:solidFill>
                <a:effectLst/>
                <a:ea typeface="Times New Roman" panose="02020603050405020304" pitchFamily="18" charset="0"/>
                <a:cs typeface="Arial" panose="020B0604020202020204" pitchFamily="34" charset="0"/>
              </a:rPr>
              <a:t>Explicit Cursor</a:t>
            </a:r>
            <a:r>
              <a:rPr lang="en-IN" sz="2000" kern="0" dirty="0">
                <a:solidFill>
                  <a:srgbClr val="222222"/>
                </a:solidFill>
                <a:effectLst/>
                <a:ea typeface="Times New Roman" panose="02020603050405020304" pitchFamily="18" charset="0"/>
                <a:cs typeface="Times New Roman" panose="02020603050405020304" pitchFamily="18" charset="0"/>
              </a:rPr>
              <a:t> </a:t>
            </a:r>
            <a:endParaRPr lang="en-IN" sz="20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000" b="1" kern="0" dirty="0">
                <a:solidFill>
                  <a:srgbClr val="131313"/>
                </a:solidFill>
                <a:effectLst/>
                <a:ea typeface="Times New Roman" panose="02020603050405020304" pitchFamily="18" charset="0"/>
                <a:cs typeface="Arial" panose="020B0604020202020204" pitchFamily="34" charset="0"/>
              </a:rPr>
              <a:t>Implicit Cursor</a:t>
            </a:r>
            <a:r>
              <a:rPr lang="en-IN" sz="2000" kern="0" dirty="0">
                <a:solidFill>
                  <a:srgbClr val="131313"/>
                </a:solidFill>
                <a:effectLst/>
                <a:ea typeface="Times New Roman" panose="02020603050405020304" pitchFamily="18" charset="0"/>
                <a:cs typeface="Arial" panose="020B0604020202020204" pitchFamily="34" charset="0"/>
              </a:rPr>
              <a:t>: Whenever DML operations such as INSERT, UPDATE, and DELETE are processed in the database, implicit cursors are generated automatically and used by the framework. These types of cursors are used for internal processing and can’t be controlled or referred from another code area.</a:t>
            </a:r>
            <a:endParaRPr lang="en-IN" sz="20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000" b="1" kern="0" dirty="0">
                <a:solidFill>
                  <a:srgbClr val="131313"/>
                </a:solidFill>
                <a:effectLst/>
                <a:ea typeface="Times New Roman" panose="02020603050405020304" pitchFamily="18" charset="0"/>
                <a:cs typeface="Arial" panose="020B0604020202020204" pitchFamily="34" charset="0"/>
              </a:rPr>
              <a:t>Explicit Cursor</a:t>
            </a:r>
            <a:r>
              <a:rPr lang="en-IN" sz="2000" kern="0" dirty="0">
                <a:solidFill>
                  <a:srgbClr val="131313"/>
                </a:solidFill>
                <a:effectLst/>
                <a:ea typeface="Times New Roman" panose="02020603050405020304" pitchFamily="18" charset="0"/>
                <a:cs typeface="Arial" panose="020B0604020202020204" pitchFamily="34" charset="0"/>
              </a:rPr>
              <a:t>: This type of cursor is generated whenever data is processed by a user through an SQL block. Generally, the use of the SELECT query triggers the creation of an explicit cursor and can hold more than one row but process just one at a time.</a:t>
            </a:r>
            <a:endParaRPr lang="en-IN" sz="20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4754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6417B-2469-3F06-2089-03BE489F4A71}"/>
              </a:ext>
            </a:extLst>
          </p:cNvPr>
          <p:cNvSpPr>
            <a:spLocks noGrp="1"/>
          </p:cNvSpPr>
          <p:nvPr>
            <p:ph type="title"/>
          </p:nvPr>
        </p:nvSpPr>
        <p:spPr/>
        <p:txBody>
          <a:bodyPr/>
          <a:lstStyle/>
          <a:p>
            <a:r>
              <a:rPr lang="en-US" dirty="0"/>
              <a:t>Types of triggers</a:t>
            </a:r>
            <a:endParaRPr lang="en-IN" dirty="0"/>
          </a:p>
        </p:txBody>
      </p:sp>
      <p:sp>
        <p:nvSpPr>
          <p:cNvPr id="3" name="Content Placeholder 2">
            <a:extLst>
              <a:ext uri="{FF2B5EF4-FFF2-40B4-BE49-F238E27FC236}">
                <a16:creationId xmlns:a16="http://schemas.microsoft.com/office/drawing/2014/main" id="{BB596D18-8CF4-628E-B9AA-22E7C4C330C7}"/>
              </a:ext>
            </a:extLst>
          </p:cNvPr>
          <p:cNvSpPr>
            <a:spLocks noGrp="1"/>
          </p:cNvSpPr>
          <p:nvPr>
            <p:ph idx="1"/>
          </p:nvPr>
        </p:nvSpPr>
        <p:spPr/>
        <p:txBody>
          <a:bodyPr>
            <a:normAutofit/>
          </a:bodyPr>
          <a:lstStyle/>
          <a:p>
            <a:r>
              <a:rPr lang="en-US" dirty="0"/>
              <a:t>DML Triggers</a:t>
            </a:r>
          </a:p>
          <a:p>
            <a:r>
              <a:rPr lang="en-US" dirty="0"/>
              <a:t>DDL Triggers</a:t>
            </a:r>
            <a:endParaRPr lang="en-IN" dirty="0"/>
          </a:p>
        </p:txBody>
      </p:sp>
    </p:spTree>
    <p:extLst>
      <p:ext uri="{BB962C8B-B14F-4D97-AF65-F5344CB8AC3E}">
        <p14:creationId xmlns:p14="http://schemas.microsoft.com/office/powerpoint/2010/main" val="949735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6618-6203-6125-48A3-BFC06F210326}"/>
              </a:ext>
            </a:extLst>
          </p:cNvPr>
          <p:cNvSpPr>
            <a:spLocks noGrp="1"/>
          </p:cNvSpPr>
          <p:nvPr>
            <p:ph type="title"/>
          </p:nvPr>
        </p:nvSpPr>
        <p:spPr/>
        <p:txBody>
          <a:bodyPr/>
          <a:lstStyle/>
          <a:p>
            <a:r>
              <a:rPr lang="en-US" dirty="0"/>
              <a:t>DDL</a:t>
            </a:r>
            <a:endParaRPr lang="en-IN" dirty="0"/>
          </a:p>
        </p:txBody>
      </p:sp>
      <p:sp>
        <p:nvSpPr>
          <p:cNvPr id="3" name="Content Placeholder 2">
            <a:extLst>
              <a:ext uri="{FF2B5EF4-FFF2-40B4-BE49-F238E27FC236}">
                <a16:creationId xmlns:a16="http://schemas.microsoft.com/office/drawing/2014/main" id="{EC101085-0077-A8E6-1CD6-840100858326}"/>
              </a:ext>
            </a:extLst>
          </p:cNvPr>
          <p:cNvSpPr>
            <a:spLocks noGrp="1"/>
          </p:cNvSpPr>
          <p:nvPr>
            <p:ph idx="1"/>
          </p:nvPr>
        </p:nvSpPr>
        <p:spPr/>
        <p:txBody>
          <a:bodyPr>
            <a:normAutofit/>
          </a:bodyPr>
          <a:lstStyle/>
          <a:p>
            <a:pPr algn="l"/>
            <a:r>
              <a:rPr lang="en-US" sz="2400" b="0" i="0" dirty="0">
                <a:solidFill>
                  <a:srgbClr val="161616"/>
                </a:solidFill>
                <a:effectLst/>
              </a:rPr>
              <a:t>DDL triggers fire in response to a variety of Data Definition Language (DDL) events. These events primarily correspond to Transact-SQL statements that start with the keywords CREATE, ALTER, DROP, GRANT, DENY, REVOKE or UPDATE STATISTICS. Certain system stored procedures that perform DDL-like operations can also fire DDL triggers.</a:t>
            </a:r>
          </a:p>
          <a:p>
            <a:pPr algn="l"/>
            <a:r>
              <a:rPr lang="en-US" sz="2400" b="0" i="0" dirty="0">
                <a:solidFill>
                  <a:srgbClr val="161616"/>
                </a:solidFill>
                <a:effectLst/>
              </a:rPr>
              <a:t>Use DDL triggers when you want to do the following:</a:t>
            </a:r>
          </a:p>
          <a:p>
            <a:pPr lvl="1"/>
            <a:r>
              <a:rPr lang="en-US" b="0" i="0" dirty="0">
                <a:solidFill>
                  <a:srgbClr val="161616"/>
                </a:solidFill>
                <a:effectLst/>
              </a:rPr>
              <a:t>Prevent certain changes to your database schema.</a:t>
            </a:r>
          </a:p>
          <a:p>
            <a:pPr lvl="1"/>
            <a:r>
              <a:rPr lang="en-US" b="0" i="0" dirty="0">
                <a:solidFill>
                  <a:srgbClr val="161616"/>
                </a:solidFill>
                <a:effectLst/>
              </a:rPr>
              <a:t>Have something occur in the database in response to a change in your database schema.</a:t>
            </a:r>
          </a:p>
          <a:p>
            <a:pPr lvl="1"/>
            <a:r>
              <a:rPr lang="en-US" b="0" i="0" dirty="0">
                <a:solidFill>
                  <a:srgbClr val="161616"/>
                </a:solidFill>
                <a:effectLst/>
              </a:rPr>
              <a:t>Record changes or events in the database schema.</a:t>
            </a:r>
          </a:p>
        </p:txBody>
      </p:sp>
    </p:spTree>
    <p:extLst>
      <p:ext uri="{BB962C8B-B14F-4D97-AF65-F5344CB8AC3E}">
        <p14:creationId xmlns:p14="http://schemas.microsoft.com/office/powerpoint/2010/main" val="2712380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6FEA-6AFB-291E-B45C-4B7E49BBEA00}"/>
              </a:ext>
            </a:extLst>
          </p:cNvPr>
          <p:cNvSpPr>
            <a:spLocks noGrp="1"/>
          </p:cNvSpPr>
          <p:nvPr>
            <p:ph type="title"/>
          </p:nvPr>
        </p:nvSpPr>
        <p:spPr/>
        <p:txBody>
          <a:bodyPr>
            <a:normAutofit/>
          </a:bodyPr>
          <a:lstStyle/>
          <a:p>
            <a:r>
              <a:rPr lang="en-IN" i="0" dirty="0">
                <a:solidFill>
                  <a:srgbClr val="161616"/>
                </a:solidFill>
                <a:effectLst/>
                <a:latin typeface="+mn-lt"/>
              </a:rPr>
              <a:t>Types of DDL Triggers</a:t>
            </a:r>
            <a:endParaRPr lang="en-IN" dirty="0">
              <a:latin typeface="+mn-lt"/>
            </a:endParaRPr>
          </a:p>
        </p:txBody>
      </p:sp>
      <p:sp>
        <p:nvSpPr>
          <p:cNvPr id="3" name="Content Placeholder 2">
            <a:extLst>
              <a:ext uri="{FF2B5EF4-FFF2-40B4-BE49-F238E27FC236}">
                <a16:creationId xmlns:a16="http://schemas.microsoft.com/office/drawing/2014/main" id="{2687EFAE-2D51-09AA-82CC-56D9160F98ED}"/>
              </a:ext>
            </a:extLst>
          </p:cNvPr>
          <p:cNvSpPr>
            <a:spLocks noGrp="1"/>
          </p:cNvSpPr>
          <p:nvPr>
            <p:ph idx="1"/>
          </p:nvPr>
        </p:nvSpPr>
        <p:spPr/>
        <p:txBody>
          <a:bodyPr>
            <a:normAutofit/>
          </a:bodyPr>
          <a:lstStyle/>
          <a:p>
            <a:r>
              <a:rPr lang="en-IN" sz="2400" i="0" dirty="0">
                <a:solidFill>
                  <a:srgbClr val="161616"/>
                </a:solidFill>
                <a:effectLst/>
              </a:rPr>
              <a:t>Transact-SQL DDL Trigger</a:t>
            </a:r>
          </a:p>
          <a:p>
            <a:r>
              <a:rPr lang="en-IN" sz="2400" i="0" dirty="0">
                <a:solidFill>
                  <a:srgbClr val="161616"/>
                </a:solidFill>
                <a:effectLst/>
              </a:rPr>
              <a:t>CLR DDL Trigger</a:t>
            </a:r>
          </a:p>
        </p:txBody>
      </p:sp>
    </p:spTree>
    <p:extLst>
      <p:ext uri="{BB962C8B-B14F-4D97-AF65-F5344CB8AC3E}">
        <p14:creationId xmlns:p14="http://schemas.microsoft.com/office/powerpoint/2010/main" val="2547661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238F-C870-5D4C-0E95-CE0E7D8FF57B}"/>
              </a:ext>
            </a:extLst>
          </p:cNvPr>
          <p:cNvSpPr>
            <a:spLocks noGrp="1"/>
          </p:cNvSpPr>
          <p:nvPr>
            <p:ph type="title"/>
          </p:nvPr>
        </p:nvSpPr>
        <p:spPr/>
        <p:txBody>
          <a:bodyPr/>
          <a:lstStyle/>
          <a:p>
            <a:r>
              <a:rPr lang="en-US" dirty="0"/>
              <a:t>DDL Trigger Example</a:t>
            </a:r>
            <a:endParaRPr lang="en-IN" dirty="0"/>
          </a:p>
        </p:txBody>
      </p:sp>
      <p:sp>
        <p:nvSpPr>
          <p:cNvPr id="3" name="Content Placeholder 2">
            <a:extLst>
              <a:ext uri="{FF2B5EF4-FFF2-40B4-BE49-F238E27FC236}">
                <a16:creationId xmlns:a16="http://schemas.microsoft.com/office/drawing/2014/main" id="{262FE1FF-8D11-BF74-7336-11C4585122D6}"/>
              </a:ext>
            </a:extLst>
          </p:cNvPr>
          <p:cNvSpPr>
            <a:spLocks noGrp="1"/>
          </p:cNvSpPr>
          <p:nvPr>
            <p:ph idx="1"/>
          </p:nvPr>
        </p:nvSpPr>
        <p:spPr/>
        <p:txBody>
          <a:bodyPr>
            <a:normAutofit/>
          </a:bodyPr>
          <a:lstStyle/>
          <a:p>
            <a:pPr marL="0" indent="0">
              <a:buNone/>
            </a:pPr>
            <a:r>
              <a:rPr lang="en-IN" sz="2400" dirty="0">
                <a:solidFill>
                  <a:srgbClr val="0000FF"/>
                </a:solidFill>
              </a:rPr>
              <a:t>CREATE</a:t>
            </a:r>
            <a:r>
              <a:rPr lang="en-IN" sz="2400" dirty="0">
                <a:solidFill>
                  <a:srgbClr val="000000"/>
                </a:solidFill>
              </a:rPr>
              <a:t> </a:t>
            </a:r>
            <a:r>
              <a:rPr lang="en-IN" sz="2400" dirty="0">
                <a:solidFill>
                  <a:srgbClr val="0000FF"/>
                </a:solidFill>
              </a:rPr>
              <a:t>TRIGGER</a:t>
            </a:r>
            <a:r>
              <a:rPr lang="en-IN" sz="2400" dirty="0">
                <a:solidFill>
                  <a:srgbClr val="000000"/>
                </a:solidFill>
              </a:rPr>
              <a:t> </a:t>
            </a:r>
            <a:r>
              <a:rPr lang="en-IN" sz="2400" dirty="0">
                <a:solidFill>
                  <a:srgbClr val="0000FF"/>
                </a:solidFill>
              </a:rPr>
              <a:t>safety</a:t>
            </a:r>
            <a:r>
              <a:rPr lang="en-IN" sz="2400" dirty="0">
                <a:solidFill>
                  <a:srgbClr val="000000"/>
                </a:solidFill>
              </a:rPr>
              <a:t>   </a:t>
            </a:r>
          </a:p>
          <a:p>
            <a:pPr marL="0" indent="0">
              <a:buNone/>
            </a:pPr>
            <a:r>
              <a:rPr lang="en-IN" sz="2400" dirty="0">
                <a:solidFill>
                  <a:srgbClr val="0000FF"/>
                </a:solidFill>
              </a:rPr>
              <a:t>ON</a:t>
            </a:r>
            <a:r>
              <a:rPr lang="en-IN" sz="2400" dirty="0">
                <a:solidFill>
                  <a:srgbClr val="000000"/>
                </a:solidFill>
              </a:rPr>
              <a:t> </a:t>
            </a:r>
            <a:r>
              <a:rPr lang="en-IN" sz="2400" dirty="0">
                <a:solidFill>
                  <a:srgbClr val="0000FF"/>
                </a:solidFill>
              </a:rPr>
              <a:t>DATABASE</a:t>
            </a:r>
            <a:r>
              <a:rPr lang="en-IN" sz="2400" dirty="0">
                <a:solidFill>
                  <a:srgbClr val="000000"/>
                </a:solidFill>
              </a:rPr>
              <a:t>   </a:t>
            </a:r>
          </a:p>
          <a:p>
            <a:pPr marL="0" indent="0">
              <a:buNone/>
            </a:pPr>
            <a:r>
              <a:rPr lang="en-US" sz="2400" dirty="0">
                <a:solidFill>
                  <a:srgbClr val="0000FF"/>
                </a:solidFill>
              </a:rPr>
              <a:t>FOR</a:t>
            </a:r>
            <a:r>
              <a:rPr lang="en-US" sz="2400" dirty="0">
                <a:solidFill>
                  <a:srgbClr val="000000"/>
                </a:solidFill>
              </a:rPr>
              <a:t> DROP_TABLE</a:t>
            </a:r>
            <a:r>
              <a:rPr lang="en-US" sz="2400" dirty="0">
                <a:solidFill>
                  <a:srgbClr val="808080"/>
                </a:solidFill>
              </a:rPr>
              <a:t>,</a:t>
            </a:r>
            <a:r>
              <a:rPr lang="en-US" sz="2400" dirty="0">
                <a:solidFill>
                  <a:srgbClr val="000000"/>
                </a:solidFill>
              </a:rPr>
              <a:t> ALTER_TABLE   </a:t>
            </a:r>
          </a:p>
          <a:p>
            <a:pPr marL="0" indent="0">
              <a:buNone/>
            </a:pPr>
            <a:r>
              <a:rPr lang="en-IN" sz="2400" dirty="0">
                <a:solidFill>
                  <a:srgbClr val="0000FF"/>
                </a:solidFill>
              </a:rPr>
              <a:t>AS</a:t>
            </a:r>
            <a:r>
              <a:rPr lang="en-IN" sz="2400" dirty="0">
                <a:solidFill>
                  <a:srgbClr val="000000"/>
                </a:solidFill>
              </a:rPr>
              <a:t>   </a:t>
            </a:r>
          </a:p>
          <a:p>
            <a:pPr marL="0" indent="0">
              <a:buNone/>
            </a:pPr>
            <a:r>
              <a:rPr lang="en-US" sz="2400" dirty="0">
                <a:solidFill>
                  <a:srgbClr val="000000"/>
                </a:solidFill>
              </a:rPr>
              <a:t>   </a:t>
            </a:r>
            <a:r>
              <a:rPr lang="en-US" sz="2400" dirty="0">
                <a:solidFill>
                  <a:srgbClr val="0000FF"/>
                </a:solidFill>
              </a:rPr>
              <a:t>PRINT</a:t>
            </a:r>
            <a:r>
              <a:rPr lang="en-US" sz="2400" dirty="0">
                <a:solidFill>
                  <a:srgbClr val="000000"/>
                </a:solidFill>
              </a:rPr>
              <a:t> </a:t>
            </a:r>
            <a:r>
              <a:rPr lang="en-US" sz="2400" dirty="0">
                <a:solidFill>
                  <a:srgbClr val="FF0000"/>
                </a:solidFill>
              </a:rPr>
              <a:t>'You must disable Trigger "safety" to drop or alter tables!'</a:t>
            </a:r>
            <a:r>
              <a:rPr lang="en-US" sz="2400" dirty="0">
                <a:solidFill>
                  <a:srgbClr val="000000"/>
                </a:solidFill>
              </a:rPr>
              <a:t>   </a:t>
            </a:r>
          </a:p>
          <a:p>
            <a:pPr marL="0" indent="0">
              <a:buNone/>
            </a:pPr>
            <a:r>
              <a:rPr lang="en-IN" sz="2400" dirty="0">
                <a:solidFill>
                  <a:srgbClr val="000000"/>
                </a:solidFill>
              </a:rPr>
              <a:t>   </a:t>
            </a:r>
            <a:r>
              <a:rPr lang="en-IN" sz="2400" dirty="0">
                <a:solidFill>
                  <a:srgbClr val="0000FF"/>
                </a:solidFill>
              </a:rPr>
              <a:t>ROLLBACK</a:t>
            </a:r>
            <a:r>
              <a:rPr lang="en-IN" sz="2400" dirty="0">
                <a:solidFill>
                  <a:srgbClr val="808080"/>
                </a:solidFill>
              </a:rPr>
              <a:t>;</a:t>
            </a:r>
            <a:endParaRPr lang="en-IN" sz="2400" dirty="0">
              <a:solidFill>
                <a:srgbClr val="000000"/>
              </a:solidFill>
            </a:endParaRPr>
          </a:p>
        </p:txBody>
      </p:sp>
    </p:spTree>
    <p:extLst>
      <p:ext uri="{BB962C8B-B14F-4D97-AF65-F5344CB8AC3E}">
        <p14:creationId xmlns:p14="http://schemas.microsoft.com/office/powerpoint/2010/main" val="3854147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3E222-F1DF-729D-1E7C-E2547DD67352}"/>
              </a:ext>
            </a:extLst>
          </p:cNvPr>
          <p:cNvSpPr>
            <a:spLocks noGrp="1"/>
          </p:cNvSpPr>
          <p:nvPr>
            <p:ph type="title"/>
          </p:nvPr>
        </p:nvSpPr>
        <p:spPr/>
        <p:txBody>
          <a:bodyPr/>
          <a:lstStyle/>
          <a:p>
            <a:r>
              <a:rPr lang="en-US" dirty="0"/>
              <a:t>DML</a:t>
            </a:r>
            <a:endParaRPr lang="en-IN" dirty="0"/>
          </a:p>
        </p:txBody>
      </p:sp>
      <p:sp>
        <p:nvSpPr>
          <p:cNvPr id="3" name="Content Placeholder 2">
            <a:extLst>
              <a:ext uri="{FF2B5EF4-FFF2-40B4-BE49-F238E27FC236}">
                <a16:creationId xmlns:a16="http://schemas.microsoft.com/office/drawing/2014/main" id="{8FE12C75-4414-E724-E480-6C5E250F01E8}"/>
              </a:ext>
            </a:extLst>
          </p:cNvPr>
          <p:cNvSpPr>
            <a:spLocks noGrp="1"/>
          </p:cNvSpPr>
          <p:nvPr>
            <p:ph idx="1"/>
          </p:nvPr>
        </p:nvSpPr>
        <p:spPr/>
        <p:txBody>
          <a:bodyPr>
            <a:normAutofit/>
          </a:bodyPr>
          <a:lstStyle/>
          <a:p>
            <a:r>
              <a:rPr lang="en-US" sz="2400" b="0" i="0" dirty="0">
                <a:solidFill>
                  <a:srgbClr val="161616"/>
                </a:solidFill>
                <a:effectLst/>
              </a:rPr>
              <a:t>DML triggers is a special type of stored procedure that automatically takes effect when a data manipulation language (DML) event takes place that affects the table or view defined in the trigger. DML events include INSERT, UPDATE, or DELETE statements. DML triggers can be used to enforce business rules and data integrity, query other tables, and include complex Transact-SQL statements. The trigger and the statement that fires it are treated as a single transaction, which can be rolled back from within the trigger. If a severe error is detected (for example, insufficient disk space), the entire transaction automatically rolls back.</a:t>
            </a:r>
            <a:endParaRPr lang="en-IN" sz="2400" dirty="0"/>
          </a:p>
        </p:txBody>
      </p:sp>
    </p:spTree>
    <p:extLst>
      <p:ext uri="{BB962C8B-B14F-4D97-AF65-F5344CB8AC3E}">
        <p14:creationId xmlns:p14="http://schemas.microsoft.com/office/powerpoint/2010/main" val="4203416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B276-DB67-4BC4-C11E-515D01A6CD17}"/>
              </a:ext>
            </a:extLst>
          </p:cNvPr>
          <p:cNvSpPr>
            <a:spLocks noGrp="1"/>
          </p:cNvSpPr>
          <p:nvPr>
            <p:ph type="title"/>
          </p:nvPr>
        </p:nvSpPr>
        <p:spPr/>
        <p:txBody>
          <a:bodyPr/>
          <a:lstStyle/>
          <a:p>
            <a:r>
              <a:rPr lang="en-IN" i="0" dirty="0">
                <a:solidFill>
                  <a:srgbClr val="161616"/>
                </a:solidFill>
                <a:effectLst/>
                <a:latin typeface="+mn-lt"/>
              </a:rPr>
              <a:t>Types of DML Triggers</a:t>
            </a:r>
            <a:endParaRPr lang="en-IN" dirty="0">
              <a:latin typeface="+mn-lt"/>
            </a:endParaRPr>
          </a:p>
        </p:txBody>
      </p:sp>
      <p:sp>
        <p:nvSpPr>
          <p:cNvPr id="3" name="Content Placeholder 2">
            <a:extLst>
              <a:ext uri="{FF2B5EF4-FFF2-40B4-BE49-F238E27FC236}">
                <a16:creationId xmlns:a16="http://schemas.microsoft.com/office/drawing/2014/main" id="{0F63D0E2-2640-04D4-0E59-56032BB5C407}"/>
              </a:ext>
            </a:extLst>
          </p:cNvPr>
          <p:cNvSpPr>
            <a:spLocks noGrp="1"/>
          </p:cNvSpPr>
          <p:nvPr>
            <p:ph idx="1"/>
          </p:nvPr>
        </p:nvSpPr>
        <p:spPr/>
        <p:txBody>
          <a:bodyPr>
            <a:noAutofit/>
          </a:bodyPr>
          <a:lstStyle/>
          <a:p>
            <a:pPr algn="l"/>
            <a:r>
              <a:rPr lang="en-US" sz="1800" b="1" i="0" dirty="0">
                <a:solidFill>
                  <a:srgbClr val="161616"/>
                </a:solidFill>
                <a:effectLst/>
              </a:rPr>
              <a:t>AFTER trigger</a:t>
            </a:r>
            <a:endParaRPr lang="en-US" sz="1800" dirty="0">
              <a:solidFill>
                <a:srgbClr val="161616"/>
              </a:solidFill>
            </a:endParaRPr>
          </a:p>
          <a:p>
            <a:pPr algn="l"/>
            <a:r>
              <a:rPr lang="en-US" sz="1800" b="1" i="0" dirty="0">
                <a:solidFill>
                  <a:srgbClr val="161616"/>
                </a:solidFill>
                <a:effectLst/>
              </a:rPr>
              <a:t>INSTEAD OF trigger</a:t>
            </a:r>
            <a:endParaRPr lang="en-US" sz="1800" b="0" i="0" dirty="0">
              <a:solidFill>
                <a:srgbClr val="161616"/>
              </a:solidFill>
              <a:effectLst/>
            </a:endParaRPr>
          </a:p>
        </p:txBody>
      </p:sp>
    </p:spTree>
    <p:extLst>
      <p:ext uri="{BB962C8B-B14F-4D97-AF65-F5344CB8AC3E}">
        <p14:creationId xmlns:p14="http://schemas.microsoft.com/office/powerpoint/2010/main" val="1353503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B276-DB67-4BC4-C11E-515D01A6CD17}"/>
              </a:ext>
            </a:extLst>
          </p:cNvPr>
          <p:cNvSpPr>
            <a:spLocks noGrp="1"/>
          </p:cNvSpPr>
          <p:nvPr>
            <p:ph type="title"/>
          </p:nvPr>
        </p:nvSpPr>
        <p:spPr/>
        <p:txBody>
          <a:bodyPr/>
          <a:lstStyle/>
          <a:p>
            <a:r>
              <a:rPr lang="en-US" sz="4400" b="1" i="0" dirty="0">
                <a:solidFill>
                  <a:srgbClr val="161616"/>
                </a:solidFill>
                <a:effectLst/>
              </a:rPr>
              <a:t>AFTER trigger</a:t>
            </a:r>
            <a:endParaRPr lang="en-IN" dirty="0">
              <a:latin typeface="+mn-lt"/>
            </a:endParaRPr>
          </a:p>
        </p:txBody>
      </p:sp>
      <p:sp>
        <p:nvSpPr>
          <p:cNvPr id="3" name="Content Placeholder 2">
            <a:extLst>
              <a:ext uri="{FF2B5EF4-FFF2-40B4-BE49-F238E27FC236}">
                <a16:creationId xmlns:a16="http://schemas.microsoft.com/office/drawing/2014/main" id="{0F63D0E2-2640-04D4-0E59-56032BB5C407}"/>
              </a:ext>
            </a:extLst>
          </p:cNvPr>
          <p:cNvSpPr>
            <a:spLocks noGrp="1"/>
          </p:cNvSpPr>
          <p:nvPr>
            <p:ph idx="1"/>
          </p:nvPr>
        </p:nvSpPr>
        <p:spPr/>
        <p:txBody>
          <a:bodyPr>
            <a:noAutofit/>
          </a:bodyPr>
          <a:lstStyle/>
          <a:p>
            <a:pPr algn="l"/>
            <a:r>
              <a:rPr lang="en-US" sz="2400" b="1" i="0" dirty="0">
                <a:solidFill>
                  <a:srgbClr val="161616"/>
                </a:solidFill>
                <a:effectLst/>
              </a:rPr>
              <a:t>AFTER trigger</a:t>
            </a:r>
            <a:r>
              <a:rPr lang="en-US" sz="2400" dirty="0">
                <a:solidFill>
                  <a:srgbClr val="161616"/>
                </a:solidFill>
              </a:rPr>
              <a:t>:-</a:t>
            </a:r>
            <a:r>
              <a:rPr lang="en-US" sz="2400" b="0" i="0" dirty="0">
                <a:solidFill>
                  <a:srgbClr val="161616"/>
                </a:solidFill>
                <a:effectLst/>
              </a:rPr>
              <a:t>AFTER triggers are executed after the action of the INSERT, UPDATE, MERGE, or DELETE statement is performed. AFTER triggers are never executed if a constraint violation occurs; therefore, these triggers cannot be used for any processing that might prevent constraint violations. For every INSERT, UPDATE, or DELETE action specified in a MERGE statement, the corresponding trigger is fired for each DML operation.</a:t>
            </a:r>
          </a:p>
        </p:txBody>
      </p:sp>
    </p:spTree>
    <p:extLst>
      <p:ext uri="{BB962C8B-B14F-4D97-AF65-F5344CB8AC3E}">
        <p14:creationId xmlns:p14="http://schemas.microsoft.com/office/powerpoint/2010/main" val="530836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B276-DB67-4BC4-C11E-515D01A6CD17}"/>
              </a:ext>
            </a:extLst>
          </p:cNvPr>
          <p:cNvSpPr>
            <a:spLocks noGrp="1"/>
          </p:cNvSpPr>
          <p:nvPr>
            <p:ph type="title"/>
          </p:nvPr>
        </p:nvSpPr>
        <p:spPr/>
        <p:txBody>
          <a:bodyPr/>
          <a:lstStyle/>
          <a:p>
            <a:r>
              <a:rPr lang="en-US" sz="4400" b="1" i="0" dirty="0">
                <a:solidFill>
                  <a:srgbClr val="161616"/>
                </a:solidFill>
                <a:effectLst/>
              </a:rPr>
              <a:t>AFTER trigger Example</a:t>
            </a:r>
            <a:endParaRPr lang="en-IN" dirty="0">
              <a:latin typeface="+mn-lt"/>
            </a:endParaRPr>
          </a:p>
        </p:txBody>
      </p:sp>
      <p:sp>
        <p:nvSpPr>
          <p:cNvPr id="3" name="Content Placeholder 2">
            <a:extLst>
              <a:ext uri="{FF2B5EF4-FFF2-40B4-BE49-F238E27FC236}">
                <a16:creationId xmlns:a16="http://schemas.microsoft.com/office/drawing/2014/main" id="{0F63D0E2-2640-04D4-0E59-56032BB5C407}"/>
              </a:ext>
            </a:extLst>
          </p:cNvPr>
          <p:cNvSpPr>
            <a:spLocks noGrp="1"/>
          </p:cNvSpPr>
          <p:nvPr>
            <p:ph idx="1"/>
          </p:nvPr>
        </p:nvSpPr>
        <p:spPr/>
        <p:txBody>
          <a:bodyPr>
            <a:noAutofit/>
          </a:bodyPr>
          <a:lstStyle/>
          <a:p>
            <a:pPr marL="0" indent="0">
              <a:spcBef>
                <a:spcPts val="0"/>
              </a:spcBef>
              <a:buNone/>
            </a:pPr>
            <a:r>
              <a:rPr lang="en-US" sz="1800" dirty="0">
                <a:solidFill>
                  <a:srgbClr val="0000FF"/>
                </a:solidFill>
              </a:rPr>
              <a:t>CREATE</a:t>
            </a:r>
            <a:r>
              <a:rPr lang="en-US" sz="1800" dirty="0">
                <a:solidFill>
                  <a:srgbClr val="000000"/>
                </a:solidFill>
              </a:rPr>
              <a:t> </a:t>
            </a:r>
            <a:r>
              <a:rPr lang="en-US" sz="1800" dirty="0">
                <a:solidFill>
                  <a:srgbClr val="0000FF"/>
                </a:solidFill>
              </a:rPr>
              <a:t>TRIGGER</a:t>
            </a:r>
            <a:r>
              <a:rPr lang="en-US" sz="1800" dirty="0">
                <a:solidFill>
                  <a:srgbClr val="000000"/>
                </a:solidFill>
              </a:rPr>
              <a:t> </a:t>
            </a:r>
            <a:r>
              <a:rPr lang="en-US" sz="1800" dirty="0" err="1">
                <a:solidFill>
                  <a:srgbClr val="000000"/>
                </a:solidFill>
              </a:rPr>
              <a:t>Purchasing</a:t>
            </a:r>
            <a:r>
              <a:rPr lang="en-US" sz="1800" dirty="0" err="1">
                <a:solidFill>
                  <a:srgbClr val="808080"/>
                </a:solidFill>
              </a:rPr>
              <a:t>.</a:t>
            </a:r>
            <a:r>
              <a:rPr lang="en-US" sz="1800" dirty="0" err="1">
                <a:solidFill>
                  <a:srgbClr val="000000"/>
                </a:solidFill>
              </a:rPr>
              <a:t>LowCredit</a:t>
            </a:r>
            <a:r>
              <a:rPr lang="en-US" sz="1800" dirty="0">
                <a:solidFill>
                  <a:srgbClr val="000000"/>
                </a:solidFill>
              </a:rPr>
              <a:t> </a:t>
            </a:r>
            <a:r>
              <a:rPr lang="en-US" sz="1800" dirty="0">
                <a:solidFill>
                  <a:srgbClr val="0000FF"/>
                </a:solidFill>
              </a:rPr>
              <a:t>ON</a:t>
            </a:r>
            <a:r>
              <a:rPr lang="en-US" sz="1800" dirty="0">
                <a:solidFill>
                  <a:srgbClr val="000000"/>
                </a:solidFill>
              </a:rPr>
              <a:t> </a:t>
            </a:r>
            <a:r>
              <a:rPr lang="en-US" sz="1800" dirty="0" err="1">
                <a:solidFill>
                  <a:srgbClr val="000000"/>
                </a:solidFill>
              </a:rPr>
              <a:t>Purchasing</a:t>
            </a:r>
            <a:r>
              <a:rPr lang="en-US" sz="1800" dirty="0" err="1">
                <a:solidFill>
                  <a:srgbClr val="808080"/>
                </a:solidFill>
              </a:rPr>
              <a:t>.</a:t>
            </a:r>
            <a:r>
              <a:rPr lang="en-US" sz="1800" dirty="0" err="1">
                <a:solidFill>
                  <a:srgbClr val="000000"/>
                </a:solidFill>
              </a:rPr>
              <a:t>PurchaseOrderHeader</a:t>
            </a:r>
            <a:r>
              <a:rPr lang="en-US" sz="1800" dirty="0">
                <a:solidFill>
                  <a:srgbClr val="000000"/>
                </a:solidFill>
              </a:rPr>
              <a:t>  </a:t>
            </a:r>
          </a:p>
          <a:p>
            <a:pPr marL="0" indent="0">
              <a:spcBef>
                <a:spcPts val="0"/>
              </a:spcBef>
              <a:buNone/>
            </a:pPr>
            <a:r>
              <a:rPr lang="en-IN" sz="1800" dirty="0">
                <a:solidFill>
                  <a:srgbClr val="0000FF"/>
                </a:solidFill>
              </a:rPr>
              <a:t>AFTER</a:t>
            </a:r>
            <a:r>
              <a:rPr lang="en-IN" sz="1800" dirty="0">
                <a:solidFill>
                  <a:srgbClr val="000000"/>
                </a:solidFill>
              </a:rPr>
              <a:t> </a:t>
            </a:r>
            <a:r>
              <a:rPr lang="en-IN" sz="1800" dirty="0">
                <a:solidFill>
                  <a:srgbClr val="0000FF"/>
                </a:solidFill>
              </a:rPr>
              <a:t>INSERT</a:t>
            </a:r>
            <a:r>
              <a:rPr lang="en-IN" sz="1800" dirty="0">
                <a:solidFill>
                  <a:srgbClr val="000000"/>
                </a:solidFill>
              </a:rPr>
              <a:t>  </a:t>
            </a:r>
          </a:p>
          <a:p>
            <a:pPr marL="0" indent="0">
              <a:spcBef>
                <a:spcPts val="0"/>
              </a:spcBef>
              <a:buNone/>
            </a:pPr>
            <a:r>
              <a:rPr lang="en-IN" sz="1800" dirty="0">
                <a:solidFill>
                  <a:srgbClr val="0000FF"/>
                </a:solidFill>
              </a:rPr>
              <a:t>AS</a:t>
            </a:r>
            <a:r>
              <a:rPr lang="en-IN" sz="1800" dirty="0">
                <a:solidFill>
                  <a:srgbClr val="000000"/>
                </a:solidFill>
              </a:rPr>
              <a:t>  </a:t>
            </a:r>
          </a:p>
          <a:p>
            <a:pPr marL="0" indent="0">
              <a:spcBef>
                <a:spcPts val="0"/>
              </a:spcBef>
              <a:buNone/>
            </a:pPr>
            <a:r>
              <a:rPr lang="en-IN" sz="1800" dirty="0">
                <a:solidFill>
                  <a:srgbClr val="0000FF"/>
                </a:solidFill>
              </a:rPr>
              <a:t>IF </a:t>
            </a:r>
            <a:r>
              <a:rPr lang="en-IN" sz="1800" dirty="0">
                <a:solidFill>
                  <a:srgbClr val="808080"/>
                </a:solidFill>
              </a:rPr>
              <a:t>(</a:t>
            </a:r>
            <a:r>
              <a:rPr lang="en-IN" sz="1800" dirty="0">
                <a:solidFill>
                  <a:srgbClr val="FF00FF"/>
                </a:solidFill>
              </a:rPr>
              <a:t>ROWCOUNT_BIG</a:t>
            </a:r>
            <a:r>
              <a:rPr lang="en-IN" sz="1800" dirty="0">
                <a:solidFill>
                  <a:srgbClr val="808080"/>
                </a:solidFill>
              </a:rPr>
              <a:t>()</a:t>
            </a:r>
            <a:r>
              <a:rPr lang="en-IN" sz="1800" dirty="0">
                <a:solidFill>
                  <a:srgbClr val="000000"/>
                </a:solidFill>
              </a:rPr>
              <a:t> </a:t>
            </a:r>
            <a:r>
              <a:rPr lang="en-IN" sz="1800" dirty="0">
                <a:solidFill>
                  <a:srgbClr val="808080"/>
                </a:solidFill>
              </a:rPr>
              <a:t>=</a:t>
            </a:r>
            <a:r>
              <a:rPr lang="en-IN" sz="1800" dirty="0">
                <a:solidFill>
                  <a:srgbClr val="000000"/>
                </a:solidFill>
              </a:rPr>
              <a:t> 0</a:t>
            </a:r>
            <a:r>
              <a:rPr lang="en-IN" sz="1800" dirty="0">
                <a:solidFill>
                  <a:srgbClr val="808080"/>
                </a:solidFill>
              </a:rPr>
              <a:t>)</a:t>
            </a:r>
            <a:endParaRPr lang="en-IN" sz="1800" dirty="0">
              <a:solidFill>
                <a:srgbClr val="000000"/>
              </a:solidFill>
            </a:endParaRPr>
          </a:p>
          <a:p>
            <a:pPr marL="0" indent="0">
              <a:spcBef>
                <a:spcPts val="0"/>
              </a:spcBef>
              <a:buNone/>
            </a:pPr>
            <a:r>
              <a:rPr lang="en-IN" sz="1800" dirty="0">
                <a:solidFill>
                  <a:srgbClr val="0000FF"/>
                </a:solidFill>
              </a:rPr>
              <a:t>RETURN</a:t>
            </a:r>
            <a:r>
              <a:rPr lang="en-IN" sz="1800" dirty="0">
                <a:solidFill>
                  <a:srgbClr val="808080"/>
                </a:solidFill>
              </a:rPr>
              <a:t>;</a:t>
            </a:r>
            <a:endParaRPr lang="en-IN" sz="1800" dirty="0">
              <a:solidFill>
                <a:srgbClr val="000000"/>
              </a:solidFill>
            </a:endParaRPr>
          </a:p>
          <a:p>
            <a:pPr marL="0" indent="0">
              <a:spcBef>
                <a:spcPts val="0"/>
              </a:spcBef>
              <a:buNone/>
            </a:pPr>
            <a:r>
              <a:rPr lang="en-IN" sz="1800" dirty="0">
                <a:solidFill>
                  <a:srgbClr val="0000FF"/>
                </a:solidFill>
              </a:rPr>
              <a:t>IF</a:t>
            </a:r>
            <a:r>
              <a:rPr lang="en-IN" sz="1800" dirty="0">
                <a:solidFill>
                  <a:srgbClr val="000000"/>
                </a:solidFill>
              </a:rPr>
              <a:t> </a:t>
            </a:r>
            <a:r>
              <a:rPr lang="en-IN" sz="1800" dirty="0">
                <a:solidFill>
                  <a:srgbClr val="808080"/>
                </a:solidFill>
              </a:rPr>
              <a:t>EXISTS</a:t>
            </a:r>
            <a:r>
              <a:rPr lang="en-IN" sz="1800" dirty="0">
                <a:solidFill>
                  <a:srgbClr val="0000FF"/>
                </a:solidFill>
              </a:rPr>
              <a:t> </a:t>
            </a:r>
            <a:r>
              <a:rPr lang="en-IN" sz="1800" dirty="0">
                <a:solidFill>
                  <a:srgbClr val="808080"/>
                </a:solidFill>
              </a:rPr>
              <a:t>(</a:t>
            </a:r>
            <a:r>
              <a:rPr lang="en-IN" sz="1800" dirty="0">
                <a:solidFill>
                  <a:srgbClr val="0000FF"/>
                </a:solidFill>
              </a:rPr>
              <a:t>SELECT</a:t>
            </a:r>
            <a:r>
              <a:rPr lang="en-IN" sz="1800" dirty="0">
                <a:solidFill>
                  <a:srgbClr val="000000"/>
                </a:solidFill>
              </a:rPr>
              <a:t> 1  </a:t>
            </a:r>
          </a:p>
          <a:p>
            <a:pPr marL="0" indent="0">
              <a:spcBef>
                <a:spcPts val="0"/>
              </a:spcBef>
              <a:buNone/>
            </a:pPr>
            <a:r>
              <a:rPr lang="en-IN" sz="1800" dirty="0">
                <a:solidFill>
                  <a:srgbClr val="000000"/>
                </a:solidFill>
              </a:rPr>
              <a:t>           </a:t>
            </a:r>
            <a:r>
              <a:rPr lang="en-IN" sz="1800" dirty="0">
                <a:solidFill>
                  <a:srgbClr val="0000FF"/>
                </a:solidFill>
              </a:rPr>
              <a:t>FROM</a:t>
            </a:r>
            <a:r>
              <a:rPr lang="en-IN" sz="1800" dirty="0">
                <a:solidFill>
                  <a:srgbClr val="000000"/>
                </a:solidFill>
              </a:rPr>
              <a:t> inserted </a:t>
            </a:r>
            <a:r>
              <a:rPr lang="en-IN" sz="1800" dirty="0">
                <a:solidFill>
                  <a:srgbClr val="0000FF"/>
                </a:solidFill>
              </a:rPr>
              <a:t>AS</a:t>
            </a:r>
            <a:r>
              <a:rPr lang="en-IN" sz="1800" dirty="0">
                <a:solidFill>
                  <a:srgbClr val="000000"/>
                </a:solidFill>
              </a:rPr>
              <a:t> </a:t>
            </a:r>
            <a:r>
              <a:rPr lang="en-IN" sz="1800" dirty="0" err="1">
                <a:solidFill>
                  <a:srgbClr val="000000"/>
                </a:solidFill>
              </a:rPr>
              <a:t>i</a:t>
            </a:r>
            <a:r>
              <a:rPr lang="en-IN" sz="1800" dirty="0">
                <a:solidFill>
                  <a:srgbClr val="000000"/>
                </a:solidFill>
              </a:rPr>
              <a:t>   </a:t>
            </a:r>
          </a:p>
          <a:p>
            <a:pPr marL="0" indent="0">
              <a:spcBef>
                <a:spcPts val="0"/>
              </a:spcBef>
              <a:buNone/>
            </a:pPr>
            <a:r>
              <a:rPr lang="en-US" sz="1800" dirty="0">
                <a:solidFill>
                  <a:srgbClr val="000000"/>
                </a:solidFill>
              </a:rPr>
              <a:t>           </a:t>
            </a:r>
            <a:r>
              <a:rPr lang="en-US" sz="1800" dirty="0">
                <a:solidFill>
                  <a:srgbClr val="808080"/>
                </a:solidFill>
              </a:rPr>
              <a:t>JOIN</a:t>
            </a:r>
            <a:r>
              <a:rPr lang="en-US" sz="1800" dirty="0">
                <a:solidFill>
                  <a:srgbClr val="000000"/>
                </a:solidFill>
              </a:rPr>
              <a:t> </a:t>
            </a:r>
            <a:r>
              <a:rPr lang="en-US" sz="1800" dirty="0" err="1">
                <a:solidFill>
                  <a:srgbClr val="000000"/>
                </a:solidFill>
              </a:rPr>
              <a:t>Purchasing</a:t>
            </a:r>
            <a:r>
              <a:rPr lang="en-US" sz="1800" dirty="0" err="1">
                <a:solidFill>
                  <a:srgbClr val="808080"/>
                </a:solidFill>
              </a:rPr>
              <a:t>.</a:t>
            </a:r>
            <a:r>
              <a:rPr lang="en-US" sz="1800" dirty="0" err="1">
                <a:solidFill>
                  <a:srgbClr val="000000"/>
                </a:solidFill>
              </a:rPr>
              <a:t>Vendor</a:t>
            </a:r>
            <a:r>
              <a:rPr lang="en-US" sz="1800" dirty="0">
                <a:solidFill>
                  <a:srgbClr val="000000"/>
                </a:solidFill>
              </a:rPr>
              <a:t> </a:t>
            </a:r>
            <a:r>
              <a:rPr lang="en-US" sz="1800" dirty="0">
                <a:solidFill>
                  <a:srgbClr val="0000FF"/>
                </a:solidFill>
              </a:rPr>
              <a:t>AS</a:t>
            </a:r>
            <a:r>
              <a:rPr lang="en-US" sz="1800" dirty="0">
                <a:solidFill>
                  <a:srgbClr val="000000"/>
                </a:solidFill>
              </a:rPr>
              <a:t> v   </a:t>
            </a:r>
          </a:p>
          <a:p>
            <a:pPr marL="0" indent="0">
              <a:spcBef>
                <a:spcPts val="0"/>
              </a:spcBef>
              <a:buNone/>
            </a:pPr>
            <a:r>
              <a:rPr lang="en-IN" sz="1800" dirty="0">
                <a:solidFill>
                  <a:srgbClr val="000000"/>
                </a:solidFill>
              </a:rPr>
              <a:t>           </a:t>
            </a:r>
            <a:r>
              <a:rPr lang="en-IN" sz="1800" dirty="0">
                <a:solidFill>
                  <a:srgbClr val="0000FF"/>
                </a:solidFill>
              </a:rPr>
              <a:t>ON</a:t>
            </a:r>
            <a:r>
              <a:rPr lang="en-IN" sz="1800" dirty="0">
                <a:solidFill>
                  <a:srgbClr val="000000"/>
                </a:solidFill>
              </a:rPr>
              <a:t> </a:t>
            </a:r>
            <a:r>
              <a:rPr lang="en-IN" sz="1800" dirty="0" err="1">
                <a:solidFill>
                  <a:srgbClr val="000000"/>
                </a:solidFill>
              </a:rPr>
              <a:t>v</a:t>
            </a:r>
            <a:r>
              <a:rPr lang="en-IN" sz="1800" dirty="0" err="1">
                <a:solidFill>
                  <a:srgbClr val="808080"/>
                </a:solidFill>
              </a:rPr>
              <a:t>.</a:t>
            </a:r>
            <a:r>
              <a:rPr lang="en-IN" sz="1800" dirty="0" err="1">
                <a:solidFill>
                  <a:srgbClr val="000000"/>
                </a:solidFill>
              </a:rPr>
              <a:t>BusinessEntityID</a:t>
            </a:r>
            <a:r>
              <a:rPr lang="en-IN" sz="1800" dirty="0">
                <a:solidFill>
                  <a:srgbClr val="000000"/>
                </a:solidFill>
              </a:rPr>
              <a:t> </a:t>
            </a:r>
            <a:r>
              <a:rPr lang="en-IN" sz="1800" dirty="0">
                <a:solidFill>
                  <a:srgbClr val="808080"/>
                </a:solidFill>
              </a:rPr>
              <a:t>=</a:t>
            </a:r>
            <a:r>
              <a:rPr lang="en-IN" sz="1800" dirty="0">
                <a:solidFill>
                  <a:srgbClr val="000000"/>
                </a:solidFill>
              </a:rPr>
              <a:t> </a:t>
            </a:r>
            <a:r>
              <a:rPr lang="en-IN" sz="1800" dirty="0" err="1">
                <a:solidFill>
                  <a:srgbClr val="000000"/>
                </a:solidFill>
              </a:rPr>
              <a:t>i</a:t>
            </a:r>
            <a:r>
              <a:rPr lang="en-IN" sz="1800" dirty="0" err="1">
                <a:solidFill>
                  <a:srgbClr val="808080"/>
                </a:solidFill>
              </a:rPr>
              <a:t>.</a:t>
            </a:r>
            <a:r>
              <a:rPr lang="en-IN" sz="1800" dirty="0" err="1">
                <a:solidFill>
                  <a:srgbClr val="000000"/>
                </a:solidFill>
              </a:rPr>
              <a:t>VendorID</a:t>
            </a:r>
            <a:r>
              <a:rPr lang="en-IN" sz="1800" dirty="0">
                <a:solidFill>
                  <a:srgbClr val="000000"/>
                </a:solidFill>
              </a:rPr>
              <a:t>  </a:t>
            </a:r>
          </a:p>
          <a:p>
            <a:pPr marL="0" indent="0">
              <a:spcBef>
                <a:spcPts val="0"/>
              </a:spcBef>
              <a:buNone/>
            </a:pPr>
            <a:r>
              <a:rPr lang="en-IN" sz="1800" dirty="0">
                <a:solidFill>
                  <a:srgbClr val="000000"/>
                </a:solidFill>
              </a:rPr>
              <a:t>           </a:t>
            </a:r>
            <a:r>
              <a:rPr lang="en-IN" sz="1800" dirty="0">
                <a:solidFill>
                  <a:srgbClr val="0000FF"/>
                </a:solidFill>
              </a:rPr>
              <a:t>WHERE</a:t>
            </a:r>
            <a:r>
              <a:rPr lang="en-IN" sz="1800" dirty="0">
                <a:solidFill>
                  <a:srgbClr val="000000"/>
                </a:solidFill>
              </a:rPr>
              <a:t> </a:t>
            </a:r>
            <a:r>
              <a:rPr lang="en-IN" sz="1800" dirty="0" err="1">
                <a:solidFill>
                  <a:srgbClr val="000000"/>
                </a:solidFill>
              </a:rPr>
              <a:t>v</a:t>
            </a:r>
            <a:r>
              <a:rPr lang="en-IN" sz="1800" dirty="0" err="1">
                <a:solidFill>
                  <a:srgbClr val="808080"/>
                </a:solidFill>
              </a:rPr>
              <a:t>.</a:t>
            </a:r>
            <a:r>
              <a:rPr lang="en-IN" sz="1800" dirty="0" err="1">
                <a:solidFill>
                  <a:srgbClr val="000000"/>
                </a:solidFill>
              </a:rPr>
              <a:t>CreditRating</a:t>
            </a:r>
            <a:r>
              <a:rPr lang="en-IN" sz="1800" dirty="0">
                <a:solidFill>
                  <a:srgbClr val="000000"/>
                </a:solidFill>
              </a:rPr>
              <a:t> </a:t>
            </a:r>
            <a:r>
              <a:rPr lang="en-IN" sz="1800" dirty="0">
                <a:solidFill>
                  <a:srgbClr val="808080"/>
                </a:solidFill>
              </a:rPr>
              <a:t>=</a:t>
            </a:r>
            <a:r>
              <a:rPr lang="en-IN" sz="1800" dirty="0">
                <a:solidFill>
                  <a:srgbClr val="000000"/>
                </a:solidFill>
              </a:rPr>
              <a:t> 5  </a:t>
            </a:r>
          </a:p>
          <a:p>
            <a:pPr marL="0" indent="0">
              <a:spcBef>
                <a:spcPts val="0"/>
              </a:spcBef>
              <a:buNone/>
            </a:pPr>
            <a:r>
              <a:rPr lang="en-IN" sz="1800" dirty="0">
                <a:solidFill>
                  <a:srgbClr val="000000"/>
                </a:solidFill>
              </a:rPr>
              <a:t>          </a:t>
            </a:r>
            <a:r>
              <a:rPr lang="en-IN" sz="1800" dirty="0">
                <a:solidFill>
                  <a:srgbClr val="808080"/>
                </a:solidFill>
              </a:rPr>
              <a:t>)</a:t>
            </a:r>
            <a:r>
              <a:rPr lang="en-IN" sz="1800" dirty="0">
                <a:solidFill>
                  <a:srgbClr val="000000"/>
                </a:solidFill>
              </a:rPr>
              <a:t>  </a:t>
            </a:r>
          </a:p>
          <a:p>
            <a:pPr marL="0" indent="0">
              <a:spcBef>
                <a:spcPts val="0"/>
              </a:spcBef>
              <a:buNone/>
            </a:pPr>
            <a:r>
              <a:rPr lang="en-IN" sz="1800" dirty="0">
                <a:solidFill>
                  <a:srgbClr val="0000FF"/>
                </a:solidFill>
              </a:rPr>
              <a:t>BEGIN</a:t>
            </a:r>
            <a:r>
              <a:rPr lang="en-IN" sz="1800" dirty="0">
                <a:solidFill>
                  <a:srgbClr val="000000"/>
                </a:solidFill>
              </a:rPr>
              <a:t>  </a:t>
            </a:r>
          </a:p>
          <a:p>
            <a:pPr marL="0" indent="0">
              <a:spcBef>
                <a:spcPts val="0"/>
              </a:spcBef>
              <a:buNone/>
            </a:pPr>
            <a:r>
              <a:rPr lang="en-US" sz="1800" dirty="0">
                <a:solidFill>
                  <a:srgbClr val="0000FF"/>
                </a:solidFill>
              </a:rPr>
              <a:t>RAISERROR </a:t>
            </a:r>
            <a:r>
              <a:rPr lang="en-US" sz="1800" dirty="0">
                <a:solidFill>
                  <a:srgbClr val="808080"/>
                </a:solidFill>
              </a:rPr>
              <a:t>(</a:t>
            </a:r>
            <a:r>
              <a:rPr lang="en-US" sz="1800" dirty="0">
                <a:solidFill>
                  <a:srgbClr val="FF0000"/>
                </a:solidFill>
              </a:rPr>
              <a:t>'A </a:t>
            </a:r>
            <a:r>
              <a:rPr lang="en-US" sz="1800" dirty="0" err="1">
                <a:solidFill>
                  <a:srgbClr val="FF0000"/>
                </a:solidFill>
              </a:rPr>
              <a:t>vendor''s</a:t>
            </a:r>
            <a:r>
              <a:rPr lang="en-US" sz="1800" dirty="0">
                <a:solidFill>
                  <a:srgbClr val="FF0000"/>
                </a:solidFill>
              </a:rPr>
              <a:t> credit rating is too low to accept new  </a:t>
            </a:r>
            <a:endParaRPr lang="en-US" sz="1800" dirty="0">
              <a:solidFill>
                <a:srgbClr val="000000"/>
              </a:solidFill>
            </a:endParaRPr>
          </a:p>
          <a:p>
            <a:pPr marL="0" indent="0">
              <a:spcBef>
                <a:spcPts val="0"/>
              </a:spcBef>
              <a:buNone/>
            </a:pPr>
            <a:r>
              <a:rPr lang="en-IN" sz="1800" dirty="0">
                <a:solidFill>
                  <a:srgbClr val="FF0000"/>
                </a:solidFill>
              </a:rPr>
              <a:t>purchase orders.'</a:t>
            </a:r>
            <a:r>
              <a:rPr lang="en-IN" sz="1800" dirty="0">
                <a:solidFill>
                  <a:srgbClr val="808080"/>
                </a:solidFill>
              </a:rPr>
              <a:t>,</a:t>
            </a:r>
            <a:r>
              <a:rPr lang="en-IN" sz="1800" dirty="0">
                <a:solidFill>
                  <a:srgbClr val="000000"/>
                </a:solidFill>
              </a:rPr>
              <a:t> 16</a:t>
            </a:r>
            <a:r>
              <a:rPr lang="en-IN" sz="1800" dirty="0">
                <a:solidFill>
                  <a:srgbClr val="808080"/>
                </a:solidFill>
              </a:rPr>
              <a:t>,</a:t>
            </a:r>
            <a:r>
              <a:rPr lang="en-IN" sz="1800" dirty="0">
                <a:solidFill>
                  <a:srgbClr val="000000"/>
                </a:solidFill>
              </a:rPr>
              <a:t> 1</a:t>
            </a:r>
            <a:r>
              <a:rPr lang="en-IN" sz="1800" dirty="0">
                <a:solidFill>
                  <a:srgbClr val="808080"/>
                </a:solidFill>
              </a:rPr>
              <a:t>);</a:t>
            </a:r>
            <a:r>
              <a:rPr lang="en-IN" sz="1800" dirty="0">
                <a:solidFill>
                  <a:srgbClr val="000000"/>
                </a:solidFill>
              </a:rPr>
              <a:t>  </a:t>
            </a:r>
          </a:p>
          <a:p>
            <a:pPr marL="0" indent="0">
              <a:spcBef>
                <a:spcPts val="0"/>
              </a:spcBef>
              <a:buNone/>
            </a:pPr>
            <a:r>
              <a:rPr lang="en-IN" sz="1800" dirty="0">
                <a:solidFill>
                  <a:srgbClr val="0000FF"/>
                </a:solidFill>
              </a:rPr>
              <a:t>ROLLBACK</a:t>
            </a:r>
            <a:r>
              <a:rPr lang="en-IN" sz="1800" dirty="0">
                <a:solidFill>
                  <a:srgbClr val="000000"/>
                </a:solidFill>
              </a:rPr>
              <a:t> </a:t>
            </a:r>
            <a:r>
              <a:rPr lang="en-IN" sz="1800" dirty="0">
                <a:solidFill>
                  <a:srgbClr val="0000FF"/>
                </a:solidFill>
              </a:rPr>
              <a:t>TRANSACTION</a:t>
            </a:r>
            <a:r>
              <a:rPr lang="en-IN" sz="1800" dirty="0">
                <a:solidFill>
                  <a:srgbClr val="808080"/>
                </a:solidFill>
              </a:rPr>
              <a:t>;</a:t>
            </a:r>
            <a:r>
              <a:rPr lang="en-IN" sz="1800" dirty="0">
                <a:solidFill>
                  <a:srgbClr val="000000"/>
                </a:solidFill>
              </a:rPr>
              <a:t>  </a:t>
            </a:r>
          </a:p>
          <a:p>
            <a:pPr marL="0" indent="0">
              <a:spcBef>
                <a:spcPts val="0"/>
              </a:spcBef>
              <a:buNone/>
            </a:pPr>
            <a:r>
              <a:rPr lang="en-IN" sz="1800" dirty="0">
                <a:solidFill>
                  <a:srgbClr val="0000FF"/>
                </a:solidFill>
              </a:rPr>
              <a:t>RETURN</a:t>
            </a:r>
            <a:r>
              <a:rPr lang="en-IN" sz="1800" dirty="0">
                <a:solidFill>
                  <a:srgbClr val="000000"/>
                </a:solidFill>
              </a:rPr>
              <a:t>   </a:t>
            </a:r>
          </a:p>
          <a:p>
            <a:pPr marL="0" indent="0">
              <a:spcBef>
                <a:spcPts val="0"/>
              </a:spcBef>
              <a:buNone/>
            </a:pPr>
            <a:r>
              <a:rPr lang="en-IN" sz="1800" dirty="0">
                <a:solidFill>
                  <a:srgbClr val="0000FF"/>
                </a:solidFill>
              </a:rPr>
              <a:t>END</a:t>
            </a:r>
            <a:r>
              <a:rPr lang="en-IN" sz="1800" dirty="0">
                <a:solidFill>
                  <a:srgbClr val="808080"/>
                </a:solidFill>
              </a:rPr>
              <a:t>;</a:t>
            </a:r>
            <a:r>
              <a:rPr lang="en-IN" sz="1800" dirty="0">
                <a:solidFill>
                  <a:srgbClr val="000000"/>
                </a:solidFill>
              </a:rPr>
              <a:t>  </a:t>
            </a:r>
          </a:p>
          <a:p>
            <a:pPr marL="0" indent="0">
              <a:spcBef>
                <a:spcPts val="0"/>
              </a:spcBef>
              <a:buNone/>
            </a:pPr>
            <a:r>
              <a:rPr lang="en-IN" sz="1800" dirty="0">
                <a:solidFill>
                  <a:srgbClr val="0000FF"/>
                </a:solidFill>
              </a:rPr>
              <a:t>GO</a:t>
            </a:r>
            <a:endParaRPr lang="en-US" sz="2400" b="0" i="0" dirty="0">
              <a:solidFill>
                <a:srgbClr val="161616"/>
              </a:solidFill>
              <a:effectLst/>
            </a:endParaRPr>
          </a:p>
        </p:txBody>
      </p:sp>
    </p:spTree>
    <p:extLst>
      <p:ext uri="{BB962C8B-B14F-4D97-AF65-F5344CB8AC3E}">
        <p14:creationId xmlns:p14="http://schemas.microsoft.com/office/powerpoint/2010/main" val="2740756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B276-DB67-4BC4-C11E-515D01A6CD17}"/>
              </a:ext>
            </a:extLst>
          </p:cNvPr>
          <p:cNvSpPr>
            <a:spLocks noGrp="1"/>
          </p:cNvSpPr>
          <p:nvPr>
            <p:ph type="title"/>
          </p:nvPr>
        </p:nvSpPr>
        <p:spPr/>
        <p:txBody>
          <a:bodyPr/>
          <a:lstStyle/>
          <a:p>
            <a:r>
              <a:rPr lang="en-US" sz="4400" b="1" i="0" dirty="0">
                <a:solidFill>
                  <a:srgbClr val="161616"/>
                </a:solidFill>
                <a:effectLst/>
              </a:rPr>
              <a:t>INSTEAD OF trigger</a:t>
            </a:r>
            <a:endParaRPr lang="en-IN" dirty="0">
              <a:latin typeface="+mn-lt"/>
            </a:endParaRPr>
          </a:p>
        </p:txBody>
      </p:sp>
      <p:sp>
        <p:nvSpPr>
          <p:cNvPr id="3" name="Content Placeholder 2">
            <a:extLst>
              <a:ext uri="{FF2B5EF4-FFF2-40B4-BE49-F238E27FC236}">
                <a16:creationId xmlns:a16="http://schemas.microsoft.com/office/drawing/2014/main" id="{0F63D0E2-2640-04D4-0E59-56032BB5C407}"/>
              </a:ext>
            </a:extLst>
          </p:cNvPr>
          <p:cNvSpPr>
            <a:spLocks noGrp="1"/>
          </p:cNvSpPr>
          <p:nvPr>
            <p:ph idx="1"/>
          </p:nvPr>
        </p:nvSpPr>
        <p:spPr/>
        <p:txBody>
          <a:bodyPr>
            <a:noAutofit/>
          </a:bodyPr>
          <a:lstStyle/>
          <a:p>
            <a:pPr algn="l"/>
            <a:r>
              <a:rPr lang="en-US" sz="2400" b="1" i="0" dirty="0">
                <a:solidFill>
                  <a:srgbClr val="161616"/>
                </a:solidFill>
                <a:effectLst/>
              </a:rPr>
              <a:t>INSTEAD OF trigger</a:t>
            </a:r>
            <a:r>
              <a:rPr lang="en-US" sz="2400" dirty="0">
                <a:solidFill>
                  <a:srgbClr val="161616"/>
                </a:solidFill>
              </a:rPr>
              <a:t>:-</a:t>
            </a:r>
            <a:r>
              <a:rPr lang="en-US" sz="2400" b="0" i="0" dirty="0">
                <a:solidFill>
                  <a:srgbClr val="161616"/>
                </a:solidFill>
                <a:effectLst/>
              </a:rPr>
              <a:t>INSTEAD OF triggers override the standard actions of the triggering statement. Therefore, they can be used to perform error or value checking on one or more columns and perform additional actions before inserting, updating or deleting the row or rows. For example, when the value being updated in an hourly wage column in a payroll table exceeds a specified value, a trigger can be defined to either produce an error message and roll back the transaction, or insert a new record into an audit trail before inserting the record into the payroll table. The primary advantage of INSTEAD OF triggers is that they enable views that would not be updatable to support updates. </a:t>
            </a:r>
          </a:p>
          <a:p>
            <a:pPr algn="l"/>
            <a:r>
              <a:rPr lang="en-US" sz="2400" b="1" i="0" dirty="0">
                <a:solidFill>
                  <a:srgbClr val="161616"/>
                </a:solidFill>
                <a:effectLst/>
              </a:rPr>
              <a:t>For example</a:t>
            </a:r>
            <a:r>
              <a:rPr lang="en-US" sz="2400" b="0" i="0" dirty="0">
                <a:solidFill>
                  <a:srgbClr val="161616"/>
                </a:solidFill>
                <a:effectLst/>
              </a:rPr>
              <a:t>, a view based on multiple base tables must use an INSTEAD OF trigger to support inserts, updates, and deletes that reference data in more than one table. Another advantage of INSTEAD OF triggers is that they enable you to code logic that can reject parts of a batch while letting other parts of a batch to succeed.</a:t>
            </a:r>
          </a:p>
        </p:txBody>
      </p:sp>
    </p:spTree>
    <p:extLst>
      <p:ext uri="{BB962C8B-B14F-4D97-AF65-F5344CB8AC3E}">
        <p14:creationId xmlns:p14="http://schemas.microsoft.com/office/powerpoint/2010/main" val="3094338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B276-DB67-4BC4-C11E-515D01A6CD17}"/>
              </a:ext>
            </a:extLst>
          </p:cNvPr>
          <p:cNvSpPr>
            <a:spLocks noGrp="1"/>
          </p:cNvSpPr>
          <p:nvPr>
            <p:ph type="title"/>
          </p:nvPr>
        </p:nvSpPr>
        <p:spPr/>
        <p:txBody>
          <a:bodyPr/>
          <a:lstStyle/>
          <a:p>
            <a:r>
              <a:rPr lang="en-US" sz="4400" b="1" i="0" dirty="0">
                <a:solidFill>
                  <a:srgbClr val="161616"/>
                </a:solidFill>
                <a:effectLst/>
              </a:rPr>
              <a:t>INSTEAD OF trigger Example</a:t>
            </a:r>
            <a:endParaRPr lang="en-IN" dirty="0">
              <a:latin typeface="+mn-lt"/>
            </a:endParaRPr>
          </a:p>
        </p:txBody>
      </p:sp>
      <p:sp>
        <p:nvSpPr>
          <p:cNvPr id="3" name="Content Placeholder 2">
            <a:extLst>
              <a:ext uri="{FF2B5EF4-FFF2-40B4-BE49-F238E27FC236}">
                <a16:creationId xmlns:a16="http://schemas.microsoft.com/office/drawing/2014/main" id="{0F63D0E2-2640-04D4-0E59-56032BB5C407}"/>
              </a:ext>
            </a:extLst>
          </p:cNvPr>
          <p:cNvSpPr>
            <a:spLocks noGrp="1"/>
          </p:cNvSpPr>
          <p:nvPr>
            <p:ph idx="1"/>
          </p:nvPr>
        </p:nvSpPr>
        <p:spPr/>
        <p:txBody>
          <a:bodyPr>
            <a:noAutofit/>
          </a:bodyPr>
          <a:lstStyle/>
          <a:p>
            <a:pPr marL="0" indent="0">
              <a:spcBef>
                <a:spcPts val="0"/>
              </a:spcBef>
              <a:buNone/>
            </a:pPr>
            <a:r>
              <a:rPr lang="en-US" sz="1200" dirty="0">
                <a:solidFill>
                  <a:srgbClr val="0000FF"/>
                </a:solidFill>
              </a:rPr>
              <a:t>CREATE</a:t>
            </a:r>
            <a:r>
              <a:rPr lang="en-US" sz="1200" dirty="0">
                <a:solidFill>
                  <a:srgbClr val="000000"/>
                </a:solidFill>
              </a:rPr>
              <a:t> </a:t>
            </a:r>
            <a:r>
              <a:rPr lang="en-US" sz="1200" dirty="0">
                <a:solidFill>
                  <a:srgbClr val="0000FF"/>
                </a:solidFill>
              </a:rPr>
              <a:t>TRIGGER</a:t>
            </a:r>
            <a:r>
              <a:rPr lang="en-US" sz="1200" dirty="0">
                <a:solidFill>
                  <a:srgbClr val="000000"/>
                </a:solidFill>
              </a:rPr>
              <a:t> </a:t>
            </a:r>
            <a:r>
              <a:rPr lang="en-US" sz="1200" dirty="0" err="1">
                <a:solidFill>
                  <a:srgbClr val="000000"/>
                </a:solidFill>
              </a:rPr>
              <a:t>tr_vwEmployeeDetails_InsteadOfInsert</a:t>
            </a:r>
            <a:endParaRPr lang="en-US" sz="1200" dirty="0">
              <a:solidFill>
                <a:srgbClr val="000000"/>
              </a:solidFill>
            </a:endParaRPr>
          </a:p>
          <a:p>
            <a:pPr marL="0" indent="0">
              <a:spcBef>
                <a:spcPts val="0"/>
              </a:spcBef>
              <a:buNone/>
            </a:pPr>
            <a:r>
              <a:rPr lang="en-IN" sz="1200" dirty="0">
                <a:solidFill>
                  <a:srgbClr val="0000FF"/>
                </a:solidFill>
              </a:rPr>
              <a:t>ON</a:t>
            </a:r>
            <a:r>
              <a:rPr lang="en-IN" sz="1200" dirty="0">
                <a:solidFill>
                  <a:srgbClr val="000000"/>
                </a:solidFill>
              </a:rPr>
              <a:t> </a:t>
            </a:r>
            <a:r>
              <a:rPr lang="en-IN" sz="1200" dirty="0" err="1">
                <a:solidFill>
                  <a:srgbClr val="000000"/>
                </a:solidFill>
              </a:rPr>
              <a:t>vwEmployeeDetails</a:t>
            </a:r>
            <a:endParaRPr lang="en-IN" sz="1200" dirty="0">
              <a:solidFill>
                <a:srgbClr val="000000"/>
              </a:solidFill>
            </a:endParaRPr>
          </a:p>
          <a:p>
            <a:pPr marL="0" indent="0">
              <a:spcBef>
                <a:spcPts val="0"/>
              </a:spcBef>
              <a:buNone/>
            </a:pPr>
            <a:r>
              <a:rPr lang="en-IN" sz="1200" dirty="0">
                <a:solidFill>
                  <a:srgbClr val="0000FF"/>
                </a:solidFill>
              </a:rPr>
              <a:t>INSTEAD</a:t>
            </a:r>
            <a:r>
              <a:rPr lang="en-IN" sz="1200" dirty="0">
                <a:solidFill>
                  <a:srgbClr val="000000"/>
                </a:solidFill>
              </a:rPr>
              <a:t> </a:t>
            </a:r>
            <a:r>
              <a:rPr lang="en-IN" sz="1200" dirty="0">
                <a:solidFill>
                  <a:srgbClr val="0000FF"/>
                </a:solidFill>
              </a:rPr>
              <a:t>OF</a:t>
            </a:r>
            <a:r>
              <a:rPr lang="en-IN" sz="1200" dirty="0">
                <a:solidFill>
                  <a:srgbClr val="000000"/>
                </a:solidFill>
              </a:rPr>
              <a:t> </a:t>
            </a:r>
            <a:r>
              <a:rPr lang="en-IN" sz="1200" dirty="0">
                <a:solidFill>
                  <a:srgbClr val="0000FF"/>
                </a:solidFill>
              </a:rPr>
              <a:t>INSERT</a:t>
            </a:r>
            <a:endParaRPr lang="en-IN" sz="1200" dirty="0">
              <a:solidFill>
                <a:srgbClr val="000000"/>
              </a:solidFill>
            </a:endParaRPr>
          </a:p>
          <a:p>
            <a:pPr marL="0" indent="0">
              <a:spcBef>
                <a:spcPts val="0"/>
              </a:spcBef>
              <a:buNone/>
            </a:pPr>
            <a:r>
              <a:rPr lang="en-IN" sz="1200" dirty="0">
                <a:solidFill>
                  <a:srgbClr val="0000FF"/>
                </a:solidFill>
              </a:rPr>
              <a:t>AS</a:t>
            </a:r>
            <a:endParaRPr lang="en-IN" sz="1200" dirty="0">
              <a:solidFill>
                <a:srgbClr val="000000"/>
              </a:solidFill>
            </a:endParaRPr>
          </a:p>
          <a:p>
            <a:pPr marL="0" indent="0">
              <a:spcBef>
                <a:spcPts val="0"/>
              </a:spcBef>
              <a:buNone/>
            </a:pPr>
            <a:r>
              <a:rPr lang="en-IN" sz="1200" dirty="0">
                <a:solidFill>
                  <a:srgbClr val="0000FF"/>
                </a:solidFill>
              </a:rPr>
              <a:t>BEGIN</a:t>
            </a:r>
            <a:endParaRPr lang="en-IN" sz="1200" dirty="0">
              <a:solidFill>
                <a:srgbClr val="000000"/>
              </a:solidFill>
            </a:endParaRPr>
          </a:p>
          <a:p>
            <a:pPr marL="0" indent="0">
              <a:spcBef>
                <a:spcPts val="0"/>
              </a:spcBef>
              <a:buNone/>
            </a:pPr>
            <a:r>
              <a:rPr lang="en-IN" sz="1200" dirty="0">
                <a:solidFill>
                  <a:srgbClr val="000000"/>
                </a:solidFill>
              </a:rPr>
              <a:t>  </a:t>
            </a:r>
            <a:r>
              <a:rPr lang="en-IN" sz="1200" dirty="0">
                <a:solidFill>
                  <a:srgbClr val="0000FF"/>
                </a:solidFill>
              </a:rPr>
              <a:t>DECLARE</a:t>
            </a:r>
            <a:r>
              <a:rPr lang="en-IN" sz="1200" dirty="0">
                <a:solidFill>
                  <a:srgbClr val="000000"/>
                </a:solidFill>
              </a:rPr>
              <a:t> @DepartmenttId </a:t>
            </a:r>
            <a:r>
              <a:rPr lang="en-IN" sz="1200" dirty="0">
                <a:solidFill>
                  <a:srgbClr val="0000FF"/>
                </a:solidFill>
              </a:rPr>
              <a:t>int</a:t>
            </a:r>
            <a:endParaRPr lang="en-IN" sz="1200" dirty="0">
              <a:solidFill>
                <a:srgbClr val="000000"/>
              </a:solidFill>
            </a:endParaRPr>
          </a:p>
          <a:p>
            <a:pPr marL="0" indent="0">
              <a:spcBef>
                <a:spcPts val="0"/>
              </a:spcBef>
              <a:buNone/>
            </a:pPr>
            <a:r>
              <a:rPr lang="en-IN" sz="1200" dirty="0">
                <a:solidFill>
                  <a:srgbClr val="000000"/>
                </a:solidFill>
              </a:rPr>
              <a:t> </a:t>
            </a:r>
          </a:p>
          <a:p>
            <a:pPr marL="0" indent="0">
              <a:spcBef>
                <a:spcPts val="0"/>
              </a:spcBef>
              <a:buNone/>
            </a:pPr>
            <a:r>
              <a:rPr lang="en-US" sz="1200" dirty="0">
                <a:solidFill>
                  <a:srgbClr val="000000"/>
                </a:solidFill>
              </a:rPr>
              <a:t>  </a:t>
            </a:r>
            <a:r>
              <a:rPr lang="en-US" sz="1200" dirty="0">
                <a:solidFill>
                  <a:srgbClr val="008000"/>
                </a:solidFill>
              </a:rPr>
              <a:t>-- First Check if there is a valid </a:t>
            </a:r>
            <a:r>
              <a:rPr lang="en-US" sz="1200" dirty="0" err="1">
                <a:solidFill>
                  <a:srgbClr val="008000"/>
                </a:solidFill>
              </a:rPr>
              <a:t>DepartmentId</a:t>
            </a:r>
            <a:r>
              <a:rPr lang="en-US" sz="1200" dirty="0">
                <a:solidFill>
                  <a:srgbClr val="008000"/>
                </a:solidFill>
              </a:rPr>
              <a:t> in the Department Table</a:t>
            </a:r>
            <a:endParaRPr lang="en-US" sz="1200" dirty="0">
              <a:solidFill>
                <a:srgbClr val="000000"/>
              </a:solidFill>
            </a:endParaRPr>
          </a:p>
          <a:p>
            <a:pPr marL="0" indent="0">
              <a:spcBef>
                <a:spcPts val="0"/>
              </a:spcBef>
              <a:buNone/>
            </a:pPr>
            <a:r>
              <a:rPr lang="en-US" sz="1200" dirty="0">
                <a:solidFill>
                  <a:srgbClr val="000000"/>
                </a:solidFill>
              </a:rPr>
              <a:t>  </a:t>
            </a:r>
            <a:r>
              <a:rPr lang="en-US" sz="1200" dirty="0">
                <a:solidFill>
                  <a:srgbClr val="008000"/>
                </a:solidFill>
              </a:rPr>
              <a:t>-- for the given Department Name</a:t>
            </a:r>
            <a:endParaRPr lang="en-US" sz="1200" dirty="0">
              <a:solidFill>
                <a:srgbClr val="000000"/>
              </a:solidFill>
            </a:endParaRPr>
          </a:p>
          <a:p>
            <a:pPr marL="0" indent="0">
              <a:spcBef>
                <a:spcPts val="0"/>
              </a:spcBef>
              <a:buNone/>
            </a:pPr>
            <a:r>
              <a:rPr lang="en-IN" sz="1200" dirty="0">
                <a:solidFill>
                  <a:srgbClr val="000000"/>
                </a:solidFill>
              </a:rPr>
              <a:t>  </a:t>
            </a:r>
            <a:r>
              <a:rPr lang="en-IN" sz="1200" dirty="0">
                <a:solidFill>
                  <a:srgbClr val="0000FF"/>
                </a:solidFill>
              </a:rPr>
              <a:t>SELECT</a:t>
            </a:r>
            <a:r>
              <a:rPr lang="en-IN" sz="1200" dirty="0">
                <a:solidFill>
                  <a:srgbClr val="000000"/>
                </a:solidFill>
              </a:rPr>
              <a:t> @DepartmenttId </a:t>
            </a:r>
            <a:r>
              <a:rPr lang="en-IN" sz="1200" dirty="0">
                <a:solidFill>
                  <a:srgbClr val="808080"/>
                </a:solidFill>
              </a:rPr>
              <a:t>=</a:t>
            </a:r>
            <a:r>
              <a:rPr lang="en-IN" sz="1200" dirty="0">
                <a:solidFill>
                  <a:srgbClr val="000000"/>
                </a:solidFill>
              </a:rPr>
              <a:t> dept</a:t>
            </a:r>
            <a:r>
              <a:rPr lang="en-IN" sz="1200" dirty="0">
                <a:solidFill>
                  <a:srgbClr val="808080"/>
                </a:solidFill>
              </a:rPr>
              <a:t>.</a:t>
            </a:r>
            <a:r>
              <a:rPr lang="en-IN" sz="1200" dirty="0">
                <a:solidFill>
                  <a:srgbClr val="000000"/>
                </a:solidFill>
              </a:rPr>
              <a:t>ID </a:t>
            </a:r>
          </a:p>
          <a:p>
            <a:pPr marL="0" indent="0">
              <a:spcBef>
                <a:spcPts val="0"/>
              </a:spcBef>
              <a:buNone/>
            </a:pPr>
            <a:r>
              <a:rPr lang="en-IN" sz="1200" dirty="0">
                <a:solidFill>
                  <a:srgbClr val="000000"/>
                </a:solidFill>
              </a:rPr>
              <a:t>  </a:t>
            </a:r>
            <a:r>
              <a:rPr lang="en-IN" sz="1200" dirty="0">
                <a:solidFill>
                  <a:srgbClr val="0000FF"/>
                </a:solidFill>
              </a:rPr>
              <a:t>FROM</a:t>
            </a:r>
            <a:r>
              <a:rPr lang="en-IN" sz="1200" dirty="0">
                <a:solidFill>
                  <a:srgbClr val="000000"/>
                </a:solidFill>
              </a:rPr>
              <a:t> Department dept</a:t>
            </a:r>
          </a:p>
          <a:p>
            <a:pPr marL="0" indent="0">
              <a:spcBef>
                <a:spcPts val="0"/>
              </a:spcBef>
              <a:buNone/>
            </a:pPr>
            <a:r>
              <a:rPr lang="en-IN" sz="1200" dirty="0">
                <a:solidFill>
                  <a:srgbClr val="000000"/>
                </a:solidFill>
              </a:rPr>
              <a:t>  </a:t>
            </a:r>
            <a:r>
              <a:rPr lang="en-IN" sz="1200" dirty="0">
                <a:solidFill>
                  <a:srgbClr val="808080"/>
                </a:solidFill>
              </a:rPr>
              <a:t>INNER</a:t>
            </a:r>
            <a:r>
              <a:rPr lang="en-IN" sz="1200" dirty="0">
                <a:solidFill>
                  <a:srgbClr val="000000"/>
                </a:solidFill>
              </a:rPr>
              <a:t> </a:t>
            </a:r>
            <a:r>
              <a:rPr lang="en-IN" sz="1200" dirty="0">
                <a:solidFill>
                  <a:srgbClr val="808080"/>
                </a:solidFill>
              </a:rPr>
              <a:t>JOIN</a:t>
            </a:r>
            <a:r>
              <a:rPr lang="en-IN" sz="1200" dirty="0">
                <a:solidFill>
                  <a:srgbClr val="000000"/>
                </a:solidFill>
              </a:rPr>
              <a:t> INSERTED </a:t>
            </a:r>
            <a:r>
              <a:rPr lang="en-IN" sz="1200" dirty="0" err="1">
                <a:solidFill>
                  <a:srgbClr val="000000"/>
                </a:solidFill>
              </a:rPr>
              <a:t>inst</a:t>
            </a:r>
            <a:endParaRPr lang="en-IN" sz="1200" dirty="0">
              <a:solidFill>
                <a:srgbClr val="000000"/>
              </a:solidFill>
            </a:endParaRPr>
          </a:p>
          <a:p>
            <a:pPr marL="0" indent="0">
              <a:spcBef>
                <a:spcPts val="0"/>
              </a:spcBef>
              <a:buNone/>
            </a:pPr>
            <a:r>
              <a:rPr lang="en-US" sz="1200" dirty="0">
                <a:solidFill>
                  <a:srgbClr val="000000"/>
                </a:solidFill>
              </a:rPr>
              <a:t>  </a:t>
            </a:r>
            <a:r>
              <a:rPr lang="en-US" sz="1200" dirty="0">
                <a:solidFill>
                  <a:srgbClr val="0000FF"/>
                </a:solidFill>
              </a:rPr>
              <a:t>on</a:t>
            </a:r>
            <a:r>
              <a:rPr lang="en-US" sz="1200" dirty="0">
                <a:solidFill>
                  <a:srgbClr val="000000"/>
                </a:solidFill>
              </a:rPr>
              <a:t> </a:t>
            </a:r>
            <a:r>
              <a:rPr lang="en-US" sz="1200" dirty="0" err="1">
                <a:solidFill>
                  <a:srgbClr val="000000"/>
                </a:solidFill>
              </a:rPr>
              <a:t>inst</a:t>
            </a:r>
            <a:r>
              <a:rPr lang="en-US" sz="1200" dirty="0" err="1">
                <a:solidFill>
                  <a:srgbClr val="808080"/>
                </a:solidFill>
              </a:rPr>
              <a:t>.</a:t>
            </a:r>
            <a:r>
              <a:rPr lang="en-US" sz="1200" dirty="0" err="1">
                <a:solidFill>
                  <a:srgbClr val="000000"/>
                </a:solidFill>
              </a:rPr>
              <a:t>Department</a:t>
            </a:r>
            <a:r>
              <a:rPr lang="en-US" sz="1200" dirty="0">
                <a:solidFill>
                  <a:srgbClr val="000000"/>
                </a:solidFill>
              </a:rPr>
              <a:t> </a:t>
            </a:r>
            <a:r>
              <a:rPr lang="en-US" sz="1200" dirty="0">
                <a:solidFill>
                  <a:srgbClr val="808080"/>
                </a:solidFill>
              </a:rPr>
              <a:t>=</a:t>
            </a:r>
            <a:r>
              <a:rPr lang="en-US" sz="1200" dirty="0">
                <a:solidFill>
                  <a:srgbClr val="000000"/>
                </a:solidFill>
              </a:rPr>
              <a:t> </a:t>
            </a:r>
            <a:r>
              <a:rPr lang="en-US" sz="1200" dirty="0" err="1">
                <a:solidFill>
                  <a:srgbClr val="000000"/>
                </a:solidFill>
              </a:rPr>
              <a:t>dept</a:t>
            </a:r>
            <a:r>
              <a:rPr lang="en-US" sz="1200" dirty="0" err="1">
                <a:solidFill>
                  <a:srgbClr val="808080"/>
                </a:solidFill>
              </a:rPr>
              <a:t>.</a:t>
            </a:r>
            <a:r>
              <a:rPr lang="en-US" sz="1200" dirty="0" err="1">
                <a:solidFill>
                  <a:srgbClr val="0000FF"/>
                </a:solidFill>
              </a:rPr>
              <a:t>Name</a:t>
            </a:r>
            <a:endParaRPr lang="en-US" sz="1200" dirty="0">
              <a:solidFill>
                <a:srgbClr val="000000"/>
              </a:solidFill>
            </a:endParaRPr>
          </a:p>
          <a:p>
            <a:pPr marL="0" indent="0">
              <a:spcBef>
                <a:spcPts val="0"/>
              </a:spcBef>
              <a:buNone/>
            </a:pPr>
            <a:r>
              <a:rPr lang="en-IN" sz="1200" dirty="0">
                <a:solidFill>
                  <a:srgbClr val="000000"/>
                </a:solidFill>
              </a:rPr>
              <a:t> </a:t>
            </a:r>
          </a:p>
          <a:p>
            <a:pPr marL="0" indent="0">
              <a:spcBef>
                <a:spcPts val="0"/>
              </a:spcBef>
              <a:buNone/>
            </a:pPr>
            <a:r>
              <a:rPr lang="en-US" sz="1200" dirty="0">
                <a:solidFill>
                  <a:srgbClr val="000000"/>
                </a:solidFill>
              </a:rPr>
              <a:t>  </a:t>
            </a:r>
            <a:r>
              <a:rPr lang="en-US" sz="1200" dirty="0">
                <a:solidFill>
                  <a:srgbClr val="008000"/>
                </a:solidFill>
              </a:rPr>
              <a:t>--If the </a:t>
            </a:r>
            <a:r>
              <a:rPr lang="en-US" sz="1200" dirty="0" err="1">
                <a:solidFill>
                  <a:srgbClr val="008000"/>
                </a:solidFill>
              </a:rPr>
              <a:t>DepartmentId</a:t>
            </a:r>
            <a:r>
              <a:rPr lang="en-US" sz="1200" dirty="0">
                <a:solidFill>
                  <a:srgbClr val="008000"/>
                </a:solidFill>
              </a:rPr>
              <a:t> is null then throw an error</a:t>
            </a:r>
            <a:endParaRPr lang="en-US" sz="1200" dirty="0">
              <a:solidFill>
                <a:srgbClr val="000000"/>
              </a:solidFill>
            </a:endParaRPr>
          </a:p>
          <a:p>
            <a:pPr marL="0" indent="0">
              <a:spcBef>
                <a:spcPts val="0"/>
              </a:spcBef>
              <a:buNone/>
            </a:pPr>
            <a:r>
              <a:rPr lang="en-IN" sz="1200" dirty="0">
                <a:solidFill>
                  <a:srgbClr val="000000"/>
                </a:solidFill>
              </a:rPr>
              <a:t>  </a:t>
            </a:r>
            <a:r>
              <a:rPr lang="en-IN" sz="1200" dirty="0">
                <a:solidFill>
                  <a:srgbClr val="0000FF"/>
                </a:solidFill>
              </a:rPr>
              <a:t>IF</a:t>
            </a:r>
            <a:r>
              <a:rPr lang="en-IN" sz="1200" dirty="0">
                <a:solidFill>
                  <a:srgbClr val="808080"/>
                </a:solidFill>
              </a:rPr>
              <a:t>(</a:t>
            </a:r>
            <a:r>
              <a:rPr lang="en-IN" sz="1200" dirty="0">
                <a:solidFill>
                  <a:srgbClr val="000000"/>
                </a:solidFill>
              </a:rPr>
              <a:t>@DepartmenttId </a:t>
            </a:r>
            <a:r>
              <a:rPr lang="en-IN" sz="1200" dirty="0">
                <a:solidFill>
                  <a:srgbClr val="808080"/>
                </a:solidFill>
              </a:rPr>
              <a:t>is</a:t>
            </a:r>
            <a:r>
              <a:rPr lang="en-IN" sz="1200" dirty="0">
                <a:solidFill>
                  <a:srgbClr val="000000"/>
                </a:solidFill>
              </a:rPr>
              <a:t> </a:t>
            </a:r>
            <a:r>
              <a:rPr lang="en-IN" sz="1200" dirty="0">
                <a:solidFill>
                  <a:srgbClr val="808080"/>
                </a:solidFill>
              </a:rPr>
              <a:t>null)</a:t>
            </a:r>
            <a:endParaRPr lang="en-IN" sz="1200" dirty="0">
              <a:solidFill>
                <a:srgbClr val="000000"/>
              </a:solidFill>
            </a:endParaRPr>
          </a:p>
          <a:p>
            <a:pPr marL="0" indent="0">
              <a:spcBef>
                <a:spcPts val="0"/>
              </a:spcBef>
              <a:buNone/>
            </a:pPr>
            <a:r>
              <a:rPr lang="en-IN" sz="1200" dirty="0">
                <a:solidFill>
                  <a:srgbClr val="000000"/>
                </a:solidFill>
              </a:rPr>
              <a:t>  </a:t>
            </a:r>
            <a:r>
              <a:rPr lang="en-IN" sz="1200" dirty="0">
                <a:solidFill>
                  <a:srgbClr val="0000FF"/>
                </a:solidFill>
              </a:rPr>
              <a:t>BEGIN</a:t>
            </a:r>
            <a:endParaRPr lang="en-IN" sz="1200" dirty="0">
              <a:solidFill>
                <a:srgbClr val="000000"/>
              </a:solidFill>
            </a:endParaRPr>
          </a:p>
          <a:p>
            <a:pPr marL="0" indent="0">
              <a:spcBef>
                <a:spcPts val="0"/>
              </a:spcBef>
              <a:buNone/>
            </a:pPr>
            <a:r>
              <a:rPr lang="en-US" sz="1200" dirty="0">
                <a:solidFill>
                  <a:srgbClr val="000000"/>
                </a:solidFill>
              </a:rPr>
              <a:t>    </a:t>
            </a:r>
            <a:r>
              <a:rPr lang="en-US" sz="1200" dirty="0">
                <a:solidFill>
                  <a:srgbClr val="0000FF"/>
                </a:solidFill>
              </a:rPr>
              <a:t>RAISERROR</a:t>
            </a:r>
            <a:r>
              <a:rPr lang="en-US" sz="1200" dirty="0">
                <a:solidFill>
                  <a:srgbClr val="808080"/>
                </a:solidFill>
              </a:rPr>
              <a:t>(</a:t>
            </a:r>
            <a:r>
              <a:rPr lang="en-US" sz="1200" dirty="0">
                <a:solidFill>
                  <a:srgbClr val="FF0000"/>
                </a:solidFill>
              </a:rPr>
              <a:t>'Invalid Department Name. Statement terminated'</a:t>
            </a:r>
            <a:r>
              <a:rPr lang="en-US" sz="1200" dirty="0">
                <a:solidFill>
                  <a:srgbClr val="808080"/>
                </a:solidFill>
              </a:rPr>
              <a:t>,</a:t>
            </a:r>
            <a:r>
              <a:rPr lang="en-US" sz="1200" dirty="0">
                <a:solidFill>
                  <a:srgbClr val="000000"/>
                </a:solidFill>
              </a:rPr>
              <a:t> 16</a:t>
            </a:r>
            <a:r>
              <a:rPr lang="en-US" sz="1200" dirty="0">
                <a:solidFill>
                  <a:srgbClr val="808080"/>
                </a:solidFill>
              </a:rPr>
              <a:t>,</a:t>
            </a:r>
            <a:r>
              <a:rPr lang="en-US" sz="1200" dirty="0">
                <a:solidFill>
                  <a:srgbClr val="000000"/>
                </a:solidFill>
              </a:rPr>
              <a:t> 1</a:t>
            </a:r>
            <a:r>
              <a:rPr lang="en-US" sz="1200" dirty="0">
                <a:solidFill>
                  <a:srgbClr val="808080"/>
                </a:solidFill>
              </a:rPr>
              <a:t>)</a:t>
            </a:r>
            <a:endParaRPr lang="en-US" sz="1200" dirty="0">
              <a:solidFill>
                <a:srgbClr val="000000"/>
              </a:solidFill>
            </a:endParaRPr>
          </a:p>
          <a:p>
            <a:pPr marL="0" indent="0">
              <a:spcBef>
                <a:spcPts val="0"/>
              </a:spcBef>
              <a:buNone/>
            </a:pPr>
            <a:r>
              <a:rPr lang="en-IN" sz="1200" dirty="0">
                <a:solidFill>
                  <a:srgbClr val="000000"/>
                </a:solidFill>
              </a:rPr>
              <a:t>    </a:t>
            </a:r>
            <a:r>
              <a:rPr lang="en-IN" sz="1200" dirty="0">
                <a:solidFill>
                  <a:srgbClr val="0000FF"/>
                </a:solidFill>
              </a:rPr>
              <a:t>RETURN</a:t>
            </a:r>
            <a:endParaRPr lang="en-IN" sz="1200" dirty="0">
              <a:solidFill>
                <a:srgbClr val="000000"/>
              </a:solidFill>
            </a:endParaRPr>
          </a:p>
          <a:p>
            <a:pPr marL="0" indent="0">
              <a:spcBef>
                <a:spcPts val="0"/>
              </a:spcBef>
              <a:buNone/>
            </a:pPr>
            <a:r>
              <a:rPr lang="en-IN" sz="1200" dirty="0">
                <a:solidFill>
                  <a:srgbClr val="000000"/>
                </a:solidFill>
              </a:rPr>
              <a:t>  </a:t>
            </a:r>
            <a:r>
              <a:rPr lang="en-IN" sz="1200" dirty="0">
                <a:solidFill>
                  <a:srgbClr val="0000FF"/>
                </a:solidFill>
              </a:rPr>
              <a:t>END</a:t>
            </a:r>
            <a:endParaRPr lang="en-IN" sz="1200" dirty="0">
              <a:solidFill>
                <a:srgbClr val="000000"/>
              </a:solidFill>
            </a:endParaRPr>
          </a:p>
          <a:p>
            <a:pPr marL="0" indent="0">
              <a:spcBef>
                <a:spcPts val="0"/>
              </a:spcBef>
              <a:buNone/>
            </a:pPr>
            <a:r>
              <a:rPr lang="en-IN" sz="1200" dirty="0">
                <a:solidFill>
                  <a:srgbClr val="000000"/>
                </a:solidFill>
              </a:rPr>
              <a:t> </a:t>
            </a:r>
          </a:p>
          <a:p>
            <a:pPr marL="0" indent="0">
              <a:spcBef>
                <a:spcPts val="0"/>
              </a:spcBef>
              <a:buNone/>
            </a:pPr>
            <a:r>
              <a:rPr lang="en-US" sz="1200" dirty="0">
                <a:solidFill>
                  <a:srgbClr val="000000"/>
                </a:solidFill>
              </a:rPr>
              <a:t>  </a:t>
            </a:r>
            <a:r>
              <a:rPr lang="en-US" sz="1200" dirty="0">
                <a:solidFill>
                  <a:srgbClr val="008000"/>
                </a:solidFill>
              </a:rPr>
              <a:t>-- Finally insert the data into the Employee table</a:t>
            </a:r>
            <a:endParaRPr lang="en-US" sz="1200" dirty="0">
              <a:solidFill>
                <a:srgbClr val="000000"/>
              </a:solidFill>
            </a:endParaRPr>
          </a:p>
          <a:p>
            <a:pPr marL="0" indent="0">
              <a:spcBef>
                <a:spcPts val="0"/>
              </a:spcBef>
              <a:buNone/>
            </a:pPr>
            <a:r>
              <a:rPr lang="en-US" sz="1200" dirty="0">
                <a:solidFill>
                  <a:srgbClr val="000000"/>
                </a:solidFill>
              </a:rPr>
              <a:t>  </a:t>
            </a:r>
            <a:r>
              <a:rPr lang="en-US" sz="1200" dirty="0">
                <a:solidFill>
                  <a:srgbClr val="0000FF"/>
                </a:solidFill>
              </a:rPr>
              <a:t>INSERT</a:t>
            </a:r>
            <a:r>
              <a:rPr lang="en-US" sz="1200" dirty="0">
                <a:solidFill>
                  <a:srgbClr val="000000"/>
                </a:solidFill>
              </a:rPr>
              <a:t> </a:t>
            </a:r>
            <a:r>
              <a:rPr lang="en-US" sz="1200" dirty="0">
                <a:solidFill>
                  <a:srgbClr val="0000FF"/>
                </a:solidFill>
              </a:rPr>
              <a:t>INTO</a:t>
            </a:r>
            <a:r>
              <a:rPr lang="en-US" sz="1200" dirty="0">
                <a:solidFill>
                  <a:srgbClr val="000000"/>
                </a:solidFill>
              </a:rPr>
              <a:t> Employee</a:t>
            </a:r>
            <a:r>
              <a:rPr lang="en-US" sz="1200" dirty="0">
                <a:solidFill>
                  <a:srgbClr val="808080"/>
                </a:solidFill>
              </a:rPr>
              <a:t>(</a:t>
            </a:r>
            <a:r>
              <a:rPr lang="en-US" sz="1200" dirty="0">
                <a:solidFill>
                  <a:srgbClr val="000000"/>
                </a:solidFill>
              </a:rPr>
              <a:t>ID</a:t>
            </a:r>
            <a:r>
              <a:rPr lang="en-US" sz="1200" dirty="0">
                <a:solidFill>
                  <a:srgbClr val="808080"/>
                </a:solidFill>
              </a:rPr>
              <a:t>,</a:t>
            </a:r>
            <a:r>
              <a:rPr lang="en-US" sz="1200" dirty="0">
                <a:solidFill>
                  <a:srgbClr val="000000"/>
                </a:solidFill>
              </a:rPr>
              <a:t> </a:t>
            </a:r>
            <a:r>
              <a:rPr lang="en-US" sz="1200" dirty="0">
                <a:solidFill>
                  <a:srgbClr val="0000FF"/>
                </a:solidFill>
              </a:rPr>
              <a:t>Name</a:t>
            </a:r>
            <a:r>
              <a:rPr lang="en-US" sz="1200" dirty="0">
                <a:solidFill>
                  <a:srgbClr val="808080"/>
                </a:solidFill>
              </a:rPr>
              <a:t>,</a:t>
            </a:r>
            <a:r>
              <a:rPr lang="en-US" sz="1200" dirty="0">
                <a:solidFill>
                  <a:srgbClr val="000000"/>
                </a:solidFill>
              </a:rPr>
              <a:t> Gender</a:t>
            </a:r>
            <a:r>
              <a:rPr lang="en-US" sz="1200" dirty="0">
                <a:solidFill>
                  <a:srgbClr val="808080"/>
                </a:solidFill>
              </a:rPr>
              <a:t>,</a:t>
            </a:r>
            <a:r>
              <a:rPr lang="en-US" sz="1200" dirty="0">
                <a:solidFill>
                  <a:srgbClr val="000000"/>
                </a:solidFill>
              </a:rPr>
              <a:t> Salary</a:t>
            </a:r>
            <a:r>
              <a:rPr lang="en-US" sz="1200" dirty="0">
                <a:solidFill>
                  <a:srgbClr val="808080"/>
                </a:solidFill>
              </a:rPr>
              <a:t>,</a:t>
            </a:r>
            <a:r>
              <a:rPr lang="en-US" sz="1200" dirty="0">
                <a:solidFill>
                  <a:srgbClr val="000000"/>
                </a:solidFill>
              </a:rPr>
              <a:t> </a:t>
            </a:r>
            <a:r>
              <a:rPr lang="en-US" sz="1200" dirty="0" err="1">
                <a:solidFill>
                  <a:srgbClr val="000000"/>
                </a:solidFill>
              </a:rPr>
              <a:t>DeptID</a:t>
            </a:r>
            <a:r>
              <a:rPr lang="en-US" sz="1200" dirty="0">
                <a:solidFill>
                  <a:srgbClr val="808080"/>
                </a:solidFill>
              </a:rPr>
              <a:t>)</a:t>
            </a:r>
            <a:endParaRPr lang="en-US" sz="1200" dirty="0">
              <a:solidFill>
                <a:srgbClr val="000000"/>
              </a:solidFill>
            </a:endParaRPr>
          </a:p>
          <a:p>
            <a:pPr marL="0" indent="0">
              <a:spcBef>
                <a:spcPts val="0"/>
              </a:spcBef>
              <a:buNone/>
            </a:pPr>
            <a:r>
              <a:rPr lang="en-US" sz="1200" dirty="0">
                <a:solidFill>
                  <a:srgbClr val="000000"/>
                </a:solidFill>
              </a:rPr>
              <a:t>  </a:t>
            </a:r>
            <a:r>
              <a:rPr lang="en-US" sz="1200" dirty="0">
                <a:solidFill>
                  <a:srgbClr val="0000FF"/>
                </a:solidFill>
              </a:rPr>
              <a:t>SELECT</a:t>
            </a:r>
            <a:r>
              <a:rPr lang="en-US" sz="1200" dirty="0">
                <a:solidFill>
                  <a:srgbClr val="000000"/>
                </a:solidFill>
              </a:rPr>
              <a:t> ID</a:t>
            </a:r>
            <a:r>
              <a:rPr lang="en-US" sz="1200" dirty="0">
                <a:solidFill>
                  <a:srgbClr val="808080"/>
                </a:solidFill>
              </a:rPr>
              <a:t>,</a:t>
            </a:r>
            <a:r>
              <a:rPr lang="en-US" sz="1200" dirty="0">
                <a:solidFill>
                  <a:srgbClr val="000000"/>
                </a:solidFill>
              </a:rPr>
              <a:t> </a:t>
            </a:r>
            <a:r>
              <a:rPr lang="en-US" sz="1200" dirty="0">
                <a:solidFill>
                  <a:srgbClr val="0000FF"/>
                </a:solidFill>
              </a:rPr>
              <a:t>Name</a:t>
            </a:r>
            <a:r>
              <a:rPr lang="en-US" sz="1200" dirty="0">
                <a:solidFill>
                  <a:srgbClr val="808080"/>
                </a:solidFill>
              </a:rPr>
              <a:t>,</a:t>
            </a:r>
            <a:r>
              <a:rPr lang="en-US" sz="1200" dirty="0">
                <a:solidFill>
                  <a:srgbClr val="000000"/>
                </a:solidFill>
              </a:rPr>
              <a:t> Gender</a:t>
            </a:r>
            <a:r>
              <a:rPr lang="en-US" sz="1200" dirty="0">
                <a:solidFill>
                  <a:srgbClr val="808080"/>
                </a:solidFill>
              </a:rPr>
              <a:t>,</a:t>
            </a:r>
            <a:r>
              <a:rPr lang="en-US" sz="1200" dirty="0">
                <a:solidFill>
                  <a:srgbClr val="000000"/>
                </a:solidFill>
              </a:rPr>
              <a:t> Salary</a:t>
            </a:r>
            <a:r>
              <a:rPr lang="en-US" sz="1200" dirty="0">
                <a:solidFill>
                  <a:srgbClr val="808080"/>
                </a:solidFill>
              </a:rPr>
              <a:t>,</a:t>
            </a:r>
            <a:r>
              <a:rPr lang="en-US" sz="1200" dirty="0">
                <a:solidFill>
                  <a:srgbClr val="000000"/>
                </a:solidFill>
              </a:rPr>
              <a:t> @DepartmenttId</a:t>
            </a:r>
          </a:p>
          <a:p>
            <a:pPr marL="0" indent="0">
              <a:spcBef>
                <a:spcPts val="0"/>
              </a:spcBef>
              <a:buNone/>
            </a:pPr>
            <a:r>
              <a:rPr lang="en-IN" sz="1200" dirty="0">
                <a:solidFill>
                  <a:srgbClr val="000000"/>
                </a:solidFill>
              </a:rPr>
              <a:t>  </a:t>
            </a:r>
            <a:r>
              <a:rPr lang="en-IN" sz="1200" dirty="0">
                <a:solidFill>
                  <a:srgbClr val="0000FF"/>
                </a:solidFill>
              </a:rPr>
              <a:t>FROM</a:t>
            </a:r>
            <a:r>
              <a:rPr lang="en-IN" sz="1200" dirty="0">
                <a:solidFill>
                  <a:srgbClr val="000000"/>
                </a:solidFill>
              </a:rPr>
              <a:t> INSERTED</a:t>
            </a:r>
          </a:p>
          <a:p>
            <a:pPr marL="0" indent="0">
              <a:spcBef>
                <a:spcPts val="0"/>
              </a:spcBef>
              <a:buNone/>
            </a:pPr>
            <a:r>
              <a:rPr lang="en-IN" sz="1200" dirty="0">
                <a:solidFill>
                  <a:srgbClr val="0000FF"/>
                </a:solidFill>
              </a:rPr>
              <a:t>End</a:t>
            </a:r>
            <a:endParaRPr lang="en-US" sz="1200" b="0" i="0" dirty="0">
              <a:solidFill>
                <a:srgbClr val="161616"/>
              </a:solidFill>
              <a:effectLst/>
            </a:endParaRPr>
          </a:p>
        </p:txBody>
      </p:sp>
    </p:spTree>
    <p:extLst>
      <p:ext uri="{BB962C8B-B14F-4D97-AF65-F5344CB8AC3E}">
        <p14:creationId xmlns:p14="http://schemas.microsoft.com/office/powerpoint/2010/main" val="195270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4B95-39E8-3F43-A8B3-70A252A15DB7}"/>
              </a:ext>
            </a:extLst>
          </p:cNvPr>
          <p:cNvSpPr>
            <a:spLocks noGrp="1"/>
          </p:cNvSpPr>
          <p:nvPr>
            <p:ph type="title"/>
          </p:nvPr>
        </p:nvSpPr>
        <p:spPr/>
        <p:txBody>
          <a:bodyPr>
            <a:normAutofit/>
          </a:bodyPr>
          <a:lstStyle/>
          <a:p>
            <a:r>
              <a:rPr lang="en-IN" kern="0" dirty="0">
                <a:solidFill>
                  <a:srgbClr val="131313"/>
                </a:solidFill>
                <a:effectLst/>
                <a:latin typeface="+mn-lt"/>
                <a:ea typeface="Times New Roman" panose="02020603050405020304" pitchFamily="18" charset="0"/>
                <a:cs typeface="Arial" panose="020B0604020202020204" pitchFamily="34" charset="0"/>
              </a:rPr>
              <a:t>CURSOR LIFE CYCLE</a:t>
            </a:r>
            <a:endParaRPr lang="en-IN" dirty="0">
              <a:latin typeface="+mn-lt"/>
            </a:endParaRPr>
          </a:p>
        </p:txBody>
      </p:sp>
      <p:sp>
        <p:nvSpPr>
          <p:cNvPr id="3" name="Content Placeholder 2">
            <a:extLst>
              <a:ext uri="{FF2B5EF4-FFF2-40B4-BE49-F238E27FC236}">
                <a16:creationId xmlns:a16="http://schemas.microsoft.com/office/drawing/2014/main" id="{4D49A635-CC2F-5AA4-46AC-5B0E96408F39}"/>
              </a:ext>
            </a:extLst>
          </p:cNvPr>
          <p:cNvSpPr>
            <a:spLocks noGrp="1"/>
          </p:cNvSpPr>
          <p:nvPr>
            <p:ph idx="1"/>
          </p:nvPr>
        </p:nvSpPr>
        <p:spPr/>
        <p:txBody>
          <a:bodyPr>
            <a:normAutofit/>
          </a:bodyPr>
          <a:lstStyle/>
          <a:p>
            <a:pPr>
              <a:lnSpc>
                <a:spcPct val="107000"/>
              </a:lnSpc>
              <a:spcAft>
                <a:spcPts val="800"/>
              </a:spcAft>
            </a:pPr>
            <a:r>
              <a:rPr lang="en-IN" sz="2400" b="1" kern="0" dirty="0">
                <a:solidFill>
                  <a:srgbClr val="131313"/>
                </a:solidFill>
                <a:effectLst/>
                <a:ea typeface="Times New Roman" panose="02020603050405020304" pitchFamily="18" charset="0"/>
                <a:cs typeface="Arial" panose="020B0604020202020204" pitchFamily="34" charset="0"/>
              </a:rPr>
              <a:t>Declaring Cursor </a:t>
            </a:r>
            <a:r>
              <a:rPr lang="en-IN" sz="2400" kern="0" dirty="0">
                <a:solidFill>
                  <a:srgbClr val="131313"/>
                </a:solidFill>
                <a:effectLst/>
                <a:ea typeface="Times New Roman" panose="02020603050405020304" pitchFamily="18" charset="0"/>
                <a:cs typeface="Arial" panose="020B0604020202020204" pitchFamily="34" charset="0"/>
              </a:rPr>
              <a:t>A cursor is declared by defining the SQL statement. </a:t>
            </a:r>
            <a:endParaRPr lang="en-IN" sz="24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400" b="1" kern="0" dirty="0">
                <a:solidFill>
                  <a:srgbClr val="131313"/>
                </a:solidFill>
                <a:effectLst/>
                <a:ea typeface="Times New Roman" panose="02020603050405020304" pitchFamily="18" charset="0"/>
                <a:cs typeface="Arial" panose="020B0604020202020204" pitchFamily="34" charset="0"/>
              </a:rPr>
              <a:t>Opening Cursor</a:t>
            </a:r>
            <a:r>
              <a:rPr lang="en-IN" sz="2400" kern="0" dirty="0">
                <a:solidFill>
                  <a:srgbClr val="131313"/>
                </a:solidFill>
                <a:effectLst/>
                <a:ea typeface="Times New Roman" panose="02020603050405020304" pitchFamily="18" charset="0"/>
                <a:cs typeface="Arial" panose="020B0604020202020204" pitchFamily="34" charset="0"/>
              </a:rPr>
              <a:t> A cursor is opened for storing data retrieved from the result set. </a:t>
            </a:r>
            <a:endParaRPr lang="en-IN" sz="24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400" b="1" kern="0" dirty="0">
                <a:solidFill>
                  <a:srgbClr val="131313"/>
                </a:solidFill>
                <a:effectLst/>
                <a:ea typeface="Times New Roman" panose="02020603050405020304" pitchFamily="18" charset="0"/>
                <a:cs typeface="Arial" panose="020B0604020202020204" pitchFamily="34" charset="0"/>
              </a:rPr>
              <a:t>Fetching Cursor </a:t>
            </a:r>
            <a:r>
              <a:rPr lang="en-IN" sz="2400" kern="0" dirty="0">
                <a:solidFill>
                  <a:srgbClr val="131313"/>
                </a:solidFill>
                <a:effectLst/>
                <a:ea typeface="Times New Roman" panose="02020603050405020304" pitchFamily="18" charset="0"/>
                <a:cs typeface="Arial" panose="020B0604020202020204" pitchFamily="34" charset="0"/>
              </a:rPr>
              <a:t>When a cursor is opened, rows can be fetched from the cursor one by one or in a block to do data manipulation. </a:t>
            </a:r>
            <a:endParaRPr lang="en-IN" sz="24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400" b="1" kern="0" dirty="0">
                <a:solidFill>
                  <a:srgbClr val="131313"/>
                </a:solidFill>
                <a:effectLst/>
                <a:ea typeface="Times New Roman" panose="02020603050405020304" pitchFamily="18" charset="0"/>
                <a:cs typeface="Arial" panose="020B0604020202020204" pitchFamily="34" charset="0"/>
              </a:rPr>
              <a:t>Closing Cursor</a:t>
            </a:r>
            <a:r>
              <a:rPr lang="en-IN" sz="2400" kern="0" dirty="0">
                <a:solidFill>
                  <a:srgbClr val="131313"/>
                </a:solidFill>
                <a:effectLst/>
                <a:ea typeface="Times New Roman" panose="02020603050405020304" pitchFamily="18" charset="0"/>
                <a:cs typeface="Arial" panose="020B0604020202020204" pitchFamily="34" charset="0"/>
              </a:rPr>
              <a:t> The cursor should be closed explicitly after data manipulation. </a:t>
            </a:r>
            <a:endParaRPr lang="en-IN" sz="24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400" b="1" kern="0" dirty="0">
                <a:solidFill>
                  <a:srgbClr val="131313"/>
                </a:solidFill>
                <a:effectLst/>
                <a:ea typeface="Times New Roman" panose="02020603050405020304" pitchFamily="18" charset="0"/>
                <a:cs typeface="Arial" panose="020B0604020202020204" pitchFamily="34" charset="0"/>
              </a:rPr>
              <a:t>Deallocating Cursor</a:t>
            </a:r>
            <a:r>
              <a:rPr lang="en-IN" sz="2400" kern="0" dirty="0">
                <a:solidFill>
                  <a:srgbClr val="131313"/>
                </a:solidFill>
                <a:effectLst/>
                <a:ea typeface="Times New Roman" panose="02020603050405020304" pitchFamily="18" charset="0"/>
                <a:cs typeface="Arial" panose="020B0604020202020204" pitchFamily="34" charset="0"/>
              </a:rPr>
              <a:t> Cursors should be deallocated to delete cursor definition and released all the system resources associated with the cursor. </a:t>
            </a:r>
            <a:endParaRPr lang="en-IN" sz="24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859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F4E4-DAED-B4CF-D738-541229E3AE0F}"/>
              </a:ext>
            </a:extLst>
          </p:cNvPr>
          <p:cNvSpPr>
            <a:spLocks noGrp="1"/>
          </p:cNvSpPr>
          <p:nvPr>
            <p:ph type="title"/>
          </p:nvPr>
        </p:nvSpPr>
        <p:spPr/>
        <p:txBody>
          <a:bodyPr/>
          <a:lstStyle/>
          <a:p>
            <a:r>
              <a:rPr lang="en-US" dirty="0"/>
              <a:t>What is SP(Stored Procedure)?</a:t>
            </a:r>
            <a:endParaRPr lang="en-IN" dirty="0"/>
          </a:p>
        </p:txBody>
      </p:sp>
      <p:sp>
        <p:nvSpPr>
          <p:cNvPr id="3" name="Content Placeholder 2">
            <a:extLst>
              <a:ext uri="{FF2B5EF4-FFF2-40B4-BE49-F238E27FC236}">
                <a16:creationId xmlns:a16="http://schemas.microsoft.com/office/drawing/2014/main" id="{E534339E-2B08-2ED3-5E96-39B696577FD7}"/>
              </a:ext>
            </a:extLst>
          </p:cNvPr>
          <p:cNvSpPr>
            <a:spLocks noGrp="1"/>
          </p:cNvSpPr>
          <p:nvPr>
            <p:ph idx="1"/>
          </p:nvPr>
        </p:nvSpPr>
        <p:spPr/>
        <p:txBody>
          <a:bodyPr>
            <a:normAutofit/>
          </a:bodyPr>
          <a:lstStyle/>
          <a:p>
            <a:pPr algn="l"/>
            <a:r>
              <a:rPr lang="en-US" sz="2400" b="0" i="0" dirty="0">
                <a:solidFill>
                  <a:srgbClr val="161616"/>
                </a:solidFill>
                <a:effectLst/>
                <a:latin typeface="Segoe UI" panose="020B0502040204020203" pitchFamily="34" charset="0"/>
              </a:rPr>
              <a:t>A stored procedure in SQL Server is a group of one or more Transact-SQL statements, or a reference to a Microsoft .NET Framework common runtime language (CLR) method. Procedures resemble constructs in other programming languages because they can:</a:t>
            </a:r>
          </a:p>
          <a:p>
            <a:pPr algn="l">
              <a:buFont typeface="Arial" panose="020B0604020202020204" pitchFamily="34" charset="0"/>
              <a:buChar char="•"/>
            </a:pPr>
            <a:r>
              <a:rPr lang="en-US" sz="2400" b="0" i="0" dirty="0">
                <a:solidFill>
                  <a:srgbClr val="161616"/>
                </a:solidFill>
                <a:effectLst/>
                <a:latin typeface="Segoe UI" panose="020B0502040204020203" pitchFamily="34" charset="0"/>
              </a:rPr>
              <a:t>Accept input parameters and return multiple values in the form of output parameters to the calling program.</a:t>
            </a:r>
          </a:p>
          <a:p>
            <a:pPr algn="l">
              <a:buFont typeface="Arial" panose="020B0604020202020204" pitchFamily="34" charset="0"/>
              <a:buChar char="•"/>
            </a:pPr>
            <a:r>
              <a:rPr lang="en-US" sz="2400" b="0" i="0" dirty="0">
                <a:solidFill>
                  <a:srgbClr val="161616"/>
                </a:solidFill>
                <a:effectLst/>
                <a:latin typeface="Segoe UI" panose="020B0502040204020203" pitchFamily="34" charset="0"/>
              </a:rPr>
              <a:t>Contain programming statements that perform operations in the database. These include calling other procedures.</a:t>
            </a:r>
          </a:p>
          <a:p>
            <a:pPr algn="l">
              <a:buFont typeface="Arial" panose="020B0604020202020204" pitchFamily="34" charset="0"/>
              <a:buChar char="•"/>
            </a:pPr>
            <a:r>
              <a:rPr lang="en-US" sz="2400" b="0" i="0" dirty="0">
                <a:solidFill>
                  <a:srgbClr val="161616"/>
                </a:solidFill>
                <a:effectLst/>
                <a:latin typeface="Segoe UI" panose="020B0502040204020203" pitchFamily="34" charset="0"/>
              </a:rPr>
              <a:t>Return a status value to a calling program to indicate success or failure (and the reason for failure).</a:t>
            </a:r>
          </a:p>
          <a:p>
            <a:pPr marL="0" indent="0">
              <a:buNone/>
            </a:pPr>
            <a:endParaRPr lang="en-IN" sz="2400" dirty="0"/>
          </a:p>
        </p:txBody>
      </p:sp>
    </p:spTree>
    <p:extLst>
      <p:ext uri="{BB962C8B-B14F-4D97-AF65-F5344CB8AC3E}">
        <p14:creationId xmlns:p14="http://schemas.microsoft.com/office/powerpoint/2010/main" val="1824587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5478-7EF6-8289-B112-DAF3D5D3D09C}"/>
              </a:ext>
            </a:extLst>
          </p:cNvPr>
          <p:cNvSpPr>
            <a:spLocks noGrp="1"/>
          </p:cNvSpPr>
          <p:nvPr>
            <p:ph type="title"/>
          </p:nvPr>
        </p:nvSpPr>
        <p:spPr/>
        <p:txBody>
          <a:bodyPr/>
          <a:lstStyle/>
          <a:p>
            <a:r>
              <a:rPr lang="en-US" i="0" dirty="0">
                <a:solidFill>
                  <a:srgbClr val="161616"/>
                </a:solidFill>
                <a:effectLst/>
                <a:latin typeface="+mn-lt"/>
              </a:rPr>
              <a:t>Benefits of using stored procedures</a:t>
            </a:r>
            <a:endParaRPr lang="en-IN" dirty="0">
              <a:latin typeface="+mn-lt"/>
            </a:endParaRPr>
          </a:p>
        </p:txBody>
      </p:sp>
      <p:sp>
        <p:nvSpPr>
          <p:cNvPr id="3" name="Content Placeholder 2">
            <a:extLst>
              <a:ext uri="{FF2B5EF4-FFF2-40B4-BE49-F238E27FC236}">
                <a16:creationId xmlns:a16="http://schemas.microsoft.com/office/drawing/2014/main" id="{5267D0B1-6CDA-57BF-85B1-D55FF4EF35D0}"/>
              </a:ext>
            </a:extLst>
          </p:cNvPr>
          <p:cNvSpPr>
            <a:spLocks noGrp="1"/>
          </p:cNvSpPr>
          <p:nvPr>
            <p:ph idx="1"/>
          </p:nvPr>
        </p:nvSpPr>
        <p:spPr/>
        <p:txBody>
          <a:bodyPr>
            <a:normAutofit/>
          </a:bodyPr>
          <a:lstStyle/>
          <a:p>
            <a:r>
              <a:rPr lang="en-US" sz="2400" b="1" i="0" dirty="0">
                <a:solidFill>
                  <a:srgbClr val="161616"/>
                </a:solidFill>
                <a:effectLst/>
              </a:rPr>
              <a:t>Reduced server/client network traffic</a:t>
            </a:r>
          </a:p>
          <a:p>
            <a:r>
              <a:rPr lang="en-IN" sz="2400" b="1" i="0" dirty="0">
                <a:solidFill>
                  <a:srgbClr val="161616"/>
                </a:solidFill>
                <a:effectLst/>
              </a:rPr>
              <a:t>Stronger security</a:t>
            </a:r>
          </a:p>
          <a:p>
            <a:r>
              <a:rPr lang="en-IN" sz="2400" b="1" i="0" dirty="0">
                <a:solidFill>
                  <a:srgbClr val="161616"/>
                </a:solidFill>
                <a:effectLst/>
              </a:rPr>
              <a:t>Reuse of code</a:t>
            </a:r>
          </a:p>
          <a:p>
            <a:r>
              <a:rPr lang="en-IN" sz="2400" b="1" i="0" dirty="0">
                <a:solidFill>
                  <a:srgbClr val="161616"/>
                </a:solidFill>
                <a:effectLst/>
              </a:rPr>
              <a:t>Easier maintenance</a:t>
            </a:r>
          </a:p>
          <a:p>
            <a:r>
              <a:rPr lang="en-IN" sz="2400" b="1" i="0" dirty="0">
                <a:solidFill>
                  <a:srgbClr val="161616"/>
                </a:solidFill>
                <a:effectLst/>
              </a:rPr>
              <a:t>Improved performance</a:t>
            </a:r>
          </a:p>
          <a:p>
            <a:pPr marL="0" indent="0">
              <a:buNone/>
            </a:pPr>
            <a:endParaRPr lang="en-IN" sz="2400" b="1" i="0" dirty="0">
              <a:solidFill>
                <a:srgbClr val="161616"/>
              </a:solidFill>
              <a:effectLst/>
              <a:hlinkClick r:id="rId2"/>
            </a:endParaRPr>
          </a:p>
          <a:p>
            <a:pPr marL="0" indent="0">
              <a:buNone/>
            </a:pPr>
            <a:r>
              <a:rPr lang="en-IN" sz="2400" b="1" i="0" dirty="0">
                <a:solidFill>
                  <a:srgbClr val="161616"/>
                </a:solidFill>
                <a:effectLst/>
                <a:hlinkClick r:id="rId2"/>
              </a:rPr>
              <a:t>https://learn.microsoft.com/en-us/sql/relational-databases/stored-procedures/stored-procedures-database-engine?view=sql-server-ver16</a:t>
            </a:r>
            <a:endParaRPr lang="en-IN" sz="2400" b="1" dirty="0">
              <a:solidFill>
                <a:srgbClr val="161616"/>
              </a:solidFill>
            </a:endParaRPr>
          </a:p>
          <a:p>
            <a:endParaRPr lang="en-IN" sz="2400" b="1" i="0" dirty="0">
              <a:solidFill>
                <a:srgbClr val="161616"/>
              </a:solidFill>
              <a:effectLst/>
            </a:endParaRPr>
          </a:p>
        </p:txBody>
      </p:sp>
    </p:spTree>
    <p:extLst>
      <p:ext uri="{BB962C8B-B14F-4D97-AF65-F5344CB8AC3E}">
        <p14:creationId xmlns:p14="http://schemas.microsoft.com/office/powerpoint/2010/main" val="3601374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268D-E44C-14AA-82CC-69B0FF05A2AD}"/>
              </a:ext>
            </a:extLst>
          </p:cNvPr>
          <p:cNvSpPr>
            <a:spLocks noGrp="1"/>
          </p:cNvSpPr>
          <p:nvPr>
            <p:ph type="title"/>
          </p:nvPr>
        </p:nvSpPr>
        <p:spPr/>
        <p:txBody>
          <a:bodyPr/>
          <a:lstStyle/>
          <a:p>
            <a:r>
              <a:rPr lang="en-IN" i="0" dirty="0">
                <a:solidFill>
                  <a:srgbClr val="161616"/>
                </a:solidFill>
                <a:effectLst/>
                <a:latin typeface="+mn-lt"/>
                <a:cs typeface="Segoe UI" panose="020B0502040204020203" pitchFamily="34" charset="0"/>
              </a:rPr>
              <a:t>Types of stored procedures</a:t>
            </a:r>
            <a:endParaRPr lang="en-IN" dirty="0">
              <a:latin typeface="+mn-lt"/>
              <a:cs typeface="Segoe UI" panose="020B0502040204020203" pitchFamily="34" charset="0"/>
            </a:endParaRPr>
          </a:p>
        </p:txBody>
      </p:sp>
      <p:sp>
        <p:nvSpPr>
          <p:cNvPr id="3" name="Content Placeholder 2">
            <a:extLst>
              <a:ext uri="{FF2B5EF4-FFF2-40B4-BE49-F238E27FC236}">
                <a16:creationId xmlns:a16="http://schemas.microsoft.com/office/drawing/2014/main" id="{A9BDF26F-3A0F-5CDC-5B91-42CD47D7D558}"/>
              </a:ext>
            </a:extLst>
          </p:cNvPr>
          <p:cNvSpPr>
            <a:spLocks noGrp="1"/>
          </p:cNvSpPr>
          <p:nvPr>
            <p:ph idx="1"/>
          </p:nvPr>
        </p:nvSpPr>
        <p:spPr/>
        <p:txBody>
          <a:bodyPr>
            <a:normAutofit/>
          </a:bodyPr>
          <a:lstStyle/>
          <a:p>
            <a:r>
              <a:rPr lang="en-IN" sz="2400" b="1" i="0" dirty="0">
                <a:solidFill>
                  <a:srgbClr val="161616"/>
                </a:solidFill>
                <a:effectLst/>
              </a:rPr>
              <a:t>User-defined</a:t>
            </a:r>
          </a:p>
          <a:p>
            <a:r>
              <a:rPr lang="en-IN" sz="2400" b="1" i="0" dirty="0">
                <a:solidFill>
                  <a:srgbClr val="161616"/>
                </a:solidFill>
                <a:effectLst/>
              </a:rPr>
              <a:t>Temporary</a:t>
            </a:r>
          </a:p>
          <a:p>
            <a:r>
              <a:rPr lang="en-IN" sz="2400" b="1" i="0" dirty="0">
                <a:solidFill>
                  <a:srgbClr val="161616"/>
                </a:solidFill>
                <a:effectLst/>
              </a:rPr>
              <a:t>System</a:t>
            </a:r>
          </a:p>
          <a:p>
            <a:r>
              <a:rPr lang="en-IN" sz="2400" b="1" i="0" dirty="0">
                <a:solidFill>
                  <a:srgbClr val="161616"/>
                </a:solidFill>
                <a:effectLst/>
              </a:rPr>
              <a:t>Extended user-defined</a:t>
            </a:r>
          </a:p>
          <a:p>
            <a:endParaRPr lang="en-IN" sz="2400" dirty="0"/>
          </a:p>
          <a:p>
            <a:pPr marL="0" indent="0">
              <a:buNone/>
            </a:pPr>
            <a:r>
              <a:rPr lang="en-IN" sz="2400" dirty="0">
                <a:hlinkClick r:id="rId2"/>
              </a:rPr>
              <a:t>https://learn.microsoft.com/en-us/sql/relational-databases/stored-procedures/stored-procedures-database-engine?view=sql-server-ver16</a:t>
            </a:r>
            <a:endParaRPr lang="en-IN" sz="2400" dirty="0"/>
          </a:p>
          <a:p>
            <a:pPr marL="0" indent="0">
              <a:buNone/>
            </a:pPr>
            <a:endParaRPr lang="en-IN" sz="2400" dirty="0"/>
          </a:p>
        </p:txBody>
      </p:sp>
    </p:spTree>
    <p:extLst>
      <p:ext uri="{BB962C8B-B14F-4D97-AF65-F5344CB8AC3E}">
        <p14:creationId xmlns:p14="http://schemas.microsoft.com/office/powerpoint/2010/main" val="26258631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E2552-E9DC-4F1A-CC4C-19A11DCEB7F3}"/>
              </a:ext>
            </a:extLst>
          </p:cNvPr>
          <p:cNvSpPr>
            <a:spLocks noGrp="1"/>
          </p:cNvSpPr>
          <p:nvPr>
            <p:ph type="title"/>
          </p:nvPr>
        </p:nvSpPr>
        <p:spPr/>
        <p:txBody>
          <a:bodyPr/>
          <a:lstStyle/>
          <a:p>
            <a:r>
              <a:rPr lang="en-IN" b="0" i="0" dirty="0">
                <a:solidFill>
                  <a:srgbClr val="000000"/>
                </a:solidFill>
                <a:effectLst/>
                <a:latin typeface="+mn-lt"/>
              </a:rPr>
              <a:t>Stored Procedure Syntax</a:t>
            </a:r>
            <a:endParaRPr lang="en-IN" dirty="0">
              <a:latin typeface="+mn-lt"/>
            </a:endParaRPr>
          </a:p>
        </p:txBody>
      </p:sp>
      <p:sp>
        <p:nvSpPr>
          <p:cNvPr id="3" name="Content Placeholder 2">
            <a:extLst>
              <a:ext uri="{FF2B5EF4-FFF2-40B4-BE49-F238E27FC236}">
                <a16:creationId xmlns:a16="http://schemas.microsoft.com/office/drawing/2014/main" id="{5A421F3F-E0B3-13FE-7102-539AD518D125}"/>
              </a:ext>
            </a:extLst>
          </p:cNvPr>
          <p:cNvSpPr>
            <a:spLocks noGrp="1"/>
          </p:cNvSpPr>
          <p:nvPr>
            <p:ph idx="1"/>
          </p:nvPr>
        </p:nvSpPr>
        <p:spPr/>
        <p:txBody>
          <a:bodyPr>
            <a:normAutofit/>
          </a:bodyPr>
          <a:lstStyle/>
          <a:p>
            <a:pPr marL="0" indent="0">
              <a:buNone/>
            </a:pPr>
            <a:r>
              <a:rPr lang="en-US" sz="2400" b="0" i="0" dirty="0">
                <a:solidFill>
                  <a:srgbClr val="0000CD"/>
                </a:solidFill>
                <a:effectLst/>
              </a:rPr>
              <a:t>CREATE</a:t>
            </a:r>
            <a:r>
              <a:rPr lang="en-US" sz="2400" b="0" i="0" dirty="0">
                <a:solidFill>
                  <a:srgbClr val="000000"/>
                </a:solidFill>
                <a:effectLst/>
              </a:rPr>
              <a:t> </a:t>
            </a:r>
            <a:r>
              <a:rPr lang="en-US" sz="2400" b="0" i="0" dirty="0">
                <a:solidFill>
                  <a:srgbClr val="0000CD"/>
                </a:solidFill>
                <a:effectLst/>
              </a:rPr>
              <a:t>PROCEDURE</a:t>
            </a:r>
            <a:r>
              <a:rPr lang="en-US" sz="2400" b="0" i="0" dirty="0">
                <a:solidFill>
                  <a:srgbClr val="000000"/>
                </a:solidFill>
                <a:effectLst/>
              </a:rPr>
              <a:t> </a:t>
            </a:r>
            <a:r>
              <a:rPr lang="en-US" sz="2400" b="0" i="1" dirty="0" err="1">
                <a:solidFill>
                  <a:srgbClr val="000000"/>
                </a:solidFill>
                <a:effectLst/>
              </a:rPr>
              <a:t>procedure_name</a:t>
            </a:r>
            <a:br>
              <a:rPr lang="en-US" sz="2400" dirty="0"/>
            </a:br>
            <a:r>
              <a:rPr lang="en-US" sz="2400" b="0" i="0" dirty="0">
                <a:solidFill>
                  <a:srgbClr val="0000CD"/>
                </a:solidFill>
                <a:effectLst/>
              </a:rPr>
              <a:t>AS</a:t>
            </a:r>
            <a:br>
              <a:rPr lang="en-US" sz="2400" dirty="0"/>
            </a:br>
            <a:r>
              <a:rPr lang="en-US" sz="2400" b="0" i="1" dirty="0" err="1">
                <a:solidFill>
                  <a:srgbClr val="000000"/>
                </a:solidFill>
                <a:effectLst/>
              </a:rPr>
              <a:t>sql_statement</a:t>
            </a:r>
            <a:br>
              <a:rPr lang="en-US" sz="2400" dirty="0"/>
            </a:br>
            <a:r>
              <a:rPr lang="en-US" sz="2400" b="0" i="0" dirty="0">
                <a:solidFill>
                  <a:srgbClr val="000000"/>
                </a:solidFill>
                <a:effectLst/>
              </a:rPr>
              <a:t>GO;</a:t>
            </a:r>
            <a:endParaRPr lang="en-IN" sz="2400" dirty="0"/>
          </a:p>
        </p:txBody>
      </p:sp>
    </p:spTree>
    <p:extLst>
      <p:ext uri="{BB962C8B-B14F-4D97-AF65-F5344CB8AC3E}">
        <p14:creationId xmlns:p14="http://schemas.microsoft.com/office/powerpoint/2010/main" val="1621869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BE1F7-27B5-3FB1-C42E-89EE9E6C008B}"/>
              </a:ext>
            </a:extLst>
          </p:cNvPr>
          <p:cNvSpPr>
            <a:spLocks noGrp="1"/>
          </p:cNvSpPr>
          <p:nvPr>
            <p:ph type="title"/>
          </p:nvPr>
        </p:nvSpPr>
        <p:spPr/>
        <p:txBody>
          <a:bodyPr/>
          <a:lstStyle/>
          <a:p>
            <a:r>
              <a:rPr lang="en-IN" b="0" i="0" dirty="0">
                <a:solidFill>
                  <a:srgbClr val="000000"/>
                </a:solidFill>
                <a:effectLst/>
                <a:latin typeface="+mn-lt"/>
              </a:rPr>
              <a:t>Stored Procedure Example</a:t>
            </a:r>
            <a:endParaRPr lang="en-IN" dirty="0">
              <a:latin typeface="+mn-lt"/>
            </a:endParaRPr>
          </a:p>
        </p:txBody>
      </p:sp>
      <p:sp>
        <p:nvSpPr>
          <p:cNvPr id="3" name="Content Placeholder 2">
            <a:extLst>
              <a:ext uri="{FF2B5EF4-FFF2-40B4-BE49-F238E27FC236}">
                <a16:creationId xmlns:a16="http://schemas.microsoft.com/office/drawing/2014/main" id="{942BC2EE-62C7-8D8E-ABBA-2068AF6B840D}"/>
              </a:ext>
            </a:extLst>
          </p:cNvPr>
          <p:cNvSpPr>
            <a:spLocks noGrp="1"/>
          </p:cNvSpPr>
          <p:nvPr>
            <p:ph idx="1"/>
          </p:nvPr>
        </p:nvSpPr>
        <p:spPr/>
        <p:txBody>
          <a:bodyPr>
            <a:normAutofit/>
          </a:bodyPr>
          <a:lstStyle/>
          <a:p>
            <a:pPr marL="0" indent="0">
              <a:buNone/>
            </a:pPr>
            <a:r>
              <a:rPr lang="en-US" sz="2400" b="0" i="0" dirty="0">
                <a:solidFill>
                  <a:srgbClr val="0000CD"/>
                </a:solidFill>
                <a:effectLst/>
              </a:rPr>
              <a:t>CREATE</a:t>
            </a:r>
            <a:r>
              <a:rPr lang="en-US" sz="2400" b="0" i="0" dirty="0">
                <a:solidFill>
                  <a:srgbClr val="000000"/>
                </a:solidFill>
                <a:effectLst/>
              </a:rPr>
              <a:t> </a:t>
            </a:r>
            <a:r>
              <a:rPr lang="en-US" sz="2400" b="0" i="0" dirty="0">
                <a:solidFill>
                  <a:srgbClr val="0000CD"/>
                </a:solidFill>
                <a:effectLst/>
              </a:rPr>
              <a:t>PROCEDURE</a:t>
            </a:r>
            <a:r>
              <a:rPr lang="en-US" sz="2400" b="0" i="0" dirty="0">
                <a:solidFill>
                  <a:srgbClr val="000000"/>
                </a:solidFill>
                <a:effectLst/>
              </a:rPr>
              <a:t> </a:t>
            </a:r>
            <a:r>
              <a:rPr lang="en-US" sz="2400" b="0" i="0" dirty="0" err="1">
                <a:solidFill>
                  <a:srgbClr val="000000"/>
                </a:solidFill>
                <a:effectLst/>
              </a:rPr>
              <a:t>SelectAllCustomers</a:t>
            </a:r>
            <a:br>
              <a:rPr lang="en-US" sz="2400" dirty="0"/>
            </a:br>
            <a:r>
              <a:rPr lang="en-US" sz="2400" b="0" i="0" dirty="0">
                <a:solidFill>
                  <a:srgbClr val="0000CD"/>
                </a:solidFill>
                <a:effectLst/>
              </a:rPr>
              <a:t>AS</a:t>
            </a:r>
            <a:br>
              <a:rPr lang="en-US" sz="2400" dirty="0"/>
            </a:br>
            <a:r>
              <a:rPr lang="en-US" sz="2400" b="0" i="0" dirty="0">
                <a:solidFill>
                  <a:srgbClr val="0000CD"/>
                </a:solidFill>
                <a:effectLst/>
              </a:rPr>
              <a:t>SELECT</a:t>
            </a:r>
            <a:r>
              <a:rPr lang="en-US" sz="2400" b="0" i="0" dirty="0">
                <a:solidFill>
                  <a:srgbClr val="000000"/>
                </a:solidFill>
                <a:effectLst/>
              </a:rPr>
              <a:t> * </a:t>
            </a:r>
            <a:r>
              <a:rPr lang="en-US" sz="2400" b="0" i="0" dirty="0">
                <a:solidFill>
                  <a:srgbClr val="0000CD"/>
                </a:solidFill>
                <a:effectLst/>
              </a:rPr>
              <a:t>FROM</a:t>
            </a:r>
            <a:r>
              <a:rPr lang="en-US" sz="2400" b="0" i="0" dirty="0">
                <a:solidFill>
                  <a:srgbClr val="000000"/>
                </a:solidFill>
                <a:effectLst/>
              </a:rPr>
              <a:t> Customers</a:t>
            </a:r>
            <a:br>
              <a:rPr lang="en-US" sz="2400" dirty="0"/>
            </a:br>
            <a:r>
              <a:rPr lang="en-US" sz="2400" b="0" i="0" dirty="0">
                <a:solidFill>
                  <a:srgbClr val="000000"/>
                </a:solidFill>
                <a:effectLst/>
              </a:rPr>
              <a:t>GO;</a:t>
            </a:r>
            <a:endParaRPr lang="en-IN" sz="2400" dirty="0"/>
          </a:p>
        </p:txBody>
      </p:sp>
    </p:spTree>
    <p:extLst>
      <p:ext uri="{BB962C8B-B14F-4D97-AF65-F5344CB8AC3E}">
        <p14:creationId xmlns:p14="http://schemas.microsoft.com/office/powerpoint/2010/main" val="16635911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155A-A5EC-2501-0526-5A88022B5686}"/>
              </a:ext>
            </a:extLst>
          </p:cNvPr>
          <p:cNvSpPr>
            <a:spLocks noGrp="1"/>
          </p:cNvSpPr>
          <p:nvPr>
            <p:ph type="title"/>
          </p:nvPr>
        </p:nvSpPr>
        <p:spPr/>
        <p:txBody>
          <a:bodyPr/>
          <a:lstStyle/>
          <a:p>
            <a:r>
              <a:rPr lang="en-US" dirty="0"/>
              <a:t>What is function?</a:t>
            </a:r>
            <a:endParaRPr lang="en-IN" dirty="0"/>
          </a:p>
        </p:txBody>
      </p:sp>
      <p:sp>
        <p:nvSpPr>
          <p:cNvPr id="3" name="Content Placeholder 2">
            <a:extLst>
              <a:ext uri="{FF2B5EF4-FFF2-40B4-BE49-F238E27FC236}">
                <a16:creationId xmlns:a16="http://schemas.microsoft.com/office/drawing/2014/main" id="{0935491B-089C-15A5-DE71-2EA12845943D}"/>
              </a:ext>
            </a:extLst>
          </p:cNvPr>
          <p:cNvSpPr>
            <a:spLocks noGrp="1"/>
          </p:cNvSpPr>
          <p:nvPr>
            <p:ph idx="1"/>
          </p:nvPr>
        </p:nvSpPr>
        <p:spPr/>
        <p:txBody>
          <a:bodyPr>
            <a:normAutofit/>
          </a:bodyPr>
          <a:lstStyle/>
          <a:p>
            <a:r>
              <a:rPr lang="en-US" sz="2400" b="0" i="0" dirty="0">
                <a:solidFill>
                  <a:srgbClr val="333333"/>
                </a:solidFill>
                <a:effectLst/>
              </a:rPr>
              <a:t>Functions in SQL Server are the database objects that contains a </a:t>
            </a:r>
            <a:r>
              <a:rPr lang="en-US" sz="2400" b="1" i="0" dirty="0">
                <a:solidFill>
                  <a:srgbClr val="333333"/>
                </a:solidFill>
                <a:effectLst/>
              </a:rPr>
              <a:t>set of SQL statements to perform a specific task</a:t>
            </a:r>
            <a:r>
              <a:rPr lang="en-US" sz="2400" b="0" i="0" dirty="0">
                <a:solidFill>
                  <a:srgbClr val="333333"/>
                </a:solidFill>
                <a:effectLst/>
              </a:rPr>
              <a:t>. A function accepts input parameters, perform actions, and then return the result. We should note that functions always return either a single value or a table. The main purpose of functions is to replicate the common task easily. We can build functions one time and can use them in multiple locations based on our needs. </a:t>
            </a:r>
          </a:p>
          <a:p>
            <a:r>
              <a:rPr lang="en-US" sz="2400" b="1" i="0" dirty="0">
                <a:solidFill>
                  <a:srgbClr val="333333"/>
                </a:solidFill>
                <a:effectLst/>
              </a:rPr>
              <a:t>SQL Server does not allow to use of the functions for inserting, deleting, or updating records in the database tables.</a:t>
            </a:r>
            <a:endParaRPr lang="en-IN" sz="2400" b="1" dirty="0"/>
          </a:p>
        </p:txBody>
      </p:sp>
    </p:spTree>
    <p:extLst>
      <p:ext uri="{BB962C8B-B14F-4D97-AF65-F5344CB8AC3E}">
        <p14:creationId xmlns:p14="http://schemas.microsoft.com/office/powerpoint/2010/main" val="33692315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B7A6-7AB4-EB99-1AC1-75226C57292B}"/>
              </a:ext>
            </a:extLst>
          </p:cNvPr>
          <p:cNvSpPr>
            <a:spLocks noGrp="1"/>
          </p:cNvSpPr>
          <p:nvPr>
            <p:ph type="title"/>
          </p:nvPr>
        </p:nvSpPr>
        <p:spPr/>
        <p:txBody>
          <a:bodyPr/>
          <a:lstStyle/>
          <a:p>
            <a:r>
              <a:rPr lang="en-US" dirty="0"/>
              <a:t>Types of function</a:t>
            </a:r>
            <a:endParaRPr lang="en-IN" dirty="0"/>
          </a:p>
        </p:txBody>
      </p:sp>
      <p:sp>
        <p:nvSpPr>
          <p:cNvPr id="3" name="Content Placeholder 2">
            <a:extLst>
              <a:ext uri="{FF2B5EF4-FFF2-40B4-BE49-F238E27FC236}">
                <a16:creationId xmlns:a16="http://schemas.microsoft.com/office/drawing/2014/main" id="{05CD5848-EC01-7377-4FE2-A288C0CC36D6}"/>
              </a:ext>
            </a:extLst>
          </p:cNvPr>
          <p:cNvSpPr>
            <a:spLocks noGrp="1"/>
          </p:cNvSpPr>
          <p:nvPr>
            <p:ph idx="1"/>
          </p:nvPr>
        </p:nvSpPr>
        <p:spPr/>
        <p:txBody>
          <a:bodyPr/>
          <a:lstStyle/>
          <a:p>
            <a:r>
              <a:rPr lang="en-US" dirty="0"/>
              <a:t>System Function(Built-in functions)</a:t>
            </a:r>
          </a:p>
          <a:p>
            <a:r>
              <a:rPr lang="en-US" dirty="0"/>
              <a:t>User-defined Functions</a:t>
            </a:r>
            <a:endParaRPr lang="en-IN" dirty="0"/>
          </a:p>
        </p:txBody>
      </p:sp>
    </p:spTree>
    <p:extLst>
      <p:ext uri="{BB962C8B-B14F-4D97-AF65-F5344CB8AC3E}">
        <p14:creationId xmlns:p14="http://schemas.microsoft.com/office/powerpoint/2010/main" val="41924879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1AD0-A921-85B4-6788-9E3930A55503}"/>
              </a:ext>
            </a:extLst>
          </p:cNvPr>
          <p:cNvSpPr>
            <a:spLocks noGrp="1"/>
          </p:cNvSpPr>
          <p:nvPr>
            <p:ph type="title"/>
          </p:nvPr>
        </p:nvSpPr>
        <p:spPr/>
        <p:txBody>
          <a:bodyPr/>
          <a:lstStyle/>
          <a:p>
            <a:r>
              <a:rPr lang="en-US" dirty="0"/>
              <a:t>System Functions(Built-in Functions)</a:t>
            </a:r>
            <a:endParaRPr lang="en-IN" dirty="0"/>
          </a:p>
        </p:txBody>
      </p:sp>
      <p:sp>
        <p:nvSpPr>
          <p:cNvPr id="3" name="Content Placeholder 2">
            <a:extLst>
              <a:ext uri="{FF2B5EF4-FFF2-40B4-BE49-F238E27FC236}">
                <a16:creationId xmlns:a16="http://schemas.microsoft.com/office/drawing/2014/main" id="{32B661E1-72F9-4868-3A94-8E80ABC7E492}"/>
              </a:ext>
            </a:extLst>
          </p:cNvPr>
          <p:cNvSpPr>
            <a:spLocks noGrp="1"/>
          </p:cNvSpPr>
          <p:nvPr>
            <p:ph idx="1"/>
          </p:nvPr>
        </p:nvSpPr>
        <p:spPr/>
        <p:txBody>
          <a:bodyPr>
            <a:normAutofit/>
          </a:bodyPr>
          <a:lstStyle/>
          <a:p>
            <a:pPr algn="just">
              <a:buFont typeface="Arial" panose="020B0604020202020204" pitchFamily="34" charset="0"/>
              <a:buChar char="•"/>
            </a:pPr>
            <a:r>
              <a:rPr lang="en-IN" sz="2400" b="0" i="0" dirty="0">
                <a:solidFill>
                  <a:srgbClr val="000000"/>
                </a:solidFill>
                <a:effectLst/>
                <a:latin typeface="inter-regular"/>
              </a:rPr>
              <a:t>String Functions (LEN, SUBSTRING, REPLACE, CONCAT, TRIM)</a:t>
            </a:r>
          </a:p>
          <a:p>
            <a:pPr algn="just">
              <a:buFont typeface="Arial" panose="020B0604020202020204" pitchFamily="34" charset="0"/>
              <a:buChar char="•"/>
            </a:pPr>
            <a:r>
              <a:rPr lang="en-IN" sz="2400" b="0" i="0" dirty="0">
                <a:solidFill>
                  <a:srgbClr val="000000"/>
                </a:solidFill>
                <a:effectLst/>
                <a:latin typeface="inter-regular"/>
              </a:rPr>
              <a:t>Date and Time Functions (datetime, datetime2, </a:t>
            </a:r>
            <a:r>
              <a:rPr lang="en-IN" sz="2400" b="0" i="0" dirty="0" err="1">
                <a:solidFill>
                  <a:srgbClr val="000000"/>
                </a:solidFill>
                <a:effectLst/>
                <a:latin typeface="inter-regular"/>
              </a:rPr>
              <a:t>smalldatetime</a:t>
            </a:r>
            <a:r>
              <a:rPr lang="en-IN" sz="2400" b="0" i="0" dirty="0">
                <a:solidFill>
                  <a:srgbClr val="000000"/>
                </a:solidFill>
                <a:effectLst/>
                <a:latin typeface="inter-regular"/>
              </a:rPr>
              <a:t>)</a:t>
            </a:r>
          </a:p>
          <a:p>
            <a:pPr algn="just">
              <a:buFont typeface="Arial" panose="020B0604020202020204" pitchFamily="34" charset="0"/>
              <a:buChar char="•"/>
            </a:pPr>
            <a:r>
              <a:rPr lang="en-IN" sz="2400" b="0" i="0" dirty="0">
                <a:solidFill>
                  <a:srgbClr val="000000"/>
                </a:solidFill>
                <a:effectLst/>
                <a:latin typeface="inter-regular"/>
              </a:rPr>
              <a:t>Aggregate Functions (COUNT, MAX, MIN, SUM, AVG)</a:t>
            </a:r>
          </a:p>
          <a:p>
            <a:pPr algn="just">
              <a:buFont typeface="Arial" panose="020B0604020202020204" pitchFamily="34" charset="0"/>
              <a:buChar char="•"/>
            </a:pPr>
            <a:r>
              <a:rPr lang="en-IN" sz="2400" b="0" i="0" dirty="0">
                <a:solidFill>
                  <a:srgbClr val="000000"/>
                </a:solidFill>
                <a:effectLst/>
                <a:latin typeface="inter-regular"/>
              </a:rPr>
              <a:t>Mathematical Functions (ABS, POWER, PI, EXP, LOG)</a:t>
            </a:r>
          </a:p>
          <a:p>
            <a:pPr algn="just">
              <a:buFont typeface="Arial" panose="020B0604020202020204" pitchFamily="34" charset="0"/>
              <a:buChar char="•"/>
            </a:pPr>
            <a:r>
              <a:rPr lang="en-IN" sz="2400" b="0" i="0" dirty="0">
                <a:solidFill>
                  <a:srgbClr val="000000"/>
                </a:solidFill>
                <a:effectLst/>
                <a:latin typeface="inter-regular"/>
              </a:rPr>
              <a:t>Ranking Functions (RANK, DENSE_RANK, ROW_NUMBER, NTILE)</a:t>
            </a:r>
          </a:p>
        </p:txBody>
      </p:sp>
    </p:spTree>
    <p:extLst>
      <p:ext uri="{BB962C8B-B14F-4D97-AF65-F5344CB8AC3E}">
        <p14:creationId xmlns:p14="http://schemas.microsoft.com/office/powerpoint/2010/main" val="3473955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4370C-BDC3-7DC6-DF5B-B4379A50FD17}"/>
              </a:ext>
            </a:extLst>
          </p:cNvPr>
          <p:cNvSpPr>
            <a:spLocks noGrp="1"/>
          </p:cNvSpPr>
          <p:nvPr>
            <p:ph type="title"/>
          </p:nvPr>
        </p:nvSpPr>
        <p:spPr/>
        <p:txBody>
          <a:bodyPr/>
          <a:lstStyle/>
          <a:p>
            <a:r>
              <a:rPr lang="en-US" dirty="0"/>
              <a:t>User-defined functions</a:t>
            </a:r>
            <a:endParaRPr lang="en-IN" dirty="0"/>
          </a:p>
        </p:txBody>
      </p:sp>
      <p:sp>
        <p:nvSpPr>
          <p:cNvPr id="3" name="Content Placeholder 2">
            <a:extLst>
              <a:ext uri="{FF2B5EF4-FFF2-40B4-BE49-F238E27FC236}">
                <a16:creationId xmlns:a16="http://schemas.microsoft.com/office/drawing/2014/main" id="{3449D3EC-86FE-115A-1B8D-5DB4B12A3EF8}"/>
              </a:ext>
            </a:extLst>
          </p:cNvPr>
          <p:cNvSpPr>
            <a:spLocks noGrp="1"/>
          </p:cNvSpPr>
          <p:nvPr>
            <p:ph idx="1"/>
          </p:nvPr>
        </p:nvSpPr>
        <p:spPr/>
        <p:txBody>
          <a:bodyPr>
            <a:normAutofit/>
          </a:bodyPr>
          <a:lstStyle/>
          <a:p>
            <a:r>
              <a:rPr lang="en-US" sz="2400" b="0" i="0" dirty="0">
                <a:solidFill>
                  <a:srgbClr val="333333"/>
                </a:solidFill>
                <a:effectLst/>
              </a:rPr>
              <a:t>Functions that are </a:t>
            </a:r>
            <a:r>
              <a:rPr lang="en-US" sz="2400" b="1" i="0" dirty="0">
                <a:solidFill>
                  <a:srgbClr val="333333"/>
                </a:solidFill>
                <a:effectLst/>
              </a:rPr>
              <a:t>created by the user</a:t>
            </a:r>
            <a:r>
              <a:rPr lang="en-US" sz="2400" b="0" i="0" dirty="0">
                <a:solidFill>
                  <a:srgbClr val="333333"/>
                </a:solidFill>
                <a:effectLst/>
              </a:rPr>
              <a:t> in the system database or a user-defined database are known as user-defined functions.</a:t>
            </a:r>
          </a:p>
          <a:p>
            <a:pPr algn="just"/>
            <a:r>
              <a:rPr lang="en-US" sz="2400" b="1" i="0" dirty="0">
                <a:solidFill>
                  <a:srgbClr val="333333"/>
                </a:solidFill>
                <a:effectLst/>
              </a:rPr>
              <a:t>user-defined functions types:</a:t>
            </a:r>
            <a:endParaRPr lang="en-US" sz="2400" b="0" i="0" dirty="0">
              <a:solidFill>
                <a:srgbClr val="333333"/>
              </a:solidFill>
              <a:effectLst/>
            </a:endParaRPr>
          </a:p>
          <a:p>
            <a:pPr lvl="1" algn="just">
              <a:buFont typeface="+mj-lt"/>
              <a:buAutoNum type="arabicPeriod"/>
            </a:pPr>
            <a:r>
              <a:rPr lang="en-US" b="0" i="0" dirty="0">
                <a:solidFill>
                  <a:srgbClr val="000000"/>
                </a:solidFill>
                <a:effectLst/>
              </a:rPr>
              <a:t>Scalar Functions</a:t>
            </a:r>
          </a:p>
          <a:p>
            <a:pPr lvl="1" algn="just">
              <a:buFont typeface="+mj-lt"/>
              <a:buAutoNum type="arabicPeriod"/>
            </a:pPr>
            <a:r>
              <a:rPr lang="en-US" b="0" i="0" dirty="0">
                <a:solidFill>
                  <a:srgbClr val="000000"/>
                </a:solidFill>
                <a:effectLst/>
              </a:rPr>
              <a:t>Table-Valued Functions</a:t>
            </a:r>
          </a:p>
        </p:txBody>
      </p:sp>
    </p:spTree>
    <p:extLst>
      <p:ext uri="{BB962C8B-B14F-4D97-AF65-F5344CB8AC3E}">
        <p14:creationId xmlns:p14="http://schemas.microsoft.com/office/powerpoint/2010/main" val="26440311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00606-75F3-5916-38B6-FF9D8BD817B2}"/>
              </a:ext>
            </a:extLst>
          </p:cNvPr>
          <p:cNvSpPr>
            <a:spLocks noGrp="1"/>
          </p:cNvSpPr>
          <p:nvPr>
            <p:ph type="title"/>
          </p:nvPr>
        </p:nvSpPr>
        <p:spPr/>
        <p:txBody>
          <a:bodyPr/>
          <a:lstStyle/>
          <a:p>
            <a:r>
              <a:rPr lang="en-IN" i="0" dirty="0">
                <a:solidFill>
                  <a:srgbClr val="161616"/>
                </a:solidFill>
                <a:effectLst/>
                <a:latin typeface="+mn-lt"/>
              </a:rPr>
              <a:t>Benefits of user-defined functions</a:t>
            </a:r>
            <a:endParaRPr lang="en-IN" dirty="0">
              <a:latin typeface="+mn-lt"/>
            </a:endParaRPr>
          </a:p>
        </p:txBody>
      </p:sp>
      <p:sp>
        <p:nvSpPr>
          <p:cNvPr id="3" name="Content Placeholder 2">
            <a:extLst>
              <a:ext uri="{FF2B5EF4-FFF2-40B4-BE49-F238E27FC236}">
                <a16:creationId xmlns:a16="http://schemas.microsoft.com/office/drawing/2014/main" id="{3B8A38F0-D681-4448-1C4E-EAED4A032337}"/>
              </a:ext>
            </a:extLst>
          </p:cNvPr>
          <p:cNvSpPr>
            <a:spLocks noGrp="1"/>
          </p:cNvSpPr>
          <p:nvPr>
            <p:ph idx="1"/>
          </p:nvPr>
        </p:nvSpPr>
        <p:spPr/>
        <p:txBody>
          <a:bodyPr>
            <a:noAutofit/>
          </a:bodyPr>
          <a:lstStyle/>
          <a:p>
            <a:pPr algn="l">
              <a:buFont typeface="Arial" panose="020B0604020202020204" pitchFamily="34" charset="0"/>
              <a:buChar char="•"/>
            </a:pPr>
            <a:r>
              <a:rPr lang="en-US" sz="2000" b="1" i="0" dirty="0">
                <a:solidFill>
                  <a:srgbClr val="161616"/>
                </a:solidFill>
                <a:effectLst/>
              </a:rPr>
              <a:t>Modular programming.</a:t>
            </a:r>
            <a:r>
              <a:rPr lang="en-US" sz="2000" b="0" i="0" dirty="0">
                <a:solidFill>
                  <a:srgbClr val="161616"/>
                </a:solidFill>
                <a:effectLst/>
              </a:rPr>
              <a:t> You can create the function once, store it in the database, and call it any number of times in your program. User-defined functions can be modified independently of the program source code.</a:t>
            </a:r>
          </a:p>
          <a:p>
            <a:pPr algn="l">
              <a:buFont typeface="Arial" panose="020B0604020202020204" pitchFamily="34" charset="0"/>
              <a:buChar char="•"/>
            </a:pPr>
            <a:r>
              <a:rPr lang="en-US" sz="2000" b="1" i="0" dirty="0">
                <a:solidFill>
                  <a:srgbClr val="161616"/>
                </a:solidFill>
                <a:effectLst/>
              </a:rPr>
              <a:t>Faster execution.</a:t>
            </a:r>
            <a:r>
              <a:rPr lang="en-US" sz="2000" b="0" i="0" dirty="0">
                <a:solidFill>
                  <a:srgbClr val="161616"/>
                </a:solidFill>
                <a:effectLst/>
              </a:rPr>
              <a:t> Similar to stored procedures, Transact-SQL user-defined functions reduce the compilation cost of Transact-SQL code by caching the plans and reusing them for repeated executions. This means the user-defined function doesn't need to be reparsed and reoptimized with each use resulting in much faster execution times.</a:t>
            </a:r>
          </a:p>
          <a:p>
            <a:pPr algn="l">
              <a:buFont typeface="Arial" panose="020B0604020202020204" pitchFamily="34" charset="0"/>
              <a:buChar char="•"/>
            </a:pPr>
            <a:r>
              <a:rPr lang="en-US" sz="2000" b="0" i="0" dirty="0">
                <a:solidFill>
                  <a:srgbClr val="161616"/>
                </a:solidFill>
                <a:effectLst/>
              </a:rPr>
              <a:t>CLR functions offer significant performance advantage over Transact-SQL functions for computational tasks, string manipulation, and business logic. Transact-SQL functions are better suited for data-access intensive logic.</a:t>
            </a:r>
          </a:p>
          <a:p>
            <a:pPr algn="l">
              <a:buFont typeface="Arial" panose="020B0604020202020204" pitchFamily="34" charset="0"/>
              <a:buChar char="•"/>
            </a:pPr>
            <a:r>
              <a:rPr lang="en-US" sz="2000" b="1" i="0" dirty="0">
                <a:solidFill>
                  <a:srgbClr val="161616"/>
                </a:solidFill>
                <a:effectLst/>
              </a:rPr>
              <a:t>Reduce network traffic.</a:t>
            </a:r>
            <a:r>
              <a:rPr lang="en-US" sz="2000" b="0" i="0" dirty="0">
                <a:solidFill>
                  <a:srgbClr val="161616"/>
                </a:solidFill>
                <a:effectLst/>
              </a:rPr>
              <a:t> An operation that filters data based on some complex constraint that can't be expressed in a single scalar expression can be expressed as a function. The function can then be invoked in the WHERE clause to reduce the number of rows sent to the client.</a:t>
            </a:r>
          </a:p>
        </p:txBody>
      </p:sp>
    </p:spTree>
    <p:extLst>
      <p:ext uri="{BB962C8B-B14F-4D97-AF65-F5344CB8AC3E}">
        <p14:creationId xmlns:p14="http://schemas.microsoft.com/office/powerpoint/2010/main" val="332858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D9896-F14E-F90B-8F81-87FBA286ACC8}"/>
              </a:ext>
            </a:extLst>
          </p:cNvPr>
          <p:cNvSpPr>
            <a:spLocks noGrp="1"/>
          </p:cNvSpPr>
          <p:nvPr>
            <p:ph type="title"/>
          </p:nvPr>
        </p:nvSpPr>
        <p:spPr/>
        <p:txBody>
          <a:bodyPr>
            <a:normAutofit/>
          </a:bodyPr>
          <a:lstStyle/>
          <a:p>
            <a:r>
              <a:rPr lang="en-IN" b="1" kern="0" dirty="0">
                <a:solidFill>
                  <a:srgbClr val="131313"/>
                </a:solidFill>
                <a:effectLst/>
                <a:latin typeface="+mn-lt"/>
                <a:ea typeface="Times New Roman" panose="02020603050405020304" pitchFamily="18" charset="0"/>
                <a:cs typeface="Arial" panose="020B0604020202020204" pitchFamily="34" charset="0"/>
              </a:rPr>
              <a:t>WHY USE CURSORS?</a:t>
            </a:r>
            <a:endParaRPr lang="en-IN" dirty="0">
              <a:latin typeface="+mn-lt"/>
            </a:endParaRPr>
          </a:p>
        </p:txBody>
      </p:sp>
      <p:sp>
        <p:nvSpPr>
          <p:cNvPr id="3" name="Content Placeholder 2">
            <a:extLst>
              <a:ext uri="{FF2B5EF4-FFF2-40B4-BE49-F238E27FC236}">
                <a16:creationId xmlns:a16="http://schemas.microsoft.com/office/drawing/2014/main" id="{08335848-8EE9-94E5-BB53-63C4A3038837}"/>
              </a:ext>
            </a:extLst>
          </p:cNvPr>
          <p:cNvSpPr>
            <a:spLocks noGrp="1"/>
          </p:cNvSpPr>
          <p:nvPr>
            <p:ph idx="1"/>
          </p:nvPr>
        </p:nvSpPr>
        <p:spPr/>
        <p:txBody>
          <a:bodyPr>
            <a:normAutofit/>
          </a:bodyPr>
          <a:lstStyle/>
          <a:p>
            <a:r>
              <a:rPr lang="en-IN" sz="2400" kern="0" dirty="0">
                <a:solidFill>
                  <a:srgbClr val="131313"/>
                </a:solidFill>
                <a:effectLst/>
                <a:ea typeface="Times New Roman" panose="02020603050405020304" pitchFamily="18" charset="0"/>
                <a:cs typeface="Arial" panose="020B0604020202020204" pitchFamily="34" charset="0"/>
              </a:rPr>
              <a:t>In relational databases, operations are made on a set of rows. For example, a SELECT statement returns a set of rows which is called a result set. Sometimes the application logic needs to work with a row at a time rather than the entire result set at once. This can be done using cursors.</a:t>
            </a:r>
            <a:endParaRPr lang="en-IN" sz="24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48063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0A9D-C469-C507-5520-A5EA3C71EFC2}"/>
              </a:ext>
            </a:extLst>
          </p:cNvPr>
          <p:cNvSpPr>
            <a:spLocks noGrp="1"/>
          </p:cNvSpPr>
          <p:nvPr>
            <p:ph type="title"/>
          </p:nvPr>
        </p:nvSpPr>
        <p:spPr/>
        <p:txBody>
          <a:bodyPr/>
          <a:lstStyle/>
          <a:p>
            <a:r>
              <a:rPr lang="en-US" b="0" i="0" dirty="0">
                <a:solidFill>
                  <a:srgbClr val="000000"/>
                </a:solidFill>
                <a:effectLst/>
              </a:rPr>
              <a:t>Scalar Functions</a:t>
            </a:r>
            <a:endParaRPr lang="en-IN" dirty="0"/>
          </a:p>
        </p:txBody>
      </p:sp>
      <p:sp>
        <p:nvSpPr>
          <p:cNvPr id="3" name="Content Placeholder 2">
            <a:extLst>
              <a:ext uri="{FF2B5EF4-FFF2-40B4-BE49-F238E27FC236}">
                <a16:creationId xmlns:a16="http://schemas.microsoft.com/office/drawing/2014/main" id="{A5A40B30-417F-2E69-9FF4-5BB81883047A}"/>
              </a:ext>
            </a:extLst>
          </p:cNvPr>
          <p:cNvSpPr>
            <a:spLocks noGrp="1"/>
          </p:cNvSpPr>
          <p:nvPr>
            <p:ph idx="1"/>
          </p:nvPr>
        </p:nvSpPr>
        <p:spPr/>
        <p:txBody>
          <a:bodyPr>
            <a:noAutofit/>
          </a:bodyPr>
          <a:lstStyle/>
          <a:p>
            <a:pPr marL="0" indent="0" algn="just">
              <a:buNone/>
            </a:pPr>
            <a:r>
              <a:rPr lang="en-IN" sz="2400" b="1" i="0" dirty="0">
                <a:solidFill>
                  <a:srgbClr val="006699"/>
                </a:solidFill>
                <a:effectLst/>
              </a:rPr>
              <a:t>CREATE</a:t>
            </a:r>
            <a:r>
              <a:rPr lang="en-IN" sz="2400" b="0" i="0" dirty="0">
                <a:solidFill>
                  <a:srgbClr val="000000"/>
                </a:solidFill>
                <a:effectLst/>
              </a:rPr>
              <a:t> </a:t>
            </a:r>
            <a:r>
              <a:rPr lang="en-IN" sz="2400" b="1" i="0" dirty="0">
                <a:solidFill>
                  <a:srgbClr val="006699"/>
                </a:solidFill>
                <a:effectLst/>
              </a:rPr>
              <a:t>FUNCTION</a:t>
            </a:r>
            <a:r>
              <a:rPr lang="en-IN" sz="2400" b="0" i="0" dirty="0">
                <a:solidFill>
                  <a:srgbClr val="000000"/>
                </a:solidFill>
                <a:effectLst/>
              </a:rPr>
              <a:t> </a:t>
            </a:r>
            <a:r>
              <a:rPr lang="en-IN" sz="2400" b="0" i="0" dirty="0" err="1">
                <a:solidFill>
                  <a:srgbClr val="000000"/>
                </a:solidFill>
                <a:effectLst/>
              </a:rPr>
              <a:t>udfNet_Sales</a:t>
            </a:r>
            <a:r>
              <a:rPr lang="en-IN" sz="2400" b="0" i="0" dirty="0">
                <a:solidFill>
                  <a:srgbClr val="000000"/>
                </a:solidFill>
                <a:effectLst/>
              </a:rPr>
              <a:t>(  </a:t>
            </a:r>
          </a:p>
          <a:p>
            <a:pPr marL="0" indent="0" algn="just">
              <a:buNone/>
            </a:pPr>
            <a:r>
              <a:rPr lang="en-IN" sz="2400" b="0" i="0" dirty="0">
                <a:solidFill>
                  <a:srgbClr val="000000"/>
                </a:solidFill>
                <a:effectLst/>
              </a:rPr>
              <a:t>    @quantity </a:t>
            </a:r>
            <a:r>
              <a:rPr lang="en-IN" sz="2400" b="1" i="0" dirty="0">
                <a:solidFill>
                  <a:srgbClr val="006699"/>
                </a:solidFill>
                <a:effectLst/>
              </a:rPr>
              <a:t>INT</a:t>
            </a:r>
            <a:r>
              <a:rPr lang="en-IN" sz="2400" b="0" i="0" dirty="0">
                <a:solidFill>
                  <a:srgbClr val="000000"/>
                </a:solidFill>
                <a:effectLst/>
              </a:rPr>
              <a:t>,  </a:t>
            </a:r>
          </a:p>
          <a:p>
            <a:pPr marL="0" indent="0" algn="just">
              <a:buNone/>
            </a:pPr>
            <a:r>
              <a:rPr lang="en-IN" sz="2400" b="0" i="0" dirty="0">
                <a:solidFill>
                  <a:srgbClr val="000000"/>
                </a:solidFill>
                <a:effectLst/>
              </a:rPr>
              <a:t>    @price </a:t>
            </a:r>
            <a:r>
              <a:rPr lang="en-IN" sz="2400" b="1" i="0" dirty="0">
                <a:solidFill>
                  <a:srgbClr val="006699"/>
                </a:solidFill>
                <a:effectLst/>
              </a:rPr>
              <a:t>DEC</a:t>
            </a:r>
            <a:r>
              <a:rPr lang="en-IN" sz="2400" b="0" i="0" dirty="0">
                <a:solidFill>
                  <a:srgbClr val="000000"/>
                </a:solidFill>
                <a:effectLst/>
              </a:rPr>
              <a:t>(10,2),  </a:t>
            </a:r>
          </a:p>
          <a:p>
            <a:pPr marL="0" indent="0" algn="just">
              <a:buNone/>
            </a:pPr>
            <a:r>
              <a:rPr lang="en-IN" sz="2400" b="0" i="0" dirty="0">
                <a:solidFill>
                  <a:srgbClr val="000000"/>
                </a:solidFill>
                <a:effectLst/>
              </a:rPr>
              <a:t>    @discount </a:t>
            </a:r>
            <a:r>
              <a:rPr lang="en-IN" sz="2400" b="1" i="0" dirty="0">
                <a:solidFill>
                  <a:srgbClr val="006699"/>
                </a:solidFill>
                <a:effectLst/>
              </a:rPr>
              <a:t>DEC</a:t>
            </a:r>
            <a:r>
              <a:rPr lang="en-IN" sz="2400" b="0" i="0" dirty="0">
                <a:solidFill>
                  <a:srgbClr val="000000"/>
                </a:solidFill>
                <a:effectLst/>
              </a:rPr>
              <a:t>(3,2)  </a:t>
            </a:r>
          </a:p>
          <a:p>
            <a:pPr marL="0" indent="0" algn="just">
              <a:buNone/>
            </a:pPr>
            <a:r>
              <a:rPr lang="en-IN" sz="2400" b="0" i="0" dirty="0">
                <a:solidFill>
                  <a:srgbClr val="000000"/>
                </a:solidFill>
                <a:effectLst/>
              </a:rPr>
              <a:t>)  </a:t>
            </a:r>
          </a:p>
          <a:p>
            <a:pPr marL="0" indent="0" algn="just">
              <a:buNone/>
            </a:pPr>
            <a:r>
              <a:rPr lang="en-IN" sz="2400" b="1" i="0" dirty="0">
                <a:solidFill>
                  <a:srgbClr val="006699"/>
                </a:solidFill>
                <a:effectLst/>
              </a:rPr>
              <a:t>RETURNS</a:t>
            </a:r>
            <a:r>
              <a:rPr lang="en-IN" sz="2400" b="0" i="0" dirty="0">
                <a:solidFill>
                  <a:srgbClr val="000000"/>
                </a:solidFill>
                <a:effectLst/>
              </a:rPr>
              <a:t> </a:t>
            </a:r>
            <a:r>
              <a:rPr lang="en-IN" sz="2400" b="1" i="0" dirty="0">
                <a:solidFill>
                  <a:srgbClr val="006699"/>
                </a:solidFill>
                <a:effectLst/>
              </a:rPr>
              <a:t>DEC</a:t>
            </a:r>
            <a:r>
              <a:rPr lang="en-IN" sz="2400" b="0" i="0" dirty="0">
                <a:solidFill>
                  <a:srgbClr val="000000"/>
                </a:solidFill>
                <a:effectLst/>
              </a:rPr>
              <a:t>(10,2)  </a:t>
            </a:r>
          </a:p>
          <a:p>
            <a:pPr marL="0" indent="0" algn="just">
              <a:buNone/>
            </a:pPr>
            <a:r>
              <a:rPr lang="en-IN" sz="2400" b="1" i="0" dirty="0">
                <a:solidFill>
                  <a:srgbClr val="006699"/>
                </a:solidFill>
                <a:effectLst/>
              </a:rPr>
              <a:t>AS</a:t>
            </a:r>
            <a:r>
              <a:rPr lang="en-IN" sz="2400" b="0" i="0" dirty="0">
                <a:solidFill>
                  <a:srgbClr val="000000"/>
                </a:solidFill>
                <a:effectLst/>
              </a:rPr>
              <a:t>   </a:t>
            </a:r>
          </a:p>
          <a:p>
            <a:pPr marL="0" indent="0" algn="just">
              <a:buNone/>
            </a:pPr>
            <a:r>
              <a:rPr lang="en-IN" sz="2400" b="1" i="0" dirty="0">
                <a:solidFill>
                  <a:srgbClr val="006699"/>
                </a:solidFill>
                <a:effectLst/>
              </a:rPr>
              <a:t>BEGIN</a:t>
            </a:r>
            <a:r>
              <a:rPr lang="en-IN" sz="2400" b="0" i="0" dirty="0">
                <a:solidFill>
                  <a:srgbClr val="000000"/>
                </a:solidFill>
                <a:effectLst/>
              </a:rPr>
              <a:t>  </a:t>
            </a:r>
          </a:p>
          <a:p>
            <a:pPr marL="0" indent="0" algn="just">
              <a:buNone/>
            </a:pPr>
            <a:r>
              <a:rPr lang="en-IN" sz="2400" b="0" i="0" dirty="0">
                <a:solidFill>
                  <a:srgbClr val="000000"/>
                </a:solidFill>
                <a:effectLst/>
              </a:rPr>
              <a:t>    </a:t>
            </a:r>
            <a:r>
              <a:rPr lang="en-IN" sz="2400" b="1" i="0" dirty="0">
                <a:solidFill>
                  <a:srgbClr val="006699"/>
                </a:solidFill>
                <a:effectLst/>
              </a:rPr>
              <a:t>RETURN</a:t>
            </a:r>
            <a:r>
              <a:rPr lang="en-IN" sz="2400" b="0" i="0" dirty="0">
                <a:solidFill>
                  <a:srgbClr val="000000"/>
                </a:solidFill>
                <a:effectLst/>
              </a:rPr>
              <a:t> @quantity * @price * (1 - @discount);  </a:t>
            </a:r>
          </a:p>
          <a:p>
            <a:pPr marL="0" indent="0" algn="just">
              <a:buNone/>
            </a:pPr>
            <a:r>
              <a:rPr lang="en-IN" sz="2400" b="1" i="0" dirty="0">
                <a:solidFill>
                  <a:srgbClr val="006699"/>
                </a:solidFill>
                <a:effectLst/>
              </a:rPr>
              <a:t>END</a:t>
            </a:r>
            <a:r>
              <a:rPr lang="en-IN" sz="2400" b="0" i="0" dirty="0">
                <a:solidFill>
                  <a:srgbClr val="000000"/>
                </a:solidFill>
                <a:effectLst/>
              </a:rPr>
              <a:t>;   </a:t>
            </a:r>
          </a:p>
          <a:p>
            <a:pPr marL="0" indent="0">
              <a:buNone/>
            </a:pPr>
            <a:endParaRPr lang="en-IN" sz="2400" dirty="0"/>
          </a:p>
        </p:txBody>
      </p:sp>
    </p:spTree>
    <p:extLst>
      <p:ext uri="{BB962C8B-B14F-4D97-AF65-F5344CB8AC3E}">
        <p14:creationId xmlns:p14="http://schemas.microsoft.com/office/powerpoint/2010/main" val="41764896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2CE8-3CB1-1CD6-DD25-6F261F9B0714}"/>
              </a:ext>
            </a:extLst>
          </p:cNvPr>
          <p:cNvSpPr>
            <a:spLocks noGrp="1"/>
          </p:cNvSpPr>
          <p:nvPr>
            <p:ph type="title"/>
          </p:nvPr>
        </p:nvSpPr>
        <p:spPr/>
        <p:txBody>
          <a:bodyPr/>
          <a:lstStyle/>
          <a:p>
            <a:r>
              <a:rPr lang="en-US" b="0" i="0" dirty="0">
                <a:solidFill>
                  <a:srgbClr val="000000"/>
                </a:solidFill>
                <a:effectLst/>
              </a:rPr>
              <a:t>Table-Valued Functions</a:t>
            </a:r>
            <a:endParaRPr lang="en-IN" dirty="0"/>
          </a:p>
        </p:txBody>
      </p:sp>
      <p:sp>
        <p:nvSpPr>
          <p:cNvPr id="3" name="Content Placeholder 2">
            <a:extLst>
              <a:ext uri="{FF2B5EF4-FFF2-40B4-BE49-F238E27FC236}">
                <a16:creationId xmlns:a16="http://schemas.microsoft.com/office/drawing/2014/main" id="{E7A591E3-AA14-3CD2-A4BD-4714542F45FD}"/>
              </a:ext>
            </a:extLst>
          </p:cNvPr>
          <p:cNvSpPr>
            <a:spLocks noGrp="1"/>
          </p:cNvSpPr>
          <p:nvPr>
            <p:ph idx="1"/>
          </p:nvPr>
        </p:nvSpPr>
        <p:spPr/>
        <p:txBody>
          <a:bodyPr>
            <a:normAutofit/>
          </a:bodyPr>
          <a:lstStyle/>
          <a:p>
            <a:pPr marL="0" indent="0" algn="just">
              <a:buNone/>
            </a:pPr>
            <a:r>
              <a:rPr lang="en-US" sz="2400" b="1" i="0" dirty="0">
                <a:solidFill>
                  <a:srgbClr val="006699"/>
                </a:solidFill>
                <a:effectLst/>
              </a:rPr>
              <a:t>CREATE</a:t>
            </a:r>
            <a:r>
              <a:rPr lang="en-US" sz="2400" b="0" i="0" dirty="0">
                <a:solidFill>
                  <a:srgbClr val="000000"/>
                </a:solidFill>
                <a:effectLst/>
              </a:rPr>
              <a:t> </a:t>
            </a:r>
            <a:r>
              <a:rPr lang="en-US" sz="2400" b="1" i="0" dirty="0">
                <a:solidFill>
                  <a:srgbClr val="006699"/>
                </a:solidFill>
                <a:effectLst/>
              </a:rPr>
              <a:t>FUNCTION</a:t>
            </a:r>
            <a:r>
              <a:rPr lang="en-US" sz="2400" b="0" i="0" dirty="0">
                <a:solidFill>
                  <a:srgbClr val="000000"/>
                </a:solidFill>
                <a:effectLst/>
              </a:rPr>
              <a:t> </a:t>
            </a:r>
            <a:r>
              <a:rPr lang="en-US" sz="2400" b="0" i="0" dirty="0" err="1">
                <a:solidFill>
                  <a:srgbClr val="000000"/>
                </a:solidFill>
                <a:effectLst/>
              </a:rPr>
              <a:t>fudf_GetEmployee</a:t>
            </a:r>
            <a:r>
              <a:rPr lang="en-US" sz="2400" b="0" i="0" dirty="0">
                <a:solidFill>
                  <a:srgbClr val="000000"/>
                </a:solidFill>
                <a:effectLst/>
              </a:rPr>
              <a:t>()  </a:t>
            </a:r>
          </a:p>
          <a:p>
            <a:pPr marL="0" indent="0" algn="just">
              <a:buNone/>
            </a:pPr>
            <a:r>
              <a:rPr lang="en-US" sz="2400" b="1" i="0" dirty="0">
                <a:solidFill>
                  <a:srgbClr val="006699"/>
                </a:solidFill>
                <a:effectLst/>
              </a:rPr>
              <a:t>RETURNS</a:t>
            </a:r>
            <a:r>
              <a:rPr lang="en-US" sz="2400" b="0" i="0" dirty="0">
                <a:solidFill>
                  <a:srgbClr val="000000"/>
                </a:solidFill>
                <a:effectLst/>
              </a:rPr>
              <a:t> </a:t>
            </a:r>
            <a:r>
              <a:rPr lang="en-US" sz="2400" b="1" i="0" dirty="0">
                <a:solidFill>
                  <a:srgbClr val="006699"/>
                </a:solidFill>
                <a:effectLst/>
              </a:rPr>
              <a:t>TABLE</a:t>
            </a:r>
            <a:r>
              <a:rPr lang="en-US" sz="2400" b="0" i="0" dirty="0">
                <a:solidFill>
                  <a:srgbClr val="000000"/>
                </a:solidFill>
                <a:effectLst/>
              </a:rPr>
              <a:t>  </a:t>
            </a:r>
          </a:p>
          <a:p>
            <a:pPr marL="0" indent="0" algn="just">
              <a:buNone/>
            </a:pPr>
            <a:r>
              <a:rPr lang="en-US" sz="2400" b="1" i="0" dirty="0">
                <a:solidFill>
                  <a:srgbClr val="006699"/>
                </a:solidFill>
                <a:effectLst/>
              </a:rPr>
              <a:t>AS</a:t>
            </a:r>
            <a:r>
              <a:rPr lang="en-US" sz="2400" b="0" i="0" dirty="0">
                <a:solidFill>
                  <a:srgbClr val="000000"/>
                </a:solidFill>
                <a:effectLst/>
              </a:rPr>
              <a:t>  </a:t>
            </a:r>
          </a:p>
          <a:p>
            <a:pPr marL="0" indent="0" algn="just">
              <a:buNone/>
            </a:pPr>
            <a:r>
              <a:rPr lang="en-US" sz="2400" b="0" i="0" dirty="0">
                <a:solidFill>
                  <a:srgbClr val="000000"/>
                </a:solidFill>
                <a:effectLst/>
              </a:rPr>
              <a:t> </a:t>
            </a:r>
            <a:r>
              <a:rPr lang="en-US" sz="2400" b="1" i="0" dirty="0">
                <a:solidFill>
                  <a:srgbClr val="006699"/>
                </a:solidFill>
                <a:effectLst/>
              </a:rPr>
              <a:t>RETURN</a:t>
            </a:r>
            <a:r>
              <a:rPr lang="en-US" sz="2400" b="0" i="0" dirty="0">
                <a:solidFill>
                  <a:srgbClr val="000000"/>
                </a:solidFill>
                <a:effectLst/>
              </a:rPr>
              <a:t> (</a:t>
            </a:r>
            <a:r>
              <a:rPr lang="en-US" sz="2400" b="1" i="0" dirty="0">
                <a:solidFill>
                  <a:srgbClr val="006699"/>
                </a:solidFill>
                <a:effectLst/>
              </a:rPr>
              <a:t>SELECT</a:t>
            </a:r>
            <a:r>
              <a:rPr lang="en-US" sz="2400" b="0" i="0" dirty="0">
                <a:solidFill>
                  <a:srgbClr val="000000"/>
                </a:solidFill>
                <a:effectLst/>
              </a:rPr>
              <a:t> * </a:t>
            </a:r>
            <a:r>
              <a:rPr lang="en-US" sz="2400" b="1" i="0" dirty="0">
                <a:solidFill>
                  <a:srgbClr val="006699"/>
                </a:solidFill>
                <a:effectLst/>
              </a:rPr>
              <a:t>FROM</a:t>
            </a:r>
            <a:r>
              <a:rPr lang="en-US" sz="2400" b="0" i="0" dirty="0">
                <a:solidFill>
                  <a:srgbClr val="000000"/>
                </a:solidFill>
                <a:effectLst/>
              </a:rPr>
              <a:t> Employee)  </a:t>
            </a:r>
          </a:p>
          <a:p>
            <a:pPr marL="0" indent="0">
              <a:buNone/>
            </a:pPr>
            <a:endParaRPr lang="en-IN" sz="2400" dirty="0"/>
          </a:p>
        </p:txBody>
      </p:sp>
    </p:spTree>
    <p:extLst>
      <p:ext uri="{BB962C8B-B14F-4D97-AF65-F5344CB8AC3E}">
        <p14:creationId xmlns:p14="http://schemas.microsoft.com/office/powerpoint/2010/main" val="24144799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0C9844-1A15-6024-7F32-88DE0DAD7D0D}"/>
              </a:ext>
            </a:extLst>
          </p:cNvPr>
          <p:cNvSpPr>
            <a:spLocks noGrp="1"/>
          </p:cNvSpPr>
          <p:nvPr>
            <p:ph type="title"/>
          </p:nvPr>
        </p:nvSpPr>
        <p:spPr>
          <a:xfrm>
            <a:off x="1371597" y="348865"/>
            <a:ext cx="10044023" cy="877729"/>
          </a:xfrm>
        </p:spPr>
        <p:txBody>
          <a:bodyPr anchor="ctr">
            <a:normAutofit/>
          </a:bodyPr>
          <a:lstStyle/>
          <a:p>
            <a:r>
              <a:rPr lang="en-US" sz="2800" b="0" i="0">
                <a:solidFill>
                  <a:srgbClr val="FFFFFF"/>
                </a:solidFill>
                <a:effectLst/>
                <a:latin typeface="+mn-lt"/>
              </a:rPr>
              <a:t>Differences between Stored Procedure and User Defined Function in SQL Server</a:t>
            </a:r>
            <a:endParaRPr lang="en-IN" sz="2800">
              <a:solidFill>
                <a:srgbClr val="FFFFFF"/>
              </a:solidFill>
              <a:latin typeface="+mn-lt"/>
            </a:endParaRPr>
          </a:p>
        </p:txBody>
      </p:sp>
      <p:graphicFrame>
        <p:nvGraphicFramePr>
          <p:cNvPr id="4" name="Content Placeholder 3">
            <a:extLst>
              <a:ext uri="{FF2B5EF4-FFF2-40B4-BE49-F238E27FC236}">
                <a16:creationId xmlns:a16="http://schemas.microsoft.com/office/drawing/2014/main" id="{010CFCEC-472C-369E-FDCB-E6B2D7B06A9C}"/>
              </a:ext>
            </a:extLst>
          </p:cNvPr>
          <p:cNvGraphicFramePr>
            <a:graphicFrameLocks noGrp="1"/>
          </p:cNvGraphicFramePr>
          <p:nvPr>
            <p:ph idx="1"/>
            <p:extLst>
              <p:ext uri="{D42A27DB-BD31-4B8C-83A1-F6EECF244321}">
                <p14:modId xmlns:p14="http://schemas.microsoft.com/office/powerpoint/2010/main" val="165332740"/>
              </p:ext>
            </p:extLst>
          </p:nvPr>
        </p:nvGraphicFramePr>
        <p:xfrm>
          <a:off x="811222" y="2112579"/>
          <a:ext cx="10593497" cy="4192809"/>
        </p:xfrm>
        <a:graphic>
          <a:graphicData uri="http://schemas.openxmlformats.org/drawingml/2006/table">
            <a:tbl>
              <a:tblPr/>
              <a:tblGrid>
                <a:gridCol w="4772287">
                  <a:extLst>
                    <a:ext uri="{9D8B030D-6E8A-4147-A177-3AD203B41FA5}">
                      <a16:colId xmlns:a16="http://schemas.microsoft.com/office/drawing/2014/main" val="3725815925"/>
                    </a:ext>
                  </a:extLst>
                </a:gridCol>
                <a:gridCol w="5821210">
                  <a:extLst>
                    <a:ext uri="{9D8B030D-6E8A-4147-A177-3AD203B41FA5}">
                      <a16:colId xmlns:a16="http://schemas.microsoft.com/office/drawing/2014/main" val="2433277642"/>
                    </a:ext>
                  </a:extLst>
                </a:gridCol>
              </a:tblGrid>
              <a:tr h="313507">
                <a:tc>
                  <a:txBody>
                    <a:bodyPr/>
                    <a:lstStyle/>
                    <a:p>
                      <a:r>
                        <a:rPr lang="en-IN" sz="1400" b="1" dirty="0">
                          <a:solidFill>
                            <a:schemeClr val="tx1"/>
                          </a:solidFill>
                          <a:effectLst/>
                        </a:rPr>
                        <a:t>User Defined Function</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tc>
                  <a:txBody>
                    <a:bodyPr/>
                    <a:lstStyle/>
                    <a:p>
                      <a:r>
                        <a:rPr lang="en-IN" sz="1400" b="1" dirty="0">
                          <a:solidFill>
                            <a:schemeClr val="tx1"/>
                          </a:solidFill>
                          <a:effectLst/>
                        </a:rPr>
                        <a:t>Stored Procedure</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945808385"/>
                  </a:ext>
                </a:extLst>
              </a:tr>
              <a:tr h="313507">
                <a:tc>
                  <a:txBody>
                    <a:bodyPr/>
                    <a:lstStyle/>
                    <a:p>
                      <a:r>
                        <a:rPr lang="en-US" sz="1400">
                          <a:effectLst/>
                        </a:rPr>
                        <a:t>Function must return a value.</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tc>
                  <a:txBody>
                    <a:bodyPr/>
                    <a:lstStyle/>
                    <a:p>
                      <a:r>
                        <a:rPr lang="en-US" sz="1400">
                          <a:effectLst/>
                        </a:rPr>
                        <a:t>Stored Procedure may or not return values.</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382127978"/>
                  </a:ext>
                </a:extLst>
              </a:tr>
              <a:tr h="525055">
                <a:tc>
                  <a:txBody>
                    <a:bodyPr/>
                    <a:lstStyle/>
                    <a:p>
                      <a:r>
                        <a:rPr lang="en-US" sz="1400">
                          <a:effectLst/>
                        </a:rPr>
                        <a:t>Will allow only Select statements, it will not allow us to use DML statements.</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tc>
                  <a:txBody>
                    <a:bodyPr/>
                    <a:lstStyle/>
                    <a:p>
                      <a:r>
                        <a:rPr lang="en-US" sz="1400">
                          <a:effectLst/>
                        </a:rPr>
                        <a:t>Can have select statements as well as DML statements such as insert, update, delete and so on</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801785905"/>
                  </a:ext>
                </a:extLst>
              </a:tr>
              <a:tr h="525055">
                <a:tc>
                  <a:txBody>
                    <a:bodyPr/>
                    <a:lstStyle/>
                    <a:p>
                      <a:r>
                        <a:rPr lang="en-US" sz="1400">
                          <a:effectLst/>
                        </a:rPr>
                        <a:t>It will allow only input parameters, doesn't support output parameters.</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tc>
                  <a:txBody>
                    <a:bodyPr/>
                    <a:lstStyle/>
                    <a:p>
                      <a:r>
                        <a:rPr lang="en-US" sz="1400">
                          <a:effectLst/>
                        </a:rPr>
                        <a:t>It can have both input and output parameters.</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4222588249"/>
                  </a:ext>
                </a:extLst>
              </a:tr>
              <a:tr h="313507">
                <a:tc>
                  <a:txBody>
                    <a:bodyPr/>
                    <a:lstStyle/>
                    <a:p>
                      <a:r>
                        <a:rPr lang="en-US" sz="1400">
                          <a:effectLst/>
                        </a:rPr>
                        <a:t>It will not allow us to use try-catch blocks.</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tc>
                  <a:txBody>
                    <a:bodyPr/>
                    <a:lstStyle/>
                    <a:p>
                      <a:r>
                        <a:rPr lang="en-US" sz="1400">
                          <a:effectLst/>
                        </a:rPr>
                        <a:t>For exception handling we can use try catch blocks.</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959080663"/>
                  </a:ext>
                </a:extLst>
              </a:tr>
              <a:tr h="313507">
                <a:tc>
                  <a:txBody>
                    <a:bodyPr/>
                    <a:lstStyle/>
                    <a:p>
                      <a:r>
                        <a:rPr lang="en-US" sz="1400">
                          <a:effectLst/>
                        </a:rPr>
                        <a:t>Transactions are not allowed within functions.</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tc>
                  <a:txBody>
                    <a:bodyPr/>
                    <a:lstStyle/>
                    <a:p>
                      <a:r>
                        <a:rPr lang="en-US" sz="1400">
                          <a:effectLst/>
                        </a:rPr>
                        <a:t>Can use transactions within Stored Procedures.</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4088309043"/>
                  </a:ext>
                </a:extLst>
              </a:tr>
              <a:tr h="525055">
                <a:tc>
                  <a:txBody>
                    <a:bodyPr/>
                    <a:lstStyle/>
                    <a:p>
                      <a:r>
                        <a:rPr lang="en-US" sz="1400">
                          <a:effectLst/>
                        </a:rPr>
                        <a:t>We can use only table variables, it will not allow using temporary tables.</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tc>
                  <a:txBody>
                    <a:bodyPr/>
                    <a:lstStyle/>
                    <a:p>
                      <a:r>
                        <a:rPr lang="en-US" sz="1400">
                          <a:effectLst/>
                        </a:rPr>
                        <a:t>Can use both table variables as well as temporary table in it.</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664118371"/>
                  </a:ext>
                </a:extLst>
              </a:tr>
              <a:tr h="313507">
                <a:tc>
                  <a:txBody>
                    <a:bodyPr/>
                    <a:lstStyle/>
                    <a:p>
                      <a:r>
                        <a:rPr lang="en-US" sz="1400">
                          <a:effectLst/>
                        </a:rPr>
                        <a:t>Stored Procedures can't be called from a function.</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tc>
                  <a:txBody>
                    <a:bodyPr/>
                    <a:lstStyle/>
                    <a:p>
                      <a:r>
                        <a:rPr lang="en-US" sz="1400">
                          <a:effectLst/>
                        </a:rPr>
                        <a:t>Stored Procedures can call functions.</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978917419"/>
                  </a:ext>
                </a:extLst>
              </a:tr>
              <a:tr h="736602">
                <a:tc>
                  <a:txBody>
                    <a:bodyPr/>
                    <a:lstStyle/>
                    <a:p>
                      <a:r>
                        <a:rPr lang="en-US" sz="1400">
                          <a:effectLst/>
                        </a:rPr>
                        <a:t>Functions can be called from a select statement.</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tc>
                  <a:txBody>
                    <a:bodyPr/>
                    <a:lstStyle/>
                    <a:p>
                      <a:r>
                        <a:rPr lang="en-US" sz="1400">
                          <a:effectLst/>
                        </a:rPr>
                        <a:t>Procedures can't be called from Select/Where/Having and so on statements. Execute/Exec statement can be used to call/execute Stored Procedure.</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271457436"/>
                  </a:ext>
                </a:extLst>
              </a:tr>
              <a:tr h="313507">
                <a:tc>
                  <a:txBody>
                    <a:bodyPr/>
                    <a:lstStyle/>
                    <a:p>
                      <a:r>
                        <a:rPr lang="en-US" sz="1400">
                          <a:effectLst/>
                        </a:rPr>
                        <a:t>A UDF can be used in join clause as a result set.</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tc>
                  <a:txBody>
                    <a:bodyPr/>
                    <a:lstStyle/>
                    <a:p>
                      <a:r>
                        <a:rPr lang="en-US" sz="1400" dirty="0">
                          <a:effectLst/>
                        </a:rPr>
                        <a:t>Procedures can't be used in Join clause</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057866398"/>
                  </a:ext>
                </a:extLst>
              </a:tr>
            </a:tbl>
          </a:graphicData>
        </a:graphic>
      </p:graphicFrame>
    </p:spTree>
    <p:extLst>
      <p:ext uri="{BB962C8B-B14F-4D97-AF65-F5344CB8AC3E}">
        <p14:creationId xmlns:p14="http://schemas.microsoft.com/office/powerpoint/2010/main" val="29692050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3CB7F-77FE-66D8-6B72-3C17DCC10636}"/>
              </a:ext>
            </a:extLst>
          </p:cNvPr>
          <p:cNvSpPr>
            <a:spLocks noGrp="1"/>
          </p:cNvSpPr>
          <p:nvPr>
            <p:ph type="title"/>
          </p:nvPr>
        </p:nvSpPr>
        <p:spPr/>
        <p:txBody>
          <a:bodyPr/>
          <a:lstStyle/>
          <a:p>
            <a:r>
              <a:rPr lang="en-US" dirty="0"/>
              <a:t>What is the Data Type of an image?</a:t>
            </a:r>
            <a:endParaRPr lang="en-IN" dirty="0"/>
          </a:p>
        </p:txBody>
      </p:sp>
      <p:sp>
        <p:nvSpPr>
          <p:cNvPr id="3" name="Content Placeholder 2">
            <a:extLst>
              <a:ext uri="{FF2B5EF4-FFF2-40B4-BE49-F238E27FC236}">
                <a16:creationId xmlns:a16="http://schemas.microsoft.com/office/drawing/2014/main" id="{8542D47A-BEBE-F120-AF93-F983AE85C458}"/>
              </a:ext>
            </a:extLst>
          </p:cNvPr>
          <p:cNvSpPr>
            <a:spLocks noGrp="1"/>
          </p:cNvSpPr>
          <p:nvPr>
            <p:ph idx="1"/>
          </p:nvPr>
        </p:nvSpPr>
        <p:spPr/>
        <p:txBody>
          <a:bodyPr/>
          <a:lstStyle/>
          <a:p>
            <a:r>
              <a:rPr lang="en-IN" b="0" i="0" dirty="0">
                <a:solidFill>
                  <a:srgbClr val="040C28"/>
                </a:solidFill>
                <a:effectLst/>
                <a:latin typeface="Google Sans"/>
              </a:rPr>
              <a:t>VARBINARY(MAX)</a:t>
            </a:r>
          </a:p>
          <a:p>
            <a:endParaRPr lang="en-IN" dirty="0"/>
          </a:p>
        </p:txBody>
      </p:sp>
      <p:pic>
        <p:nvPicPr>
          <p:cNvPr id="7" name="Picture 6">
            <a:extLst>
              <a:ext uri="{FF2B5EF4-FFF2-40B4-BE49-F238E27FC236}">
                <a16:creationId xmlns:a16="http://schemas.microsoft.com/office/drawing/2014/main" id="{A3404AA4-90A5-42E6-F680-42F9C8FB7298}"/>
              </a:ext>
            </a:extLst>
          </p:cNvPr>
          <p:cNvPicPr>
            <a:picLocks noChangeAspect="1"/>
          </p:cNvPicPr>
          <p:nvPr/>
        </p:nvPicPr>
        <p:blipFill>
          <a:blip r:embed="rId2"/>
          <a:stretch>
            <a:fillRect/>
          </a:stretch>
        </p:blipFill>
        <p:spPr>
          <a:xfrm>
            <a:off x="1295400" y="2594134"/>
            <a:ext cx="4800600" cy="3200400"/>
          </a:xfrm>
          <a:prstGeom prst="rect">
            <a:avLst/>
          </a:prstGeom>
        </p:spPr>
      </p:pic>
    </p:spTree>
    <p:extLst>
      <p:ext uri="{BB962C8B-B14F-4D97-AF65-F5344CB8AC3E}">
        <p14:creationId xmlns:p14="http://schemas.microsoft.com/office/powerpoint/2010/main" val="29322263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CFF5-CF04-3481-8EE8-F0E037A18987}"/>
              </a:ext>
            </a:extLst>
          </p:cNvPr>
          <p:cNvSpPr>
            <a:spLocks noGrp="1"/>
          </p:cNvSpPr>
          <p:nvPr>
            <p:ph type="title"/>
          </p:nvPr>
        </p:nvSpPr>
        <p:spPr/>
        <p:txBody>
          <a:bodyPr/>
          <a:lstStyle/>
          <a:p>
            <a:r>
              <a:rPr lang="en-US" dirty="0"/>
              <a:t>Table Type</a:t>
            </a:r>
            <a:endParaRPr lang="en-IN" dirty="0"/>
          </a:p>
        </p:txBody>
      </p:sp>
      <p:sp>
        <p:nvSpPr>
          <p:cNvPr id="3" name="Content Placeholder 2">
            <a:extLst>
              <a:ext uri="{FF2B5EF4-FFF2-40B4-BE49-F238E27FC236}">
                <a16:creationId xmlns:a16="http://schemas.microsoft.com/office/drawing/2014/main" id="{C1E910BB-E217-C738-6500-F00AF8654D07}"/>
              </a:ext>
            </a:extLst>
          </p:cNvPr>
          <p:cNvSpPr>
            <a:spLocks noGrp="1"/>
          </p:cNvSpPr>
          <p:nvPr>
            <p:ph idx="1"/>
          </p:nvPr>
        </p:nvSpPr>
        <p:spPr/>
        <p:txBody>
          <a:bodyPr>
            <a:normAutofit lnSpcReduction="10000"/>
          </a:bodyPr>
          <a:lstStyle/>
          <a:p>
            <a:pPr algn="l"/>
            <a:r>
              <a:rPr lang="en-US" b="0" i="0" dirty="0">
                <a:solidFill>
                  <a:srgbClr val="212121"/>
                </a:solidFill>
                <a:effectLst/>
                <a:latin typeface="open sans" panose="020B0606030504020204" pitchFamily="34" charset="0"/>
              </a:rPr>
              <a:t>The concepts of User-Defined Table Types (UDTTs) and Table-Valued Parameters (TVPs) were introduced in </a:t>
            </a:r>
            <a:r>
              <a:rPr lang="en-US" b="0" i="0" u="none" strike="noStrike" dirty="0">
                <a:solidFill>
                  <a:srgbClr val="1E88E5"/>
                </a:solidFill>
                <a:effectLst/>
                <a:latin typeface="open sans" panose="020B0606030504020204" pitchFamily="34" charset="0"/>
                <a:hlinkClick r:id="rId2"/>
              </a:rPr>
              <a:t>SQL Server</a:t>
            </a:r>
            <a:r>
              <a:rPr lang="en-US" b="0" i="0" dirty="0">
                <a:solidFill>
                  <a:srgbClr val="212121"/>
                </a:solidFill>
                <a:effectLst/>
                <a:latin typeface="open sans" panose="020B0606030504020204" pitchFamily="34" charset="0"/>
              </a:rPr>
              <a:t> 2008. Before SQL Server 2008, it was not possible to pass a table variable in a stored procedure as a parameter; after SQL Server, we can pass a Table-Valued Parameter to send multiple rows of data to a stored procedure or a function without creating a temporary table or passing so many parameters.</a:t>
            </a:r>
          </a:p>
          <a:p>
            <a:pPr algn="l"/>
            <a:r>
              <a:rPr lang="en-US" b="0" i="0" dirty="0">
                <a:solidFill>
                  <a:srgbClr val="212121"/>
                </a:solidFill>
                <a:effectLst/>
                <a:latin typeface="open sans" panose="020B0606030504020204" pitchFamily="34" charset="0"/>
              </a:rPr>
              <a:t>Before passing the table variable, first, we need to create a user-defined table variable. So now we create a user-defined table type.</a:t>
            </a:r>
          </a:p>
        </p:txBody>
      </p:sp>
    </p:spTree>
    <p:extLst>
      <p:ext uri="{BB962C8B-B14F-4D97-AF65-F5344CB8AC3E}">
        <p14:creationId xmlns:p14="http://schemas.microsoft.com/office/powerpoint/2010/main" val="2779899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BFFD-A497-A475-33CB-D85E6249A3A9}"/>
              </a:ext>
            </a:extLst>
          </p:cNvPr>
          <p:cNvSpPr>
            <a:spLocks noGrp="1"/>
          </p:cNvSpPr>
          <p:nvPr>
            <p:ph type="title"/>
          </p:nvPr>
        </p:nvSpPr>
        <p:spPr/>
        <p:txBody>
          <a:bodyPr/>
          <a:lstStyle/>
          <a:p>
            <a:r>
              <a:rPr lang="en-US" dirty="0"/>
              <a:t>Table Type Example</a:t>
            </a:r>
            <a:endParaRPr lang="en-IN" dirty="0"/>
          </a:p>
        </p:txBody>
      </p:sp>
      <p:sp>
        <p:nvSpPr>
          <p:cNvPr id="3" name="Content Placeholder 2">
            <a:extLst>
              <a:ext uri="{FF2B5EF4-FFF2-40B4-BE49-F238E27FC236}">
                <a16:creationId xmlns:a16="http://schemas.microsoft.com/office/drawing/2014/main" id="{8389CCB2-9872-4072-8DEC-07E7BCE07D74}"/>
              </a:ext>
            </a:extLst>
          </p:cNvPr>
          <p:cNvSpPr>
            <a:spLocks noGrp="1"/>
          </p:cNvSpPr>
          <p:nvPr>
            <p:ph idx="1"/>
          </p:nvPr>
        </p:nvSpPr>
        <p:spPr/>
        <p:txBody>
          <a:bodyPr>
            <a:normAutofit/>
          </a:bodyPr>
          <a:lstStyle/>
          <a:p>
            <a:pPr marL="0" indent="0">
              <a:buNone/>
            </a:pPr>
            <a:r>
              <a:rPr lang="en-US" sz="2400" dirty="0">
                <a:solidFill>
                  <a:srgbClr val="0000FF"/>
                </a:solidFill>
              </a:rPr>
              <a:t>CREATE</a:t>
            </a:r>
            <a:r>
              <a:rPr lang="en-US" sz="2400" dirty="0">
                <a:solidFill>
                  <a:srgbClr val="000000"/>
                </a:solidFill>
              </a:rPr>
              <a:t> </a:t>
            </a:r>
            <a:r>
              <a:rPr lang="en-US" sz="2400" dirty="0">
                <a:solidFill>
                  <a:srgbClr val="0000FF"/>
                </a:solidFill>
              </a:rPr>
              <a:t>TYPE</a:t>
            </a:r>
            <a:r>
              <a:rPr lang="en-US" sz="2400" dirty="0">
                <a:solidFill>
                  <a:srgbClr val="000000"/>
                </a:solidFill>
              </a:rPr>
              <a:t> </a:t>
            </a:r>
            <a:r>
              <a:rPr lang="en-US" sz="2400" dirty="0" err="1">
                <a:solidFill>
                  <a:srgbClr val="000000"/>
                </a:solidFill>
              </a:rPr>
              <a:t>UT_Employee</a:t>
            </a:r>
            <a:r>
              <a:rPr lang="en-US" sz="2400" dirty="0">
                <a:solidFill>
                  <a:srgbClr val="000000"/>
                </a:solidFill>
              </a:rPr>
              <a:t> </a:t>
            </a:r>
            <a:r>
              <a:rPr lang="en-US" sz="2400" dirty="0">
                <a:solidFill>
                  <a:srgbClr val="0000FF"/>
                </a:solidFill>
              </a:rPr>
              <a:t>AS</a:t>
            </a:r>
            <a:r>
              <a:rPr lang="en-US" sz="2400" dirty="0">
                <a:solidFill>
                  <a:srgbClr val="000000"/>
                </a:solidFill>
              </a:rPr>
              <a:t> </a:t>
            </a:r>
            <a:r>
              <a:rPr lang="en-US" sz="2400" dirty="0">
                <a:solidFill>
                  <a:srgbClr val="0000FF"/>
                </a:solidFill>
              </a:rPr>
              <a:t>TABLE</a:t>
            </a:r>
            <a:endParaRPr lang="en-US" sz="2400" dirty="0">
              <a:solidFill>
                <a:srgbClr val="000000"/>
              </a:solidFill>
            </a:endParaRPr>
          </a:p>
          <a:p>
            <a:pPr marL="0" indent="0">
              <a:buNone/>
            </a:pPr>
            <a:r>
              <a:rPr lang="en-IN" sz="2400" dirty="0">
                <a:solidFill>
                  <a:srgbClr val="808080"/>
                </a:solidFill>
              </a:rPr>
              <a:t>(</a:t>
            </a:r>
            <a:endParaRPr lang="en-IN" sz="2400" dirty="0">
              <a:solidFill>
                <a:srgbClr val="000000"/>
              </a:solidFill>
            </a:endParaRPr>
          </a:p>
          <a:p>
            <a:pPr marL="0" indent="0">
              <a:buNone/>
            </a:pPr>
            <a:r>
              <a:rPr lang="en-US" sz="2400" dirty="0">
                <a:solidFill>
                  <a:srgbClr val="000000"/>
                </a:solidFill>
              </a:rPr>
              <a:t>    </a:t>
            </a:r>
            <a:r>
              <a:rPr lang="en-US" sz="2400" dirty="0" err="1">
                <a:solidFill>
                  <a:srgbClr val="000000"/>
                </a:solidFill>
              </a:rPr>
              <a:t>Emp_Id</a:t>
            </a:r>
            <a:r>
              <a:rPr lang="en-US" sz="2400" dirty="0">
                <a:solidFill>
                  <a:srgbClr val="000000"/>
                </a:solidFill>
              </a:rPr>
              <a:t> </a:t>
            </a:r>
            <a:r>
              <a:rPr lang="en-US" sz="2400" dirty="0">
                <a:solidFill>
                  <a:srgbClr val="0000FF"/>
                </a:solidFill>
              </a:rPr>
              <a:t>int</a:t>
            </a:r>
            <a:r>
              <a:rPr lang="en-US" sz="2400" dirty="0">
                <a:solidFill>
                  <a:srgbClr val="000000"/>
                </a:solidFill>
              </a:rPr>
              <a:t> </a:t>
            </a:r>
            <a:r>
              <a:rPr lang="en-US" sz="2400" dirty="0">
                <a:solidFill>
                  <a:srgbClr val="808080"/>
                </a:solidFill>
              </a:rPr>
              <a:t>NOT</a:t>
            </a:r>
            <a:r>
              <a:rPr lang="en-US" sz="2400" dirty="0">
                <a:solidFill>
                  <a:srgbClr val="000000"/>
                </a:solidFill>
              </a:rPr>
              <a:t> </a:t>
            </a:r>
            <a:r>
              <a:rPr lang="en-US" sz="2400" dirty="0">
                <a:solidFill>
                  <a:srgbClr val="808080"/>
                </a:solidFill>
              </a:rPr>
              <a:t>NULL,</a:t>
            </a:r>
            <a:endParaRPr lang="en-US" sz="2400" dirty="0">
              <a:solidFill>
                <a:srgbClr val="000000"/>
              </a:solidFill>
            </a:endParaRPr>
          </a:p>
          <a:p>
            <a:pPr marL="0" indent="0">
              <a:buNone/>
            </a:pPr>
            <a:r>
              <a:rPr lang="en-IN" sz="2400" dirty="0">
                <a:solidFill>
                  <a:srgbClr val="000000"/>
                </a:solidFill>
              </a:rPr>
              <a:t>    </a:t>
            </a:r>
            <a:r>
              <a:rPr lang="en-IN" sz="2400" dirty="0" err="1">
                <a:solidFill>
                  <a:srgbClr val="000000"/>
                </a:solidFill>
              </a:rPr>
              <a:t>EmployeeName</a:t>
            </a:r>
            <a:r>
              <a:rPr lang="en-IN" sz="2400" dirty="0">
                <a:solidFill>
                  <a:srgbClr val="000000"/>
                </a:solidFill>
              </a:rPr>
              <a:t> </a:t>
            </a:r>
            <a:r>
              <a:rPr lang="en-IN" sz="2400" dirty="0" err="1">
                <a:solidFill>
                  <a:srgbClr val="0000FF"/>
                </a:solidFill>
              </a:rPr>
              <a:t>nvarchar</a:t>
            </a:r>
            <a:r>
              <a:rPr lang="en-IN" sz="2400" dirty="0">
                <a:solidFill>
                  <a:srgbClr val="808080"/>
                </a:solidFill>
              </a:rPr>
              <a:t>(</a:t>
            </a:r>
            <a:r>
              <a:rPr lang="en-IN" sz="2400" dirty="0">
                <a:solidFill>
                  <a:srgbClr val="FF00FF"/>
                </a:solidFill>
              </a:rPr>
              <a:t>MAX</a:t>
            </a:r>
            <a:r>
              <a:rPr lang="en-IN" sz="2400" dirty="0">
                <a:solidFill>
                  <a:srgbClr val="808080"/>
                </a:solidFill>
              </a:rPr>
              <a:t>),</a:t>
            </a:r>
            <a:endParaRPr lang="en-IN" sz="2400" dirty="0">
              <a:solidFill>
                <a:srgbClr val="000000"/>
              </a:solidFill>
            </a:endParaRPr>
          </a:p>
          <a:p>
            <a:pPr marL="0" indent="0">
              <a:buNone/>
            </a:pPr>
            <a:r>
              <a:rPr lang="en-IN" sz="2400" dirty="0">
                <a:solidFill>
                  <a:srgbClr val="000000"/>
                </a:solidFill>
              </a:rPr>
              <a:t>    </a:t>
            </a:r>
            <a:r>
              <a:rPr lang="en-IN" sz="2400" dirty="0" err="1">
                <a:solidFill>
                  <a:srgbClr val="000000"/>
                </a:solidFill>
              </a:rPr>
              <a:t>EmpSalary</a:t>
            </a:r>
            <a:r>
              <a:rPr lang="en-IN" sz="2400" dirty="0">
                <a:solidFill>
                  <a:srgbClr val="000000"/>
                </a:solidFill>
              </a:rPr>
              <a:t> </a:t>
            </a:r>
            <a:r>
              <a:rPr lang="en-IN" sz="2400" dirty="0">
                <a:solidFill>
                  <a:srgbClr val="0000FF"/>
                </a:solidFill>
              </a:rPr>
              <a:t>varchar</a:t>
            </a:r>
            <a:r>
              <a:rPr lang="en-IN" sz="2400" dirty="0">
                <a:solidFill>
                  <a:srgbClr val="808080"/>
                </a:solidFill>
              </a:rPr>
              <a:t>(</a:t>
            </a:r>
            <a:r>
              <a:rPr lang="en-IN" sz="2400" dirty="0">
                <a:solidFill>
                  <a:srgbClr val="000000"/>
                </a:solidFill>
              </a:rPr>
              <a:t>50</a:t>
            </a:r>
            <a:r>
              <a:rPr lang="en-IN" sz="2400" dirty="0">
                <a:solidFill>
                  <a:srgbClr val="808080"/>
                </a:solidFill>
              </a:rPr>
              <a:t>),</a:t>
            </a:r>
            <a:endParaRPr lang="en-IN" sz="2400" dirty="0">
              <a:solidFill>
                <a:srgbClr val="000000"/>
              </a:solidFill>
            </a:endParaRPr>
          </a:p>
          <a:p>
            <a:pPr marL="0" indent="0">
              <a:buNone/>
            </a:pPr>
            <a:r>
              <a:rPr lang="en-IN" sz="2400" dirty="0">
                <a:solidFill>
                  <a:srgbClr val="000000"/>
                </a:solidFill>
              </a:rPr>
              <a:t>    </a:t>
            </a:r>
            <a:r>
              <a:rPr lang="en-IN" sz="2400" dirty="0" err="1">
                <a:solidFill>
                  <a:srgbClr val="000000"/>
                </a:solidFill>
              </a:rPr>
              <a:t>StateId</a:t>
            </a:r>
            <a:r>
              <a:rPr lang="en-IN" sz="2400" dirty="0">
                <a:solidFill>
                  <a:srgbClr val="000000"/>
                </a:solidFill>
              </a:rPr>
              <a:t> </a:t>
            </a:r>
            <a:r>
              <a:rPr lang="en-IN" sz="2400" dirty="0">
                <a:solidFill>
                  <a:srgbClr val="0000FF"/>
                </a:solidFill>
              </a:rPr>
              <a:t>varchar</a:t>
            </a:r>
            <a:r>
              <a:rPr lang="en-IN" sz="2400" dirty="0">
                <a:solidFill>
                  <a:srgbClr val="808080"/>
                </a:solidFill>
              </a:rPr>
              <a:t>(</a:t>
            </a:r>
            <a:r>
              <a:rPr lang="en-IN" sz="2400" dirty="0">
                <a:solidFill>
                  <a:srgbClr val="000000"/>
                </a:solidFill>
              </a:rPr>
              <a:t>50</a:t>
            </a:r>
            <a:r>
              <a:rPr lang="en-IN" sz="2400" dirty="0">
                <a:solidFill>
                  <a:srgbClr val="808080"/>
                </a:solidFill>
              </a:rPr>
              <a:t>),</a:t>
            </a:r>
            <a:endParaRPr lang="en-IN" sz="2400" dirty="0">
              <a:solidFill>
                <a:srgbClr val="000000"/>
              </a:solidFill>
            </a:endParaRPr>
          </a:p>
          <a:p>
            <a:pPr marL="0" indent="0">
              <a:buNone/>
            </a:pPr>
            <a:r>
              <a:rPr lang="en-IN" sz="2400" dirty="0">
                <a:solidFill>
                  <a:srgbClr val="000000"/>
                </a:solidFill>
              </a:rPr>
              <a:t>    </a:t>
            </a:r>
            <a:r>
              <a:rPr lang="en-IN" sz="2400" dirty="0" err="1">
                <a:solidFill>
                  <a:srgbClr val="000000"/>
                </a:solidFill>
              </a:rPr>
              <a:t>CityId</a:t>
            </a:r>
            <a:r>
              <a:rPr lang="en-IN" sz="2400" dirty="0">
                <a:solidFill>
                  <a:srgbClr val="000000"/>
                </a:solidFill>
              </a:rPr>
              <a:t> </a:t>
            </a:r>
            <a:r>
              <a:rPr lang="en-IN" sz="2400" dirty="0">
                <a:solidFill>
                  <a:srgbClr val="0000FF"/>
                </a:solidFill>
              </a:rPr>
              <a:t>varchar</a:t>
            </a:r>
            <a:r>
              <a:rPr lang="en-IN" sz="2400" dirty="0">
                <a:solidFill>
                  <a:srgbClr val="808080"/>
                </a:solidFill>
              </a:rPr>
              <a:t>(</a:t>
            </a:r>
            <a:r>
              <a:rPr lang="en-IN" sz="2400" dirty="0">
                <a:solidFill>
                  <a:srgbClr val="000000"/>
                </a:solidFill>
              </a:rPr>
              <a:t>50</a:t>
            </a:r>
            <a:r>
              <a:rPr lang="en-IN" sz="2400" dirty="0">
                <a:solidFill>
                  <a:srgbClr val="808080"/>
                </a:solidFill>
              </a:rPr>
              <a:t>)</a:t>
            </a:r>
            <a:endParaRPr lang="en-IN" sz="2400" dirty="0">
              <a:solidFill>
                <a:srgbClr val="000000"/>
              </a:solidFill>
            </a:endParaRPr>
          </a:p>
          <a:p>
            <a:pPr marL="0" indent="0">
              <a:buNone/>
            </a:pPr>
            <a:r>
              <a:rPr lang="en-IN" sz="2400" dirty="0">
                <a:solidFill>
                  <a:srgbClr val="808080"/>
                </a:solidFill>
              </a:rPr>
              <a:t>)</a:t>
            </a:r>
            <a:endParaRPr lang="en-IN" sz="2400" dirty="0"/>
          </a:p>
        </p:txBody>
      </p:sp>
    </p:spTree>
    <p:extLst>
      <p:ext uri="{BB962C8B-B14F-4D97-AF65-F5344CB8AC3E}">
        <p14:creationId xmlns:p14="http://schemas.microsoft.com/office/powerpoint/2010/main" val="23445130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73BF-A41F-DD09-19BA-F5261A9C0EB5}"/>
              </a:ext>
            </a:extLst>
          </p:cNvPr>
          <p:cNvSpPr>
            <a:spLocks noGrp="1"/>
          </p:cNvSpPr>
          <p:nvPr>
            <p:ph type="title"/>
          </p:nvPr>
        </p:nvSpPr>
        <p:spPr/>
        <p:txBody>
          <a:bodyPr/>
          <a:lstStyle/>
          <a:p>
            <a:r>
              <a:rPr lang="en-US" dirty="0"/>
              <a:t>Table Type </a:t>
            </a:r>
            <a:r>
              <a:rPr lang="en-US"/>
              <a:t>use Example</a:t>
            </a:r>
            <a:endParaRPr lang="en-IN" dirty="0"/>
          </a:p>
        </p:txBody>
      </p:sp>
      <p:sp>
        <p:nvSpPr>
          <p:cNvPr id="3" name="Content Placeholder 2">
            <a:extLst>
              <a:ext uri="{FF2B5EF4-FFF2-40B4-BE49-F238E27FC236}">
                <a16:creationId xmlns:a16="http://schemas.microsoft.com/office/drawing/2014/main" id="{E6B85017-8341-6FE6-9281-AB1C759ACD29}"/>
              </a:ext>
            </a:extLst>
          </p:cNvPr>
          <p:cNvSpPr>
            <a:spLocks noGrp="1"/>
          </p:cNvSpPr>
          <p:nvPr>
            <p:ph idx="1"/>
          </p:nvPr>
        </p:nvSpPr>
        <p:spPr/>
        <p:txBody>
          <a:bodyPr>
            <a:noAutofit/>
          </a:bodyPr>
          <a:lstStyle/>
          <a:p>
            <a:pPr marL="0" indent="0">
              <a:spcBef>
                <a:spcPts val="0"/>
              </a:spcBef>
              <a:buNone/>
            </a:pPr>
            <a:r>
              <a:rPr lang="en-US" sz="1800" dirty="0">
                <a:solidFill>
                  <a:srgbClr val="0000FF"/>
                </a:solidFill>
              </a:rPr>
              <a:t>CREATE</a:t>
            </a:r>
            <a:r>
              <a:rPr lang="en-US" sz="1800" dirty="0">
                <a:solidFill>
                  <a:srgbClr val="000000"/>
                </a:solidFill>
              </a:rPr>
              <a:t> </a:t>
            </a:r>
            <a:r>
              <a:rPr lang="en-US" sz="1800" dirty="0">
                <a:solidFill>
                  <a:srgbClr val="0000FF"/>
                </a:solidFill>
              </a:rPr>
              <a:t>PROCEDURE</a:t>
            </a:r>
            <a:r>
              <a:rPr lang="en-US" sz="1800" dirty="0">
                <a:solidFill>
                  <a:srgbClr val="000000"/>
                </a:solidFill>
              </a:rPr>
              <a:t> </a:t>
            </a:r>
            <a:r>
              <a:rPr lang="en-US" sz="1800" dirty="0" err="1">
                <a:solidFill>
                  <a:srgbClr val="000000"/>
                </a:solidFill>
              </a:rPr>
              <a:t>USP_Insert_Employee_Infi</a:t>
            </a:r>
            <a:endParaRPr lang="en-US" sz="1800" dirty="0">
              <a:solidFill>
                <a:srgbClr val="000000"/>
              </a:solidFill>
            </a:endParaRPr>
          </a:p>
          <a:p>
            <a:pPr marL="0" indent="0">
              <a:spcBef>
                <a:spcPts val="0"/>
              </a:spcBef>
              <a:buNone/>
            </a:pPr>
            <a:r>
              <a:rPr lang="en-IN" sz="1800" dirty="0">
                <a:solidFill>
                  <a:srgbClr val="808080"/>
                </a:solidFill>
              </a:rPr>
              <a:t>(</a:t>
            </a:r>
            <a:endParaRPr lang="en-IN" sz="1800" dirty="0">
              <a:solidFill>
                <a:srgbClr val="000000"/>
              </a:solidFill>
            </a:endParaRPr>
          </a:p>
          <a:p>
            <a:pPr marL="0" indent="0">
              <a:spcBef>
                <a:spcPts val="0"/>
              </a:spcBef>
              <a:buNone/>
            </a:pPr>
            <a:r>
              <a:rPr lang="en-IN" sz="1800" dirty="0">
                <a:solidFill>
                  <a:srgbClr val="000000"/>
                </a:solidFill>
              </a:rPr>
              <a:t>    @Employee_Details [</a:t>
            </a:r>
            <a:r>
              <a:rPr lang="en-IN" sz="1800" dirty="0" err="1">
                <a:solidFill>
                  <a:srgbClr val="000000"/>
                </a:solidFill>
              </a:rPr>
              <a:t>UT_Employee</a:t>
            </a:r>
            <a:r>
              <a:rPr lang="en-IN" sz="1800" dirty="0">
                <a:solidFill>
                  <a:srgbClr val="000000"/>
                </a:solidFill>
              </a:rPr>
              <a:t>]</a:t>
            </a:r>
          </a:p>
          <a:p>
            <a:pPr marL="0" indent="0">
              <a:spcBef>
                <a:spcPts val="0"/>
              </a:spcBef>
              <a:buNone/>
            </a:pPr>
            <a:r>
              <a:rPr lang="en-IN" sz="1800" dirty="0">
                <a:solidFill>
                  <a:srgbClr val="808080"/>
                </a:solidFill>
              </a:rPr>
              <a:t>)</a:t>
            </a:r>
            <a:endParaRPr lang="en-IN" sz="1800" dirty="0">
              <a:solidFill>
                <a:srgbClr val="000000"/>
              </a:solidFill>
            </a:endParaRPr>
          </a:p>
          <a:p>
            <a:pPr marL="0" indent="0">
              <a:spcBef>
                <a:spcPts val="0"/>
              </a:spcBef>
              <a:buNone/>
            </a:pPr>
            <a:r>
              <a:rPr lang="en-IN" sz="1800" dirty="0">
                <a:solidFill>
                  <a:srgbClr val="0000FF"/>
                </a:solidFill>
              </a:rPr>
              <a:t>AS</a:t>
            </a:r>
            <a:endParaRPr lang="en-IN" sz="1800" dirty="0">
              <a:solidFill>
                <a:srgbClr val="000000"/>
              </a:solidFill>
            </a:endParaRPr>
          </a:p>
          <a:p>
            <a:pPr marL="0" indent="0">
              <a:spcBef>
                <a:spcPts val="0"/>
              </a:spcBef>
              <a:buNone/>
            </a:pPr>
            <a:r>
              <a:rPr lang="en-IN" sz="1800" dirty="0">
                <a:solidFill>
                  <a:srgbClr val="0000FF"/>
                </a:solidFill>
              </a:rPr>
              <a:t>BEGIN</a:t>
            </a:r>
            <a:endParaRPr lang="en-IN" sz="1800" dirty="0">
              <a:solidFill>
                <a:srgbClr val="000000"/>
              </a:solidFill>
            </a:endParaRPr>
          </a:p>
          <a:p>
            <a:pPr marL="0" indent="0">
              <a:spcBef>
                <a:spcPts val="0"/>
              </a:spcBef>
              <a:buNone/>
            </a:pPr>
            <a:endParaRPr lang="en-IN" sz="1800" dirty="0">
              <a:solidFill>
                <a:srgbClr val="000000"/>
              </a:solidFill>
            </a:endParaRPr>
          </a:p>
          <a:p>
            <a:pPr marL="0" indent="0">
              <a:spcBef>
                <a:spcPts val="0"/>
              </a:spcBef>
              <a:buNone/>
            </a:pPr>
            <a:r>
              <a:rPr lang="en-IN" sz="1800" dirty="0">
                <a:solidFill>
                  <a:srgbClr val="000000"/>
                </a:solidFill>
              </a:rPr>
              <a:t>    </a:t>
            </a:r>
            <a:r>
              <a:rPr lang="en-IN" sz="1800" dirty="0">
                <a:solidFill>
                  <a:srgbClr val="0000FF"/>
                </a:solidFill>
              </a:rPr>
              <a:t>INSERT</a:t>
            </a:r>
            <a:r>
              <a:rPr lang="en-IN" sz="1800" dirty="0">
                <a:solidFill>
                  <a:srgbClr val="000000"/>
                </a:solidFill>
              </a:rPr>
              <a:t> </a:t>
            </a:r>
            <a:r>
              <a:rPr lang="en-IN" sz="1800" dirty="0">
                <a:solidFill>
                  <a:srgbClr val="0000FF"/>
                </a:solidFill>
              </a:rPr>
              <a:t>INTO</a:t>
            </a:r>
            <a:r>
              <a:rPr lang="en-IN" sz="1800" dirty="0">
                <a:solidFill>
                  <a:srgbClr val="000000"/>
                </a:solidFill>
              </a:rPr>
              <a:t> </a:t>
            </a:r>
            <a:r>
              <a:rPr lang="en-IN" sz="1800" dirty="0" err="1">
                <a:solidFill>
                  <a:srgbClr val="000000"/>
                </a:solidFill>
              </a:rPr>
              <a:t>dbo</a:t>
            </a:r>
            <a:r>
              <a:rPr lang="en-IN" sz="1800" dirty="0" err="1">
                <a:solidFill>
                  <a:srgbClr val="808080"/>
                </a:solidFill>
              </a:rPr>
              <a:t>.</a:t>
            </a:r>
            <a:r>
              <a:rPr lang="en-IN" sz="1800" dirty="0" err="1">
                <a:solidFill>
                  <a:srgbClr val="000000"/>
                </a:solidFill>
              </a:rPr>
              <a:t>Employee</a:t>
            </a:r>
            <a:endParaRPr lang="en-IN" sz="1800" dirty="0">
              <a:solidFill>
                <a:srgbClr val="000000"/>
              </a:solidFill>
            </a:endParaRPr>
          </a:p>
          <a:p>
            <a:pPr marL="0" indent="0">
              <a:spcBef>
                <a:spcPts val="0"/>
              </a:spcBef>
              <a:buNone/>
            </a:pPr>
            <a:r>
              <a:rPr lang="en-IN" sz="1800" dirty="0">
                <a:solidFill>
                  <a:srgbClr val="0000FF"/>
                </a:solidFill>
              </a:rPr>
              <a:t>    </a:t>
            </a:r>
            <a:r>
              <a:rPr lang="en-IN" sz="1800" dirty="0">
                <a:solidFill>
                  <a:srgbClr val="808080"/>
                </a:solidFill>
              </a:rPr>
              <a:t>(</a:t>
            </a:r>
            <a:endParaRPr lang="en-IN" sz="1800" dirty="0">
              <a:solidFill>
                <a:srgbClr val="000000"/>
              </a:solidFill>
            </a:endParaRPr>
          </a:p>
          <a:p>
            <a:pPr marL="0" indent="0">
              <a:spcBef>
                <a:spcPts val="0"/>
              </a:spcBef>
              <a:buNone/>
            </a:pPr>
            <a:r>
              <a:rPr lang="en-IN" sz="1800" dirty="0">
                <a:solidFill>
                  <a:srgbClr val="000000"/>
                </a:solidFill>
              </a:rPr>
              <a:t>        </a:t>
            </a:r>
            <a:r>
              <a:rPr lang="en-IN" sz="1800" dirty="0" err="1">
                <a:solidFill>
                  <a:srgbClr val="000000"/>
                </a:solidFill>
              </a:rPr>
              <a:t>Emp_Id</a:t>
            </a:r>
            <a:r>
              <a:rPr lang="en-IN" sz="1800" dirty="0">
                <a:solidFill>
                  <a:srgbClr val="808080"/>
                </a:solidFill>
              </a:rPr>
              <a:t>,</a:t>
            </a:r>
            <a:endParaRPr lang="en-IN" sz="1800" dirty="0">
              <a:solidFill>
                <a:srgbClr val="000000"/>
              </a:solidFill>
            </a:endParaRPr>
          </a:p>
          <a:p>
            <a:pPr marL="0" indent="0">
              <a:spcBef>
                <a:spcPts val="0"/>
              </a:spcBef>
              <a:buNone/>
            </a:pPr>
            <a:r>
              <a:rPr lang="en-IN" sz="1800" dirty="0">
                <a:solidFill>
                  <a:srgbClr val="000000"/>
                </a:solidFill>
              </a:rPr>
              <a:t>        </a:t>
            </a:r>
            <a:r>
              <a:rPr lang="en-IN" sz="1800" dirty="0" err="1">
                <a:solidFill>
                  <a:srgbClr val="000000"/>
                </a:solidFill>
              </a:rPr>
              <a:t>EmployeeName</a:t>
            </a:r>
            <a:r>
              <a:rPr lang="en-IN" sz="1800" dirty="0">
                <a:solidFill>
                  <a:srgbClr val="808080"/>
                </a:solidFill>
              </a:rPr>
              <a:t>,</a:t>
            </a:r>
            <a:endParaRPr lang="en-IN" sz="1800" dirty="0">
              <a:solidFill>
                <a:srgbClr val="000000"/>
              </a:solidFill>
            </a:endParaRPr>
          </a:p>
          <a:p>
            <a:pPr marL="0" indent="0">
              <a:spcBef>
                <a:spcPts val="0"/>
              </a:spcBef>
              <a:buNone/>
            </a:pPr>
            <a:r>
              <a:rPr lang="en-IN" sz="1800" dirty="0">
                <a:solidFill>
                  <a:srgbClr val="000000"/>
                </a:solidFill>
              </a:rPr>
              <a:t>        </a:t>
            </a:r>
            <a:r>
              <a:rPr lang="en-IN" sz="1800" dirty="0" err="1">
                <a:solidFill>
                  <a:srgbClr val="000000"/>
                </a:solidFill>
              </a:rPr>
              <a:t>EmpSalary</a:t>
            </a:r>
            <a:r>
              <a:rPr lang="en-IN" sz="1800" dirty="0">
                <a:solidFill>
                  <a:srgbClr val="808080"/>
                </a:solidFill>
              </a:rPr>
              <a:t>,</a:t>
            </a:r>
            <a:endParaRPr lang="en-IN" sz="1800" dirty="0">
              <a:solidFill>
                <a:srgbClr val="000000"/>
              </a:solidFill>
            </a:endParaRPr>
          </a:p>
          <a:p>
            <a:pPr marL="0" indent="0">
              <a:spcBef>
                <a:spcPts val="0"/>
              </a:spcBef>
              <a:buNone/>
            </a:pPr>
            <a:r>
              <a:rPr lang="en-IN" sz="1800" dirty="0">
                <a:solidFill>
                  <a:srgbClr val="000000"/>
                </a:solidFill>
              </a:rPr>
              <a:t>        </a:t>
            </a:r>
            <a:r>
              <a:rPr lang="en-IN" sz="1800" dirty="0" err="1">
                <a:solidFill>
                  <a:srgbClr val="000000"/>
                </a:solidFill>
              </a:rPr>
              <a:t>StateId</a:t>
            </a:r>
            <a:r>
              <a:rPr lang="en-IN" sz="1800" dirty="0">
                <a:solidFill>
                  <a:srgbClr val="808080"/>
                </a:solidFill>
              </a:rPr>
              <a:t>,</a:t>
            </a:r>
            <a:endParaRPr lang="en-IN" sz="1800" dirty="0">
              <a:solidFill>
                <a:srgbClr val="000000"/>
              </a:solidFill>
            </a:endParaRPr>
          </a:p>
          <a:p>
            <a:pPr marL="0" indent="0">
              <a:spcBef>
                <a:spcPts val="0"/>
              </a:spcBef>
              <a:buNone/>
            </a:pPr>
            <a:r>
              <a:rPr lang="en-IN" sz="1800" dirty="0">
                <a:solidFill>
                  <a:srgbClr val="000000"/>
                </a:solidFill>
              </a:rPr>
              <a:t>        </a:t>
            </a:r>
            <a:r>
              <a:rPr lang="en-IN" sz="1800" dirty="0" err="1">
                <a:solidFill>
                  <a:srgbClr val="000000"/>
                </a:solidFill>
              </a:rPr>
              <a:t>CityId</a:t>
            </a:r>
            <a:endParaRPr lang="en-IN" sz="1800" dirty="0">
              <a:solidFill>
                <a:srgbClr val="000000"/>
              </a:solidFill>
            </a:endParaRPr>
          </a:p>
          <a:p>
            <a:pPr marL="0" indent="0">
              <a:spcBef>
                <a:spcPts val="0"/>
              </a:spcBef>
              <a:buNone/>
            </a:pPr>
            <a:r>
              <a:rPr lang="en-IN" sz="1800" dirty="0">
                <a:solidFill>
                  <a:srgbClr val="000000"/>
                </a:solidFill>
              </a:rPr>
              <a:t>    </a:t>
            </a:r>
            <a:r>
              <a:rPr lang="en-IN" sz="1800" dirty="0">
                <a:solidFill>
                  <a:srgbClr val="808080"/>
                </a:solidFill>
              </a:rPr>
              <a:t>)</a:t>
            </a:r>
            <a:endParaRPr lang="en-IN" sz="1800" dirty="0">
              <a:solidFill>
                <a:srgbClr val="000000"/>
              </a:solidFill>
            </a:endParaRPr>
          </a:p>
          <a:p>
            <a:pPr marL="0" indent="0">
              <a:spcBef>
                <a:spcPts val="0"/>
              </a:spcBef>
              <a:buNone/>
            </a:pPr>
            <a:r>
              <a:rPr lang="en-IN" sz="1800" dirty="0">
                <a:solidFill>
                  <a:srgbClr val="000000"/>
                </a:solidFill>
              </a:rPr>
              <a:t>    </a:t>
            </a:r>
            <a:r>
              <a:rPr lang="en-IN" sz="1800" dirty="0">
                <a:solidFill>
                  <a:srgbClr val="0000FF"/>
                </a:solidFill>
              </a:rPr>
              <a:t>SELECT</a:t>
            </a:r>
            <a:r>
              <a:rPr lang="en-IN" sz="1800" dirty="0">
                <a:solidFill>
                  <a:srgbClr val="000000"/>
                </a:solidFill>
              </a:rPr>
              <a:t> </a:t>
            </a:r>
            <a:r>
              <a:rPr lang="en-IN" sz="1800" dirty="0">
                <a:solidFill>
                  <a:srgbClr val="808080"/>
                </a:solidFill>
              </a:rPr>
              <a:t>*</a:t>
            </a:r>
            <a:r>
              <a:rPr lang="en-IN" sz="1800" dirty="0">
                <a:solidFill>
                  <a:srgbClr val="000000"/>
                </a:solidFill>
              </a:rPr>
              <a:t> </a:t>
            </a:r>
            <a:r>
              <a:rPr lang="en-IN" sz="1800" dirty="0">
                <a:solidFill>
                  <a:srgbClr val="0000FF"/>
                </a:solidFill>
              </a:rPr>
              <a:t>FROM</a:t>
            </a:r>
            <a:r>
              <a:rPr lang="en-IN" sz="1800" dirty="0">
                <a:solidFill>
                  <a:srgbClr val="000000"/>
                </a:solidFill>
              </a:rPr>
              <a:t> @Employee_Details</a:t>
            </a:r>
          </a:p>
          <a:p>
            <a:pPr marL="0" indent="0">
              <a:spcBef>
                <a:spcPts val="0"/>
              </a:spcBef>
              <a:buNone/>
            </a:pPr>
            <a:endParaRPr lang="en-IN" sz="1800" dirty="0">
              <a:solidFill>
                <a:srgbClr val="000000"/>
              </a:solidFill>
            </a:endParaRPr>
          </a:p>
          <a:p>
            <a:pPr marL="0" indent="0">
              <a:spcBef>
                <a:spcPts val="0"/>
              </a:spcBef>
              <a:buNone/>
            </a:pPr>
            <a:r>
              <a:rPr lang="en-IN" sz="1800" dirty="0">
                <a:solidFill>
                  <a:srgbClr val="0000FF"/>
                </a:solidFill>
              </a:rPr>
              <a:t>END</a:t>
            </a:r>
            <a:endParaRPr lang="en-IN" sz="1800" dirty="0"/>
          </a:p>
        </p:txBody>
      </p:sp>
    </p:spTree>
    <p:extLst>
      <p:ext uri="{BB962C8B-B14F-4D97-AF65-F5344CB8AC3E}">
        <p14:creationId xmlns:p14="http://schemas.microsoft.com/office/powerpoint/2010/main" val="26735710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DF00-0FE7-3826-CC56-E57D7D269BD8}"/>
              </a:ext>
            </a:extLst>
          </p:cNvPr>
          <p:cNvSpPr>
            <a:spLocks noGrp="1"/>
          </p:cNvSpPr>
          <p:nvPr>
            <p:ph type="title"/>
          </p:nvPr>
        </p:nvSpPr>
        <p:spPr/>
        <p:txBody>
          <a:bodyPr/>
          <a:lstStyle/>
          <a:p>
            <a:r>
              <a:rPr lang="en-US" dirty="0"/>
              <a:t>View</a:t>
            </a:r>
            <a:endParaRPr lang="en-IN" dirty="0"/>
          </a:p>
        </p:txBody>
      </p:sp>
      <p:sp>
        <p:nvSpPr>
          <p:cNvPr id="3" name="Content Placeholder 2">
            <a:extLst>
              <a:ext uri="{FF2B5EF4-FFF2-40B4-BE49-F238E27FC236}">
                <a16:creationId xmlns:a16="http://schemas.microsoft.com/office/drawing/2014/main" id="{356763E1-AC4A-CC8A-4B18-5A5FC1053C97}"/>
              </a:ext>
            </a:extLst>
          </p:cNvPr>
          <p:cNvSpPr>
            <a:spLocks noGrp="1"/>
          </p:cNvSpPr>
          <p:nvPr>
            <p:ph idx="1"/>
          </p:nvPr>
        </p:nvSpPr>
        <p:spPr/>
        <p:txBody>
          <a:bodyPr/>
          <a:lstStyle/>
          <a:p>
            <a:r>
              <a:rPr lang="en-US" b="0" i="0" dirty="0">
                <a:solidFill>
                  <a:srgbClr val="161616"/>
                </a:solidFill>
                <a:effectLst/>
                <a:latin typeface="Segoe UI" panose="020B0502040204020203" pitchFamily="34" charset="0"/>
              </a:rPr>
              <a:t>A view is a virtual table whose contents are defined by a query. Like a table, a view consists of a set of named columns and rows of data. Unless indexed, a view does not exist as a stored set of data values in a database. The rows and columns of data come from tables referenced in the query defining the view and are produced dynamically when the view is referenced.</a:t>
            </a:r>
            <a:endParaRPr lang="en-IN" dirty="0"/>
          </a:p>
        </p:txBody>
      </p:sp>
    </p:spTree>
    <p:extLst>
      <p:ext uri="{BB962C8B-B14F-4D97-AF65-F5344CB8AC3E}">
        <p14:creationId xmlns:p14="http://schemas.microsoft.com/office/powerpoint/2010/main" val="27102750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A96C-0823-D3B3-B819-D000542EAEE4}"/>
              </a:ext>
            </a:extLst>
          </p:cNvPr>
          <p:cNvSpPr>
            <a:spLocks noGrp="1"/>
          </p:cNvSpPr>
          <p:nvPr>
            <p:ph type="title"/>
          </p:nvPr>
        </p:nvSpPr>
        <p:spPr/>
        <p:txBody>
          <a:bodyPr/>
          <a:lstStyle/>
          <a:p>
            <a:r>
              <a:rPr lang="en-IN" b="1" i="0" dirty="0">
                <a:solidFill>
                  <a:srgbClr val="161616"/>
                </a:solidFill>
                <a:effectLst/>
                <a:latin typeface="Segoe UI" panose="020B0502040204020203" pitchFamily="34" charset="0"/>
              </a:rPr>
              <a:t>Types of views</a:t>
            </a:r>
            <a:endParaRPr lang="en-IN" dirty="0"/>
          </a:p>
        </p:txBody>
      </p:sp>
      <p:sp>
        <p:nvSpPr>
          <p:cNvPr id="3" name="Content Placeholder 2">
            <a:extLst>
              <a:ext uri="{FF2B5EF4-FFF2-40B4-BE49-F238E27FC236}">
                <a16:creationId xmlns:a16="http://schemas.microsoft.com/office/drawing/2014/main" id="{8E4ADE87-E829-BC42-19C9-3266005BCA1C}"/>
              </a:ext>
            </a:extLst>
          </p:cNvPr>
          <p:cNvSpPr>
            <a:spLocks noGrp="1"/>
          </p:cNvSpPr>
          <p:nvPr>
            <p:ph idx="1"/>
          </p:nvPr>
        </p:nvSpPr>
        <p:spPr/>
        <p:txBody>
          <a:bodyPr/>
          <a:lstStyle/>
          <a:p>
            <a:r>
              <a:rPr lang="en-IN" b="1" i="0" dirty="0">
                <a:solidFill>
                  <a:srgbClr val="161616"/>
                </a:solidFill>
                <a:effectLst/>
                <a:latin typeface="Segoe UI" panose="020B0502040204020203" pitchFamily="34" charset="0"/>
              </a:rPr>
              <a:t>Indexed views</a:t>
            </a:r>
          </a:p>
          <a:p>
            <a:r>
              <a:rPr lang="en-IN" b="1" i="0" dirty="0">
                <a:solidFill>
                  <a:srgbClr val="161616"/>
                </a:solidFill>
                <a:effectLst/>
                <a:latin typeface="Segoe UI" panose="020B0502040204020203" pitchFamily="34" charset="0"/>
              </a:rPr>
              <a:t>Partitioned views</a:t>
            </a:r>
          </a:p>
          <a:p>
            <a:r>
              <a:rPr lang="en-IN" b="1" i="0" dirty="0">
                <a:solidFill>
                  <a:srgbClr val="161616"/>
                </a:solidFill>
                <a:effectLst/>
                <a:latin typeface="Segoe UI" panose="020B0502040204020203" pitchFamily="34" charset="0"/>
              </a:rPr>
              <a:t>System views</a:t>
            </a:r>
          </a:p>
          <a:p>
            <a:endParaRPr lang="en-IN" dirty="0"/>
          </a:p>
        </p:txBody>
      </p:sp>
    </p:spTree>
    <p:extLst>
      <p:ext uri="{BB962C8B-B14F-4D97-AF65-F5344CB8AC3E}">
        <p14:creationId xmlns:p14="http://schemas.microsoft.com/office/powerpoint/2010/main" val="19369692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55D9A-8EA7-B293-0D35-CC63594EEA3E}"/>
              </a:ext>
            </a:extLst>
          </p:cNvPr>
          <p:cNvSpPr>
            <a:spLocks noGrp="1"/>
          </p:cNvSpPr>
          <p:nvPr>
            <p:ph type="title"/>
          </p:nvPr>
        </p:nvSpPr>
        <p:spPr/>
        <p:txBody>
          <a:bodyPr/>
          <a:lstStyle/>
          <a:p>
            <a:r>
              <a:rPr lang="en-US" dirty="0"/>
              <a:t>View Example</a:t>
            </a:r>
            <a:endParaRPr lang="en-IN" dirty="0"/>
          </a:p>
        </p:txBody>
      </p:sp>
      <p:sp>
        <p:nvSpPr>
          <p:cNvPr id="3" name="Content Placeholder 2">
            <a:extLst>
              <a:ext uri="{FF2B5EF4-FFF2-40B4-BE49-F238E27FC236}">
                <a16:creationId xmlns:a16="http://schemas.microsoft.com/office/drawing/2014/main" id="{5095BE40-3D9D-48AE-96EA-C03911D3E07E}"/>
              </a:ext>
            </a:extLst>
          </p:cNvPr>
          <p:cNvSpPr>
            <a:spLocks noGrp="1"/>
          </p:cNvSpPr>
          <p:nvPr>
            <p:ph idx="1"/>
          </p:nvPr>
        </p:nvSpPr>
        <p:spPr/>
        <p:txBody>
          <a:bodyPr>
            <a:normAutofit/>
          </a:bodyPr>
          <a:lstStyle/>
          <a:p>
            <a:pPr marL="0" indent="0">
              <a:spcBef>
                <a:spcPts val="0"/>
              </a:spcBef>
              <a:buNone/>
            </a:pPr>
            <a:r>
              <a:rPr lang="en-IN" sz="1800" dirty="0">
                <a:solidFill>
                  <a:srgbClr val="0000FF"/>
                </a:solidFill>
                <a:latin typeface="Consolas" panose="020B0609020204030204" pitchFamily="49" charset="0"/>
              </a:rPr>
              <a:t>CREATE</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VIEW</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HumanResources</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EmployeeHireDate</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FF"/>
                </a:solidFill>
                <a:latin typeface="Consolas" panose="020B0609020204030204" pitchFamily="49" charset="0"/>
              </a:rPr>
              <a:t>AS</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FirstName</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LastName</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e</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HireDate</a:t>
            </a:r>
            <a:endParaRPr lang="en-IN" sz="1800" dirty="0">
              <a:solidFill>
                <a:srgbClr val="000000"/>
              </a:solidFill>
              <a:latin typeface="Consolas" panose="020B0609020204030204" pitchFamily="49" charset="0"/>
            </a:endParaRPr>
          </a:p>
          <a:p>
            <a:pPr marL="0" indent="0">
              <a:spcBef>
                <a:spcPts val="0"/>
              </a:spcBef>
              <a:buNone/>
            </a:pP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HumanResources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Employee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e</a:t>
            </a:r>
          </a:p>
          <a:p>
            <a:pPr marL="0" indent="0">
              <a:spcBef>
                <a:spcPts val="0"/>
              </a:spcBef>
              <a:buNone/>
            </a:pPr>
            <a:r>
              <a:rPr lang="en-IN" sz="1800" dirty="0">
                <a:solidFill>
                  <a:srgbClr val="808080"/>
                </a:solidFill>
                <a:latin typeface="Consolas" panose="020B0609020204030204" pitchFamily="49" charset="0"/>
              </a:rPr>
              <a:t>INNER</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Person</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Person</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p</a:t>
            </a:r>
          </a:p>
          <a:p>
            <a:pPr marL="0" indent="0">
              <a:spcBef>
                <a:spcPts val="0"/>
              </a:spcBef>
              <a:buNone/>
            </a:pPr>
            <a:r>
              <a:rPr lang="fi-FI" sz="1800" dirty="0">
                <a:solidFill>
                  <a:srgbClr val="000000"/>
                </a:solidFill>
                <a:latin typeface="Consolas" panose="020B0609020204030204" pitchFamily="49" charset="0"/>
              </a:rPr>
              <a:t>    </a:t>
            </a:r>
            <a:r>
              <a:rPr lang="fi-FI" sz="1800" dirty="0">
                <a:solidFill>
                  <a:srgbClr val="0000FF"/>
                </a:solidFill>
                <a:latin typeface="Consolas" panose="020B0609020204030204" pitchFamily="49" charset="0"/>
              </a:rPr>
              <a:t>ON</a:t>
            </a:r>
            <a:r>
              <a:rPr lang="fi-FI" sz="1800" dirty="0">
                <a:solidFill>
                  <a:srgbClr val="000000"/>
                </a:solidFill>
                <a:latin typeface="Consolas" panose="020B0609020204030204" pitchFamily="49" charset="0"/>
              </a:rPr>
              <a:t> e</a:t>
            </a:r>
            <a:r>
              <a:rPr lang="fi-FI" sz="1800" dirty="0">
                <a:solidFill>
                  <a:srgbClr val="808080"/>
                </a:solidFill>
                <a:latin typeface="Consolas" panose="020B0609020204030204" pitchFamily="49" charset="0"/>
              </a:rPr>
              <a:t>.</a:t>
            </a:r>
            <a:r>
              <a:rPr lang="fi-FI" sz="1800" dirty="0">
                <a:solidFill>
                  <a:srgbClr val="000000"/>
                </a:solidFill>
                <a:latin typeface="Consolas" panose="020B0609020204030204" pitchFamily="49" charset="0"/>
              </a:rPr>
              <a:t>BusinessEntityID </a:t>
            </a:r>
            <a:r>
              <a:rPr lang="fi-FI" sz="1800" dirty="0">
                <a:solidFill>
                  <a:srgbClr val="808080"/>
                </a:solidFill>
                <a:latin typeface="Consolas" panose="020B0609020204030204" pitchFamily="49" charset="0"/>
              </a:rPr>
              <a:t>=</a:t>
            </a:r>
            <a:r>
              <a:rPr lang="fi-FI" sz="1800" dirty="0">
                <a:solidFill>
                  <a:srgbClr val="000000"/>
                </a:solidFill>
                <a:latin typeface="Consolas" panose="020B0609020204030204" pitchFamily="49" charset="0"/>
              </a:rPr>
              <a:t> p</a:t>
            </a:r>
            <a:r>
              <a:rPr lang="fi-FI" sz="1800" dirty="0">
                <a:solidFill>
                  <a:srgbClr val="808080"/>
                </a:solidFill>
                <a:latin typeface="Consolas" panose="020B0609020204030204" pitchFamily="49" charset="0"/>
              </a:rPr>
              <a:t>.</a:t>
            </a:r>
            <a:r>
              <a:rPr lang="fi-FI" sz="1800" dirty="0">
                <a:solidFill>
                  <a:srgbClr val="000000"/>
                </a:solidFill>
                <a:latin typeface="Consolas" panose="020B0609020204030204" pitchFamily="49" charset="0"/>
              </a:rPr>
              <a:t>BusinessEntityID</a:t>
            </a:r>
            <a:r>
              <a:rPr lang="fi-FI" sz="1800" dirty="0">
                <a:solidFill>
                  <a:srgbClr val="808080"/>
                </a:solidFill>
                <a:latin typeface="Consolas" panose="020B0609020204030204" pitchFamily="49" charset="0"/>
              </a:rPr>
              <a:t>;</a:t>
            </a:r>
            <a:endParaRPr lang="fi-FI" sz="1800" dirty="0">
              <a:solidFill>
                <a:srgbClr val="000000"/>
              </a:solidFill>
              <a:latin typeface="Consolas" panose="020B0609020204030204" pitchFamily="49" charset="0"/>
            </a:endParaRPr>
          </a:p>
          <a:p>
            <a:pPr marL="0" indent="0">
              <a:spcBef>
                <a:spcPts val="0"/>
              </a:spcBef>
              <a:buNone/>
            </a:pPr>
            <a:r>
              <a:rPr lang="en-IN" sz="1800" dirty="0">
                <a:solidFill>
                  <a:srgbClr val="0000FF"/>
                </a:solidFill>
                <a:latin typeface="Consolas" panose="020B0609020204030204" pitchFamily="49" charset="0"/>
              </a:rPr>
              <a:t>GO</a:t>
            </a:r>
            <a:endParaRPr lang="en-IN" sz="1800" dirty="0">
              <a:solidFill>
                <a:srgbClr val="000000"/>
              </a:solidFill>
              <a:latin typeface="Consolas" panose="020B0609020204030204" pitchFamily="49" charset="0"/>
            </a:endParaRPr>
          </a:p>
          <a:p>
            <a:pPr marL="0" indent="0">
              <a:spcBef>
                <a:spcPts val="0"/>
              </a:spcBef>
              <a:buNone/>
            </a:pP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8000"/>
                </a:solidFill>
                <a:latin typeface="Consolas" panose="020B0609020204030204" pitchFamily="49" charset="0"/>
              </a:rPr>
              <a:t>-- Query the view</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FirstName</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LastName</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HireDate</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HumanResources</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EmployeeHireDate</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FF"/>
                </a:solidFill>
                <a:latin typeface="Consolas" panose="020B0609020204030204" pitchFamily="49" charset="0"/>
              </a:rPr>
              <a:t>ORDER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LastName</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FF"/>
                </a:solidFill>
                <a:latin typeface="Consolas" panose="020B0609020204030204" pitchFamily="49" charset="0"/>
              </a:rPr>
              <a:t>GO</a:t>
            </a:r>
            <a:endParaRPr lang="en-IN" dirty="0"/>
          </a:p>
        </p:txBody>
      </p:sp>
    </p:spTree>
    <p:extLst>
      <p:ext uri="{BB962C8B-B14F-4D97-AF65-F5344CB8AC3E}">
        <p14:creationId xmlns:p14="http://schemas.microsoft.com/office/powerpoint/2010/main" val="3847270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1D2F5-849C-0581-28D9-391FDAB90CA4}"/>
              </a:ext>
            </a:extLst>
          </p:cNvPr>
          <p:cNvSpPr>
            <a:spLocks noGrp="1"/>
          </p:cNvSpPr>
          <p:nvPr>
            <p:ph type="title"/>
          </p:nvPr>
        </p:nvSpPr>
        <p:spPr/>
        <p:txBody>
          <a:bodyPr>
            <a:normAutofit/>
          </a:bodyPr>
          <a:lstStyle/>
          <a:p>
            <a:r>
              <a:rPr lang="en-IN" kern="0" dirty="0">
                <a:solidFill>
                  <a:srgbClr val="131313"/>
                </a:solidFill>
                <a:effectLst/>
                <a:latin typeface="+mn-lt"/>
                <a:ea typeface="Times New Roman" panose="02020603050405020304" pitchFamily="18" charset="0"/>
                <a:cs typeface="Arial" panose="020B0604020202020204" pitchFamily="34" charset="0"/>
              </a:rPr>
              <a:t>CURSOR LIMITATIONSA</a:t>
            </a:r>
            <a:endParaRPr lang="en-IN" dirty="0">
              <a:latin typeface="+mn-lt"/>
            </a:endParaRPr>
          </a:p>
        </p:txBody>
      </p:sp>
      <p:sp>
        <p:nvSpPr>
          <p:cNvPr id="3" name="Content Placeholder 2">
            <a:extLst>
              <a:ext uri="{FF2B5EF4-FFF2-40B4-BE49-F238E27FC236}">
                <a16:creationId xmlns:a16="http://schemas.microsoft.com/office/drawing/2014/main" id="{8E073DEC-8D2E-2ED2-855A-19332D3AAE07}"/>
              </a:ext>
            </a:extLst>
          </p:cNvPr>
          <p:cNvSpPr>
            <a:spLocks noGrp="1"/>
          </p:cNvSpPr>
          <p:nvPr>
            <p:ph idx="1"/>
          </p:nvPr>
        </p:nvSpPr>
        <p:spPr/>
        <p:txBody>
          <a:bodyPr>
            <a:normAutofit/>
          </a:bodyPr>
          <a:lstStyle/>
          <a:p>
            <a:r>
              <a:rPr lang="en-IN" sz="2400" kern="0" dirty="0">
                <a:solidFill>
                  <a:srgbClr val="131313"/>
                </a:solidFill>
                <a:effectLst/>
                <a:ea typeface="Times New Roman" panose="02020603050405020304" pitchFamily="18" charset="0"/>
                <a:cs typeface="Arial" panose="020B0604020202020204" pitchFamily="34" charset="0"/>
              </a:rPr>
              <a:t>cursor is a memory resident set of pointers -- meaning it occupies memory from your system that may be available for other processes</a:t>
            </a:r>
          </a:p>
          <a:p>
            <a:r>
              <a:rPr lang="en-IN" sz="2400" kern="0" dirty="0">
                <a:solidFill>
                  <a:srgbClr val="0C0D0E"/>
                </a:solidFill>
                <a:effectLst/>
                <a:ea typeface="Times New Roman" panose="02020603050405020304" pitchFamily="18" charset="0"/>
                <a:cs typeface="Times New Roman" panose="02020603050405020304" pitchFamily="18" charset="0"/>
              </a:rPr>
              <a:t>But, when you open a cursor, you are basically loading those rows into memory and locking them, creating potential blocks. Then, as you cycle through the cursor, you are making changes to other tables and still keeping all of the memory and locks of the cursor open.</a:t>
            </a:r>
            <a:endParaRPr lang="en-IN" sz="2400" kern="100" dirty="0">
              <a:effectLst/>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tabLst>
                <a:tab pos="457200" algn="l"/>
              </a:tabLst>
            </a:pPr>
            <a:r>
              <a:rPr lang="en-IN" sz="2400" kern="0" spc="10" dirty="0">
                <a:solidFill>
                  <a:srgbClr val="273239"/>
                </a:solidFill>
                <a:effectLst/>
                <a:ea typeface="Times New Roman" panose="02020603050405020304" pitchFamily="18" charset="0"/>
                <a:cs typeface="Arial" panose="020B0604020202020204" pitchFamily="34" charset="0"/>
              </a:rPr>
              <a:t>When processing data, it imposes locks on a subset or the entire table.</a:t>
            </a:r>
            <a:endParaRPr lang="en-IN" sz="2400" kern="100" dirty="0">
              <a:effectLst/>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tabLst>
                <a:tab pos="457200" algn="l"/>
              </a:tabLst>
            </a:pPr>
            <a:r>
              <a:rPr lang="en-IN" sz="2400" kern="0" spc="10" dirty="0">
                <a:solidFill>
                  <a:srgbClr val="273239"/>
                </a:solidFill>
                <a:effectLst/>
                <a:ea typeface="Times New Roman" panose="02020603050405020304" pitchFamily="18" charset="0"/>
                <a:cs typeface="Arial" panose="020B0604020202020204" pitchFamily="34" charset="0"/>
              </a:rPr>
              <a:t>The cursor updates table records one row at a time, which slows down its performance.</a:t>
            </a:r>
            <a:endParaRPr lang="en-IN" sz="2400" kern="100" dirty="0">
              <a:effectLst/>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tabLst>
                <a:tab pos="457200" algn="l"/>
              </a:tabLst>
            </a:pPr>
            <a:r>
              <a:rPr lang="en-IN" sz="2400" kern="0" spc="10" dirty="0">
                <a:solidFill>
                  <a:srgbClr val="273239"/>
                </a:solidFill>
                <a:effectLst/>
                <a:ea typeface="Times New Roman" panose="02020603050405020304" pitchFamily="18" charset="0"/>
                <a:cs typeface="Arial" panose="020B0604020202020204" pitchFamily="34" charset="0"/>
              </a:rPr>
              <a:t>While loops are slower than cursors, they do have more overhead.</a:t>
            </a:r>
            <a:endParaRPr lang="en-IN" sz="24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24635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2081-B342-E77C-6440-C0AB2D14093D}"/>
              </a:ext>
            </a:extLst>
          </p:cNvPr>
          <p:cNvSpPr>
            <a:spLocks noGrp="1"/>
          </p:cNvSpPr>
          <p:nvPr>
            <p:ph type="title"/>
          </p:nvPr>
        </p:nvSpPr>
        <p:spPr/>
        <p:txBody>
          <a:bodyPr/>
          <a:lstStyle/>
          <a:p>
            <a:r>
              <a:rPr lang="en-IN" b="0" i="0" dirty="0">
                <a:solidFill>
                  <a:srgbClr val="212121"/>
                </a:solidFill>
                <a:effectLst/>
              </a:rPr>
              <a:t>types of tables </a:t>
            </a:r>
            <a:endParaRPr lang="en-IN" dirty="0"/>
          </a:p>
        </p:txBody>
      </p:sp>
      <p:sp>
        <p:nvSpPr>
          <p:cNvPr id="3" name="Content Placeholder 2">
            <a:extLst>
              <a:ext uri="{FF2B5EF4-FFF2-40B4-BE49-F238E27FC236}">
                <a16:creationId xmlns:a16="http://schemas.microsoft.com/office/drawing/2014/main" id="{73FC9502-514E-8104-D5D2-791E1688CEDC}"/>
              </a:ext>
            </a:extLst>
          </p:cNvPr>
          <p:cNvSpPr>
            <a:spLocks noGrp="1"/>
          </p:cNvSpPr>
          <p:nvPr>
            <p:ph idx="1"/>
          </p:nvPr>
        </p:nvSpPr>
        <p:spPr/>
        <p:txBody>
          <a:bodyPr>
            <a:normAutofit/>
          </a:bodyPr>
          <a:lstStyle/>
          <a:p>
            <a:r>
              <a:rPr lang="en-IN" sz="2400" b="0" i="0" dirty="0">
                <a:solidFill>
                  <a:srgbClr val="212121"/>
                </a:solidFill>
                <a:effectLst/>
              </a:rPr>
              <a:t>Table Variable</a:t>
            </a:r>
          </a:p>
          <a:p>
            <a:r>
              <a:rPr lang="en-IN" sz="2400" b="0" i="0" dirty="0">
                <a:solidFill>
                  <a:srgbClr val="212121"/>
                </a:solidFill>
                <a:effectLst/>
              </a:rPr>
              <a:t>Global Temporary Tables</a:t>
            </a:r>
          </a:p>
          <a:p>
            <a:r>
              <a:rPr lang="en-IN" sz="2400" b="0" i="0" dirty="0">
                <a:solidFill>
                  <a:srgbClr val="212121"/>
                </a:solidFill>
                <a:effectLst/>
              </a:rPr>
              <a:t>Local Temporary Tables</a:t>
            </a:r>
          </a:p>
          <a:p>
            <a:r>
              <a:rPr lang="en-IN" sz="2400" b="0" i="0" dirty="0">
                <a:solidFill>
                  <a:srgbClr val="212121"/>
                </a:solidFill>
                <a:effectLst/>
              </a:rPr>
              <a:t>User Tables (Regular Tables)</a:t>
            </a:r>
          </a:p>
          <a:p>
            <a:endParaRPr lang="en-IN" sz="2400" dirty="0"/>
          </a:p>
        </p:txBody>
      </p:sp>
    </p:spTree>
    <p:extLst>
      <p:ext uri="{BB962C8B-B14F-4D97-AF65-F5344CB8AC3E}">
        <p14:creationId xmlns:p14="http://schemas.microsoft.com/office/powerpoint/2010/main" val="35720604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D856-79F7-C41C-A9B4-094A7693FE6C}"/>
              </a:ext>
            </a:extLst>
          </p:cNvPr>
          <p:cNvSpPr>
            <a:spLocks noGrp="1"/>
          </p:cNvSpPr>
          <p:nvPr>
            <p:ph type="title"/>
          </p:nvPr>
        </p:nvSpPr>
        <p:spPr/>
        <p:txBody>
          <a:bodyPr/>
          <a:lstStyle/>
          <a:p>
            <a:r>
              <a:rPr lang="en-US" dirty="0"/>
              <a:t>Table Variable</a:t>
            </a:r>
            <a:endParaRPr lang="en-IN" dirty="0"/>
          </a:p>
        </p:txBody>
      </p:sp>
      <p:sp>
        <p:nvSpPr>
          <p:cNvPr id="3" name="Content Placeholder 2">
            <a:extLst>
              <a:ext uri="{FF2B5EF4-FFF2-40B4-BE49-F238E27FC236}">
                <a16:creationId xmlns:a16="http://schemas.microsoft.com/office/drawing/2014/main" id="{C67584BC-9F37-A262-C4F2-072E20281B3C}"/>
              </a:ext>
            </a:extLst>
          </p:cNvPr>
          <p:cNvSpPr>
            <a:spLocks noGrp="1"/>
          </p:cNvSpPr>
          <p:nvPr>
            <p:ph idx="1"/>
          </p:nvPr>
        </p:nvSpPr>
        <p:spPr>
          <a:xfrm>
            <a:off x="838200" y="1825625"/>
            <a:ext cx="10515600" cy="4667250"/>
          </a:xfrm>
        </p:spPr>
        <p:txBody>
          <a:bodyPr>
            <a:noAutofit/>
          </a:bodyPr>
          <a:lstStyle/>
          <a:p>
            <a:pPr marL="0" indent="0">
              <a:buNone/>
            </a:pPr>
            <a:r>
              <a:rPr lang="en-US" sz="1400" b="1" i="0" dirty="0">
                <a:solidFill>
                  <a:srgbClr val="273239"/>
                </a:solidFill>
                <a:effectLst/>
              </a:rPr>
              <a:t>Table variable</a:t>
            </a:r>
            <a:r>
              <a:rPr lang="en-US" sz="1400" b="0" i="0" dirty="0">
                <a:solidFill>
                  <a:srgbClr val="273239"/>
                </a:solidFill>
                <a:effectLst/>
              </a:rPr>
              <a:t> is a type of local variable that used to store data temporarily, similar to the </a:t>
            </a:r>
            <a:r>
              <a:rPr lang="en-US" sz="1400" b="0" i="0" u="sng" dirty="0">
                <a:effectLst/>
                <a:hlinkClick r:id="rId2"/>
              </a:rPr>
              <a:t>temp table in SQL Server</a:t>
            </a:r>
            <a:r>
              <a:rPr lang="en-US" sz="1400" b="0" i="0" dirty="0">
                <a:solidFill>
                  <a:srgbClr val="273239"/>
                </a:solidFill>
                <a:effectLst/>
              </a:rPr>
              <a:t>. </a:t>
            </a:r>
            <a:r>
              <a:rPr lang="en-US" sz="1400" b="0" i="0" dirty="0" err="1">
                <a:solidFill>
                  <a:srgbClr val="273239"/>
                </a:solidFill>
                <a:effectLst/>
              </a:rPr>
              <a:t>Tempdb</a:t>
            </a:r>
            <a:r>
              <a:rPr lang="en-US" sz="1400" b="0" i="0" dirty="0">
                <a:solidFill>
                  <a:srgbClr val="273239"/>
                </a:solidFill>
                <a:effectLst/>
              </a:rPr>
              <a:t> database is used to store table variables.</a:t>
            </a:r>
            <a:endParaRPr lang="en-IN" sz="1400" dirty="0">
              <a:solidFill>
                <a:srgbClr val="0000FF"/>
              </a:solidFill>
            </a:endParaRPr>
          </a:p>
          <a:p>
            <a:pPr marL="0" indent="0">
              <a:buNone/>
            </a:pPr>
            <a:r>
              <a:rPr lang="en-IN" sz="1400" dirty="0">
                <a:solidFill>
                  <a:srgbClr val="0000FF"/>
                </a:solidFill>
              </a:rPr>
              <a:t>DECLARE</a:t>
            </a:r>
            <a:r>
              <a:rPr lang="en-IN" sz="1400" dirty="0">
                <a:solidFill>
                  <a:srgbClr val="000000"/>
                </a:solidFill>
              </a:rPr>
              <a:t> @MyTableVar </a:t>
            </a:r>
            <a:r>
              <a:rPr lang="en-IN" sz="1400" dirty="0">
                <a:solidFill>
                  <a:srgbClr val="0000FF"/>
                </a:solidFill>
              </a:rPr>
              <a:t>TABLE </a:t>
            </a:r>
            <a:r>
              <a:rPr lang="en-IN" sz="1400" dirty="0">
                <a:solidFill>
                  <a:srgbClr val="808080"/>
                </a:solidFill>
              </a:rPr>
              <a:t>(</a:t>
            </a:r>
            <a:endParaRPr lang="en-IN" sz="1400" dirty="0">
              <a:solidFill>
                <a:srgbClr val="000000"/>
              </a:solidFill>
            </a:endParaRPr>
          </a:p>
          <a:p>
            <a:pPr marL="0" indent="0">
              <a:buNone/>
            </a:pPr>
            <a:r>
              <a:rPr lang="en-IN" sz="1400" dirty="0">
                <a:solidFill>
                  <a:srgbClr val="000000"/>
                </a:solidFill>
              </a:rPr>
              <a:t>    </a:t>
            </a:r>
            <a:r>
              <a:rPr lang="en-IN" sz="1400" dirty="0" err="1">
                <a:solidFill>
                  <a:srgbClr val="000000"/>
                </a:solidFill>
              </a:rPr>
              <a:t>EmpID</a:t>
            </a:r>
            <a:r>
              <a:rPr lang="en-IN" sz="1400" dirty="0">
                <a:solidFill>
                  <a:srgbClr val="000000"/>
                </a:solidFill>
              </a:rPr>
              <a:t> </a:t>
            </a:r>
            <a:r>
              <a:rPr lang="en-IN" sz="1400" dirty="0">
                <a:solidFill>
                  <a:srgbClr val="0000FF"/>
                </a:solidFill>
              </a:rPr>
              <a:t>INT</a:t>
            </a:r>
            <a:r>
              <a:rPr lang="en-IN" sz="1400" dirty="0">
                <a:solidFill>
                  <a:srgbClr val="000000"/>
                </a:solidFill>
              </a:rPr>
              <a:t> </a:t>
            </a:r>
            <a:r>
              <a:rPr lang="en-IN" sz="1400" dirty="0">
                <a:solidFill>
                  <a:srgbClr val="808080"/>
                </a:solidFill>
              </a:rPr>
              <a:t>NOT</a:t>
            </a:r>
            <a:r>
              <a:rPr lang="en-IN" sz="1400" dirty="0">
                <a:solidFill>
                  <a:srgbClr val="000000"/>
                </a:solidFill>
              </a:rPr>
              <a:t> </a:t>
            </a:r>
            <a:r>
              <a:rPr lang="en-IN" sz="1400" dirty="0">
                <a:solidFill>
                  <a:srgbClr val="808080"/>
                </a:solidFill>
              </a:rPr>
              <a:t>NULL,</a:t>
            </a:r>
            <a:endParaRPr lang="en-IN" sz="1400" dirty="0">
              <a:solidFill>
                <a:srgbClr val="000000"/>
              </a:solidFill>
            </a:endParaRPr>
          </a:p>
          <a:p>
            <a:pPr marL="0" indent="0">
              <a:buNone/>
            </a:pPr>
            <a:r>
              <a:rPr lang="en-IN" sz="1400" dirty="0">
                <a:solidFill>
                  <a:srgbClr val="000000"/>
                </a:solidFill>
              </a:rPr>
              <a:t>    </a:t>
            </a:r>
            <a:r>
              <a:rPr lang="en-IN" sz="1400" dirty="0" err="1">
                <a:solidFill>
                  <a:srgbClr val="000000"/>
                </a:solidFill>
              </a:rPr>
              <a:t>OldVacationHours</a:t>
            </a:r>
            <a:r>
              <a:rPr lang="en-IN" sz="1400" dirty="0">
                <a:solidFill>
                  <a:srgbClr val="000000"/>
                </a:solidFill>
              </a:rPr>
              <a:t> </a:t>
            </a:r>
            <a:r>
              <a:rPr lang="en-IN" sz="1400" dirty="0">
                <a:solidFill>
                  <a:srgbClr val="0000FF"/>
                </a:solidFill>
              </a:rPr>
              <a:t>INT</a:t>
            </a:r>
            <a:r>
              <a:rPr lang="en-IN" sz="1400" dirty="0">
                <a:solidFill>
                  <a:srgbClr val="808080"/>
                </a:solidFill>
              </a:rPr>
              <a:t>,</a:t>
            </a:r>
            <a:endParaRPr lang="en-IN" sz="1400" dirty="0">
              <a:solidFill>
                <a:srgbClr val="000000"/>
              </a:solidFill>
            </a:endParaRPr>
          </a:p>
          <a:p>
            <a:pPr marL="0" indent="0">
              <a:buNone/>
            </a:pPr>
            <a:r>
              <a:rPr lang="en-IN" sz="1400" dirty="0">
                <a:solidFill>
                  <a:srgbClr val="000000"/>
                </a:solidFill>
              </a:rPr>
              <a:t>    </a:t>
            </a:r>
            <a:r>
              <a:rPr lang="en-IN" sz="1400" dirty="0" err="1">
                <a:solidFill>
                  <a:srgbClr val="000000"/>
                </a:solidFill>
              </a:rPr>
              <a:t>NewVacationHours</a:t>
            </a:r>
            <a:r>
              <a:rPr lang="en-IN" sz="1400" dirty="0">
                <a:solidFill>
                  <a:srgbClr val="000000"/>
                </a:solidFill>
              </a:rPr>
              <a:t> </a:t>
            </a:r>
            <a:r>
              <a:rPr lang="en-IN" sz="1400" dirty="0">
                <a:solidFill>
                  <a:srgbClr val="0000FF"/>
                </a:solidFill>
              </a:rPr>
              <a:t>INT</a:t>
            </a:r>
            <a:r>
              <a:rPr lang="en-IN" sz="1400" dirty="0">
                <a:solidFill>
                  <a:srgbClr val="808080"/>
                </a:solidFill>
              </a:rPr>
              <a:t>,</a:t>
            </a:r>
            <a:endParaRPr lang="en-IN" sz="1400" dirty="0">
              <a:solidFill>
                <a:srgbClr val="000000"/>
              </a:solidFill>
            </a:endParaRPr>
          </a:p>
          <a:p>
            <a:pPr marL="0" indent="0">
              <a:buNone/>
            </a:pPr>
            <a:r>
              <a:rPr lang="en-IN" sz="1400" dirty="0">
                <a:solidFill>
                  <a:srgbClr val="000000"/>
                </a:solidFill>
              </a:rPr>
              <a:t>    </a:t>
            </a:r>
            <a:r>
              <a:rPr lang="en-IN" sz="1400" dirty="0" err="1">
                <a:solidFill>
                  <a:srgbClr val="000000"/>
                </a:solidFill>
              </a:rPr>
              <a:t>ModifiedDate</a:t>
            </a:r>
            <a:r>
              <a:rPr lang="en-IN" sz="1400" dirty="0">
                <a:solidFill>
                  <a:srgbClr val="000000"/>
                </a:solidFill>
              </a:rPr>
              <a:t> </a:t>
            </a:r>
            <a:r>
              <a:rPr lang="en-IN" sz="1400" dirty="0">
                <a:solidFill>
                  <a:srgbClr val="0000FF"/>
                </a:solidFill>
              </a:rPr>
              <a:t>DATETIME</a:t>
            </a:r>
            <a:endParaRPr lang="en-IN" sz="1400" dirty="0">
              <a:solidFill>
                <a:srgbClr val="000000"/>
              </a:solidFill>
            </a:endParaRPr>
          </a:p>
          <a:p>
            <a:pPr marL="0" indent="0">
              <a:buNone/>
            </a:pPr>
            <a:r>
              <a:rPr lang="en-IN" sz="1400" dirty="0">
                <a:solidFill>
                  <a:srgbClr val="808080"/>
                </a:solidFill>
              </a:rPr>
              <a:t>);</a:t>
            </a:r>
            <a:endParaRPr lang="en-IN" sz="1400" dirty="0">
              <a:solidFill>
                <a:srgbClr val="000000"/>
              </a:solidFill>
            </a:endParaRPr>
          </a:p>
          <a:p>
            <a:pPr marL="0" indent="0">
              <a:buNone/>
            </a:pPr>
            <a:endParaRPr lang="en-IN" sz="1400" dirty="0">
              <a:solidFill>
                <a:srgbClr val="000000"/>
              </a:solidFill>
            </a:endParaRPr>
          </a:p>
          <a:p>
            <a:pPr marL="0" indent="0">
              <a:buNone/>
            </a:pPr>
            <a:r>
              <a:rPr lang="en-US" sz="1400" dirty="0">
                <a:solidFill>
                  <a:srgbClr val="FF00FF"/>
                </a:solidFill>
              </a:rPr>
              <a:t>UPDATE</a:t>
            </a:r>
            <a:r>
              <a:rPr lang="en-US" sz="1400" dirty="0">
                <a:solidFill>
                  <a:srgbClr val="000000"/>
                </a:solidFill>
              </a:rPr>
              <a:t> </a:t>
            </a:r>
            <a:r>
              <a:rPr lang="en-US" sz="1400" dirty="0">
                <a:solidFill>
                  <a:srgbClr val="0000FF"/>
                </a:solidFill>
              </a:rPr>
              <a:t>TOP </a:t>
            </a:r>
            <a:r>
              <a:rPr lang="en-US" sz="1400" dirty="0">
                <a:solidFill>
                  <a:srgbClr val="808080"/>
                </a:solidFill>
              </a:rPr>
              <a:t>(</a:t>
            </a:r>
            <a:r>
              <a:rPr lang="en-US" sz="1400" dirty="0">
                <a:solidFill>
                  <a:srgbClr val="000000"/>
                </a:solidFill>
              </a:rPr>
              <a:t>10</a:t>
            </a:r>
            <a:r>
              <a:rPr lang="en-US" sz="1400" dirty="0">
                <a:solidFill>
                  <a:srgbClr val="808080"/>
                </a:solidFill>
              </a:rPr>
              <a:t>)</a:t>
            </a:r>
            <a:r>
              <a:rPr lang="en-US" sz="1400" dirty="0">
                <a:solidFill>
                  <a:srgbClr val="000000"/>
                </a:solidFill>
              </a:rPr>
              <a:t> </a:t>
            </a:r>
            <a:r>
              <a:rPr lang="en-US" sz="1400" dirty="0" err="1">
                <a:solidFill>
                  <a:srgbClr val="000000"/>
                </a:solidFill>
              </a:rPr>
              <a:t>HumanResources</a:t>
            </a:r>
            <a:r>
              <a:rPr lang="en-US" sz="1400" dirty="0" err="1">
                <a:solidFill>
                  <a:srgbClr val="808080"/>
                </a:solidFill>
              </a:rPr>
              <a:t>.</a:t>
            </a:r>
            <a:r>
              <a:rPr lang="en-US" sz="1400" dirty="0" err="1">
                <a:solidFill>
                  <a:srgbClr val="000000"/>
                </a:solidFill>
              </a:rPr>
              <a:t>Employee</a:t>
            </a:r>
            <a:r>
              <a:rPr lang="en-US" sz="1400" dirty="0">
                <a:solidFill>
                  <a:srgbClr val="000000"/>
                </a:solidFill>
              </a:rPr>
              <a:t> </a:t>
            </a:r>
            <a:r>
              <a:rPr lang="en-US" sz="1400" dirty="0">
                <a:solidFill>
                  <a:srgbClr val="0000FF"/>
                </a:solidFill>
              </a:rPr>
              <a:t>SET</a:t>
            </a:r>
            <a:r>
              <a:rPr lang="en-US" sz="1400" dirty="0">
                <a:solidFill>
                  <a:srgbClr val="000000"/>
                </a:solidFill>
              </a:rPr>
              <a:t> </a:t>
            </a:r>
            <a:r>
              <a:rPr lang="en-US" sz="1400" dirty="0" err="1">
                <a:solidFill>
                  <a:srgbClr val="000000"/>
                </a:solidFill>
              </a:rPr>
              <a:t>VacationHours</a:t>
            </a:r>
            <a:r>
              <a:rPr lang="en-US" sz="1400" dirty="0">
                <a:solidFill>
                  <a:srgbClr val="000000"/>
                </a:solidFill>
              </a:rPr>
              <a:t> </a:t>
            </a:r>
            <a:r>
              <a:rPr lang="en-US" sz="1400" dirty="0">
                <a:solidFill>
                  <a:srgbClr val="808080"/>
                </a:solidFill>
              </a:rPr>
              <a:t>=</a:t>
            </a:r>
            <a:r>
              <a:rPr lang="en-US" sz="1400" dirty="0">
                <a:solidFill>
                  <a:srgbClr val="000000"/>
                </a:solidFill>
              </a:rPr>
              <a:t> </a:t>
            </a:r>
            <a:r>
              <a:rPr lang="en-US" sz="1400" dirty="0" err="1">
                <a:solidFill>
                  <a:srgbClr val="000000"/>
                </a:solidFill>
              </a:rPr>
              <a:t>VacationHours</a:t>
            </a:r>
            <a:r>
              <a:rPr lang="en-US" sz="1400" dirty="0">
                <a:solidFill>
                  <a:srgbClr val="000000"/>
                </a:solidFill>
              </a:rPr>
              <a:t> </a:t>
            </a:r>
            <a:r>
              <a:rPr lang="en-US" sz="1400" dirty="0">
                <a:solidFill>
                  <a:srgbClr val="808080"/>
                </a:solidFill>
              </a:rPr>
              <a:t>*</a:t>
            </a:r>
            <a:r>
              <a:rPr lang="en-US" sz="1400" dirty="0">
                <a:solidFill>
                  <a:srgbClr val="000000"/>
                </a:solidFill>
              </a:rPr>
              <a:t> 1.25</a:t>
            </a:r>
          </a:p>
          <a:p>
            <a:pPr marL="0" indent="0">
              <a:buNone/>
            </a:pPr>
            <a:r>
              <a:rPr lang="en-IN" sz="1400" dirty="0">
                <a:solidFill>
                  <a:srgbClr val="0000FF"/>
                </a:solidFill>
              </a:rPr>
              <a:t>OUTPUT</a:t>
            </a:r>
            <a:r>
              <a:rPr lang="en-IN" sz="1400" dirty="0">
                <a:solidFill>
                  <a:srgbClr val="000000"/>
                </a:solidFill>
              </a:rPr>
              <a:t> INSERTED</a:t>
            </a:r>
            <a:r>
              <a:rPr lang="en-IN" sz="1400" dirty="0">
                <a:solidFill>
                  <a:srgbClr val="808080"/>
                </a:solidFill>
              </a:rPr>
              <a:t>.</a:t>
            </a:r>
            <a:r>
              <a:rPr lang="en-IN" sz="1400" dirty="0">
                <a:solidFill>
                  <a:srgbClr val="000000"/>
                </a:solidFill>
              </a:rPr>
              <a:t>BusinessEntityID</a:t>
            </a:r>
            <a:r>
              <a:rPr lang="en-IN" sz="1400" dirty="0">
                <a:solidFill>
                  <a:srgbClr val="808080"/>
                </a:solidFill>
              </a:rPr>
              <a:t>,</a:t>
            </a:r>
            <a:r>
              <a:rPr lang="en-IN" sz="1400" dirty="0">
                <a:solidFill>
                  <a:srgbClr val="000000"/>
                </a:solidFill>
              </a:rPr>
              <a:t>DELETED</a:t>
            </a:r>
            <a:r>
              <a:rPr lang="en-IN" sz="1400" dirty="0">
                <a:solidFill>
                  <a:srgbClr val="808080"/>
                </a:solidFill>
              </a:rPr>
              <a:t>.</a:t>
            </a:r>
            <a:r>
              <a:rPr lang="en-IN" sz="1400" dirty="0">
                <a:solidFill>
                  <a:srgbClr val="000000"/>
                </a:solidFill>
              </a:rPr>
              <a:t>VacationHours</a:t>
            </a:r>
            <a:r>
              <a:rPr lang="en-IN" sz="1400" dirty="0">
                <a:solidFill>
                  <a:srgbClr val="808080"/>
                </a:solidFill>
              </a:rPr>
              <a:t>,</a:t>
            </a:r>
            <a:r>
              <a:rPr lang="en-IN" sz="1400" dirty="0">
                <a:solidFill>
                  <a:srgbClr val="000000"/>
                </a:solidFill>
              </a:rPr>
              <a:t>INSERTED</a:t>
            </a:r>
            <a:r>
              <a:rPr lang="en-IN" sz="1400" dirty="0">
                <a:solidFill>
                  <a:srgbClr val="808080"/>
                </a:solidFill>
              </a:rPr>
              <a:t>.</a:t>
            </a:r>
            <a:r>
              <a:rPr lang="en-IN" sz="1400" dirty="0">
                <a:solidFill>
                  <a:srgbClr val="000000"/>
                </a:solidFill>
              </a:rPr>
              <a:t>VacationHours</a:t>
            </a:r>
            <a:r>
              <a:rPr lang="en-IN" sz="1400" dirty="0">
                <a:solidFill>
                  <a:srgbClr val="808080"/>
                </a:solidFill>
              </a:rPr>
              <a:t>,</a:t>
            </a:r>
            <a:r>
              <a:rPr lang="en-IN" sz="1400" dirty="0">
                <a:solidFill>
                  <a:srgbClr val="000000"/>
                </a:solidFill>
              </a:rPr>
              <a:t>INSERTED</a:t>
            </a:r>
            <a:r>
              <a:rPr lang="en-IN" sz="1400" dirty="0">
                <a:solidFill>
                  <a:srgbClr val="808080"/>
                </a:solidFill>
              </a:rPr>
              <a:t>.</a:t>
            </a:r>
            <a:r>
              <a:rPr lang="en-IN" sz="1400" dirty="0">
                <a:solidFill>
                  <a:srgbClr val="000000"/>
                </a:solidFill>
              </a:rPr>
              <a:t>ModifiedDate</a:t>
            </a:r>
          </a:p>
          <a:p>
            <a:pPr marL="0" indent="0">
              <a:buNone/>
            </a:pPr>
            <a:r>
              <a:rPr lang="en-IN" sz="1400" dirty="0">
                <a:solidFill>
                  <a:srgbClr val="0000FF"/>
                </a:solidFill>
              </a:rPr>
              <a:t>INTO</a:t>
            </a:r>
            <a:r>
              <a:rPr lang="en-IN" sz="1400" dirty="0">
                <a:solidFill>
                  <a:srgbClr val="000000"/>
                </a:solidFill>
              </a:rPr>
              <a:t> @MyTableVar</a:t>
            </a:r>
            <a:r>
              <a:rPr lang="en-IN" sz="1400" dirty="0">
                <a:solidFill>
                  <a:srgbClr val="808080"/>
                </a:solidFill>
              </a:rPr>
              <a:t>;</a:t>
            </a:r>
            <a:endParaRPr lang="en-IN" sz="1400" dirty="0">
              <a:solidFill>
                <a:srgbClr val="000000"/>
              </a:solidFill>
            </a:endParaRPr>
          </a:p>
          <a:p>
            <a:pPr marL="0" indent="0">
              <a:buNone/>
            </a:pPr>
            <a:endParaRPr lang="en-IN" sz="1400" dirty="0">
              <a:solidFill>
                <a:srgbClr val="000000"/>
              </a:solidFill>
            </a:endParaRPr>
          </a:p>
          <a:p>
            <a:pPr marL="0" indent="0">
              <a:buNone/>
            </a:pPr>
            <a:r>
              <a:rPr lang="en-US" sz="1400" dirty="0">
                <a:solidFill>
                  <a:srgbClr val="008000"/>
                </a:solidFill>
              </a:rPr>
              <a:t>--Display the result set of the table variable.</a:t>
            </a:r>
            <a:endParaRPr lang="en-US" sz="1400" dirty="0">
              <a:solidFill>
                <a:srgbClr val="000000"/>
              </a:solidFill>
            </a:endParaRPr>
          </a:p>
          <a:p>
            <a:pPr marL="0" indent="0">
              <a:buNone/>
            </a:pPr>
            <a:r>
              <a:rPr lang="en-US" sz="1400" dirty="0">
                <a:solidFill>
                  <a:srgbClr val="0000FF"/>
                </a:solidFill>
              </a:rPr>
              <a:t>SELECT</a:t>
            </a:r>
            <a:r>
              <a:rPr lang="en-US" sz="1400" dirty="0">
                <a:solidFill>
                  <a:srgbClr val="000000"/>
                </a:solidFill>
              </a:rPr>
              <a:t> </a:t>
            </a:r>
            <a:r>
              <a:rPr lang="en-US" sz="1400" dirty="0" err="1">
                <a:solidFill>
                  <a:srgbClr val="000000"/>
                </a:solidFill>
              </a:rPr>
              <a:t>EmpID</a:t>
            </a:r>
            <a:r>
              <a:rPr lang="en-US" sz="1400" dirty="0" err="1">
                <a:solidFill>
                  <a:srgbClr val="808080"/>
                </a:solidFill>
              </a:rPr>
              <a:t>,</a:t>
            </a:r>
            <a:r>
              <a:rPr lang="en-US" sz="1400" dirty="0" err="1">
                <a:solidFill>
                  <a:srgbClr val="000000"/>
                </a:solidFill>
              </a:rPr>
              <a:t>OldVacationHours</a:t>
            </a:r>
            <a:r>
              <a:rPr lang="en-US" sz="1400" dirty="0" err="1">
                <a:solidFill>
                  <a:srgbClr val="808080"/>
                </a:solidFill>
              </a:rPr>
              <a:t>,</a:t>
            </a:r>
            <a:r>
              <a:rPr lang="en-US" sz="1400" dirty="0" err="1">
                <a:solidFill>
                  <a:srgbClr val="000000"/>
                </a:solidFill>
              </a:rPr>
              <a:t>NewVacationHours</a:t>
            </a:r>
            <a:r>
              <a:rPr lang="en-US" sz="1400" dirty="0" err="1">
                <a:solidFill>
                  <a:srgbClr val="808080"/>
                </a:solidFill>
              </a:rPr>
              <a:t>,</a:t>
            </a:r>
            <a:r>
              <a:rPr lang="en-US" sz="1400" dirty="0" err="1">
                <a:solidFill>
                  <a:srgbClr val="000000"/>
                </a:solidFill>
              </a:rPr>
              <a:t>ModifiedDate</a:t>
            </a:r>
            <a:r>
              <a:rPr lang="en-US" sz="1400" dirty="0">
                <a:solidFill>
                  <a:srgbClr val="000000"/>
                </a:solidFill>
              </a:rPr>
              <a:t> </a:t>
            </a:r>
            <a:r>
              <a:rPr lang="en-US" sz="1400" dirty="0">
                <a:solidFill>
                  <a:srgbClr val="0000FF"/>
                </a:solidFill>
              </a:rPr>
              <a:t>FROM</a:t>
            </a:r>
            <a:r>
              <a:rPr lang="en-US" sz="1400" dirty="0">
                <a:solidFill>
                  <a:srgbClr val="000000"/>
                </a:solidFill>
              </a:rPr>
              <a:t> @MyTableVar</a:t>
            </a:r>
            <a:r>
              <a:rPr lang="en-US" sz="1400" dirty="0">
                <a:solidFill>
                  <a:srgbClr val="808080"/>
                </a:solidFill>
              </a:rPr>
              <a:t>;</a:t>
            </a:r>
            <a:endParaRPr lang="en-IN" sz="1400" dirty="0"/>
          </a:p>
        </p:txBody>
      </p:sp>
    </p:spTree>
    <p:extLst>
      <p:ext uri="{BB962C8B-B14F-4D97-AF65-F5344CB8AC3E}">
        <p14:creationId xmlns:p14="http://schemas.microsoft.com/office/powerpoint/2010/main" val="22069415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9484-B1D1-127C-1E6A-698065E62BDF}"/>
              </a:ext>
            </a:extLst>
          </p:cNvPr>
          <p:cNvSpPr>
            <a:spLocks noGrp="1"/>
          </p:cNvSpPr>
          <p:nvPr>
            <p:ph type="title"/>
          </p:nvPr>
        </p:nvSpPr>
        <p:spPr/>
        <p:txBody>
          <a:bodyPr>
            <a:normAutofit/>
          </a:bodyPr>
          <a:lstStyle/>
          <a:p>
            <a:r>
              <a:rPr lang="en-US" b="0" i="0" dirty="0">
                <a:solidFill>
                  <a:srgbClr val="1F1F1F"/>
                </a:solidFill>
                <a:effectLst/>
              </a:rPr>
              <a:t>what is the use of Primary key?</a:t>
            </a:r>
            <a:endParaRPr lang="en-IN" dirty="0"/>
          </a:p>
        </p:txBody>
      </p:sp>
      <p:sp>
        <p:nvSpPr>
          <p:cNvPr id="3" name="Content Placeholder 2">
            <a:extLst>
              <a:ext uri="{FF2B5EF4-FFF2-40B4-BE49-F238E27FC236}">
                <a16:creationId xmlns:a16="http://schemas.microsoft.com/office/drawing/2014/main" id="{05D0A14B-017B-CB68-4FDE-C86B7072B9D9}"/>
              </a:ext>
            </a:extLst>
          </p:cNvPr>
          <p:cNvSpPr>
            <a:spLocks noGrp="1"/>
          </p:cNvSpPr>
          <p:nvPr>
            <p:ph idx="1"/>
          </p:nvPr>
        </p:nvSpPr>
        <p:spPr/>
        <p:txBody>
          <a:bodyPr>
            <a:normAutofit/>
          </a:bodyPr>
          <a:lstStyle/>
          <a:p>
            <a:r>
              <a:rPr lang="en-US" sz="2400" b="0" i="0" dirty="0">
                <a:solidFill>
                  <a:srgbClr val="FF0000"/>
                </a:solidFill>
                <a:effectLst/>
              </a:rPr>
              <a:t>if </a:t>
            </a:r>
            <a:r>
              <a:rPr lang="en-US" sz="2400" b="1" i="0" dirty="0">
                <a:solidFill>
                  <a:srgbClr val="FF0000"/>
                </a:solidFill>
                <a:effectLst/>
              </a:rPr>
              <a:t>primary foreign key relation is not mandatory for 2 tables to be joined then what is the use of these keys</a:t>
            </a:r>
            <a:r>
              <a:rPr lang="en-US" sz="2400" b="0" i="0" dirty="0">
                <a:solidFill>
                  <a:srgbClr val="FF0000"/>
                </a:solidFill>
                <a:effectLst/>
              </a:rPr>
              <a:t>?</a:t>
            </a:r>
            <a:br>
              <a:rPr lang="en-US" sz="2400" dirty="0"/>
            </a:br>
            <a:r>
              <a:rPr lang="en-US" sz="2400" b="1" i="0" dirty="0">
                <a:solidFill>
                  <a:srgbClr val="333333"/>
                </a:solidFill>
                <a:effectLst/>
              </a:rPr>
              <a:t>Primary key enforces uniqueness of values over one or more columns.</a:t>
            </a:r>
            <a:r>
              <a:rPr lang="en-US" sz="2400" b="0" i="0" dirty="0">
                <a:solidFill>
                  <a:srgbClr val="333333"/>
                </a:solidFill>
                <a:effectLst/>
              </a:rPr>
              <a:t> Since ID is not a primary key in Departments table, 2 or more departments may end up having same ID value, which makes it impossible to distinguish between them based on the ID column value.</a:t>
            </a:r>
            <a:br>
              <a:rPr lang="en-US" sz="2400" dirty="0"/>
            </a:br>
            <a:br>
              <a:rPr lang="en-US" sz="2400" dirty="0"/>
            </a:br>
            <a:r>
              <a:rPr lang="en-US" sz="2400" b="1" i="0" dirty="0">
                <a:solidFill>
                  <a:srgbClr val="333333"/>
                </a:solidFill>
                <a:effectLst/>
              </a:rPr>
              <a:t>Foreign key enforces referential integrity. </a:t>
            </a:r>
            <a:r>
              <a:rPr lang="en-US" sz="2400" b="0" i="0" dirty="0">
                <a:solidFill>
                  <a:srgbClr val="333333"/>
                </a:solidFill>
                <a:effectLst/>
              </a:rPr>
              <a:t>Without foreign key constraint on </a:t>
            </a:r>
            <a:r>
              <a:rPr lang="en-US" sz="2400" b="0" i="0" dirty="0" err="1">
                <a:solidFill>
                  <a:srgbClr val="333333"/>
                </a:solidFill>
                <a:effectLst/>
              </a:rPr>
              <a:t>DepartmentId</a:t>
            </a:r>
            <a:r>
              <a:rPr lang="en-US" sz="2400" b="0" i="0" dirty="0">
                <a:solidFill>
                  <a:srgbClr val="333333"/>
                </a:solidFill>
                <a:effectLst/>
              </a:rPr>
              <a:t> column in Employees table, it is possible to insert a row into Employees table with a value for </a:t>
            </a:r>
            <a:r>
              <a:rPr lang="en-US" sz="2400" b="0" i="0" dirty="0" err="1">
                <a:solidFill>
                  <a:srgbClr val="333333"/>
                </a:solidFill>
                <a:effectLst/>
              </a:rPr>
              <a:t>DepartmentId</a:t>
            </a:r>
            <a:r>
              <a:rPr lang="en-US" sz="2400" b="0" i="0" dirty="0">
                <a:solidFill>
                  <a:srgbClr val="333333"/>
                </a:solidFill>
                <a:effectLst/>
              </a:rPr>
              <a:t> column that does not exist in Departments table.</a:t>
            </a:r>
            <a:endParaRPr lang="en-IN" sz="2400" dirty="0"/>
          </a:p>
        </p:txBody>
      </p:sp>
    </p:spTree>
    <p:extLst>
      <p:ext uri="{BB962C8B-B14F-4D97-AF65-F5344CB8AC3E}">
        <p14:creationId xmlns:p14="http://schemas.microsoft.com/office/powerpoint/2010/main" val="13732440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DE34-5BEF-CA01-3517-E6B819AA6F35}"/>
              </a:ext>
            </a:extLst>
          </p:cNvPr>
          <p:cNvSpPr>
            <a:spLocks noGrp="1"/>
          </p:cNvSpPr>
          <p:nvPr>
            <p:ph type="title"/>
          </p:nvPr>
        </p:nvSpPr>
        <p:spPr/>
        <p:txBody>
          <a:bodyPr/>
          <a:lstStyle/>
          <a:p>
            <a:r>
              <a:rPr lang="en-US" b="0" i="0" dirty="0">
                <a:solidFill>
                  <a:srgbClr val="1F1F1F"/>
                </a:solidFill>
                <a:effectLst/>
                <a:latin typeface="Google Sans"/>
              </a:rPr>
              <a:t>Why is it a bad idea to have a table without a primary key?</a:t>
            </a:r>
            <a:endParaRPr lang="en-IN" dirty="0"/>
          </a:p>
        </p:txBody>
      </p:sp>
      <p:sp>
        <p:nvSpPr>
          <p:cNvPr id="3" name="Content Placeholder 2">
            <a:extLst>
              <a:ext uri="{FF2B5EF4-FFF2-40B4-BE49-F238E27FC236}">
                <a16:creationId xmlns:a16="http://schemas.microsoft.com/office/drawing/2014/main" id="{497D9134-89E0-674E-47CF-F2BBC5F1C47A}"/>
              </a:ext>
            </a:extLst>
          </p:cNvPr>
          <p:cNvSpPr>
            <a:spLocks noGrp="1"/>
          </p:cNvSpPr>
          <p:nvPr>
            <p:ph idx="1"/>
          </p:nvPr>
        </p:nvSpPr>
        <p:spPr/>
        <p:txBody>
          <a:bodyPr>
            <a:normAutofit/>
          </a:bodyPr>
          <a:lstStyle/>
          <a:p>
            <a:r>
              <a:rPr lang="en-US" sz="1800" b="0" i="0" dirty="0">
                <a:solidFill>
                  <a:srgbClr val="0C0D0E"/>
                </a:solidFill>
                <a:effectLst/>
              </a:rPr>
              <a:t>Here're some reasons why you </a:t>
            </a:r>
            <a:r>
              <a:rPr lang="en-US" sz="1800" b="1" dirty="0">
                <a:solidFill>
                  <a:srgbClr val="0C0D0E"/>
                </a:solidFill>
                <a:effectLst/>
              </a:rPr>
              <a:t>should</a:t>
            </a:r>
            <a:r>
              <a:rPr lang="en-US" sz="1800" b="0" i="0" dirty="0">
                <a:solidFill>
                  <a:srgbClr val="0C0D0E"/>
                </a:solidFill>
                <a:effectLst/>
              </a:rPr>
              <a:t> use primary keys (PKs):</a:t>
            </a:r>
          </a:p>
          <a:p>
            <a:pPr lvl="1"/>
            <a:r>
              <a:rPr lang="en-US" sz="1800" b="0" i="0" dirty="0">
                <a:solidFill>
                  <a:srgbClr val="0C0D0E"/>
                </a:solidFill>
                <a:effectLst/>
              </a:rPr>
              <a:t>They allow you to have a way to uniquely identify a given row in a table to ensure that there're no duplicates.</a:t>
            </a:r>
          </a:p>
          <a:p>
            <a:pPr lvl="1"/>
            <a:r>
              <a:rPr lang="en-US" sz="1800" b="0" i="0" dirty="0">
                <a:solidFill>
                  <a:srgbClr val="0C0D0E"/>
                </a:solidFill>
                <a:effectLst/>
              </a:rPr>
              <a:t>The RDBMS enforces this constraint for you, so you don't have to write additional code to check for duplicates before inserting, avoiding a full table scan, which implies better performance here.</a:t>
            </a:r>
          </a:p>
          <a:p>
            <a:pPr lvl="1"/>
            <a:r>
              <a:rPr lang="en-US" sz="1800" b="0" i="0" dirty="0">
                <a:solidFill>
                  <a:srgbClr val="0C0D0E"/>
                </a:solidFill>
                <a:effectLst/>
              </a:rPr>
              <a:t>PKs allow you to create foreign keys (FKs) to create relations between tables in a way that the RDBMS is "aware" of them. Without PKs/FKs, the relationship only exists inside the programmer's mind, and the referenced table might have a row with its "PK" deleted, and the other table with the "FK" still thinks the "PK" exists. This is bad, which leads to the next point.</a:t>
            </a:r>
          </a:p>
          <a:p>
            <a:pPr lvl="1"/>
            <a:r>
              <a:rPr lang="en-US" sz="1800" b="0" i="0" dirty="0">
                <a:solidFill>
                  <a:srgbClr val="0C0D0E"/>
                </a:solidFill>
                <a:effectLst/>
              </a:rPr>
              <a:t>It allows the RDBMS to enforce integrity constraints. Is TableA.id referenced by </a:t>
            </a:r>
            <a:r>
              <a:rPr lang="en-US" sz="1800" b="0" i="0" dirty="0" err="1">
                <a:solidFill>
                  <a:srgbClr val="0C0D0E"/>
                </a:solidFill>
                <a:effectLst/>
              </a:rPr>
              <a:t>TableB.table_a_id</a:t>
            </a:r>
            <a:r>
              <a:rPr lang="en-US" sz="1800" b="0" i="0" dirty="0">
                <a:solidFill>
                  <a:srgbClr val="0C0D0E"/>
                </a:solidFill>
                <a:effectLst/>
              </a:rPr>
              <a:t>? If </a:t>
            </a:r>
            <a:r>
              <a:rPr lang="en-US" sz="1800" b="0" i="0" dirty="0" err="1">
                <a:solidFill>
                  <a:srgbClr val="0C0D0E"/>
                </a:solidFill>
                <a:effectLst/>
              </a:rPr>
              <a:t>TableB.table_a_id</a:t>
            </a:r>
            <a:r>
              <a:rPr lang="en-US" sz="1800" b="0" i="0" dirty="0">
                <a:solidFill>
                  <a:srgbClr val="0C0D0E"/>
                </a:solidFill>
                <a:effectLst/>
              </a:rPr>
              <a:t> = 5 then, you're guaranteed to have a row with id = 5 in </a:t>
            </a:r>
            <a:r>
              <a:rPr lang="en-US" sz="1800" b="0" i="0" dirty="0" err="1">
                <a:solidFill>
                  <a:srgbClr val="0C0D0E"/>
                </a:solidFill>
                <a:effectLst/>
              </a:rPr>
              <a:t>TableA</a:t>
            </a:r>
            <a:r>
              <a:rPr lang="en-US" sz="1800" b="0" i="0" dirty="0">
                <a:solidFill>
                  <a:srgbClr val="0C0D0E"/>
                </a:solidFill>
                <a:effectLst/>
              </a:rPr>
              <a:t>. Data integrity and consistency is maintained, and that is good.</a:t>
            </a:r>
          </a:p>
          <a:p>
            <a:pPr lvl="1"/>
            <a:r>
              <a:rPr lang="en-US" sz="1800" b="0" i="0" dirty="0">
                <a:solidFill>
                  <a:srgbClr val="0C0D0E"/>
                </a:solidFill>
                <a:effectLst/>
              </a:rPr>
              <a:t>It allows the RDBMS to perform faster searches b/c PK fields are indexed, which means that a table doesn't need to have </a:t>
            </a:r>
            <a:r>
              <a:rPr lang="en-US" sz="1800" b="0" i="1" dirty="0">
                <a:solidFill>
                  <a:srgbClr val="0C0D0E"/>
                </a:solidFill>
                <a:effectLst/>
              </a:rPr>
              <a:t>all</a:t>
            </a:r>
            <a:r>
              <a:rPr lang="en-US" sz="1800" b="0" i="0" dirty="0">
                <a:solidFill>
                  <a:srgbClr val="0C0D0E"/>
                </a:solidFill>
                <a:effectLst/>
              </a:rPr>
              <a:t> of its rows checked when searching for something (e.g. a binary search on a tree structure).</a:t>
            </a:r>
            <a:endParaRPr lang="en-IN" sz="1800" dirty="0"/>
          </a:p>
          <a:p>
            <a:endParaRPr lang="en-IN" sz="1800" dirty="0"/>
          </a:p>
        </p:txBody>
      </p:sp>
    </p:spTree>
    <p:extLst>
      <p:ext uri="{BB962C8B-B14F-4D97-AF65-F5344CB8AC3E}">
        <p14:creationId xmlns:p14="http://schemas.microsoft.com/office/powerpoint/2010/main" val="22635012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6329-B742-80A3-8B6C-12D874400664}"/>
              </a:ext>
            </a:extLst>
          </p:cNvPr>
          <p:cNvSpPr>
            <a:spLocks noGrp="1"/>
          </p:cNvSpPr>
          <p:nvPr>
            <p:ph type="title"/>
          </p:nvPr>
        </p:nvSpPr>
        <p:spPr/>
        <p:txBody>
          <a:bodyPr/>
          <a:lstStyle/>
          <a:p>
            <a:r>
              <a:rPr lang="en-IN" b="0" i="0" dirty="0">
                <a:solidFill>
                  <a:srgbClr val="1F1F1F"/>
                </a:solidFill>
                <a:effectLst/>
              </a:rPr>
              <a:t>Statistics in </a:t>
            </a:r>
            <a:r>
              <a:rPr lang="en-IN" b="0" i="0" dirty="0" err="1">
                <a:solidFill>
                  <a:srgbClr val="1F1F1F"/>
                </a:solidFill>
                <a:effectLst/>
              </a:rPr>
              <a:t>sql</a:t>
            </a:r>
            <a:r>
              <a:rPr lang="en-IN" b="0" i="0" dirty="0">
                <a:solidFill>
                  <a:srgbClr val="1F1F1F"/>
                </a:solidFill>
                <a:effectLst/>
              </a:rPr>
              <a:t> serve</a:t>
            </a:r>
            <a:endParaRPr lang="en-IN" dirty="0"/>
          </a:p>
        </p:txBody>
      </p:sp>
      <p:sp>
        <p:nvSpPr>
          <p:cNvPr id="3" name="Content Placeholder 2">
            <a:extLst>
              <a:ext uri="{FF2B5EF4-FFF2-40B4-BE49-F238E27FC236}">
                <a16:creationId xmlns:a16="http://schemas.microsoft.com/office/drawing/2014/main" id="{1876FF01-1FA6-788D-600A-E6FB780134E2}"/>
              </a:ext>
            </a:extLst>
          </p:cNvPr>
          <p:cNvSpPr>
            <a:spLocks noGrp="1"/>
          </p:cNvSpPr>
          <p:nvPr>
            <p:ph idx="1"/>
          </p:nvPr>
        </p:nvSpPr>
        <p:spPr/>
        <p:txBody>
          <a:bodyPr>
            <a:normAutofit/>
          </a:bodyPr>
          <a:lstStyle/>
          <a:p>
            <a:r>
              <a:rPr lang="en-US" sz="2400" b="0" i="0" dirty="0">
                <a:solidFill>
                  <a:srgbClr val="161616"/>
                </a:solidFill>
                <a:effectLst/>
              </a:rPr>
              <a:t>Statistics for query optimization are binary large objects (BLOBs) that contain statistical information about the distribution of values in one or more columns of a table or indexed view. The Query Optimizer uses these statistics to estimate the </a:t>
            </a:r>
            <a:r>
              <a:rPr lang="en-US" sz="2400" b="0" i="1" dirty="0">
                <a:solidFill>
                  <a:srgbClr val="161616"/>
                </a:solidFill>
                <a:effectLst/>
              </a:rPr>
              <a:t>cardinality</a:t>
            </a:r>
            <a:r>
              <a:rPr lang="en-US" sz="2400" b="0" i="0" dirty="0">
                <a:solidFill>
                  <a:srgbClr val="161616"/>
                </a:solidFill>
                <a:effectLst/>
              </a:rPr>
              <a:t>, or number of rows, in the query result.</a:t>
            </a:r>
            <a:endParaRPr lang="en-IN" sz="2400" dirty="0"/>
          </a:p>
        </p:txBody>
      </p:sp>
    </p:spTree>
    <p:extLst>
      <p:ext uri="{BB962C8B-B14F-4D97-AF65-F5344CB8AC3E}">
        <p14:creationId xmlns:p14="http://schemas.microsoft.com/office/powerpoint/2010/main" val="36013101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91594-6012-5FA3-FFB6-DA574C6831F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String Functions</a:t>
            </a:r>
          </a:p>
        </p:txBody>
      </p:sp>
      <p:pic>
        <p:nvPicPr>
          <p:cNvPr id="5" name="Content Placeholder 4">
            <a:extLst>
              <a:ext uri="{FF2B5EF4-FFF2-40B4-BE49-F238E27FC236}">
                <a16:creationId xmlns:a16="http://schemas.microsoft.com/office/drawing/2014/main" id="{C501D59F-C42D-E12D-D840-C9157E55D669}"/>
              </a:ext>
            </a:extLst>
          </p:cNvPr>
          <p:cNvPicPr>
            <a:picLocks noGrp="1" noChangeAspect="1"/>
          </p:cNvPicPr>
          <p:nvPr>
            <p:ph idx="1"/>
          </p:nvPr>
        </p:nvPicPr>
        <p:blipFill>
          <a:blip r:embed="rId2"/>
          <a:stretch>
            <a:fillRect/>
          </a:stretch>
        </p:blipFill>
        <p:spPr>
          <a:xfrm>
            <a:off x="6886856" y="643466"/>
            <a:ext cx="2561619" cy="5568739"/>
          </a:xfrm>
          <a:prstGeom prst="rect">
            <a:avLst/>
          </a:prstGeom>
        </p:spPr>
      </p:pic>
    </p:spTree>
    <p:extLst>
      <p:ext uri="{BB962C8B-B14F-4D97-AF65-F5344CB8AC3E}">
        <p14:creationId xmlns:p14="http://schemas.microsoft.com/office/powerpoint/2010/main" val="20905215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91594-6012-5FA3-FFB6-DA574C6831F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String Functions</a:t>
            </a:r>
          </a:p>
        </p:txBody>
      </p:sp>
      <p:pic>
        <p:nvPicPr>
          <p:cNvPr id="7" name="Content Placeholder 6">
            <a:extLst>
              <a:ext uri="{FF2B5EF4-FFF2-40B4-BE49-F238E27FC236}">
                <a16:creationId xmlns:a16="http://schemas.microsoft.com/office/drawing/2014/main" id="{098ED2D1-C95C-7B26-60B5-BE01A83C7CA0}"/>
              </a:ext>
            </a:extLst>
          </p:cNvPr>
          <p:cNvPicPr>
            <a:picLocks noGrp="1" noChangeAspect="1"/>
          </p:cNvPicPr>
          <p:nvPr>
            <p:ph idx="1"/>
          </p:nvPr>
        </p:nvPicPr>
        <p:blipFill>
          <a:blip r:embed="rId2"/>
          <a:stretch>
            <a:fillRect/>
          </a:stretch>
        </p:blipFill>
        <p:spPr>
          <a:xfrm>
            <a:off x="6363879" y="643466"/>
            <a:ext cx="3607574" cy="5568739"/>
          </a:xfrm>
          <a:prstGeom prst="rect">
            <a:avLst/>
          </a:prstGeom>
        </p:spPr>
      </p:pic>
    </p:spTree>
    <p:extLst>
      <p:ext uri="{BB962C8B-B14F-4D97-AF65-F5344CB8AC3E}">
        <p14:creationId xmlns:p14="http://schemas.microsoft.com/office/powerpoint/2010/main" val="31794707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184CD-CF00-3170-B788-B9357B1F9A4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Numeric Functions</a:t>
            </a:r>
          </a:p>
        </p:txBody>
      </p:sp>
      <p:pic>
        <p:nvPicPr>
          <p:cNvPr id="5" name="Content Placeholder 4" descr="A white background with black text&#10;&#10;Description automatically generated">
            <a:extLst>
              <a:ext uri="{FF2B5EF4-FFF2-40B4-BE49-F238E27FC236}">
                <a16:creationId xmlns:a16="http://schemas.microsoft.com/office/drawing/2014/main" id="{1A709178-EBEC-D34F-6A46-494F84CD88B3}"/>
              </a:ext>
            </a:extLst>
          </p:cNvPr>
          <p:cNvPicPr>
            <a:picLocks noGrp="1" noChangeAspect="1"/>
          </p:cNvPicPr>
          <p:nvPr>
            <p:ph idx="1"/>
          </p:nvPr>
        </p:nvPicPr>
        <p:blipFill>
          <a:blip r:embed="rId2"/>
          <a:stretch>
            <a:fillRect/>
          </a:stretch>
        </p:blipFill>
        <p:spPr>
          <a:xfrm>
            <a:off x="6942544" y="643466"/>
            <a:ext cx="2450243" cy="5568739"/>
          </a:xfrm>
          <a:prstGeom prst="rect">
            <a:avLst/>
          </a:prstGeom>
        </p:spPr>
      </p:pic>
    </p:spTree>
    <p:extLst>
      <p:ext uri="{BB962C8B-B14F-4D97-AF65-F5344CB8AC3E}">
        <p14:creationId xmlns:p14="http://schemas.microsoft.com/office/powerpoint/2010/main" val="33251736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184CD-CF00-3170-B788-B9357B1F9A4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Numeric Functions</a:t>
            </a:r>
          </a:p>
        </p:txBody>
      </p:sp>
      <p:pic>
        <p:nvPicPr>
          <p:cNvPr id="5" name="Content Placeholder 4" descr="A white background with black text&#10;&#10;Description automatically generated">
            <a:extLst>
              <a:ext uri="{FF2B5EF4-FFF2-40B4-BE49-F238E27FC236}">
                <a16:creationId xmlns:a16="http://schemas.microsoft.com/office/drawing/2014/main" id="{99FF1D0D-260C-3806-78BC-3F30670DBFE2}"/>
              </a:ext>
            </a:extLst>
          </p:cNvPr>
          <p:cNvPicPr>
            <a:picLocks noGrp="1" noChangeAspect="1"/>
          </p:cNvPicPr>
          <p:nvPr>
            <p:ph idx="1"/>
          </p:nvPr>
        </p:nvPicPr>
        <p:blipFill>
          <a:blip r:embed="rId2"/>
          <a:stretch>
            <a:fillRect/>
          </a:stretch>
        </p:blipFill>
        <p:spPr>
          <a:xfrm>
            <a:off x="5684310" y="643466"/>
            <a:ext cx="4966712" cy="5568739"/>
          </a:xfrm>
          <a:prstGeom prst="rect">
            <a:avLst/>
          </a:prstGeom>
        </p:spPr>
      </p:pic>
    </p:spTree>
    <p:extLst>
      <p:ext uri="{BB962C8B-B14F-4D97-AF65-F5344CB8AC3E}">
        <p14:creationId xmlns:p14="http://schemas.microsoft.com/office/powerpoint/2010/main" val="22405689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BEAE3-433F-5A74-A9EA-A33FAC147BF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Date Functions</a:t>
            </a:r>
          </a:p>
        </p:txBody>
      </p:sp>
      <p:pic>
        <p:nvPicPr>
          <p:cNvPr id="5" name="Content Placeholder 4">
            <a:extLst>
              <a:ext uri="{FF2B5EF4-FFF2-40B4-BE49-F238E27FC236}">
                <a16:creationId xmlns:a16="http://schemas.microsoft.com/office/drawing/2014/main" id="{4B770534-3A81-9A1A-8117-2CE7D7C158E9}"/>
              </a:ext>
            </a:extLst>
          </p:cNvPr>
          <p:cNvPicPr>
            <a:picLocks noGrp="1" noChangeAspect="1"/>
          </p:cNvPicPr>
          <p:nvPr>
            <p:ph idx="1"/>
          </p:nvPr>
        </p:nvPicPr>
        <p:blipFill>
          <a:blip r:embed="rId2"/>
          <a:stretch>
            <a:fillRect/>
          </a:stretch>
        </p:blipFill>
        <p:spPr>
          <a:xfrm>
            <a:off x="6450733" y="643466"/>
            <a:ext cx="3433866" cy="5568739"/>
          </a:xfrm>
          <a:prstGeom prst="rect">
            <a:avLst/>
          </a:prstGeom>
        </p:spPr>
      </p:pic>
    </p:spTree>
    <p:extLst>
      <p:ext uri="{BB962C8B-B14F-4D97-AF65-F5344CB8AC3E}">
        <p14:creationId xmlns:p14="http://schemas.microsoft.com/office/powerpoint/2010/main" val="406778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764B-243D-B614-273F-D64A29599415}"/>
              </a:ext>
            </a:extLst>
          </p:cNvPr>
          <p:cNvSpPr>
            <a:spLocks noGrp="1"/>
          </p:cNvSpPr>
          <p:nvPr>
            <p:ph type="title"/>
          </p:nvPr>
        </p:nvSpPr>
        <p:spPr/>
        <p:txBody>
          <a:bodyPr>
            <a:normAutofit/>
          </a:bodyPr>
          <a:lstStyle/>
          <a:p>
            <a:r>
              <a:rPr lang="en-IN" b="1" kern="0" spc="10" dirty="0">
                <a:solidFill>
                  <a:srgbClr val="273239"/>
                </a:solidFill>
                <a:effectLst/>
                <a:latin typeface="+mn-lt"/>
                <a:ea typeface="Times New Roman" panose="02020603050405020304" pitchFamily="18" charset="0"/>
                <a:cs typeface="Arial" panose="020B0604020202020204" pitchFamily="34" charset="0"/>
              </a:rPr>
              <a:t>Cursor Alternate</a:t>
            </a:r>
            <a:endParaRPr lang="en-IN" dirty="0">
              <a:latin typeface="+mn-lt"/>
            </a:endParaRPr>
          </a:p>
        </p:txBody>
      </p:sp>
      <p:sp>
        <p:nvSpPr>
          <p:cNvPr id="3" name="Content Placeholder 2">
            <a:extLst>
              <a:ext uri="{FF2B5EF4-FFF2-40B4-BE49-F238E27FC236}">
                <a16:creationId xmlns:a16="http://schemas.microsoft.com/office/drawing/2014/main" id="{0D95DCF6-B79B-DA4A-C891-0A39511E06B3}"/>
              </a:ext>
            </a:extLst>
          </p:cNvPr>
          <p:cNvSpPr>
            <a:spLocks noGrp="1"/>
          </p:cNvSpPr>
          <p:nvPr>
            <p:ph idx="1"/>
          </p:nvPr>
        </p:nvSpPr>
        <p:spPr/>
        <p:txBody>
          <a:bodyPr>
            <a:normAutofit/>
          </a:bodyPr>
          <a:lstStyle/>
          <a:p>
            <a:r>
              <a:rPr lang="en-IN" sz="2400" kern="0" dirty="0">
                <a:solidFill>
                  <a:srgbClr val="040C28"/>
                </a:solidFill>
                <a:effectLst/>
                <a:ea typeface="Times New Roman" panose="02020603050405020304" pitchFamily="18" charset="0"/>
                <a:cs typeface="Times New Roman" panose="02020603050405020304" pitchFamily="18" charset="0"/>
              </a:rPr>
              <a:t>Temporary tables &amp; </a:t>
            </a:r>
            <a:r>
              <a:rPr lang="en-IN" sz="2400" kern="0" spc="10" dirty="0">
                <a:solidFill>
                  <a:srgbClr val="273239"/>
                </a:solidFill>
                <a:effectLst/>
                <a:ea typeface="Times New Roman" panose="02020603050405020304" pitchFamily="18" charset="0"/>
                <a:cs typeface="Arial" panose="020B0604020202020204" pitchFamily="34" charset="0"/>
              </a:rPr>
              <a:t>While Loop</a:t>
            </a:r>
            <a:endParaRPr lang="en-IN" sz="24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78309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3918E-52AB-0F35-372A-72B486A4C1C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Advance Functions</a:t>
            </a:r>
          </a:p>
        </p:txBody>
      </p:sp>
      <p:pic>
        <p:nvPicPr>
          <p:cNvPr id="5" name="Content Placeholder 4">
            <a:extLst>
              <a:ext uri="{FF2B5EF4-FFF2-40B4-BE49-F238E27FC236}">
                <a16:creationId xmlns:a16="http://schemas.microsoft.com/office/drawing/2014/main" id="{0C4AFF54-95BA-0512-26BD-1F41FD32C19B}"/>
              </a:ext>
            </a:extLst>
          </p:cNvPr>
          <p:cNvPicPr>
            <a:picLocks noGrp="1" noChangeAspect="1"/>
          </p:cNvPicPr>
          <p:nvPr>
            <p:ph idx="1"/>
          </p:nvPr>
        </p:nvPicPr>
        <p:blipFill>
          <a:blip r:embed="rId2"/>
          <a:stretch>
            <a:fillRect/>
          </a:stretch>
        </p:blipFill>
        <p:spPr>
          <a:xfrm>
            <a:off x="6242369" y="643466"/>
            <a:ext cx="3850594" cy="5568739"/>
          </a:xfrm>
          <a:prstGeom prst="rect">
            <a:avLst/>
          </a:prstGeom>
        </p:spPr>
      </p:pic>
    </p:spTree>
    <p:extLst>
      <p:ext uri="{BB962C8B-B14F-4D97-AF65-F5344CB8AC3E}">
        <p14:creationId xmlns:p14="http://schemas.microsoft.com/office/powerpoint/2010/main" val="1851630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DDC4-AB86-7B76-DBA1-BC2C584FC3BE}"/>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Times New Roman" panose="02020603050405020304" pitchFamily="18" charset="0"/>
              </a:rPr>
              <a:t>How to find nth highest salary in </a:t>
            </a:r>
            <a:r>
              <a:rPr lang="en-IN" b="1" kern="0" dirty="0" err="1">
                <a:solidFill>
                  <a:srgbClr val="222222"/>
                </a:solidFill>
                <a:effectLst/>
                <a:latin typeface="+mn-lt"/>
                <a:ea typeface="Times New Roman" panose="02020603050405020304" pitchFamily="18" charset="0"/>
                <a:cs typeface="Times New Roman" panose="02020603050405020304" pitchFamily="18" charset="0"/>
              </a:rPr>
              <a:t>sql</a:t>
            </a:r>
            <a:endParaRPr lang="en-IN" dirty="0">
              <a:latin typeface="+mn-lt"/>
            </a:endParaRPr>
          </a:p>
        </p:txBody>
      </p:sp>
      <p:sp>
        <p:nvSpPr>
          <p:cNvPr id="3" name="Content Placeholder 2">
            <a:extLst>
              <a:ext uri="{FF2B5EF4-FFF2-40B4-BE49-F238E27FC236}">
                <a16:creationId xmlns:a16="http://schemas.microsoft.com/office/drawing/2014/main" id="{EF0CC5F7-3AEA-58F3-0707-92D7646E1F04}"/>
              </a:ext>
            </a:extLst>
          </p:cNvPr>
          <p:cNvSpPr>
            <a:spLocks noGrp="1"/>
          </p:cNvSpPr>
          <p:nvPr>
            <p:ph idx="1"/>
          </p:nvPr>
        </p:nvSpPr>
        <p:spPr/>
        <p:txBody>
          <a:bodyPr>
            <a:normAutofit/>
          </a:bodyPr>
          <a:lstStyle/>
          <a:p>
            <a:pPr marL="0" indent="0">
              <a:spcBef>
                <a:spcPts val="0"/>
              </a:spcBef>
              <a:buNone/>
            </a:pPr>
            <a:r>
              <a:rPr lang="en-IN" sz="2400" dirty="0">
                <a:solidFill>
                  <a:srgbClr val="0000FF"/>
                </a:solidFill>
              </a:rPr>
              <a:t>with</a:t>
            </a:r>
            <a:r>
              <a:rPr lang="en-IN" sz="2400" dirty="0">
                <a:solidFill>
                  <a:srgbClr val="000000"/>
                </a:solidFill>
              </a:rPr>
              <a:t> Emp </a:t>
            </a:r>
            <a:r>
              <a:rPr lang="en-IN" sz="2400" dirty="0">
                <a:solidFill>
                  <a:srgbClr val="0000FF"/>
                </a:solidFill>
              </a:rPr>
              <a:t>as</a:t>
            </a:r>
            <a:endParaRPr lang="en-IN" sz="2400" dirty="0">
              <a:solidFill>
                <a:srgbClr val="000000"/>
              </a:solidFill>
            </a:endParaRPr>
          </a:p>
          <a:p>
            <a:pPr marL="0" indent="0">
              <a:spcBef>
                <a:spcPts val="0"/>
              </a:spcBef>
              <a:buNone/>
            </a:pPr>
            <a:r>
              <a:rPr lang="en-IN" sz="2400" dirty="0">
                <a:solidFill>
                  <a:srgbClr val="808080"/>
                </a:solidFill>
              </a:rPr>
              <a:t>(</a:t>
            </a:r>
            <a:endParaRPr lang="en-IN" sz="2400" dirty="0">
              <a:solidFill>
                <a:srgbClr val="000000"/>
              </a:solidFill>
            </a:endParaRPr>
          </a:p>
          <a:p>
            <a:pPr marL="0" indent="0">
              <a:spcBef>
                <a:spcPts val="0"/>
              </a:spcBef>
              <a:buNone/>
            </a:pPr>
            <a:r>
              <a:rPr lang="en-US" sz="2400" dirty="0">
                <a:solidFill>
                  <a:srgbClr val="000000"/>
                </a:solidFill>
              </a:rPr>
              <a:t>  </a:t>
            </a: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FF00FF"/>
                </a:solidFill>
              </a:rPr>
              <a:t>DENSE_RANK</a:t>
            </a:r>
            <a:r>
              <a:rPr lang="en-US" sz="2400" dirty="0">
                <a:solidFill>
                  <a:srgbClr val="808080"/>
                </a:solidFill>
              </a:rPr>
              <a:t>()</a:t>
            </a:r>
            <a:r>
              <a:rPr lang="en-US" sz="2400" dirty="0">
                <a:solidFill>
                  <a:srgbClr val="000000"/>
                </a:solidFill>
              </a:rPr>
              <a:t> </a:t>
            </a:r>
            <a:r>
              <a:rPr lang="en-US" sz="2400" dirty="0">
                <a:solidFill>
                  <a:srgbClr val="0000FF"/>
                </a:solidFill>
              </a:rPr>
              <a:t>over </a:t>
            </a:r>
            <a:r>
              <a:rPr lang="en-US" sz="2400" dirty="0">
                <a:solidFill>
                  <a:srgbClr val="808080"/>
                </a:solidFill>
              </a:rPr>
              <a:t>(</a:t>
            </a:r>
            <a:r>
              <a:rPr lang="en-US" sz="2400" dirty="0">
                <a:solidFill>
                  <a:srgbClr val="0000FF"/>
                </a:solidFill>
              </a:rPr>
              <a:t>order</a:t>
            </a:r>
            <a:r>
              <a:rPr lang="en-US" sz="2400" dirty="0">
                <a:solidFill>
                  <a:srgbClr val="000000"/>
                </a:solidFill>
              </a:rPr>
              <a:t> </a:t>
            </a:r>
            <a:r>
              <a:rPr lang="en-US" sz="2400" dirty="0">
                <a:solidFill>
                  <a:srgbClr val="0000FF"/>
                </a:solidFill>
              </a:rPr>
              <a:t>by</a:t>
            </a:r>
            <a:r>
              <a:rPr lang="en-US" sz="2400" dirty="0">
                <a:solidFill>
                  <a:srgbClr val="000000"/>
                </a:solidFill>
              </a:rPr>
              <a:t> salary </a:t>
            </a:r>
            <a:r>
              <a:rPr lang="en-US" sz="2400" dirty="0">
                <a:solidFill>
                  <a:srgbClr val="0000FF"/>
                </a:solidFill>
              </a:rPr>
              <a:t>desc</a:t>
            </a:r>
            <a:r>
              <a:rPr lang="en-US" sz="2400" dirty="0">
                <a:solidFill>
                  <a:srgbClr val="808080"/>
                </a:solidFill>
              </a:rPr>
              <a:t>)</a:t>
            </a:r>
            <a:r>
              <a:rPr lang="en-US" sz="2400" dirty="0">
                <a:solidFill>
                  <a:srgbClr val="000000"/>
                </a:solidFill>
              </a:rPr>
              <a:t> </a:t>
            </a:r>
            <a:r>
              <a:rPr lang="en-US" sz="2400" dirty="0">
                <a:solidFill>
                  <a:srgbClr val="0000FF"/>
                </a:solidFill>
              </a:rPr>
              <a:t>as</a:t>
            </a:r>
            <a:r>
              <a:rPr lang="en-US" sz="2400" dirty="0">
                <a:solidFill>
                  <a:srgbClr val="000000"/>
                </a:solidFill>
              </a:rPr>
              <a:t> </a:t>
            </a:r>
            <a:r>
              <a:rPr lang="en-US" sz="2400" dirty="0" err="1">
                <a:solidFill>
                  <a:srgbClr val="000000"/>
                </a:solidFill>
              </a:rPr>
              <a:t>RankID</a:t>
            </a:r>
            <a:r>
              <a:rPr lang="en-US" sz="2400" dirty="0">
                <a:solidFill>
                  <a:srgbClr val="000000"/>
                </a:solidFill>
              </a:rPr>
              <a:t> </a:t>
            </a:r>
            <a:r>
              <a:rPr lang="en-US" sz="2400" dirty="0">
                <a:solidFill>
                  <a:srgbClr val="0000FF"/>
                </a:solidFill>
              </a:rPr>
              <a:t>from</a:t>
            </a:r>
            <a:r>
              <a:rPr lang="en-US" sz="2400" dirty="0">
                <a:solidFill>
                  <a:srgbClr val="000000"/>
                </a:solidFill>
              </a:rPr>
              <a:t> Employee </a:t>
            </a:r>
          </a:p>
          <a:p>
            <a:pPr marL="0" indent="0">
              <a:spcBef>
                <a:spcPts val="0"/>
              </a:spcBef>
              <a:buNone/>
            </a:pPr>
            <a:r>
              <a:rPr lang="en-IN" sz="2400" dirty="0">
                <a:solidFill>
                  <a:srgbClr val="808080"/>
                </a:solidFill>
              </a:rPr>
              <a:t>)</a:t>
            </a:r>
            <a:r>
              <a:rPr lang="en-IN" sz="2400" dirty="0">
                <a:solidFill>
                  <a:srgbClr val="000000"/>
                </a:solidFill>
              </a:rPr>
              <a:t> </a:t>
            </a:r>
          </a:p>
          <a:p>
            <a:pPr marL="0" indent="0">
              <a:spcBef>
                <a:spcPts val="0"/>
              </a:spcBef>
              <a:buNone/>
            </a:pPr>
            <a:r>
              <a:rPr lang="en-US" sz="2400" dirty="0">
                <a:solidFill>
                  <a:srgbClr val="0000FF"/>
                </a:solidFill>
              </a:rPr>
              <a:t>select</a:t>
            </a:r>
            <a:r>
              <a:rPr lang="en-US" sz="2400" dirty="0">
                <a:solidFill>
                  <a:srgbClr val="000000"/>
                </a:solidFill>
              </a:rPr>
              <a:t> </a:t>
            </a:r>
            <a:r>
              <a:rPr lang="en-US" sz="2400" dirty="0">
                <a:solidFill>
                  <a:srgbClr val="0000FF"/>
                </a:solidFill>
              </a:rPr>
              <a:t>top</a:t>
            </a:r>
            <a:r>
              <a:rPr lang="en-US" sz="2400" dirty="0">
                <a:solidFill>
                  <a:srgbClr val="000000"/>
                </a:solidFill>
              </a:rPr>
              <a:t> 1 </a:t>
            </a:r>
            <a:r>
              <a:rPr lang="en-US" sz="2400" dirty="0">
                <a:solidFill>
                  <a:srgbClr val="808080"/>
                </a:solidFill>
              </a:rPr>
              <a:t>*</a:t>
            </a:r>
            <a:r>
              <a:rPr lang="en-US" sz="2400" dirty="0">
                <a:solidFill>
                  <a:srgbClr val="000000"/>
                </a:solidFill>
              </a:rPr>
              <a:t> </a:t>
            </a:r>
            <a:r>
              <a:rPr lang="en-US" sz="2400" dirty="0">
                <a:solidFill>
                  <a:srgbClr val="0000FF"/>
                </a:solidFill>
              </a:rPr>
              <a:t>from</a:t>
            </a:r>
            <a:r>
              <a:rPr lang="en-US" sz="2400" dirty="0">
                <a:solidFill>
                  <a:srgbClr val="000000"/>
                </a:solidFill>
              </a:rPr>
              <a:t> Emp </a:t>
            </a:r>
            <a:r>
              <a:rPr lang="en-US" sz="2400" dirty="0">
                <a:solidFill>
                  <a:srgbClr val="0000FF"/>
                </a:solidFill>
              </a:rPr>
              <a:t>where</a:t>
            </a:r>
            <a:r>
              <a:rPr lang="en-US" sz="2400" dirty="0">
                <a:solidFill>
                  <a:srgbClr val="000000"/>
                </a:solidFill>
              </a:rPr>
              <a:t> </a:t>
            </a:r>
            <a:r>
              <a:rPr lang="en-US" sz="2400" dirty="0" err="1">
                <a:solidFill>
                  <a:srgbClr val="000000"/>
                </a:solidFill>
              </a:rPr>
              <a:t>RankID</a:t>
            </a:r>
            <a:r>
              <a:rPr lang="en-US" sz="2400" dirty="0">
                <a:solidFill>
                  <a:srgbClr val="808080"/>
                </a:solidFill>
              </a:rPr>
              <a:t>=</a:t>
            </a:r>
            <a:r>
              <a:rPr lang="en-US" sz="2400" dirty="0">
                <a:solidFill>
                  <a:srgbClr val="000000"/>
                </a:solidFill>
              </a:rPr>
              <a:t>N</a:t>
            </a:r>
          </a:p>
        </p:txBody>
      </p:sp>
    </p:spTree>
    <p:extLst>
      <p:ext uri="{BB962C8B-B14F-4D97-AF65-F5344CB8AC3E}">
        <p14:creationId xmlns:p14="http://schemas.microsoft.com/office/powerpoint/2010/main" val="1441406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CB774-8C9B-EA87-8502-4866863A010F}"/>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Times New Roman" panose="02020603050405020304" pitchFamily="18" charset="0"/>
              </a:rPr>
              <a:t>How to find 1th highest salary in </a:t>
            </a:r>
            <a:r>
              <a:rPr lang="en-IN" b="1" kern="0" dirty="0" err="1">
                <a:solidFill>
                  <a:srgbClr val="222222"/>
                </a:solidFill>
                <a:effectLst/>
                <a:latin typeface="+mn-lt"/>
                <a:ea typeface="Times New Roman" panose="02020603050405020304" pitchFamily="18" charset="0"/>
                <a:cs typeface="Times New Roman" panose="02020603050405020304" pitchFamily="18" charset="0"/>
              </a:rPr>
              <a:t>sql</a:t>
            </a:r>
            <a:endParaRPr lang="en-IN" dirty="0">
              <a:latin typeface="+mn-lt"/>
            </a:endParaRPr>
          </a:p>
        </p:txBody>
      </p:sp>
      <p:sp>
        <p:nvSpPr>
          <p:cNvPr id="3" name="Content Placeholder 2">
            <a:extLst>
              <a:ext uri="{FF2B5EF4-FFF2-40B4-BE49-F238E27FC236}">
                <a16:creationId xmlns:a16="http://schemas.microsoft.com/office/drawing/2014/main" id="{1ED1C0F2-0458-A438-9FB6-F8EC987DF457}"/>
              </a:ext>
            </a:extLst>
          </p:cNvPr>
          <p:cNvSpPr>
            <a:spLocks noGrp="1"/>
          </p:cNvSpPr>
          <p:nvPr>
            <p:ph idx="1"/>
          </p:nvPr>
        </p:nvSpPr>
        <p:spPr/>
        <p:txBody>
          <a:bodyPr>
            <a:normAutofit/>
          </a:bodyPr>
          <a:lstStyle/>
          <a:p>
            <a:pPr marL="0" indent="0">
              <a:buNone/>
            </a:pPr>
            <a:r>
              <a:rPr lang="en-US" sz="2400" dirty="0">
                <a:solidFill>
                  <a:srgbClr val="0000FF"/>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dirty="0">
                <a:solidFill>
                  <a:srgbClr val="FF00FF"/>
                </a:solidFill>
                <a:latin typeface="Consolas" panose="020B0609020204030204" pitchFamily="49" charset="0"/>
              </a:rPr>
              <a:t>max</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Salary</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from</a:t>
            </a:r>
            <a:r>
              <a:rPr lang="en-US" sz="2400" dirty="0">
                <a:solidFill>
                  <a:srgbClr val="000000"/>
                </a:solidFill>
                <a:latin typeface="Consolas" panose="020B0609020204030204" pitchFamily="49" charset="0"/>
              </a:rPr>
              <a:t> Employee</a:t>
            </a:r>
            <a:endParaRPr lang="en-IN" sz="2400" dirty="0"/>
          </a:p>
        </p:txBody>
      </p:sp>
    </p:spTree>
    <p:extLst>
      <p:ext uri="{BB962C8B-B14F-4D97-AF65-F5344CB8AC3E}">
        <p14:creationId xmlns:p14="http://schemas.microsoft.com/office/powerpoint/2010/main" val="231060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4876</TotalTime>
  <Words>4946</Words>
  <Application>Microsoft Office PowerPoint</Application>
  <PresentationFormat>Widescreen</PresentationFormat>
  <Paragraphs>452</Paragraphs>
  <Slides>70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70</vt:i4>
      </vt:variant>
    </vt:vector>
  </HeadingPairs>
  <TitlesOfParts>
    <vt:vector size="80" baseType="lpstr">
      <vt:lpstr>Arial</vt:lpstr>
      <vt:lpstr>Calibri</vt:lpstr>
      <vt:lpstr>Calibri Light</vt:lpstr>
      <vt:lpstr>Consolas</vt:lpstr>
      <vt:lpstr>Google Sans</vt:lpstr>
      <vt:lpstr>inter-regular</vt:lpstr>
      <vt:lpstr>open sans</vt:lpstr>
      <vt:lpstr>Segoe UI</vt:lpstr>
      <vt:lpstr>Times New Roman</vt:lpstr>
      <vt:lpstr>Office Theme</vt:lpstr>
      <vt:lpstr>Database</vt:lpstr>
      <vt:lpstr>WHAT IS CURSOR? </vt:lpstr>
      <vt:lpstr>Types of Cursors in SQL</vt:lpstr>
      <vt:lpstr>CURSOR LIFE CYCLE</vt:lpstr>
      <vt:lpstr>WHY USE CURSORS?</vt:lpstr>
      <vt:lpstr>CURSOR LIMITATIONSA</vt:lpstr>
      <vt:lpstr>Cursor Alternate</vt:lpstr>
      <vt:lpstr>How to find nth highest salary in sql</vt:lpstr>
      <vt:lpstr>How to find 1th highest salary in sql</vt:lpstr>
      <vt:lpstr>How to find 2th highest salary in sql</vt:lpstr>
      <vt:lpstr>How to find 15th highest salary in sql</vt:lpstr>
      <vt:lpstr>SQL query to get organization hierarchy</vt:lpstr>
      <vt:lpstr>Delete duplicate rows in sql</vt:lpstr>
      <vt:lpstr>SQL query to find employees hired in last n months</vt:lpstr>
      <vt:lpstr>Transform rows into columns in sql server</vt:lpstr>
      <vt:lpstr>SQL query to find rows that contain only numerical data</vt:lpstr>
      <vt:lpstr>SQL Query to find department with highest number of employees</vt:lpstr>
      <vt:lpstr>Can we join two tables without primary foreign key relation?</vt:lpstr>
      <vt:lpstr>Difference between blocking and deadlocking</vt:lpstr>
      <vt:lpstr>Sql query to select all names that start with a given letter without like operator</vt:lpstr>
      <vt:lpstr>Sql date interview questions</vt:lpstr>
      <vt:lpstr>Sql date interview questions</vt:lpstr>
      <vt:lpstr>Sql query to delete from multiple tables\ delete cascade</vt:lpstr>
      <vt:lpstr>Sql function to get number from string</vt:lpstr>
      <vt:lpstr>Sql function to get text from string</vt:lpstr>
      <vt:lpstr>Sql server select where in list</vt:lpstr>
      <vt:lpstr> Sql select most repeated value</vt:lpstr>
      <vt:lpstr>PowerPoint Presentation</vt:lpstr>
      <vt:lpstr>What is Trigger?</vt:lpstr>
      <vt:lpstr>Types of triggers</vt:lpstr>
      <vt:lpstr>DDL</vt:lpstr>
      <vt:lpstr>Types of DDL Triggers</vt:lpstr>
      <vt:lpstr>DDL Trigger Example</vt:lpstr>
      <vt:lpstr>DML</vt:lpstr>
      <vt:lpstr>Types of DML Triggers</vt:lpstr>
      <vt:lpstr>AFTER trigger</vt:lpstr>
      <vt:lpstr>AFTER trigger Example</vt:lpstr>
      <vt:lpstr>INSTEAD OF trigger</vt:lpstr>
      <vt:lpstr>INSTEAD OF trigger Example</vt:lpstr>
      <vt:lpstr>What is SP(Stored Procedure)?</vt:lpstr>
      <vt:lpstr>Benefits of using stored procedures</vt:lpstr>
      <vt:lpstr>Types of stored procedures</vt:lpstr>
      <vt:lpstr>Stored Procedure Syntax</vt:lpstr>
      <vt:lpstr>Stored Procedure Example</vt:lpstr>
      <vt:lpstr>What is function?</vt:lpstr>
      <vt:lpstr>Types of function</vt:lpstr>
      <vt:lpstr>System Functions(Built-in Functions)</vt:lpstr>
      <vt:lpstr>User-defined functions</vt:lpstr>
      <vt:lpstr>Benefits of user-defined functions</vt:lpstr>
      <vt:lpstr>Scalar Functions</vt:lpstr>
      <vt:lpstr>Table-Valued Functions</vt:lpstr>
      <vt:lpstr>Differences between Stored Procedure and User Defined Function in SQL Server</vt:lpstr>
      <vt:lpstr>What is the Data Type of an image?</vt:lpstr>
      <vt:lpstr>Table Type</vt:lpstr>
      <vt:lpstr>Table Type Example</vt:lpstr>
      <vt:lpstr>Table Type use Example</vt:lpstr>
      <vt:lpstr>View</vt:lpstr>
      <vt:lpstr>Types of views</vt:lpstr>
      <vt:lpstr>View Example</vt:lpstr>
      <vt:lpstr>types of tables </vt:lpstr>
      <vt:lpstr>Table Variable</vt:lpstr>
      <vt:lpstr>what is the use of Primary key?</vt:lpstr>
      <vt:lpstr>Why is it a bad idea to have a table without a primary key?</vt:lpstr>
      <vt:lpstr>Statistics in sql serve</vt:lpstr>
      <vt:lpstr>String Functions</vt:lpstr>
      <vt:lpstr>String Functions</vt:lpstr>
      <vt:lpstr>Numeric Functions</vt:lpstr>
      <vt:lpstr>Numeric Functions</vt:lpstr>
      <vt:lpstr>Date Functions</vt:lpstr>
      <vt:lpstr>Advance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c:title>
  <dc:creator>CHAUDHARY, VIKASH</dc:creator>
  <cp:lastModifiedBy>CHAUDHARY, VIKASH</cp:lastModifiedBy>
  <cp:revision>180</cp:revision>
  <dcterms:created xsi:type="dcterms:W3CDTF">2024-02-01T09:53:58Z</dcterms:created>
  <dcterms:modified xsi:type="dcterms:W3CDTF">2024-08-12T11:57:47Z</dcterms:modified>
</cp:coreProperties>
</file>