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1" r:id="rId3"/>
    <p:sldId id="342" r:id="rId4"/>
    <p:sldId id="343" r:id="rId5"/>
    <p:sldId id="257" r:id="rId6"/>
    <p:sldId id="258" r:id="rId7"/>
    <p:sldId id="259" r:id="rId8"/>
    <p:sldId id="260" r:id="rId9"/>
    <p:sldId id="261" r:id="rId10"/>
    <p:sldId id="344" r:id="rId11"/>
    <p:sldId id="345" r:id="rId12"/>
    <p:sldId id="316" r:id="rId13"/>
    <p:sldId id="265" r:id="rId14"/>
    <p:sldId id="308" r:id="rId15"/>
    <p:sldId id="318" r:id="rId16"/>
    <p:sldId id="266" r:id="rId17"/>
    <p:sldId id="267" r:id="rId18"/>
    <p:sldId id="268" r:id="rId19"/>
    <p:sldId id="269" r:id="rId20"/>
    <p:sldId id="277" r:id="rId21"/>
    <p:sldId id="270" r:id="rId22"/>
    <p:sldId id="309" r:id="rId23"/>
    <p:sldId id="311" r:id="rId24"/>
    <p:sldId id="329" r:id="rId25"/>
    <p:sldId id="330" r:id="rId26"/>
    <p:sldId id="271" r:id="rId27"/>
    <p:sldId id="274" r:id="rId28"/>
    <p:sldId id="275" r:id="rId29"/>
    <p:sldId id="310" r:id="rId30"/>
    <p:sldId id="278" r:id="rId31"/>
    <p:sldId id="276" r:id="rId32"/>
    <p:sldId id="279" r:id="rId33"/>
    <p:sldId id="280" r:id="rId34"/>
    <p:sldId id="281" r:id="rId35"/>
    <p:sldId id="291" r:id="rId36"/>
    <p:sldId id="290" r:id="rId37"/>
    <p:sldId id="282" r:id="rId38"/>
    <p:sldId id="312" r:id="rId39"/>
    <p:sldId id="319" r:id="rId40"/>
    <p:sldId id="332" r:id="rId41"/>
    <p:sldId id="284" r:id="rId42"/>
    <p:sldId id="292" r:id="rId43"/>
    <p:sldId id="320" r:id="rId44"/>
    <p:sldId id="293" r:id="rId45"/>
    <p:sldId id="331" r:id="rId46"/>
    <p:sldId id="294" r:id="rId47"/>
    <p:sldId id="317" r:id="rId48"/>
    <p:sldId id="285" r:id="rId49"/>
    <p:sldId id="297" r:id="rId50"/>
    <p:sldId id="298" r:id="rId51"/>
    <p:sldId id="286" r:id="rId52"/>
    <p:sldId id="299" r:id="rId53"/>
    <p:sldId id="300" r:id="rId54"/>
    <p:sldId id="287" r:id="rId55"/>
    <p:sldId id="313" r:id="rId56"/>
    <p:sldId id="301" r:id="rId57"/>
    <p:sldId id="314" r:id="rId58"/>
    <p:sldId id="288" r:id="rId59"/>
    <p:sldId id="315" r:id="rId60"/>
    <p:sldId id="303" r:id="rId61"/>
    <p:sldId id="304" r:id="rId62"/>
    <p:sldId id="289" r:id="rId63"/>
    <p:sldId id="305" r:id="rId64"/>
    <p:sldId id="321" r:id="rId65"/>
    <p:sldId id="295" r:id="rId66"/>
    <p:sldId id="306" r:id="rId67"/>
    <p:sldId id="322" r:id="rId68"/>
    <p:sldId id="296" r:id="rId69"/>
    <p:sldId id="307" r:id="rId70"/>
    <p:sldId id="323" r:id="rId71"/>
    <p:sldId id="324" r:id="rId72"/>
    <p:sldId id="325" r:id="rId73"/>
    <p:sldId id="326" r:id="rId74"/>
    <p:sldId id="327" r:id="rId75"/>
    <p:sldId id="328" r:id="rId76"/>
    <p:sldId id="335" r:id="rId77"/>
    <p:sldId id="350" r:id="rId78"/>
    <p:sldId id="351" r:id="rId79"/>
    <p:sldId id="337" r:id="rId80"/>
    <p:sldId id="338" r:id="rId81"/>
    <p:sldId id="339" r:id="rId82"/>
    <p:sldId id="340" r:id="rId83"/>
    <p:sldId id="334" r:id="rId84"/>
    <p:sldId id="358" r:id="rId85"/>
    <p:sldId id="348" r:id="rId86"/>
    <p:sldId id="349" r:id="rId87"/>
    <p:sldId id="352" r:id="rId88"/>
    <p:sldId id="353" r:id="rId89"/>
    <p:sldId id="354" r:id="rId90"/>
    <p:sldId id="355" r:id="rId91"/>
    <p:sldId id="356" r:id="rId92"/>
    <p:sldId id="357"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0624-F4F9-4EC2-D98A-7BCCCB87F2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9ECE3E-ACE9-EA23-6736-CCA82C4ED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824A2D-591B-9DDD-72EF-847ACD3E1937}"/>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5" name="Footer Placeholder 4">
            <a:extLst>
              <a:ext uri="{FF2B5EF4-FFF2-40B4-BE49-F238E27FC236}">
                <a16:creationId xmlns:a16="http://schemas.microsoft.com/office/drawing/2014/main" id="{7EB631A8-085F-2B2F-BD31-B48F4D0E2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01F98-EE70-45A0-CB65-A32455E886E5}"/>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374566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CA4B-AC6B-8C96-344C-3EB0891CDB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8C79B-AC3E-76BE-A7DD-D0FF41D8D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0A7C2-EF91-9BA1-8714-AAFC2138B0C8}"/>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5" name="Footer Placeholder 4">
            <a:extLst>
              <a:ext uri="{FF2B5EF4-FFF2-40B4-BE49-F238E27FC236}">
                <a16:creationId xmlns:a16="http://schemas.microsoft.com/office/drawing/2014/main" id="{91597BA5-4D8A-7FB0-8F5B-C704B563A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8D3F3-81CC-49C7-443C-E420445195DF}"/>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396638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61DF9-3D65-72D8-E4D4-BA60CF4B7A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7DA90-B366-2593-E7FE-0B4ABF7BE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D1EB4-5452-FC14-CAD2-4E0A14418811}"/>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5" name="Footer Placeholder 4">
            <a:extLst>
              <a:ext uri="{FF2B5EF4-FFF2-40B4-BE49-F238E27FC236}">
                <a16:creationId xmlns:a16="http://schemas.microsoft.com/office/drawing/2014/main" id="{5E7EFA8E-D649-54C0-0165-167C9FA79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663093-D96E-A6D6-224E-BF23A9D0C514}"/>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394154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BA9F-8A91-B382-F821-40BA27E78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4CFA76-08A4-B727-3A4E-C37E8622E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078E30-6879-5E8F-8879-20C28B0A07EE}"/>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5" name="Footer Placeholder 4">
            <a:extLst>
              <a:ext uri="{FF2B5EF4-FFF2-40B4-BE49-F238E27FC236}">
                <a16:creationId xmlns:a16="http://schemas.microsoft.com/office/drawing/2014/main" id="{B8F5FCF9-9643-0326-76EA-7A91AE062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A0A2E-275B-B475-177F-495CA7A90D82}"/>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246149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26B8-27AF-6B57-51BD-603E603DC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F49E3C-D9A0-8DF8-FE6B-D4FD87529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999A6E-6874-E24E-1C4C-F580512AE626}"/>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5" name="Footer Placeholder 4">
            <a:extLst>
              <a:ext uri="{FF2B5EF4-FFF2-40B4-BE49-F238E27FC236}">
                <a16:creationId xmlns:a16="http://schemas.microsoft.com/office/drawing/2014/main" id="{8F1E3415-5C76-F961-5289-F9CB20CF40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AC4AB-E981-FB1C-F753-5A323D03D358}"/>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245189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1B3-08D9-3A95-5C6C-16BC16E407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45DF9-BA4A-F23D-49FC-0FFC6B977F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88DD48-ECD1-0474-D175-A054294BB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450A01-7614-FB27-FB7C-E3107B4DAF87}"/>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6" name="Footer Placeholder 5">
            <a:extLst>
              <a:ext uri="{FF2B5EF4-FFF2-40B4-BE49-F238E27FC236}">
                <a16:creationId xmlns:a16="http://schemas.microsoft.com/office/drawing/2014/main" id="{BF601A03-0F6C-73B2-AE93-D0BD8A2B23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A3D7DF-8602-5D3A-C988-17B129DD3DB6}"/>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253697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D023-E637-9561-F365-BF17530C10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749A8D-35F4-A2FD-B5F1-C3760EE37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FA02B-EFC7-8C79-DB41-602DF33C7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64C957-C78D-D1CC-8A74-7ECFDE1AC2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CB93-39C7-CED4-2BA5-0F49C4E9B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4C11E8-0224-16A8-A585-CC5436A5352F}"/>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8" name="Footer Placeholder 7">
            <a:extLst>
              <a:ext uri="{FF2B5EF4-FFF2-40B4-BE49-F238E27FC236}">
                <a16:creationId xmlns:a16="http://schemas.microsoft.com/office/drawing/2014/main" id="{8A116B36-B4C0-BB78-76B0-FCE6FCD343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DFD006-D9B0-23F2-947E-E1312596C6B5}"/>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93622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CD59-7641-C62D-FC7E-DE2E3DDD23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910B67-DA9B-D474-946B-F852F042822A}"/>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4" name="Footer Placeholder 3">
            <a:extLst>
              <a:ext uri="{FF2B5EF4-FFF2-40B4-BE49-F238E27FC236}">
                <a16:creationId xmlns:a16="http://schemas.microsoft.com/office/drawing/2014/main" id="{3C032A29-C4E8-80A5-C571-94CB030EE0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7974BC-9D55-1315-8E06-5360657C21A9}"/>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340483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51B7D-FC52-7F39-5947-D80D4D346D95}"/>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3" name="Footer Placeholder 2">
            <a:extLst>
              <a:ext uri="{FF2B5EF4-FFF2-40B4-BE49-F238E27FC236}">
                <a16:creationId xmlns:a16="http://schemas.microsoft.com/office/drawing/2014/main" id="{9608565F-44ED-5B7C-F521-8BDD358221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DA8F0A-95CF-F4BB-59FD-6166206D40E0}"/>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138738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F732-EFAE-39B1-CFF7-18240D572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B7EEE0-BFE2-16DA-B846-A2521D39E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70B737-DB02-DDF1-12BE-387B766E9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B8D16-1218-9952-5DB6-14022A94532B}"/>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6" name="Footer Placeholder 5">
            <a:extLst>
              <a:ext uri="{FF2B5EF4-FFF2-40B4-BE49-F238E27FC236}">
                <a16:creationId xmlns:a16="http://schemas.microsoft.com/office/drawing/2014/main" id="{7F2247C5-63CC-80F2-9908-D6CCECB1F8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133D91-0F2D-D3B2-89B4-82AA2AAE2DE0}"/>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428295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AE8B-FAC4-A438-FFE6-AEE8ED5A8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1CD976-8F5A-8BC9-D491-3E485382D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3C7D57-E06A-3494-982A-74A4F637C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5F96C-D6AF-AE8D-7C37-7ED7F7E49E11}"/>
              </a:ext>
            </a:extLst>
          </p:cNvPr>
          <p:cNvSpPr>
            <a:spLocks noGrp="1"/>
          </p:cNvSpPr>
          <p:nvPr>
            <p:ph type="dt" sz="half" idx="10"/>
          </p:nvPr>
        </p:nvSpPr>
        <p:spPr/>
        <p:txBody>
          <a:bodyPr/>
          <a:lstStyle/>
          <a:p>
            <a:fld id="{C44D0643-FF36-4640-96E8-A48D05DFDCF6}" type="datetimeFigureOut">
              <a:rPr lang="en-IN" smtClean="0"/>
              <a:t>21-07-2024</a:t>
            </a:fld>
            <a:endParaRPr lang="en-IN"/>
          </a:p>
        </p:txBody>
      </p:sp>
      <p:sp>
        <p:nvSpPr>
          <p:cNvPr id="6" name="Footer Placeholder 5">
            <a:extLst>
              <a:ext uri="{FF2B5EF4-FFF2-40B4-BE49-F238E27FC236}">
                <a16:creationId xmlns:a16="http://schemas.microsoft.com/office/drawing/2014/main" id="{5492955E-117A-C5C2-8644-C13B65BC2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91264-1305-72F3-01C5-197A71105AD7}"/>
              </a:ext>
            </a:extLst>
          </p:cNvPr>
          <p:cNvSpPr>
            <a:spLocks noGrp="1"/>
          </p:cNvSpPr>
          <p:nvPr>
            <p:ph type="sldNum" sz="quarter" idx="12"/>
          </p:nvPr>
        </p:nvSpPr>
        <p:spPr/>
        <p:txBody>
          <a:bodyPr/>
          <a:lstStyle/>
          <a:p>
            <a:fld id="{7DE1CFBD-E184-4479-9C8B-0647E479ED3C}" type="slidenum">
              <a:rPr lang="en-IN" smtClean="0"/>
              <a:t>‹#›</a:t>
            </a:fld>
            <a:endParaRPr lang="en-IN"/>
          </a:p>
        </p:txBody>
      </p:sp>
    </p:spTree>
    <p:extLst>
      <p:ext uri="{BB962C8B-B14F-4D97-AF65-F5344CB8AC3E}">
        <p14:creationId xmlns:p14="http://schemas.microsoft.com/office/powerpoint/2010/main" val="223461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0BFE8-6BAC-03D9-880F-4C51D876E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E6C782-3849-B434-2384-A950F24A6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54906-D0EA-D7D7-079F-DAF0EB021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D0643-FF36-4640-96E8-A48D05DFDCF6}" type="datetimeFigureOut">
              <a:rPr lang="en-IN" smtClean="0"/>
              <a:t>21-07-2024</a:t>
            </a:fld>
            <a:endParaRPr lang="en-IN"/>
          </a:p>
        </p:txBody>
      </p:sp>
      <p:sp>
        <p:nvSpPr>
          <p:cNvPr id="5" name="Footer Placeholder 4">
            <a:extLst>
              <a:ext uri="{FF2B5EF4-FFF2-40B4-BE49-F238E27FC236}">
                <a16:creationId xmlns:a16="http://schemas.microsoft.com/office/drawing/2014/main" id="{9C9B25C6-25C9-9689-68FF-45A4F2443E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644689-E382-B852-0378-11EEF12A0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1CFBD-E184-4479-9C8B-0647E479ED3C}" type="slidenum">
              <a:rPr lang="en-IN" smtClean="0"/>
              <a:t>‹#›</a:t>
            </a:fld>
            <a:endParaRPr lang="en-IN"/>
          </a:p>
        </p:txBody>
      </p:sp>
    </p:spTree>
    <p:extLst>
      <p:ext uri="{BB962C8B-B14F-4D97-AF65-F5344CB8AC3E}">
        <p14:creationId xmlns:p14="http://schemas.microsoft.com/office/powerpoint/2010/main" val="113634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sharp-video-tutorials.blogspot.com/2017/06/design-patterns-tutorial-for-beginner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D930-D70B-21A4-5C1C-4AF6C67B87C8}"/>
              </a:ext>
            </a:extLst>
          </p:cNvPr>
          <p:cNvSpPr>
            <a:spLocks noGrp="1"/>
          </p:cNvSpPr>
          <p:nvPr>
            <p:ph type="ctrTitle"/>
          </p:nvPr>
        </p:nvSpPr>
        <p:spPr/>
        <p:txBody>
          <a:bodyPr/>
          <a:lstStyle/>
          <a:p>
            <a:r>
              <a:rPr lang="en-US" dirty="0"/>
              <a:t>Design Pattern</a:t>
            </a:r>
            <a:endParaRPr lang="en-IN" dirty="0"/>
          </a:p>
        </p:txBody>
      </p:sp>
      <p:sp>
        <p:nvSpPr>
          <p:cNvPr id="3" name="Subtitle 2">
            <a:extLst>
              <a:ext uri="{FF2B5EF4-FFF2-40B4-BE49-F238E27FC236}">
                <a16:creationId xmlns:a16="http://schemas.microsoft.com/office/drawing/2014/main" id="{0902559E-B1BF-0EC6-D0E6-997DF8F7CF2B}"/>
              </a:ext>
            </a:extLst>
          </p:cNvPr>
          <p:cNvSpPr>
            <a:spLocks noGrp="1"/>
          </p:cNvSpPr>
          <p:nvPr>
            <p:ph type="subTitle" idx="1"/>
          </p:nvPr>
        </p:nvSpPr>
        <p:spPr/>
        <p:txBody>
          <a:bodyPr/>
          <a:lstStyle/>
          <a:p>
            <a:r>
              <a:rPr lang="en-US" dirty="0"/>
              <a:t>Overview</a:t>
            </a:r>
          </a:p>
          <a:p>
            <a:r>
              <a:rPr lang="en-IN" sz="2000" dirty="0">
                <a:hlinkClick r:id="rId2"/>
              </a:rPr>
              <a:t>https://csharp-video-tutorials.blogspot.com/2017/06/design-patterns-tutorial-for-beginners.html</a:t>
            </a:r>
            <a:endParaRPr lang="en-IN" sz="2000" dirty="0"/>
          </a:p>
          <a:p>
            <a:endParaRPr lang="en-IN" dirty="0"/>
          </a:p>
        </p:txBody>
      </p:sp>
    </p:spTree>
    <p:extLst>
      <p:ext uri="{BB962C8B-B14F-4D97-AF65-F5344CB8AC3E}">
        <p14:creationId xmlns:p14="http://schemas.microsoft.com/office/powerpoint/2010/main" val="212091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B215-1138-F51D-447C-1BD47DC1C72F}"/>
              </a:ext>
            </a:extLst>
          </p:cNvPr>
          <p:cNvSpPr>
            <a:spLocks noGrp="1"/>
          </p:cNvSpPr>
          <p:nvPr>
            <p:ph type="title"/>
          </p:nvPr>
        </p:nvSpPr>
        <p:spPr/>
        <p:txBody>
          <a:bodyPr/>
          <a:lstStyle/>
          <a:p>
            <a:r>
              <a:rPr lang="en-US" dirty="0"/>
              <a:t>Design Pattern Types</a:t>
            </a:r>
            <a:endParaRPr lang="en-IN" dirty="0"/>
          </a:p>
        </p:txBody>
      </p:sp>
      <p:graphicFrame>
        <p:nvGraphicFramePr>
          <p:cNvPr id="4" name="Table 4">
            <a:extLst>
              <a:ext uri="{FF2B5EF4-FFF2-40B4-BE49-F238E27FC236}">
                <a16:creationId xmlns:a16="http://schemas.microsoft.com/office/drawing/2014/main" id="{7FF2D55F-745B-8E20-F503-EFD03D1979DE}"/>
              </a:ext>
            </a:extLst>
          </p:cNvPr>
          <p:cNvGraphicFramePr>
            <a:graphicFrameLocks noGrp="1"/>
          </p:cNvGraphicFramePr>
          <p:nvPr>
            <p:ph idx="1"/>
            <p:extLst>
              <p:ext uri="{D42A27DB-BD31-4B8C-83A1-F6EECF244321}">
                <p14:modId xmlns:p14="http://schemas.microsoft.com/office/powerpoint/2010/main" val="3261088704"/>
              </p:ext>
            </p:extLst>
          </p:nvPr>
        </p:nvGraphicFramePr>
        <p:xfrm>
          <a:off x="838200" y="1825625"/>
          <a:ext cx="10515597" cy="26568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123723932"/>
                    </a:ext>
                  </a:extLst>
                </a:gridCol>
                <a:gridCol w="3505199">
                  <a:extLst>
                    <a:ext uri="{9D8B030D-6E8A-4147-A177-3AD203B41FA5}">
                      <a16:colId xmlns:a16="http://schemas.microsoft.com/office/drawing/2014/main" val="2659460969"/>
                    </a:ext>
                  </a:extLst>
                </a:gridCol>
                <a:gridCol w="3505199">
                  <a:extLst>
                    <a:ext uri="{9D8B030D-6E8A-4147-A177-3AD203B41FA5}">
                      <a16:colId xmlns:a16="http://schemas.microsoft.com/office/drawing/2014/main" val="1118939281"/>
                    </a:ext>
                  </a:extLst>
                </a:gridCol>
              </a:tblGrid>
              <a:tr h="370840">
                <a:tc>
                  <a:txBody>
                    <a:bodyPr/>
                    <a:lstStyle/>
                    <a:p>
                      <a:r>
                        <a:rPr lang="en-US" dirty="0"/>
                        <a:t>Creational</a:t>
                      </a:r>
                      <a:endParaRPr lang="en-IN" dirty="0"/>
                    </a:p>
                  </a:txBody>
                  <a:tcPr/>
                </a:tc>
                <a:tc>
                  <a:txBody>
                    <a:bodyPr/>
                    <a:lstStyle/>
                    <a:p>
                      <a:r>
                        <a:rPr lang="en-US" dirty="0"/>
                        <a:t>Structural</a:t>
                      </a:r>
                      <a:endParaRPr lang="en-IN" dirty="0"/>
                    </a:p>
                  </a:txBody>
                  <a:tcPr/>
                </a:tc>
                <a:tc>
                  <a:txBody>
                    <a:bodyPr/>
                    <a:lstStyle/>
                    <a:p>
                      <a:r>
                        <a:rPr lang="en-US" dirty="0"/>
                        <a:t>Behavioral</a:t>
                      </a:r>
                      <a:endParaRPr lang="en-IN" dirty="0"/>
                    </a:p>
                  </a:txBody>
                  <a:tcPr/>
                </a:tc>
                <a:extLst>
                  <a:ext uri="{0D108BD9-81ED-4DB2-BD59-A6C34878D82A}">
                    <a16:rowId xmlns:a16="http://schemas.microsoft.com/office/drawing/2014/main" val="2320980982"/>
                  </a:ext>
                </a:extLst>
              </a:tr>
              <a:tr h="370840">
                <a:tc>
                  <a:txBody>
                    <a:bodyPr/>
                    <a:lstStyle/>
                    <a:p>
                      <a:pPr marL="285750" indent="-285750">
                        <a:buFont typeface="Arial" panose="020B0604020202020204" pitchFamily="34" charset="0"/>
                        <a:buChar char="•"/>
                      </a:pPr>
                      <a:r>
                        <a:rPr lang="en-US" b="1" dirty="0"/>
                        <a:t>Factory Method</a:t>
                      </a:r>
                    </a:p>
                    <a:p>
                      <a:pPr marL="285750" indent="-285750">
                        <a:buFont typeface="Arial" panose="020B0604020202020204" pitchFamily="34" charset="0"/>
                        <a:buChar char="•"/>
                      </a:pPr>
                      <a:r>
                        <a:rPr lang="en-US" b="1" dirty="0"/>
                        <a:t>Abstract Factory</a:t>
                      </a:r>
                    </a:p>
                    <a:p>
                      <a:pPr marL="285750" indent="-285750">
                        <a:buFont typeface="Arial" panose="020B0604020202020204" pitchFamily="34" charset="0"/>
                        <a:buChar char="•"/>
                      </a:pPr>
                      <a:r>
                        <a:rPr lang="en-US" b="1" dirty="0"/>
                        <a:t>Singleton</a:t>
                      </a:r>
                    </a:p>
                    <a:p>
                      <a:pPr marL="285750" indent="-285750">
                        <a:buFont typeface="Arial" panose="020B0604020202020204" pitchFamily="34" charset="0"/>
                        <a:buChar char="•"/>
                      </a:pPr>
                      <a:r>
                        <a:rPr lang="en-US" dirty="0"/>
                        <a:t>Prototype</a:t>
                      </a:r>
                    </a:p>
                    <a:p>
                      <a:pPr marL="285750" indent="-285750">
                        <a:buFont typeface="Arial" panose="020B0604020202020204" pitchFamily="34" charset="0"/>
                        <a:buChar char="•"/>
                      </a:pPr>
                      <a:r>
                        <a:rPr lang="en-US" b="1" dirty="0"/>
                        <a:t>Builder</a:t>
                      </a:r>
                    </a:p>
                    <a:p>
                      <a:pPr marL="285750" indent="-285750">
                        <a:buFont typeface="Arial" panose="020B0604020202020204" pitchFamily="34" charset="0"/>
                        <a:buChar char="•"/>
                      </a:pPr>
                      <a:r>
                        <a:rPr lang="en-US" dirty="0"/>
                        <a:t>Object Pool</a:t>
                      </a:r>
                      <a:endParaRPr lang="en-IN" dirty="0"/>
                    </a:p>
                  </a:txBody>
                  <a:tcPr/>
                </a:tc>
                <a:tc>
                  <a:txBody>
                    <a:bodyPr/>
                    <a:lstStyle/>
                    <a:p>
                      <a:pPr marL="285750" indent="-285750">
                        <a:buFont typeface="Arial" panose="020B0604020202020204" pitchFamily="34" charset="0"/>
                        <a:buChar char="•"/>
                      </a:pPr>
                      <a:r>
                        <a:rPr lang="en-IN" b="1" dirty="0"/>
                        <a:t>Adapter</a:t>
                      </a:r>
                    </a:p>
                    <a:p>
                      <a:pPr marL="285750" indent="-285750">
                        <a:buFont typeface="Arial" panose="020B0604020202020204" pitchFamily="34" charset="0"/>
                        <a:buChar char="•"/>
                      </a:pPr>
                      <a:r>
                        <a:rPr lang="en-IN" dirty="0"/>
                        <a:t>Bridge </a:t>
                      </a:r>
                    </a:p>
                    <a:p>
                      <a:pPr marL="285750" indent="-285750">
                        <a:buFont typeface="Arial" panose="020B0604020202020204" pitchFamily="34" charset="0"/>
                        <a:buChar char="•"/>
                      </a:pPr>
                      <a:r>
                        <a:rPr lang="en-IN" b="1" dirty="0"/>
                        <a:t>Composite</a:t>
                      </a:r>
                      <a:r>
                        <a:rPr lang="en-IN" dirty="0"/>
                        <a:t> </a:t>
                      </a:r>
                    </a:p>
                    <a:p>
                      <a:pPr marL="285750" indent="-285750">
                        <a:buFont typeface="Arial" panose="020B0604020202020204" pitchFamily="34" charset="0"/>
                        <a:buChar char="•"/>
                      </a:pPr>
                      <a:r>
                        <a:rPr lang="en-IN" b="1" dirty="0"/>
                        <a:t>Decorator</a:t>
                      </a:r>
                      <a:r>
                        <a:rPr lang="en-IN" dirty="0"/>
                        <a:t> </a:t>
                      </a:r>
                    </a:p>
                    <a:p>
                      <a:pPr marL="285750" indent="-285750">
                        <a:buFont typeface="Arial" panose="020B0604020202020204" pitchFamily="34" charset="0"/>
                        <a:buChar char="•"/>
                      </a:pPr>
                      <a:r>
                        <a:rPr lang="en-IN" b="1" dirty="0"/>
                        <a:t>Facade</a:t>
                      </a:r>
                    </a:p>
                    <a:p>
                      <a:pPr marL="285750" indent="-285750">
                        <a:buFont typeface="Arial" panose="020B0604020202020204" pitchFamily="34" charset="0"/>
                        <a:buChar char="•"/>
                      </a:pPr>
                      <a:r>
                        <a:rPr lang="en-IN" dirty="0"/>
                        <a:t>Flyweight</a:t>
                      </a:r>
                    </a:p>
                    <a:p>
                      <a:pPr marL="285750" indent="-285750">
                        <a:buFont typeface="Arial" panose="020B0604020202020204" pitchFamily="34" charset="0"/>
                        <a:buChar char="•"/>
                      </a:pPr>
                      <a:r>
                        <a:rPr lang="en-IN" b="1" dirty="0"/>
                        <a:t>Proxy</a:t>
                      </a:r>
                      <a:r>
                        <a:rPr lang="en-IN" dirty="0"/>
                        <a:t> </a:t>
                      </a:r>
                    </a:p>
                  </a:txBody>
                  <a:tcPr/>
                </a:tc>
                <a:tc>
                  <a:txBody>
                    <a:bodyPr/>
                    <a:lstStyle/>
                    <a:p>
                      <a:pPr marL="285750" indent="-285750">
                        <a:buFont typeface="Arial" panose="020B0604020202020204" pitchFamily="34" charset="0"/>
                        <a:buChar char="•"/>
                      </a:pPr>
                      <a:r>
                        <a:rPr lang="en-IN" b="1" dirty="0"/>
                        <a:t>Chain of Responsibility</a:t>
                      </a:r>
                    </a:p>
                    <a:p>
                      <a:pPr marL="285750" indent="-285750">
                        <a:buFont typeface="Arial" panose="020B0604020202020204" pitchFamily="34" charset="0"/>
                        <a:buChar char="•"/>
                      </a:pPr>
                      <a:r>
                        <a:rPr lang="en-IN" dirty="0"/>
                        <a:t>Command</a:t>
                      </a:r>
                    </a:p>
                    <a:p>
                      <a:pPr marL="285750" indent="-285750">
                        <a:buFont typeface="Arial" panose="020B0604020202020204" pitchFamily="34" charset="0"/>
                        <a:buChar char="•"/>
                      </a:pPr>
                      <a:r>
                        <a:rPr lang="en-IN" b="1" dirty="0"/>
                        <a:t>Template</a:t>
                      </a:r>
                    </a:p>
                    <a:p>
                      <a:pPr marL="285750" indent="-285750">
                        <a:buFont typeface="Arial" panose="020B0604020202020204" pitchFamily="34" charset="0"/>
                        <a:buChar char="•"/>
                      </a:pPr>
                      <a:r>
                        <a:rPr lang="en-IN" b="1" dirty="0"/>
                        <a:t>Iterator</a:t>
                      </a:r>
                    </a:p>
                    <a:p>
                      <a:pPr marL="285750" indent="-285750">
                        <a:buFont typeface="Arial" panose="020B0604020202020204" pitchFamily="34" charset="0"/>
                        <a:buChar char="•"/>
                      </a:pPr>
                      <a:r>
                        <a:rPr lang="en-IN" b="1" dirty="0"/>
                        <a:t>Observer</a:t>
                      </a:r>
                    </a:p>
                    <a:p>
                      <a:pPr marL="285750" indent="-285750">
                        <a:buFont typeface="Arial" panose="020B0604020202020204" pitchFamily="34" charset="0"/>
                        <a:buChar char="•"/>
                      </a:pPr>
                      <a:r>
                        <a:rPr lang="en-IN" dirty="0"/>
                        <a:t>State</a:t>
                      </a:r>
                    </a:p>
                    <a:p>
                      <a:pPr marL="285750" indent="-285750">
                        <a:buFont typeface="Arial" panose="020B0604020202020204" pitchFamily="34" charset="0"/>
                        <a:buChar char="•"/>
                      </a:pPr>
                      <a:r>
                        <a:rPr lang="en-IN" dirty="0"/>
                        <a:t>Memento</a:t>
                      </a:r>
                    </a:p>
                    <a:p>
                      <a:pPr marL="285750" indent="-285750">
                        <a:buFont typeface="Arial" panose="020B0604020202020204" pitchFamily="34" charset="0"/>
                        <a:buChar char="•"/>
                      </a:pPr>
                      <a:r>
                        <a:rPr lang="en-IN" b="1" dirty="0"/>
                        <a:t>Strategy</a:t>
                      </a:r>
                    </a:p>
                  </a:txBody>
                  <a:tcPr/>
                </a:tc>
                <a:extLst>
                  <a:ext uri="{0D108BD9-81ED-4DB2-BD59-A6C34878D82A}">
                    <a16:rowId xmlns:a16="http://schemas.microsoft.com/office/drawing/2014/main" val="834032771"/>
                  </a:ext>
                </a:extLst>
              </a:tr>
            </a:tbl>
          </a:graphicData>
        </a:graphic>
      </p:graphicFrame>
    </p:spTree>
    <p:extLst>
      <p:ext uri="{BB962C8B-B14F-4D97-AF65-F5344CB8AC3E}">
        <p14:creationId xmlns:p14="http://schemas.microsoft.com/office/powerpoint/2010/main" val="123418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3620-C552-3A88-5065-7B13937555E5}"/>
              </a:ext>
            </a:extLst>
          </p:cNvPr>
          <p:cNvSpPr>
            <a:spLocks noGrp="1"/>
          </p:cNvSpPr>
          <p:nvPr>
            <p:ph type="title"/>
          </p:nvPr>
        </p:nvSpPr>
        <p:spPr/>
        <p:txBody>
          <a:bodyPr/>
          <a:lstStyle/>
          <a:p>
            <a:r>
              <a:rPr lang="en-US" dirty="0"/>
              <a:t>Use Case Design Pattern Type</a:t>
            </a:r>
            <a:endParaRPr lang="en-IN" dirty="0"/>
          </a:p>
        </p:txBody>
      </p:sp>
      <p:sp>
        <p:nvSpPr>
          <p:cNvPr id="3" name="Content Placeholder 2">
            <a:extLst>
              <a:ext uri="{FF2B5EF4-FFF2-40B4-BE49-F238E27FC236}">
                <a16:creationId xmlns:a16="http://schemas.microsoft.com/office/drawing/2014/main" id="{3E0A3E99-CBCF-F07D-83C4-BEBABA46DC25}"/>
              </a:ext>
            </a:extLst>
          </p:cNvPr>
          <p:cNvSpPr>
            <a:spLocks noGrp="1"/>
          </p:cNvSpPr>
          <p:nvPr>
            <p:ph idx="1"/>
          </p:nvPr>
        </p:nvSpPr>
        <p:spPr/>
        <p:txBody>
          <a:bodyPr>
            <a:normAutofit/>
          </a:bodyPr>
          <a:lstStyle/>
          <a:p>
            <a:r>
              <a:rPr lang="en-IN" dirty="0"/>
              <a:t>Builder ( While Writing Unit Tests )</a:t>
            </a:r>
          </a:p>
          <a:p>
            <a:r>
              <a:rPr lang="en-IN" dirty="0"/>
              <a:t>Prototype ( Cloning )</a:t>
            </a:r>
          </a:p>
          <a:p>
            <a:r>
              <a:rPr lang="en-IN" dirty="0"/>
              <a:t>Adapter ( </a:t>
            </a:r>
            <a:r>
              <a:rPr lang="en-IN" dirty="0" err="1"/>
              <a:t>asList</a:t>
            </a:r>
            <a:r>
              <a:rPr lang="en-IN" dirty="0"/>
              <a:t> , </a:t>
            </a:r>
            <a:r>
              <a:rPr lang="en-IN" dirty="0" err="1"/>
              <a:t>toString</a:t>
            </a:r>
            <a:r>
              <a:rPr lang="en-IN" dirty="0"/>
              <a:t> )</a:t>
            </a:r>
          </a:p>
          <a:p>
            <a:r>
              <a:rPr lang="en-IN" dirty="0"/>
              <a:t>Chain Of Responsibility ( Exception handling, logging )</a:t>
            </a:r>
          </a:p>
          <a:p>
            <a:r>
              <a:rPr lang="en-IN" dirty="0"/>
              <a:t>Singleton</a:t>
            </a:r>
          </a:p>
          <a:p>
            <a:r>
              <a:rPr lang="en-IN" dirty="0"/>
              <a:t>Factory ( Action Mapping )</a:t>
            </a:r>
          </a:p>
          <a:p>
            <a:r>
              <a:rPr lang="en-IN" dirty="0"/>
              <a:t>Proxy ( </a:t>
            </a:r>
            <a:r>
              <a:rPr lang="en-IN" dirty="0" err="1"/>
              <a:t>Url</a:t>
            </a:r>
            <a:r>
              <a:rPr lang="en-IN" dirty="0"/>
              <a:t> Proxy )</a:t>
            </a:r>
          </a:p>
          <a:p>
            <a:r>
              <a:rPr lang="en-IN" dirty="0"/>
              <a:t>Observer ( Event </a:t>
            </a:r>
            <a:r>
              <a:rPr lang="en-IN"/>
              <a:t>Listener )</a:t>
            </a:r>
            <a:endParaRPr lang="en-IN" dirty="0"/>
          </a:p>
        </p:txBody>
      </p:sp>
    </p:spTree>
    <p:extLst>
      <p:ext uri="{BB962C8B-B14F-4D97-AF65-F5344CB8AC3E}">
        <p14:creationId xmlns:p14="http://schemas.microsoft.com/office/powerpoint/2010/main" val="4062689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E96-AAF1-1DC2-16B1-74301B22B4CE}"/>
              </a:ext>
            </a:extLst>
          </p:cNvPr>
          <p:cNvSpPr>
            <a:spLocks noGrp="1"/>
          </p:cNvSpPr>
          <p:nvPr>
            <p:ph type="title"/>
          </p:nvPr>
        </p:nvSpPr>
        <p:spPr/>
        <p:txBody>
          <a:bodyPr/>
          <a:lstStyle/>
          <a:p>
            <a:r>
              <a:rPr lang="en-US" dirty="0"/>
              <a:t>Creational DP Types beginning ……..</a:t>
            </a:r>
            <a:endParaRPr lang="en-IN" dirty="0"/>
          </a:p>
        </p:txBody>
      </p:sp>
      <p:pic>
        <p:nvPicPr>
          <p:cNvPr id="5" name="Content Placeholder 4" descr="A green plant growing out of dirt&#10;&#10;Description automatically generated">
            <a:extLst>
              <a:ext uri="{FF2B5EF4-FFF2-40B4-BE49-F238E27FC236}">
                <a16:creationId xmlns:a16="http://schemas.microsoft.com/office/drawing/2014/main" id="{7C6CC474-DDA2-C9C8-B6CC-2D71AF21B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8320"/>
            <a:ext cx="10515600" cy="4399280"/>
          </a:xfrm>
        </p:spPr>
      </p:pic>
    </p:spTree>
    <p:extLst>
      <p:ext uri="{BB962C8B-B14F-4D97-AF65-F5344CB8AC3E}">
        <p14:creationId xmlns:p14="http://schemas.microsoft.com/office/powerpoint/2010/main" val="99112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8472-C023-D184-3C3A-B6BD22693DFF}"/>
              </a:ext>
            </a:extLst>
          </p:cNvPr>
          <p:cNvSpPr>
            <a:spLocks noGrp="1"/>
          </p:cNvSpPr>
          <p:nvPr>
            <p:ph type="title"/>
          </p:nvPr>
        </p:nvSpPr>
        <p:spPr/>
        <p:txBody>
          <a:bodyPr/>
          <a:lstStyle/>
          <a:p>
            <a:r>
              <a:rPr lang="en-US" dirty="0"/>
              <a:t>Singleton Design Pattern</a:t>
            </a:r>
            <a:endParaRPr lang="en-IN" dirty="0"/>
          </a:p>
        </p:txBody>
      </p:sp>
      <p:sp>
        <p:nvSpPr>
          <p:cNvPr id="3" name="Content Placeholder 2">
            <a:extLst>
              <a:ext uri="{FF2B5EF4-FFF2-40B4-BE49-F238E27FC236}">
                <a16:creationId xmlns:a16="http://schemas.microsoft.com/office/drawing/2014/main" id="{D1E9D8F5-B983-95B9-9DCF-1B28480B4BB4}"/>
              </a:ext>
            </a:extLst>
          </p:cNvPr>
          <p:cNvSpPr>
            <a:spLocks noGrp="1"/>
          </p:cNvSpPr>
          <p:nvPr>
            <p:ph idx="1"/>
          </p:nvPr>
        </p:nvSpPr>
        <p:spPr/>
        <p:txBody>
          <a:bodyPr/>
          <a:lstStyle/>
          <a:p>
            <a:r>
              <a:rPr lang="en-US" dirty="0"/>
              <a:t>Singleton pattern belongs to creational Type pattern.</a:t>
            </a:r>
          </a:p>
          <a:p>
            <a:r>
              <a:rPr lang="en-US" dirty="0"/>
              <a:t>This pattern is used when we need to ensure that only one object of a particular class need to created. All further References to the objects are referred to the same underlying instance created.</a:t>
            </a:r>
            <a:endParaRPr lang="en-IN" dirty="0"/>
          </a:p>
        </p:txBody>
      </p:sp>
    </p:spTree>
    <p:extLst>
      <p:ext uri="{BB962C8B-B14F-4D97-AF65-F5344CB8AC3E}">
        <p14:creationId xmlns:p14="http://schemas.microsoft.com/office/powerpoint/2010/main" val="421871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E5F2-267C-7F69-BB3B-DD16347B3F80}"/>
              </a:ext>
            </a:extLst>
          </p:cNvPr>
          <p:cNvSpPr>
            <a:spLocks noGrp="1"/>
          </p:cNvSpPr>
          <p:nvPr>
            <p:ph type="title"/>
          </p:nvPr>
        </p:nvSpPr>
        <p:spPr/>
        <p:txBody>
          <a:bodyPr/>
          <a:lstStyle/>
          <a:p>
            <a:r>
              <a:rPr lang="en-US" dirty="0"/>
              <a:t>Singleton Implementation Guidelines</a:t>
            </a:r>
            <a:endParaRPr lang="en-IN" dirty="0"/>
          </a:p>
        </p:txBody>
      </p:sp>
      <p:sp>
        <p:nvSpPr>
          <p:cNvPr id="3" name="Content Placeholder 2">
            <a:extLst>
              <a:ext uri="{FF2B5EF4-FFF2-40B4-BE49-F238E27FC236}">
                <a16:creationId xmlns:a16="http://schemas.microsoft.com/office/drawing/2014/main" id="{091CF881-682D-A503-F1BB-36ADED5FA637}"/>
              </a:ext>
            </a:extLst>
          </p:cNvPr>
          <p:cNvSpPr>
            <a:spLocks noGrp="1"/>
          </p:cNvSpPr>
          <p:nvPr>
            <p:ph idx="1"/>
          </p:nvPr>
        </p:nvSpPr>
        <p:spPr/>
        <p:txBody>
          <a:bodyPr/>
          <a:lstStyle/>
          <a:p>
            <a:r>
              <a:rPr lang="en-US" b="0" i="0" dirty="0">
                <a:solidFill>
                  <a:srgbClr val="333333"/>
                </a:solidFill>
                <a:effectLst/>
              </a:rPr>
              <a:t>We need to choose Factory Pattern when</a:t>
            </a:r>
            <a:endParaRPr lang="en-US" b="0" i="0" dirty="0">
              <a:solidFill>
                <a:srgbClr val="333333"/>
              </a:solidFill>
              <a:effectLst/>
              <a:latin typeface="arial" panose="020B0604020202020204" pitchFamily="34" charset="0"/>
            </a:endParaRPr>
          </a:p>
          <a:p>
            <a:pPr lvl="1"/>
            <a:r>
              <a:rPr lang="en-US" b="0" i="0" dirty="0">
                <a:solidFill>
                  <a:srgbClr val="333333"/>
                </a:solidFill>
                <a:effectLst/>
                <a:latin typeface="arial" panose="020B0604020202020204" pitchFamily="34" charset="0"/>
              </a:rPr>
              <a:t>Concurrent access to the resource is well managed by singleton design pattern.</a:t>
            </a:r>
          </a:p>
          <a:p>
            <a:pPr lvl="1"/>
            <a:r>
              <a:rPr lang="en-US" b="0" i="0" dirty="0">
                <a:solidFill>
                  <a:srgbClr val="333333"/>
                </a:solidFill>
                <a:effectLst/>
                <a:latin typeface="arial" panose="020B0604020202020204" pitchFamily="34" charset="0"/>
              </a:rPr>
              <a:t>As part of the Implementation guidelines, we need to ensure that only one instance of the class exists by declaring all constructors of the class to be private.  Also, to control the singleton access we need to provide a static property that returns a single instance of the object.</a:t>
            </a:r>
            <a:endParaRPr lang="en-IN" dirty="0"/>
          </a:p>
        </p:txBody>
      </p:sp>
    </p:spTree>
    <p:extLst>
      <p:ext uri="{BB962C8B-B14F-4D97-AF65-F5344CB8AC3E}">
        <p14:creationId xmlns:p14="http://schemas.microsoft.com/office/powerpoint/2010/main" val="274275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CC8F-439F-75F4-CA55-C79DED2439D6}"/>
              </a:ext>
            </a:extLst>
          </p:cNvPr>
          <p:cNvSpPr>
            <a:spLocks noGrp="1"/>
          </p:cNvSpPr>
          <p:nvPr>
            <p:ph type="title"/>
          </p:nvPr>
        </p:nvSpPr>
        <p:spPr/>
        <p:txBody>
          <a:bodyPr/>
          <a:lstStyle/>
          <a:p>
            <a:r>
              <a:rPr lang="en-US" dirty="0"/>
              <a:t>Singleton Diagram</a:t>
            </a:r>
            <a:endParaRPr lang="en-IN" dirty="0"/>
          </a:p>
        </p:txBody>
      </p:sp>
      <p:pic>
        <p:nvPicPr>
          <p:cNvPr id="9" name="Content Placeholder 8">
            <a:extLst>
              <a:ext uri="{FF2B5EF4-FFF2-40B4-BE49-F238E27FC236}">
                <a16:creationId xmlns:a16="http://schemas.microsoft.com/office/drawing/2014/main" id="{FF818140-4E40-4638-799F-4C926AD420F1}"/>
              </a:ext>
            </a:extLst>
          </p:cNvPr>
          <p:cNvPicPr>
            <a:picLocks noGrp="1" noChangeAspect="1"/>
          </p:cNvPicPr>
          <p:nvPr>
            <p:ph idx="1"/>
          </p:nvPr>
        </p:nvPicPr>
        <p:blipFill>
          <a:blip r:embed="rId2"/>
          <a:stretch>
            <a:fillRect/>
          </a:stretch>
        </p:blipFill>
        <p:spPr>
          <a:xfrm>
            <a:off x="3248025" y="2482056"/>
            <a:ext cx="5695950" cy="3038475"/>
          </a:xfrm>
        </p:spPr>
      </p:pic>
    </p:spTree>
    <p:extLst>
      <p:ext uri="{BB962C8B-B14F-4D97-AF65-F5344CB8AC3E}">
        <p14:creationId xmlns:p14="http://schemas.microsoft.com/office/powerpoint/2010/main" val="269532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B98C-24D4-2776-AB8B-687FE507E471}"/>
              </a:ext>
            </a:extLst>
          </p:cNvPr>
          <p:cNvSpPr>
            <a:spLocks noGrp="1"/>
          </p:cNvSpPr>
          <p:nvPr>
            <p:ph type="title"/>
          </p:nvPr>
        </p:nvSpPr>
        <p:spPr/>
        <p:txBody>
          <a:bodyPr/>
          <a:lstStyle/>
          <a:p>
            <a:r>
              <a:rPr lang="en-US" dirty="0"/>
              <a:t>Lazy vs Eager initialization</a:t>
            </a:r>
            <a:endParaRPr lang="en-IN" dirty="0"/>
          </a:p>
        </p:txBody>
      </p:sp>
      <p:sp>
        <p:nvSpPr>
          <p:cNvPr id="3" name="Content Placeholder 2">
            <a:extLst>
              <a:ext uri="{FF2B5EF4-FFF2-40B4-BE49-F238E27FC236}">
                <a16:creationId xmlns:a16="http://schemas.microsoft.com/office/drawing/2014/main" id="{85CBB5B5-68AB-8C46-31C3-5174151AC5FC}"/>
              </a:ext>
            </a:extLst>
          </p:cNvPr>
          <p:cNvSpPr>
            <a:spLocks noGrp="1"/>
          </p:cNvSpPr>
          <p:nvPr>
            <p:ph idx="1"/>
          </p:nvPr>
        </p:nvSpPr>
        <p:spPr/>
        <p:txBody>
          <a:bodyPr/>
          <a:lstStyle/>
          <a:p>
            <a:r>
              <a:rPr lang="en-US" dirty="0"/>
              <a:t>Lazy Loading</a:t>
            </a:r>
          </a:p>
          <a:p>
            <a:pPr lvl="1"/>
            <a:r>
              <a:rPr lang="en-US" dirty="0"/>
              <a:t>Improves the performance</a:t>
            </a:r>
          </a:p>
          <a:p>
            <a:pPr lvl="1"/>
            <a:r>
              <a:rPr lang="en-US" dirty="0"/>
              <a:t>Avoids unnecessary load till the point object is accessed</a:t>
            </a:r>
          </a:p>
          <a:p>
            <a:pPr lvl="1"/>
            <a:r>
              <a:rPr lang="en-US" dirty="0"/>
              <a:t>Reduces the memory footprint on the start-up</a:t>
            </a:r>
          </a:p>
          <a:p>
            <a:pPr lvl="1"/>
            <a:r>
              <a:rPr lang="en-US" dirty="0"/>
              <a:t>Faster application load</a:t>
            </a:r>
          </a:p>
          <a:p>
            <a:r>
              <a:rPr lang="en-US" dirty="0"/>
              <a:t>Non-lazy or Eager Loading</a:t>
            </a:r>
          </a:p>
          <a:p>
            <a:pPr lvl="1"/>
            <a:r>
              <a:rPr lang="en-US" dirty="0"/>
              <a:t>Pre-instantiation of the object</a:t>
            </a:r>
          </a:p>
          <a:p>
            <a:pPr lvl="1"/>
            <a:r>
              <a:rPr lang="en-US" dirty="0"/>
              <a:t>Commonly used in lower memory footprints</a:t>
            </a:r>
          </a:p>
        </p:txBody>
      </p:sp>
    </p:spTree>
    <p:extLst>
      <p:ext uri="{BB962C8B-B14F-4D97-AF65-F5344CB8AC3E}">
        <p14:creationId xmlns:p14="http://schemas.microsoft.com/office/powerpoint/2010/main" val="319018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DD8B-A2EB-ADB6-AD71-F4E3B1000863}"/>
              </a:ext>
            </a:extLst>
          </p:cNvPr>
          <p:cNvSpPr>
            <a:spLocks noGrp="1"/>
          </p:cNvSpPr>
          <p:nvPr>
            <p:ph type="title"/>
          </p:nvPr>
        </p:nvSpPr>
        <p:spPr/>
        <p:txBody>
          <a:bodyPr/>
          <a:lstStyle/>
          <a:p>
            <a:r>
              <a:rPr lang="en-US" dirty="0"/>
              <a:t>Static vs Singleton</a:t>
            </a:r>
            <a:endParaRPr lang="en-IN" dirty="0"/>
          </a:p>
        </p:txBody>
      </p:sp>
      <p:sp>
        <p:nvSpPr>
          <p:cNvPr id="3" name="Content Placeholder 2">
            <a:extLst>
              <a:ext uri="{FF2B5EF4-FFF2-40B4-BE49-F238E27FC236}">
                <a16:creationId xmlns:a16="http://schemas.microsoft.com/office/drawing/2014/main" id="{C25466CC-F088-4C31-3125-C7D3D55AAACB}"/>
              </a:ext>
            </a:extLst>
          </p:cNvPr>
          <p:cNvSpPr>
            <a:spLocks noGrp="1"/>
          </p:cNvSpPr>
          <p:nvPr>
            <p:ph idx="1"/>
          </p:nvPr>
        </p:nvSpPr>
        <p:spPr/>
        <p:txBody>
          <a:bodyPr>
            <a:normAutofit lnSpcReduction="10000"/>
          </a:bodyPr>
          <a:lstStyle/>
          <a:p>
            <a:r>
              <a:rPr lang="en-US" dirty="0"/>
              <a:t>Static is a keyword and singleton is a design pattern</a:t>
            </a:r>
          </a:p>
          <a:p>
            <a:r>
              <a:rPr lang="en-US" dirty="0"/>
              <a:t>Static classes can contain only static members</a:t>
            </a:r>
          </a:p>
          <a:p>
            <a:r>
              <a:rPr lang="en-US" dirty="0"/>
              <a:t>Singleton is an object creational pattern with one instance of the class</a:t>
            </a:r>
          </a:p>
          <a:p>
            <a:r>
              <a:rPr lang="en-US" dirty="0"/>
              <a:t>Singleton can implement interfaces, inherit from other classes and it align with the OOPS concepts</a:t>
            </a:r>
          </a:p>
          <a:p>
            <a:r>
              <a:rPr lang="en-US" dirty="0"/>
              <a:t>Singleton object can be passed as a reference </a:t>
            </a:r>
          </a:p>
          <a:p>
            <a:r>
              <a:rPr lang="en-US" dirty="0"/>
              <a:t>Singleton supports object disposal</a:t>
            </a:r>
          </a:p>
          <a:p>
            <a:r>
              <a:rPr lang="en-US" dirty="0"/>
              <a:t>Singleton object is stored on heap</a:t>
            </a:r>
          </a:p>
          <a:p>
            <a:r>
              <a:rPr lang="en-US" dirty="0"/>
              <a:t>Singleton objects can be cloned</a:t>
            </a:r>
            <a:endParaRPr lang="en-IN" dirty="0"/>
          </a:p>
        </p:txBody>
      </p:sp>
    </p:spTree>
    <p:extLst>
      <p:ext uri="{BB962C8B-B14F-4D97-AF65-F5344CB8AC3E}">
        <p14:creationId xmlns:p14="http://schemas.microsoft.com/office/powerpoint/2010/main" val="398609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09C2-0E2E-8F45-A8F5-5EE13FF28888}"/>
              </a:ext>
            </a:extLst>
          </p:cNvPr>
          <p:cNvSpPr>
            <a:spLocks noGrp="1"/>
          </p:cNvSpPr>
          <p:nvPr>
            <p:ph type="title"/>
          </p:nvPr>
        </p:nvSpPr>
        <p:spPr/>
        <p:txBody>
          <a:bodyPr/>
          <a:lstStyle/>
          <a:p>
            <a:r>
              <a:rPr lang="en-US" dirty="0"/>
              <a:t>Singleton Real World Usages</a:t>
            </a:r>
            <a:endParaRPr lang="en-IN" dirty="0"/>
          </a:p>
        </p:txBody>
      </p:sp>
      <p:sp>
        <p:nvSpPr>
          <p:cNvPr id="3" name="Content Placeholder 2">
            <a:extLst>
              <a:ext uri="{FF2B5EF4-FFF2-40B4-BE49-F238E27FC236}">
                <a16:creationId xmlns:a16="http://schemas.microsoft.com/office/drawing/2014/main" id="{4078F030-104B-6A81-3A51-D1FBE88A7FE4}"/>
              </a:ext>
            </a:extLst>
          </p:cNvPr>
          <p:cNvSpPr>
            <a:spLocks noGrp="1"/>
          </p:cNvSpPr>
          <p:nvPr>
            <p:ph idx="1"/>
          </p:nvPr>
        </p:nvSpPr>
        <p:spPr/>
        <p:txBody>
          <a:bodyPr/>
          <a:lstStyle/>
          <a:p>
            <a:r>
              <a:rPr lang="en-US" dirty="0"/>
              <a:t>Logging</a:t>
            </a:r>
          </a:p>
          <a:p>
            <a:r>
              <a:rPr lang="en-US" dirty="0"/>
              <a:t>Managing a connection or a pool of connection to database</a:t>
            </a:r>
          </a:p>
          <a:p>
            <a:r>
              <a:rPr lang="en-US" dirty="0"/>
              <a:t>Printer spooling</a:t>
            </a:r>
          </a:p>
          <a:p>
            <a:r>
              <a:rPr lang="en-US" dirty="0"/>
              <a:t>File</a:t>
            </a:r>
          </a:p>
          <a:p>
            <a:r>
              <a:rPr lang="en-US" dirty="0"/>
              <a:t>Configuration</a:t>
            </a:r>
          </a:p>
          <a:p>
            <a:r>
              <a:rPr lang="en-US" dirty="0"/>
              <a:t>Cache</a:t>
            </a:r>
          </a:p>
          <a:p>
            <a:r>
              <a:rPr lang="en-US" dirty="0"/>
              <a:t>Session based Shopping cart</a:t>
            </a:r>
            <a:endParaRPr lang="en-IN" dirty="0"/>
          </a:p>
        </p:txBody>
      </p:sp>
    </p:spTree>
    <p:extLst>
      <p:ext uri="{BB962C8B-B14F-4D97-AF65-F5344CB8AC3E}">
        <p14:creationId xmlns:p14="http://schemas.microsoft.com/office/powerpoint/2010/main" val="1376455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84C6-A6BC-FF3D-0047-8B2D93B280AB}"/>
              </a:ext>
            </a:extLst>
          </p:cNvPr>
          <p:cNvSpPr>
            <a:spLocks noGrp="1"/>
          </p:cNvSpPr>
          <p:nvPr>
            <p:ph type="title"/>
          </p:nvPr>
        </p:nvSpPr>
        <p:spPr/>
        <p:txBody>
          <a:bodyPr/>
          <a:lstStyle/>
          <a:p>
            <a:r>
              <a:rPr lang="en-US" dirty="0"/>
              <a:t>Singleton Design Pattern Example</a:t>
            </a:r>
            <a:endParaRPr lang="en-IN" dirty="0"/>
          </a:p>
        </p:txBody>
      </p:sp>
      <p:sp>
        <p:nvSpPr>
          <p:cNvPr id="3" name="Content Placeholder 2">
            <a:extLst>
              <a:ext uri="{FF2B5EF4-FFF2-40B4-BE49-F238E27FC236}">
                <a16:creationId xmlns:a16="http://schemas.microsoft.com/office/drawing/2014/main" id="{7579F5B2-0313-3B5D-35AE-D5735EC9DE5E}"/>
              </a:ext>
            </a:extLst>
          </p:cNvPr>
          <p:cNvSpPr>
            <a:spLocks noGrp="1"/>
          </p:cNvSpPr>
          <p:nvPr>
            <p:ph idx="1"/>
          </p:nvPr>
        </p:nvSpPr>
        <p:spPr/>
        <p:txBody>
          <a:bodyPr>
            <a:normAutofit fontScale="85000" lnSpcReduction="20000"/>
          </a:bodyPr>
          <a:lstStyle/>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sealed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Singleton</a:t>
            </a:r>
            <a:endParaRPr lang="en-US" sz="1800" dirty="0">
              <a:solidFill>
                <a:srgbClr val="000000"/>
              </a:solidFill>
              <a:latin typeface="Consolas" panose="020B0609020204030204" pitchFamily="49" charset="0"/>
            </a:endParaRPr>
          </a:p>
          <a:p>
            <a:pPr marL="0" indent="0">
              <a:buNone/>
            </a:pPr>
            <a:r>
              <a:rPr lang="en-IN"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readonly</a:t>
            </a:r>
            <a:r>
              <a:rPr lang="en-US" sz="1800" dirty="0">
                <a:solidFill>
                  <a:srgbClr val="000000"/>
                </a:solidFill>
                <a:latin typeface="Consolas" panose="020B0609020204030204" pitchFamily="49" charset="0"/>
              </a:rPr>
              <a:t> Lazy&lt;Log&gt; instance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Lazy&lt;Log&gt;();</a:t>
            </a:r>
          </a:p>
          <a:p>
            <a:pPr marL="0" indent="0">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private</a:t>
            </a:r>
            <a:r>
              <a:rPr lang="en-IN" sz="1800" dirty="0">
                <a:solidFill>
                  <a:srgbClr val="000000"/>
                </a:solidFill>
                <a:latin typeface="Consolas" panose="020B0609020204030204" pitchFamily="49" charset="0"/>
              </a:rPr>
              <a:t> </a:t>
            </a:r>
            <a:r>
              <a:rPr lang="en-IN" sz="1800" dirty="0">
                <a:solidFill>
                  <a:srgbClr val="2B91AF"/>
                </a:solidFill>
                <a:latin typeface="Consolas" panose="020B0609020204030204" pitchFamily="49" charset="0"/>
              </a:rPr>
              <a:t>Log</a:t>
            </a:r>
            <a:r>
              <a:rPr lang="en-IN" sz="1800" dirty="0">
                <a:solidFill>
                  <a:srgbClr val="000000"/>
                </a:solidFill>
                <a:latin typeface="Consolas" panose="020B0609020204030204" pitchFamily="49" charset="0"/>
              </a:rPr>
              <a:t>()</a:t>
            </a:r>
          </a:p>
          <a:p>
            <a:pPr marL="0" indent="0">
              <a:buNone/>
            </a:pPr>
            <a:r>
              <a:rPr lang="en-IN" sz="1800" dirty="0">
                <a:solidFill>
                  <a:srgbClr val="000000"/>
                </a:solidFill>
                <a:latin typeface="Consolas" panose="020B0609020204030204" pitchFamily="49" charset="0"/>
              </a:rPr>
              <a:t>        {</a:t>
            </a:r>
          </a:p>
          <a:p>
            <a:pPr marL="0" indent="0">
              <a:buNone/>
            </a:pPr>
            <a:r>
              <a:rPr lang="en-IN" sz="1800" dirty="0">
                <a:solidFill>
                  <a:srgbClr val="000000"/>
                </a:solidFill>
                <a:latin typeface="Consolas" panose="020B0609020204030204" pitchFamily="49" charset="0"/>
              </a:rPr>
              <a:t>        }</a:t>
            </a:r>
          </a:p>
          <a:p>
            <a:pPr marL="0" indent="0">
              <a:buNone/>
            </a:pPr>
            <a:endParaRPr lang="en-IN" sz="1800" dirty="0">
              <a:solidFill>
                <a:srgbClr val="000000"/>
              </a:solidFill>
              <a:latin typeface="Consolas" panose="020B0609020204030204" pitchFamily="49" charset="0"/>
            </a:endParaRPr>
          </a:p>
          <a:p>
            <a:pPr marL="0" indent="0">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public</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static</a:t>
            </a:r>
            <a:r>
              <a:rPr lang="en-IN" sz="1800" dirty="0">
                <a:solidFill>
                  <a:srgbClr val="000000"/>
                </a:solidFill>
                <a:latin typeface="Consolas" panose="020B0609020204030204" pitchFamily="49" charset="0"/>
              </a:rPr>
              <a:t> Log </a:t>
            </a:r>
            <a:r>
              <a:rPr lang="en-IN" sz="1800" dirty="0" err="1">
                <a:solidFill>
                  <a:srgbClr val="000000"/>
                </a:solidFill>
                <a:latin typeface="Consolas" panose="020B0609020204030204" pitchFamily="49" charset="0"/>
              </a:rPr>
              <a:t>GetInstance</a:t>
            </a:r>
            <a:r>
              <a:rPr lang="en-IN" sz="1800" dirty="0">
                <a:solidFill>
                  <a:srgbClr val="000000"/>
                </a:solidFill>
                <a:latin typeface="Consolas" panose="020B0609020204030204" pitchFamily="49" charset="0"/>
              </a:rPr>
              <a:t> </a:t>
            </a:r>
          </a:p>
          <a:p>
            <a:pPr marL="0" indent="0">
              <a:buNone/>
            </a:pPr>
            <a:r>
              <a:rPr lang="en-IN" sz="1800" dirty="0">
                <a:solidFill>
                  <a:srgbClr val="000000"/>
                </a:solidFill>
                <a:latin typeface="Consolas" panose="020B0609020204030204" pitchFamily="49" charset="0"/>
              </a:rPr>
              <a:t>        { </a:t>
            </a:r>
          </a:p>
          <a:p>
            <a:pPr marL="0" indent="0">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get</a:t>
            </a:r>
            <a:r>
              <a:rPr lang="en-IN" sz="1800" dirty="0">
                <a:solidFill>
                  <a:srgbClr val="000000"/>
                </a:solidFill>
                <a:latin typeface="Consolas" panose="020B0609020204030204" pitchFamily="49" charset="0"/>
              </a:rPr>
              <a:t> </a:t>
            </a:r>
          </a:p>
          <a:p>
            <a:pPr marL="0" indent="0">
              <a:buNone/>
            </a:pPr>
            <a:r>
              <a:rPr lang="en-IN" sz="1800" dirty="0">
                <a:solidFill>
                  <a:srgbClr val="000000"/>
                </a:solidFill>
                <a:latin typeface="Consolas" panose="020B0609020204030204" pitchFamily="49" charset="0"/>
              </a:rPr>
              <a:t>            {</a:t>
            </a:r>
          </a:p>
          <a:p>
            <a:pPr marL="0" indent="0">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instance.Value</a:t>
            </a:r>
            <a:r>
              <a:rPr lang="en-IN" sz="1800" dirty="0">
                <a:solidFill>
                  <a:srgbClr val="000000"/>
                </a:solidFill>
                <a:latin typeface="Consolas" panose="020B0609020204030204" pitchFamily="49" charset="0"/>
              </a:rPr>
              <a:t>;</a:t>
            </a:r>
          </a:p>
          <a:p>
            <a:pPr marL="0" indent="0">
              <a:buNone/>
            </a:pPr>
            <a:r>
              <a:rPr lang="en-IN" sz="1800" dirty="0">
                <a:solidFill>
                  <a:srgbClr val="000000"/>
                </a:solidFill>
                <a:latin typeface="Consolas" panose="020B0609020204030204" pitchFamily="49" charset="0"/>
              </a:rPr>
              <a:t>            }</a:t>
            </a:r>
          </a:p>
          <a:p>
            <a:pPr marL="0" indent="0">
              <a:buNone/>
            </a:pPr>
            <a:r>
              <a:rPr lang="en-IN" sz="1800" dirty="0">
                <a:solidFill>
                  <a:srgbClr val="000000"/>
                </a:solidFill>
                <a:latin typeface="Consolas" panose="020B0609020204030204" pitchFamily="49" charset="0"/>
              </a:rPr>
              <a:t>        }</a:t>
            </a:r>
          </a:p>
          <a:p>
            <a:pPr marL="0" indent="0">
              <a:buNone/>
            </a:pPr>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1860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80DE-5688-1591-CFB1-D08CA4EE14FC}"/>
              </a:ext>
            </a:extLst>
          </p:cNvPr>
          <p:cNvSpPr>
            <a:spLocks noGrp="1"/>
          </p:cNvSpPr>
          <p:nvPr>
            <p:ph type="title"/>
          </p:nvPr>
        </p:nvSpPr>
        <p:spPr/>
        <p:txBody>
          <a:bodyPr/>
          <a:lstStyle/>
          <a:p>
            <a:r>
              <a:rPr lang="en-US" dirty="0"/>
              <a:t>23 GANG OF FOUR DESIGN PATTERNS</a:t>
            </a:r>
            <a:endParaRPr lang="en-IN" dirty="0"/>
          </a:p>
        </p:txBody>
      </p:sp>
      <p:pic>
        <p:nvPicPr>
          <p:cNvPr id="5" name="Content Placeholder 4">
            <a:extLst>
              <a:ext uri="{FF2B5EF4-FFF2-40B4-BE49-F238E27FC236}">
                <a16:creationId xmlns:a16="http://schemas.microsoft.com/office/drawing/2014/main" id="{DCFC1646-78B4-F79F-5DB6-840541FC8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529" y="1829265"/>
            <a:ext cx="7248089" cy="4586682"/>
          </a:xfrm>
        </p:spPr>
      </p:pic>
    </p:spTree>
    <p:extLst>
      <p:ext uri="{BB962C8B-B14F-4D97-AF65-F5344CB8AC3E}">
        <p14:creationId xmlns:p14="http://schemas.microsoft.com/office/powerpoint/2010/main" val="1043202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CBD0-B579-147F-DEA7-6D3735A4E121}"/>
              </a:ext>
            </a:extLst>
          </p:cNvPr>
          <p:cNvSpPr>
            <a:spLocks noGrp="1"/>
          </p:cNvSpPr>
          <p:nvPr>
            <p:ph type="title"/>
          </p:nvPr>
        </p:nvSpPr>
        <p:spPr/>
        <p:txBody>
          <a:bodyPr/>
          <a:lstStyle/>
          <a:p>
            <a:r>
              <a:rPr lang="en-US" dirty="0"/>
              <a:t>Why is singleton class sealed?</a:t>
            </a:r>
            <a:endParaRPr lang="en-IN" dirty="0"/>
          </a:p>
        </p:txBody>
      </p:sp>
      <p:sp>
        <p:nvSpPr>
          <p:cNvPr id="3" name="Content Placeholder 2">
            <a:extLst>
              <a:ext uri="{FF2B5EF4-FFF2-40B4-BE49-F238E27FC236}">
                <a16:creationId xmlns:a16="http://schemas.microsoft.com/office/drawing/2014/main" id="{A9336575-882E-ED82-6037-ECB5A5608D89}"/>
              </a:ext>
            </a:extLst>
          </p:cNvPr>
          <p:cNvSpPr>
            <a:spLocks noGrp="1"/>
          </p:cNvSpPr>
          <p:nvPr>
            <p:ph idx="1"/>
          </p:nvPr>
        </p:nvSpPr>
        <p:spPr/>
        <p:txBody>
          <a:bodyPr/>
          <a:lstStyle/>
          <a:p>
            <a:r>
              <a:rPr lang="en-US" b="0" i="0" dirty="0">
                <a:solidFill>
                  <a:srgbClr val="333333"/>
                </a:solidFill>
                <a:effectLst/>
              </a:rPr>
              <a:t>create multiple instances of the singleton using the nested derived class. This violates the principle of singleton.  Singleton and make the class as sealed. </a:t>
            </a:r>
            <a:endParaRPr lang="en-IN" dirty="0"/>
          </a:p>
        </p:txBody>
      </p:sp>
    </p:spTree>
    <p:extLst>
      <p:ext uri="{BB962C8B-B14F-4D97-AF65-F5344CB8AC3E}">
        <p14:creationId xmlns:p14="http://schemas.microsoft.com/office/powerpoint/2010/main" val="2941220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91EE-FE2B-51E0-CE43-C3C3FA959F26}"/>
              </a:ext>
            </a:extLst>
          </p:cNvPr>
          <p:cNvSpPr>
            <a:spLocks noGrp="1"/>
          </p:cNvSpPr>
          <p:nvPr>
            <p:ph type="title"/>
          </p:nvPr>
        </p:nvSpPr>
        <p:spPr/>
        <p:txBody>
          <a:bodyPr/>
          <a:lstStyle/>
          <a:p>
            <a:r>
              <a:rPr lang="en-US" dirty="0"/>
              <a:t>Factory Design Pattern</a:t>
            </a:r>
            <a:endParaRPr lang="en-IN" dirty="0"/>
          </a:p>
        </p:txBody>
      </p:sp>
      <p:sp>
        <p:nvSpPr>
          <p:cNvPr id="3" name="Content Placeholder 2">
            <a:extLst>
              <a:ext uri="{FF2B5EF4-FFF2-40B4-BE49-F238E27FC236}">
                <a16:creationId xmlns:a16="http://schemas.microsoft.com/office/drawing/2014/main" id="{04813B1D-91DA-DFCF-2B54-17613502625E}"/>
              </a:ext>
            </a:extLst>
          </p:cNvPr>
          <p:cNvSpPr>
            <a:spLocks noGrp="1"/>
          </p:cNvSpPr>
          <p:nvPr>
            <p:ph idx="1"/>
          </p:nvPr>
        </p:nvSpPr>
        <p:spPr>
          <a:xfrm>
            <a:off x="838200" y="1668317"/>
            <a:ext cx="10515600" cy="4351338"/>
          </a:xfrm>
        </p:spPr>
        <p:txBody>
          <a:bodyPr/>
          <a:lstStyle/>
          <a:p>
            <a:r>
              <a:rPr lang="en-US" dirty="0"/>
              <a:t>“Define an interface for creating an object, but let subclasses  decide which class to instantiate. The factory method lets a class defer instantiation it uses to subclasses”</a:t>
            </a:r>
          </a:p>
          <a:p>
            <a:r>
              <a:rPr lang="en-US" dirty="0"/>
              <a:t>Factory pattern is one of the most used design patterns in real world applications</a:t>
            </a:r>
          </a:p>
          <a:p>
            <a:r>
              <a:rPr lang="en-US" dirty="0"/>
              <a:t>Factory pattern creates object without exposing the creation logic to the client and refer to newly created object using a common interface</a:t>
            </a:r>
          </a:p>
          <a:p>
            <a:pPr marL="0" indent="0">
              <a:buNone/>
            </a:pPr>
            <a:endParaRPr lang="en-IN" dirty="0"/>
          </a:p>
        </p:txBody>
      </p:sp>
    </p:spTree>
    <p:extLst>
      <p:ext uri="{BB962C8B-B14F-4D97-AF65-F5344CB8AC3E}">
        <p14:creationId xmlns:p14="http://schemas.microsoft.com/office/powerpoint/2010/main" val="3719640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4110-09A8-0CEC-2DDC-88F2316E6D21}"/>
              </a:ext>
            </a:extLst>
          </p:cNvPr>
          <p:cNvSpPr>
            <a:spLocks noGrp="1"/>
          </p:cNvSpPr>
          <p:nvPr>
            <p:ph type="title"/>
          </p:nvPr>
        </p:nvSpPr>
        <p:spPr/>
        <p:txBody>
          <a:bodyPr/>
          <a:lstStyle/>
          <a:p>
            <a:r>
              <a:rPr lang="en-US" dirty="0"/>
              <a:t>Factory Implementation Guidelines</a:t>
            </a:r>
            <a:endParaRPr lang="en-IN" dirty="0"/>
          </a:p>
        </p:txBody>
      </p:sp>
      <p:sp>
        <p:nvSpPr>
          <p:cNvPr id="3" name="Content Placeholder 2">
            <a:extLst>
              <a:ext uri="{FF2B5EF4-FFF2-40B4-BE49-F238E27FC236}">
                <a16:creationId xmlns:a16="http://schemas.microsoft.com/office/drawing/2014/main" id="{FB4080D2-B966-2501-0216-04F42D7370FE}"/>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33333"/>
                </a:solidFill>
                <a:effectLst/>
              </a:rPr>
              <a:t>We need to choose Factory Pattern when</a:t>
            </a:r>
            <a:endParaRPr lang="en-US" dirty="0"/>
          </a:p>
          <a:p>
            <a:pPr lvl="1"/>
            <a:r>
              <a:rPr lang="en-US" sz="2800" b="0" i="0" dirty="0">
                <a:solidFill>
                  <a:srgbClr val="333333"/>
                </a:solidFill>
                <a:effectLst/>
              </a:rPr>
              <a:t>The Object needs to be extended to subclasses</a:t>
            </a:r>
          </a:p>
          <a:p>
            <a:pPr lvl="1"/>
            <a:r>
              <a:rPr lang="en-US" sz="2800" b="0" i="0" dirty="0">
                <a:solidFill>
                  <a:srgbClr val="333333"/>
                </a:solidFill>
                <a:effectLst/>
              </a:rPr>
              <a:t>The Classes doesn’t know what exact sub-classes it has to create</a:t>
            </a:r>
          </a:p>
          <a:p>
            <a:pPr lvl="1"/>
            <a:r>
              <a:rPr lang="en-US" sz="2800" b="0" i="0" dirty="0">
                <a:solidFill>
                  <a:srgbClr val="333333"/>
                </a:solidFill>
                <a:effectLst/>
              </a:rPr>
              <a:t>The Product implementation tend to change over time and the Client remains unchanged</a:t>
            </a:r>
          </a:p>
          <a:p>
            <a:endParaRPr lang="en-IN" dirty="0"/>
          </a:p>
        </p:txBody>
      </p:sp>
    </p:spTree>
    <p:extLst>
      <p:ext uri="{BB962C8B-B14F-4D97-AF65-F5344CB8AC3E}">
        <p14:creationId xmlns:p14="http://schemas.microsoft.com/office/powerpoint/2010/main" val="220643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7A6B-567D-0C3F-C47B-CF7E42F515EA}"/>
              </a:ext>
            </a:extLst>
          </p:cNvPr>
          <p:cNvSpPr>
            <a:spLocks noGrp="1"/>
          </p:cNvSpPr>
          <p:nvPr>
            <p:ph type="title"/>
          </p:nvPr>
        </p:nvSpPr>
        <p:spPr/>
        <p:txBody>
          <a:bodyPr/>
          <a:lstStyle/>
          <a:p>
            <a:r>
              <a:rPr lang="en-US" dirty="0"/>
              <a:t>Factory Diagram</a:t>
            </a:r>
            <a:endParaRPr lang="en-IN" dirty="0"/>
          </a:p>
        </p:txBody>
      </p:sp>
      <p:pic>
        <p:nvPicPr>
          <p:cNvPr id="5" name="Content Placeholder 4">
            <a:extLst>
              <a:ext uri="{FF2B5EF4-FFF2-40B4-BE49-F238E27FC236}">
                <a16:creationId xmlns:a16="http://schemas.microsoft.com/office/drawing/2014/main" id="{7AFBC3C9-A9A0-146F-479E-CD17471ED321}"/>
              </a:ext>
            </a:extLst>
          </p:cNvPr>
          <p:cNvPicPr>
            <a:picLocks noGrp="1" noChangeAspect="1"/>
          </p:cNvPicPr>
          <p:nvPr>
            <p:ph idx="1"/>
          </p:nvPr>
        </p:nvPicPr>
        <p:blipFill>
          <a:blip r:embed="rId2"/>
          <a:stretch>
            <a:fillRect/>
          </a:stretch>
        </p:blipFill>
        <p:spPr>
          <a:xfrm>
            <a:off x="2343150" y="3039269"/>
            <a:ext cx="7505700" cy="1924050"/>
          </a:xfrm>
        </p:spPr>
      </p:pic>
    </p:spTree>
    <p:extLst>
      <p:ext uri="{BB962C8B-B14F-4D97-AF65-F5344CB8AC3E}">
        <p14:creationId xmlns:p14="http://schemas.microsoft.com/office/powerpoint/2010/main" val="73809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90D0-9062-4F6D-2504-A08DCB089AC9}"/>
              </a:ext>
            </a:extLst>
          </p:cNvPr>
          <p:cNvSpPr>
            <a:spLocks noGrp="1"/>
          </p:cNvSpPr>
          <p:nvPr>
            <p:ph type="title"/>
          </p:nvPr>
        </p:nvSpPr>
        <p:spPr/>
        <p:txBody>
          <a:bodyPr/>
          <a:lstStyle/>
          <a:p>
            <a:r>
              <a:rPr lang="en-IN" dirty="0"/>
              <a:t>Factory Method Design Pattern</a:t>
            </a:r>
          </a:p>
        </p:txBody>
      </p:sp>
      <p:sp>
        <p:nvSpPr>
          <p:cNvPr id="3" name="Content Placeholder 2">
            <a:extLst>
              <a:ext uri="{FF2B5EF4-FFF2-40B4-BE49-F238E27FC236}">
                <a16:creationId xmlns:a16="http://schemas.microsoft.com/office/drawing/2014/main" id="{766D70F6-CB1D-3FB6-439D-E189CFE278CA}"/>
              </a:ext>
            </a:extLst>
          </p:cNvPr>
          <p:cNvSpPr>
            <a:spLocks noGrp="1"/>
          </p:cNvSpPr>
          <p:nvPr>
            <p:ph idx="1"/>
          </p:nvPr>
        </p:nvSpPr>
        <p:spPr/>
        <p:txBody>
          <a:bodyPr/>
          <a:lstStyle/>
          <a:p>
            <a:r>
              <a:rPr lang="en-US" b="0" i="0" dirty="0">
                <a:solidFill>
                  <a:srgbClr val="212121"/>
                </a:solidFill>
                <a:effectLst/>
                <a:latin typeface="Segoe UI" panose="020B0502040204020203" pitchFamily="34" charset="0"/>
              </a:rPr>
              <a:t>The client maintains a reference to the abstract creator class but instantiates with one of the sub-classes. The responsibility of creating the instance is delegated to the sub-class methods. So, the name Factory Method Pattern.</a:t>
            </a:r>
          </a:p>
          <a:p>
            <a:endParaRPr lang="en-IN" dirty="0"/>
          </a:p>
        </p:txBody>
      </p:sp>
      <p:pic>
        <p:nvPicPr>
          <p:cNvPr id="5" name="Picture 4">
            <a:extLst>
              <a:ext uri="{FF2B5EF4-FFF2-40B4-BE49-F238E27FC236}">
                <a16:creationId xmlns:a16="http://schemas.microsoft.com/office/drawing/2014/main" id="{9F3B4C18-A58C-7427-FA2A-AE574A88389C}"/>
              </a:ext>
            </a:extLst>
          </p:cNvPr>
          <p:cNvPicPr>
            <a:picLocks noChangeAspect="1"/>
          </p:cNvPicPr>
          <p:nvPr/>
        </p:nvPicPr>
        <p:blipFill>
          <a:blip r:embed="rId2"/>
          <a:stretch>
            <a:fillRect/>
          </a:stretch>
        </p:blipFill>
        <p:spPr>
          <a:xfrm>
            <a:off x="1583690" y="3518852"/>
            <a:ext cx="9410700" cy="2238375"/>
          </a:xfrm>
          <a:prstGeom prst="rect">
            <a:avLst/>
          </a:prstGeom>
        </p:spPr>
      </p:pic>
    </p:spTree>
    <p:extLst>
      <p:ext uri="{BB962C8B-B14F-4D97-AF65-F5344CB8AC3E}">
        <p14:creationId xmlns:p14="http://schemas.microsoft.com/office/powerpoint/2010/main" val="3987498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3AF5-41B1-2D67-C24F-5BBDC708FBC4}"/>
              </a:ext>
            </a:extLst>
          </p:cNvPr>
          <p:cNvSpPr>
            <a:spLocks noGrp="1"/>
          </p:cNvSpPr>
          <p:nvPr>
            <p:ph type="title"/>
          </p:nvPr>
        </p:nvSpPr>
        <p:spPr/>
        <p:txBody>
          <a:bodyPr/>
          <a:lstStyle/>
          <a:p>
            <a:r>
              <a:rPr lang="en-US" dirty="0"/>
              <a:t>Factory Design Pattern Vs. Factory Method Design Pattern</a:t>
            </a:r>
            <a:endParaRPr lang="en-IN" dirty="0"/>
          </a:p>
        </p:txBody>
      </p:sp>
      <p:sp>
        <p:nvSpPr>
          <p:cNvPr id="3" name="Content Placeholder 2">
            <a:extLst>
              <a:ext uri="{FF2B5EF4-FFF2-40B4-BE49-F238E27FC236}">
                <a16:creationId xmlns:a16="http://schemas.microsoft.com/office/drawing/2014/main" id="{8E767907-8DF7-E11F-D9B9-3EB103599838}"/>
              </a:ext>
            </a:extLst>
          </p:cNvPr>
          <p:cNvSpPr>
            <a:spLocks noGrp="1"/>
          </p:cNvSpPr>
          <p:nvPr>
            <p:ph idx="1"/>
          </p:nvPr>
        </p:nvSpPr>
        <p:spPr/>
        <p:txBody>
          <a:bodyPr/>
          <a:lstStyle/>
          <a:p>
            <a:r>
              <a:rPr lang="en-US" sz="1800" b="1" dirty="0"/>
              <a:t>Factory Design Pattern</a:t>
            </a:r>
          </a:p>
          <a:p>
            <a:pPr lvl="1"/>
            <a:r>
              <a:rPr lang="en-US" sz="1800" dirty="0"/>
              <a:t>A client uses a Factory Class to get instances of classes that implement the same interface or are derived from the same base class.</a:t>
            </a:r>
          </a:p>
          <a:p>
            <a:pPr lvl="1"/>
            <a:endParaRPr lang="en-US" dirty="0"/>
          </a:p>
          <a:p>
            <a:endParaRPr lang="en-IN" dirty="0"/>
          </a:p>
          <a:p>
            <a:r>
              <a:rPr lang="en-IN" sz="1800" b="1" dirty="0"/>
              <a:t>Factory Method Design Pattern</a:t>
            </a:r>
          </a:p>
          <a:p>
            <a:pPr lvl="1"/>
            <a:r>
              <a:rPr lang="en-US" sz="1800" dirty="0"/>
              <a:t>The client maintains a reference to the abstract creator class but instantiates with one of the sub-classes. The responsibility of creating the instance is delegated to the sub-class methods. So the name Factory Method Pattern.</a:t>
            </a:r>
          </a:p>
          <a:p>
            <a:pPr lvl="1"/>
            <a:endParaRPr lang="en-IN" dirty="0"/>
          </a:p>
        </p:txBody>
      </p:sp>
      <p:pic>
        <p:nvPicPr>
          <p:cNvPr id="7" name="Picture 6">
            <a:extLst>
              <a:ext uri="{FF2B5EF4-FFF2-40B4-BE49-F238E27FC236}">
                <a16:creationId xmlns:a16="http://schemas.microsoft.com/office/drawing/2014/main" id="{9D637C48-7F3E-47EB-1D7E-69E69E7190B0}"/>
              </a:ext>
            </a:extLst>
          </p:cNvPr>
          <p:cNvPicPr>
            <a:picLocks noChangeAspect="1"/>
          </p:cNvPicPr>
          <p:nvPr/>
        </p:nvPicPr>
        <p:blipFill>
          <a:blip r:embed="rId2"/>
          <a:stretch>
            <a:fillRect/>
          </a:stretch>
        </p:blipFill>
        <p:spPr>
          <a:xfrm>
            <a:off x="1859500" y="2639536"/>
            <a:ext cx="6847841" cy="1026160"/>
          </a:xfrm>
          <a:prstGeom prst="rect">
            <a:avLst/>
          </a:prstGeom>
        </p:spPr>
      </p:pic>
      <p:pic>
        <p:nvPicPr>
          <p:cNvPr id="11" name="Picture 10">
            <a:extLst>
              <a:ext uri="{FF2B5EF4-FFF2-40B4-BE49-F238E27FC236}">
                <a16:creationId xmlns:a16="http://schemas.microsoft.com/office/drawing/2014/main" id="{B3632705-BC42-CEA9-1873-ED2DAA296CAA}"/>
              </a:ext>
            </a:extLst>
          </p:cNvPr>
          <p:cNvPicPr>
            <a:picLocks noChangeAspect="1"/>
          </p:cNvPicPr>
          <p:nvPr/>
        </p:nvPicPr>
        <p:blipFill>
          <a:blip r:embed="rId3"/>
          <a:stretch>
            <a:fillRect/>
          </a:stretch>
        </p:blipFill>
        <p:spPr>
          <a:xfrm>
            <a:off x="1390650" y="4830418"/>
            <a:ext cx="9410700" cy="1346546"/>
          </a:xfrm>
          <a:prstGeom prst="rect">
            <a:avLst/>
          </a:prstGeom>
        </p:spPr>
      </p:pic>
    </p:spTree>
    <p:extLst>
      <p:ext uri="{BB962C8B-B14F-4D97-AF65-F5344CB8AC3E}">
        <p14:creationId xmlns:p14="http://schemas.microsoft.com/office/powerpoint/2010/main" val="1286054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B7E0-B663-AB16-6888-9746BA4A48AB}"/>
              </a:ext>
            </a:extLst>
          </p:cNvPr>
          <p:cNvSpPr>
            <a:spLocks noGrp="1"/>
          </p:cNvSpPr>
          <p:nvPr>
            <p:ph type="title"/>
          </p:nvPr>
        </p:nvSpPr>
        <p:spPr/>
        <p:txBody>
          <a:bodyPr/>
          <a:lstStyle/>
          <a:p>
            <a:r>
              <a:rPr lang="en-US" dirty="0"/>
              <a:t>When should I choose factory design pattern?</a:t>
            </a:r>
            <a:endParaRPr lang="en-IN" dirty="0"/>
          </a:p>
        </p:txBody>
      </p:sp>
      <p:sp>
        <p:nvSpPr>
          <p:cNvPr id="3" name="Content Placeholder 2">
            <a:extLst>
              <a:ext uri="{FF2B5EF4-FFF2-40B4-BE49-F238E27FC236}">
                <a16:creationId xmlns:a16="http://schemas.microsoft.com/office/drawing/2014/main" id="{36159B1F-52D3-11D5-18C2-BEA09806F256}"/>
              </a:ext>
            </a:extLst>
          </p:cNvPr>
          <p:cNvSpPr>
            <a:spLocks noGrp="1"/>
          </p:cNvSpPr>
          <p:nvPr>
            <p:ph idx="1"/>
          </p:nvPr>
        </p:nvSpPr>
        <p:spPr/>
        <p:txBody>
          <a:bodyPr/>
          <a:lstStyle/>
          <a:p>
            <a:r>
              <a:rPr lang="en-US" dirty="0"/>
              <a:t>The Object needs to be extended to subclasses</a:t>
            </a:r>
          </a:p>
          <a:p>
            <a:r>
              <a:rPr lang="en-US" dirty="0"/>
              <a:t>The Classes doesn’t know what exact sub-classes it has to create</a:t>
            </a:r>
          </a:p>
          <a:p>
            <a:r>
              <a:rPr lang="en-US" dirty="0"/>
              <a:t>The Product implementation tend to change over time and the Client remains unchanged</a:t>
            </a:r>
          </a:p>
          <a:p>
            <a:r>
              <a:rPr lang="en-US" dirty="0"/>
              <a:t>Example:- Differentiate employees as permanent and contract and segregate their pay scales as well as bonus based on their employee types.</a:t>
            </a:r>
            <a:endParaRPr lang="en-IN" dirty="0"/>
          </a:p>
        </p:txBody>
      </p:sp>
    </p:spTree>
    <p:extLst>
      <p:ext uri="{BB962C8B-B14F-4D97-AF65-F5344CB8AC3E}">
        <p14:creationId xmlns:p14="http://schemas.microsoft.com/office/powerpoint/2010/main" val="254660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6A76-CB7D-5871-319F-1BF4492494EA}"/>
              </a:ext>
            </a:extLst>
          </p:cNvPr>
          <p:cNvSpPr>
            <a:spLocks noGrp="1"/>
          </p:cNvSpPr>
          <p:nvPr>
            <p:ph type="title"/>
          </p:nvPr>
        </p:nvSpPr>
        <p:spPr/>
        <p:txBody>
          <a:bodyPr/>
          <a:lstStyle/>
          <a:p>
            <a:r>
              <a:rPr lang="en-US" dirty="0"/>
              <a:t>Abstract Factory Design Pattern</a:t>
            </a:r>
            <a:endParaRPr lang="en-IN" dirty="0"/>
          </a:p>
        </p:txBody>
      </p:sp>
      <p:sp>
        <p:nvSpPr>
          <p:cNvPr id="3" name="Content Placeholder 2">
            <a:extLst>
              <a:ext uri="{FF2B5EF4-FFF2-40B4-BE49-F238E27FC236}">
                <a16:creationId xmlns:a16="http://schemas.microsoft.com/office/drawing/2014/main" id="{AEF09599-8DD5-7F2D-FF09-276664212BFA}"/>
              </a:ext>
            </a:extLst>
          </p:cNvPr>
          <p:cNvSpPr>
            <a:spLocks noGrp="1"/>
          </p:cNvSpPr>
          <p:nvPr>
            <p:ph idx="1"/>
          </p:nvPr>
        </p:nvSpPr>
        <p:spPr/>
        <p:txBody>
          <a:bodyPr>
            <a:normAutofit lnSpcReduction="10000"/>
          </a:bodyPr>
          <a:lstStyle/>
          <a:p>
            <a:r>
              <a:rPr lang="en-US" b="1" i="0" dirty="0">
                <a:solidFill>
                  <a:srgbClr val="333333"/>
                </a:solidFill>
                <a:effectLst/>
              </a:rPr>
              <a:t>Gang Of Four Definition :</a:t>
            </a:r>
            <a:r>
              <a:rPr lang="en-US" b="0" i="0" dirty="0">
                <a:solidFill>
                  <a:srgbClr val="333333"/>
                </a:solidFill>
                <a:effectLst/>
              </a:rPr>
              <a:t> "The Abstract factory pattern provides a way to encapsulate a group of individual factories that have a common theme without specifying their concrete classes"</a:t>
            </a:r>
            <a:br>
              <a:rPr lang="en-US" dirty="0"/>
            </a:br>
            <a:br>
              <a:rPr lang="en-US" dirty="0"/>
            </a:br>
            <a:r>
              <a:rPr lang="en-US" b="0" i="0" dirty="0">
                <a:solidFill>
                  <a:srgbClr val="333333"/>
                </a:solidFill>
                <a:effectLst/>
              </a:rPr>
              <a:t>The Abstract Factory Pattern provides an interface for creating families of related or dependent objects without specifying their concrete classes</a:t>
            </a:r>
            <a:br>
              <a:rPr lang="en-US" dirty="0"/>
            </a:br>
            <a:br>
              <a:rPr lang="en-US" dirty="0"/>
            </a:br>
            <a:r>
              <a:rPr lang="en-US" b="0" i="0" dirty="0">
                <a:solidFill>
                  <a:srgbClr val="333333"/>
                </a:solidFill>
                <a:effectLst/>
              </a:rPr>
              <a:t>Abstract Factory pattern belongs to creational patterns and is one of the most used design patterns in real world applications</a:t>
            </a:r>
            <a:br>
              <a:rPr lang="en-US" dirty="0"/>
            </a:br>
            <a:br>
              <a:rPr lang="en-US" dirty="0"/>
            </a:br>
            <a:r>
              <a:rPr lang="en-US" b="0" i="0" dirty="0">
                <a:solidFill>
                  <a:srgbClr val="333333"/>
                </a:solidFill>
                <a:effectLst/>
              </a:rPr>
              <a:t>Abstract factory is a super factory that creates other factories</a:t>
            </a:r>
            <a:endParaRPr lang="en-IN" dirty="0"/>
          </a:p>
        </p:txBody>
      </p:sp>
    </p:spTree>
    <p:extLst>
      <p:ext uri="{BB962C8B-B14F-4D97-AF65-F5344CB8AC3E}">
        <p14:creationId xmlns:p14="http://schemas.microsoft.com/office/powerpoint/2010/main" val="38881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DF8E-6C6B-C8E9-7167-6A8666F68DFA}"/>
              </a:ext>
            </a:extLst>
          </p:cNvPr>
          <p:cNvSpPr>
            <a:spLocks noGrp="1"/>
          </p:cNvSpPr>
          <p:nvPr>
            <p:ph type="title"/>
          </p:nvPr>
        </p:nvSpPr>
        <p:spPr/>
        <p:txBody>
          <a:bodyPr/>
          <a:lstStyle/>
          <a:p>
            <a:r>
              <a:rPr lang="en-US" dirty="0"/>
              <a:t>Abstract Factory Implementation Guideline</a:t>
            </a:r>
            <a:endParaRPr lang="en-IN" dirty="0"/>
          </a:p>
        </p:txBody>
      </p:sp>
      <p:sp>
        <p:nvSpPr>
          <p:cNvPr id="3" name="Content Placeholder 2">
            <a:extLst>
              <a:ext uri="{FF2B5EF4-FFF2-40B4-BE49-F238E27FC236}">
                <a16:creationId xmlns:a16="http://schemas.microsoft.com/office/drawing/2014/main" id="{F69641C6-1A6A-3ED3-8620-771B71265C5A}"/>
              </a:ext>
            </a:extLst>
          </p:cNvPr>
          <p:cNvSpPr>
            <a:spLocks noGrp="1"/>
          </p:cNvSpPr>
          <p:nvPr>
            <p:ph idx="1"/>
          </p:nvPr>
        </p:nvSpPr>
        <p:spPr/>
        <p:txBody>
          <a:bodyPr>
            <a:normAutofit/>
          </a:bodyPr>
          <a:lstStyle/>
          <a:p>
            <a:r>
              <a:rPr lang="en-US" i="0" dirty="0">
                <a:solidFill>
                  <a:srgbClr val="333333"/>
                </a:solidFill>
                <a:effectLst/>
              </a:rPr>
              <a:t>We need to Choose Abstract Factory Pattern when</a:t>
            </a:r>
            <a:endParaRPr lang="en-US" dirty="0"/>
          </a:p>
          <a:p>
            <a:pPr lvl="1"/>
            <a:r>
              <a:rPr lang="en-US" sz="2800" i="0" dirty="0">
                <a:solidFill>
                  <a:srgbClr val="333333"/>
                </a:solidFill>
                <a:effectLst/>
              </a:rPr>
              <a:t>The application need to create multiple families of objects or products</a:t>
            </a:r>
          </a:p>
          <a:p>
            <a:pPr lvl="1"/>
            <a:r>
              <a:rPr lang="en-US" sz="2800" i="0" dirty="0">
                <a:solidFill>
                  <a:srgbClr val="333333"/>
                </a:solidFill>
                <a:effectLst/>
              </a:rPr>
              <a:t>We need to use only one of the subset of families of objects at a given point of time</a:t>
            </a:r>
          </a:p>
          <a:p>
            <a:pPr lvl="1"/>
            <a:r>
              <a:rPr lang="en-US" sz="2800" i="0" dirty="0">
                <a:solidFill>
                  <a:srgbClr val="333333"/>
                </a:solidFill>
                <a:effectLst/>
              </a:rPr>
              <a:t>We want to hide the implementations of the families of products by decoupling the implementation of each of these operations</a:t>
            </a:r>
          </a:p>
          <a:p>
            <a:endParaRPr lang="en-IN" dirty="0"/>
          </a:p>
        </p:txBody>
      </p:sp>
    </p:spTree>
    <p:extLst>
      <p:ext uri="{BB962C8B-B14F-4D97-AF65-F5344CB8AC3E}">
        <p14:creationId xmlns:p14="http://schemas.microsoft.com/office/powerpoint/2010/main" val="275138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92E9-A5D2-0BFF-E990-33110630DCAF}"/>
              </a:ext>
            </a:extLst>
          </p:cNvPr>
          <p:cNvSpPr>
            <a:spLocks noGrp="1"/>
          </p:cNvSpPr>
          <p:nvPr>
            <p:ph type="title"/>
          </p:nvPr>
        </p:nvSpPr>
        <p:spPr/>
        <p:txBody>
          <a:bodyPr/>
          <a:lstStyle/>
          <a:p>
            <a:r>
              <a:rPr lang="en-US" dirty="0"/>
              <a:t>Abstract Factory Diagram</a:t>
            </a:r>
            <a:endParaRPr lang="en-IN" dirty="0"/>
          </a:p>
        </p:txBody>
      </p:sp>
      <p:pic>
        <p:nvPicPr>
          <p:cNvPr id="5" name="Content Placeholder 4">
            <a:extLst>
              <a:ext uri="{FF2B5EF4-FFF2-40B4-BE49-F238E27FC236}">
                <a16:creationId xmlns:a16="http://schemas.microsoft.com/office/drawing/2014/main" id="{6DB5BEEB-9014-143C-9C69-FBC93D1A9943}"/>
              </a:ext>
            </a:extLst>
          </p:cNvPr>
          <p:cNvPicPr>
            <a:picLocks noGrp="1" noChangeAspect="1"/>
          </p:cNvPicPr>
          <p:nvPr>
            <p:ph idx="1"/>
          </p:nvPr>
        </p:nvPicPr>
        <p:blipFill>
          <a:blip r:embed="rId2"/>
          <a:stretch>
            <a:fillRect/>
          </a:stretch>
        </p:blipFill>
        <p:spPr>
          <a:xfrm>
            <a:off x="2695404" y="1825625"/>
            <a:ext cx="6801191" cy="4351338"/>
          </a:xfrm>
        </p:spPr>
      </p:pic>
    </p:spTree>
    <p:extLst>
      <p:ext uri="{BB962C8B-B14F-4D97-AF65-F5344CB8AC3E}">
        <p14:creationId xmlns:p14="http://schemas.microsoft.com/office/powerpoint/2010/main" val="401487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51C3-949D-BF61-5583-E1D3B83287AA}"/>
              </a:ext>
            </a:extLst>
          </p:cNvPr>
          <p:cNvSpPr>
            <a:spLocks noGrp="1"/>
          </p:cNvSpPr>
          <p:nvPr>
            <p:ph type="title"/>
          </p:nvPr>
        </p:nvSpPr>
        <p:spPr/>
        <p:txBody>
          <a:bodyPr/>
          <a:lstStyle/>
          <a:p>
            <a:r>
              <a:rPr lang="en-IN" b="0" i="0" dirty="0">
                <a:solidFill>
                  <a:srgbClr val="282829"/>
                </a:solidFill>
                <a:effectLst/>
              </a:rPr>
              <a:t>Important </a:t>
            </a:r>
            <a:r>
              <a:rPr lang="en-IN" dirty="0">
                <a:solidFill>
                  <a:srgbClr val="282829"/>
                </a:solidFill>
              </a:rPr>
              <a:t>D</a:t>
            </a:r>
            <a:r>
              <a:rPr lang="en-IN" b="0" i="0" dirty="0">
                <a:solidFill>
                  <a:srgbClr val="282829"/>
                </a:solidFill>
                <a:effectLst/>
              </a:rPr>
              <a:t>esign </a:t>
            </a:r>
            <a:r>
              <a:rPr lang="en-IN" dirty="0">
                <a:solidFill>
                  <a:srgbClr val="282829"/>
                </a:solidFill>
              </a:rPr>
              <a:t>P</a:t>
            </a:r>
            <a:r>
              <a:rPr lang="en-IN" b="0" i="0" dirty="0">
                <a:solidFill>
                  <a:srgbClr val="282829"/>
                </a:solidFill>
                <a:effectLst/>
              </a:rPr>
              <a:t>atterns</a:t>
            </a:r>
            <a:endParaRPr lang="en-IN" dirty="0"/>
          </a:p>
        </p:txBody>
      </p:sp>
      <p:sp>
        <p:nvSpPr>
          <p:cNvPr id="3" name="Content Placeholder 2">
            <a:extLst>
              <a:ext uri="{FF2B5EF4-FFF2-40B4-BE49-F238E27FC236}">
                <a16:creationId xmlns:a16="http://schemas.microsoft.com/office/drawing/2014/main" id="{09BB489A-E91A-F4CA-F95C-80CA8DEE482C}"/>
              </a:ext>
            </a:extLst>
          </p:cNvPr>
          <p:cNvSpPr>
            <a:spLocks noGrp="1"/>
          </p:cNvSpPr>
          <p:nvPr>
            <p:ph idx="1"/>
          </p:nvPr>
        </p:nvSpPr>
        <p:spPr/>
        <p:txBody>
          <a:bodyPr>
            <a:noAutofit/>
          </a:bodyPr>
          <a:lstStyle/>
          <a:p>
            <a:r>
              <a:rPr lang="en-US" sz="1800" b="1" i="0" dirty="0">
                <a:solidFill>
                  <a:srgbClr val="282829"/>
                </a:solidFill>
                <a:effectLst/>
              </a:rPr>
              <a:t>Singleton Pattern</a:t>
            </a:r>
            <a:r>
              <a:rPr lang="en-US" sz="1800" b="0" i="0" dirty="0">
                <a:solidFill>
                  <a:srgbClr val="282829"/>
                </a:solidFill>
                <a:effectLst/>
              </a:rPr>
              <a:t>: Ensures a class has only one instance and provides a global point of access to it.</a:t>
            </a:r>
          </a:p>
          <a:p>
            <a:r>
              <a:rPr lang="en-US" sz="1800" b="1" i="0" dirty="0">
                <a:solidFill>
                  <a:srgbClr val="282829"/>
                </a:solidFill>
                <a:effectLst/>
              </a:rPr>
              <a:t>Factory Pattern</a:t>
            </a:r>
            <a:r>
              <a:rPr lang="en-US" sz="1800" b="0" i="0" dirty="0">
                <a:solidFill>
                  <a:srgbClr val="282829"/>
                </a:solidFill>
                <a:effectLst/>
              </a:rPr>
              <a:t>: Defines an interface for creating objects but lets subclasses alter the type of objects that will be created.</a:t>
            </a:r>
          </a:p>
          <a:p>
            <a:r>
              <a:rPr lang="en-US" sz="1800" b="1" i="0" dirty="0">
                <a:solidFill>
                  <a:srgbClr val="282829"/>
                </a:solidFill>
                <a:effectLst/>
              </a:rPr>
              <a:t>Builder Pattern</a:t>
            </a:r>
            <a:r>
              <a:rPr lang="en-US" sz="1800" b="0" i="0" dirty="0">
                <a:solidFill>
                  <a:srgbClr val="282829"/>
                </a:solidFill>
                <a:effectLst/>
              </a:rPr>
              <a:t>: Allows for the creation of complex objects step by step. It separates the construction of a complex object from its representation.</a:t>
            </a:r>
          </a:p>
          <a:p>
            <a:r>
              <a:rPr lang="en-US" sz="1800" b="1" i="0" dirty="0">
                <a:solidFill>
                  <a:srgbClr val="282829"/>
                </a:solidFill>
                <a:effectLst/>
              </a:rPr>
              <a:t>Observer Pattern</a:t>
            </a:r>
            <a:r>
              <a:rPr lang="en-US" sz="1800" b="0" i="0" dirty="0">
                <a:solidFill>
                  <a:srgbClr val="282829"/>
                </a:solidFill>
                <a:effectLst/>
              </a:rPr>
              <a:t>: Defines a one-to-many dependency between objects so that when one object changes state, all its dependents are notified and updated automatically.</a:t>
            </a:r>
          </a:p>
          <a:p>
            <a:r>
              <a:rPr lang="en-US" sz="1800" b="1" i="0" dirty="0">
                <a:solidFill>
                  <a:srgbClr val="282829"/>
                </a:solidFill>
                <a:effectLst/>
              </a:rPr>
              <a:t>Decorator Pattern</a:t>
            </a:r>
            <a:r>
              <a:rPr lang="en-US" sz="1800" b="0" i="0" dirty="0">
                <a:solidFill>
                  <a:srgbClr val="282829"/>
                </a:solidFill>
                <a:effectLst/>
              </a:rPr>
              <a:t>: Allows behavior to be added to individual objects, either statically or dynamically, without affecting the behavior of other objects from the same class.</a:t>
            </a:r>
          </a:p>
          <a:p>
            <a:r>
              <a:rPr lang="en-US" sz="1800" b="1" i="0" dirty="0">
                <a:solidFill>
                  <a:srgbClr val="282829"/>
                </a:solidFill>
                <a:effectLst/>
              </a:rPr>
              <a:t>Adapter Pattern</a:t>
            </a:r>
            <a:r>
              <a:rPr lang="en-US" sz="1800" b="0" i="0" dirty="0">
                <a:solidFill>
                  <a:srgbClr val="282829"/>
                </a:solidFill>
                <a:effectLst/>
              </a:rPr>
              <a:t>: Allows incompatible interfaces to work together by wrapping an object around an interface to convert its methods into the expected interface.</a:t>
            </a:r>
          </a:p>
          <a:p>
            <a:r>
              <a:rPr lang="en-US" sz="1800" b="1" i="0" dirty="0">
                <a:solidFill>
                  <a:srgbClr val="282829"/>
                </a:solidFill>
                <a:effectLst/>
              </a:rPr>
              <a:t>Strategy Pattern</a:t>
            </a:r>
            <a:r>
              <a:rPr lang="en-US" sz="1800" b="0" i="0" dirty="0">
                <a:solidFill>
                  <a:srgbClr val="282829"/>
                </a:solidFill>
                <a:effectLst/>
              </a:rPr>
              <a:t>: Defines a family of algorithms, encapsulates each one, and makes them interchangeable. It lets the algorithm vary independently from clients that use it.</a:t>
            </a:r>
          </a:p>
        </p:txBody>
      </p:sp>
    </p:spTree>
    <p:extLst>
      <p:ext uri="{BB962C8B-B14F-4D97-AF65-F5344CB8AC3E}">
        <p14:creationId xmlns:p14="http://schemas.microsoft.com/office/powerpoint/2010/main" val="35530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DBE9-EE4D-2226-A107-5A7C81C11783}"/>
              </a:ext>
            </a:extLst>
          </p:cNvPr>
          <p:cNvSpPr>
            <a:spLocks noGrp="1"/>
          </p:cNvSpPr>
          <p:nvPr>
            <p:ph type="title"/>
          </p:nvPr>
        </p:nvSpPr>
        <p:spPr/>
        <p:txBody>
          <a:bodyPr/>
          <a:lstStyle/>
          <a:p>
            <a:r>
              <a:rPr lang="en-IN" i="0" dirty="0">
                <a:solidFill>
                  <a:srgbClr val="333333"/>
                </a:solidFill>
                <a:effectLst/>
              </a:rPr>
              <a:t>Business Requirement</a:t>
            </a:r>
            <a:endParaRPr lang="en-IN" dirty="0"/>
          </a:p>
        </p:txBody>
      </p:sp>
      <p:sp>
        <p:nvSpPr>
          <p:cNvPr id="3" name="Content Placeholder 2">
            <a:extLst>
              <a:ext uri="{FF2B5EF4-FFF2-40B4-BE49-F238E27FC236}">
                <a16:creationId xmlns:a16="http://schemas.microsoft.com/office/drawing/2014/main" id="{FC1FA8C6-ED50-DC31-6246-E9A78CC3923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33333"/>
                </a:solidFill>
                <a:effectLst/>
              </a:rPr>
              <a:t>Handout computers to Contract and Permanent employees based on the designation and employee type with below specifications</a:t>
            </a:r>
          </a:p>
          <a:p>
            <a:pPr algn="l">
              <a:buFont typeface="Arial" panose="020B0604020202020204" pitchFamily="34" charset="0"/>
              <a:buChar char="•"/>
            </a:pPr>
            <a:r>
              <a:rPr lang="en-US" b="1" i="0" dirty="0">
                <a:solidFill>
                  <a:srgbClr val="333333"/>
                </a:solidFill>
                <a:effectLst/>
              </a:rPr>
              <a:t>Permanent Employee</a:t>
            </a:r>
            <a:endParaRPr lang="en-US" dirty="0"/>
          </a:p>
          <a:p>
            <a:pPr lvl="1"/>
            <a:r>
              <a:rPr lang="en-US" b="0" i="0" dirty="0">
                <a:solidFill>
                  <a:srgbClr val="333333"/>
                </a:solidFill>
                <a:effectLst/>
              </a:rPr>
              <a:t>Managerial Position is eligible for Apple MAC Book Laptop</a:t>
            </a:r>
          </a:p>
          <a:p>
            <a:pPr lvl="1"/>
            <a:r>
              <a:rPr lang="en-US" b="0" i="0" dirty="0">
                <a:solidFill>
                  <a:srgbClr val="333333"/>
                </a:solidFill>
                <a:effectLst/>
              </a:rPr>
              <a:t>Non Managerial Position is eligible for Apple </a:t>
            </a:r>
            <a:r>
              <a:rPr lang="en-US" b="0" i="0" dirty="0" err="1">
                <a:solidFill>
                  <a:srgbClr val="333333"/>
                </a:solidFill>
                <a:effectLst/>
              </a:rPr>
              <a:t>IMac</a:t>
            </a:r>
            <a:r>
              <a:rPr lang="en-US" b="0" i="0" dirty="0">
                <a:solidFill>
                  <a:srgbClr val="333333"/>
                </a:solidFill>
                <a:effectLst/>
              </a:rPr>
              <a:t> desktop</a:t>
            </a:r>
          </a:p>
          <a:p>
            <a:pPr algn="l">
              <a:buFont typeface="Arial" panose="020B0604020202020204" pitchFamily="34" charset="0"/>
              <a:buChar char="•"/>
            </a:pPr>
            <a:r>
              <a:rPr lang="en-US" b="1" i="0" dirty="0">
                <a:solidFill>
                  <a:srgbClr val="333333"/>
                </a:solidFill>
                <a:effectLst/>
              </a:rPr>
              <a:t>Contract Employee</a:t>
            </a:r>
          </a:p>
          <a:p>
            <a:pPr lvl="1"/>
            <a:r>
              <a:rPr lang="en-US" b="0" i="0" dirty="0">
                <a:solidFill>
                  <a:srgbClr val="333333"/>
                </a:solidFill>
                <a:effectLst/>
              </a:rPr>
              <a:t>Managerial Position is eligible for Dell Laptop</a:t>
            </a:r>
          </a:p>
          <a:p>
            <a:pPr lvl="1"/>
            <a:r>
              <a:rPr lang="en-US" b="0" i="0" dirty="0">
                <a:solidFill>
                  <a:srgbClr val="333333"/>
                </a:solidFill>
                <a:effectLst/>
              </a:rPr>
              <a:t>Non Managerial Position is eligible for Dell desktop</a:t>
            </a:r>
          </a:p>
        </p:txBody>
      </p:sp>
    </p:spTree>
    <p:extLst>
      <p:ext uri="{BB962C8B-B14F-4D97-AF65-F5344CB8AC3E}">
        <p14:creationId xmlns:p14="http://schemas.microsoft.com/office/powerpoint/2010/main" val="2830866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EC52-E403-BA2B-4F80-E2D5AF83C5DF}"/>
              </a:ext>
            </a:extLst>
          </p:cNvPr>
          <p:cNvSpPr>
            <a:spLocks noGrp="1"/>
          </p:cNvSpPr>
          <p:nvPr>
            <p:ph type="title"/>
          </p:nvPr>
        </p:nvSpPr>
        <p:spPr/>
        <p:txBody>
          <a:bodyPr>
            <a:normAutofit/>
          </a:bodyPr>
          <a:lstStyle/>
          <a:p>
            <a:r>
              <a:rPr lang="en-US" sz="3200" dirty="0"/>
              <a:t>Difference between Factory &amp; Abstract Factory Design Pattern?</a:t>
            </a:r>
            <a:endParaRPr lang="en-IN" sz="3200" dirty="0"/>
          </a:p>
        </p:txBody>
      </p:sp>
      <p:sp>
        <p:nvSpPr>
          <p:cNvPr id="3" name="Content Placeholder 2">
            <a:extLst>
              <a:ext uri="{FF2B5EF4-FFF2-40B4-BE49-F238E27FC236}">
                <a16:creationId xmlns:a16="http://schemas.microsoft.com/office/drawing/2014/main" id="{8CD0BFE6-FC8D-E89E-0229-F5732885CDD1}"/>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33333"/>
                </a:solidFill>
                <a:effectLst/>
              </a:rPr>
              <a:t>Abstract factory pattern adds a layer of abstraction to the factory method pattern</a:t>
            </a:r>
          </a:p>
          <a:p>
            <a:pPr algn="l">
              <a:buFont typeface="Arial" panose="020B0604020202020204" pitchFamily="34" charset="0"/>
              <a:buChar char="•"/>
            </a:pPr>
            <a:r>
              <a:rPr lang="en-US" b="0" i="0" dirty="0">
                <a:solidFill>
                  <a:srgbClr val="333333"/>
                </a:solidFill>
                <a:effectLst/>
              </a:rPr>
              <a:t>Abstract factory pattern implementation can have multiple factory methods</a:t>
            </a:r>
          </a:p>
          <a:p>
            <a:pPr algn="l">
              <a:buFont typeface="Arial" panose="020B0604020202020204" pitchFamily="34" charset="0"/>
              <a:buChar char="•"/>
            </a:pPr>
            <a:r>
              <a:rPr lang="en-US" b="0" i="0" dirty="0">
                <a:solidFill>
                  <a:srgbClr val="333333"/>
                </a:solidFill>
                <a:effectLst/>
              </a:rPr>
              <a:t>Similar products of a factory implementation are grouped in Abstract factory</a:t>
            </a:r>
          </a:p>
          <a:p>
            <a:pPr algn="l">
              <a:buFont typeface="Arial" panose="020B0604020202020204" pitchFamily="34" charset="0"/>
              <a:buChar char="•"/>
            </a:pPr>
            <a:r>
              <a:rPr lang="en-US" b="0" i="0" dirty="0">
                <a:solidFill>
                  <a:srgbClr val="333333"/>
                </a:solidFill>
                <a:effectLst/>
              </a:rPr>
              <a:t>Abstract Factory uses object composition to decouple applications form specific implementations</a:t>
            </a:r>
          </a:p>
          <a:p>
            <a:pPr algn="l">
              <a:buFont typeface="Arial" panose="020B0604020202020204" pitchFamily="34" charset="0"/>
              <a:buChar char="•"/>
            </a:pPr>
            <a:r>
              <a:rPr lang="en-US" b="0" i="0" dirty="0">
                <a:solidFill>
                  <a:srgbClr val="333333"/>
                </a:solidFill>
                <a:effectLst/>
              </a:rPr>
              <a:t>Factory Method uses inheritance to decouple applications form specific implementations</a:t>
            </a:r>
          </a:p>
        </p:txBody>
      </p:sp>
    </p:spTree>
    <p:extLst>
      <p:ext uri="{BB962C8B-B14F-4D97-AF65-F5344CB8AC3E}">
        <p14:creationId xmlns:p14="http://schemas.microsoft.com/office/powerpoint/2010/main" val="2535346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8E90-D8B3-D8FB-1AD3-C00994117843}"/>
              </a:ext>
            </a:extLst>
          </p:cNvPr>
          <p:cNvSpPr>
            <a:spLocks noGrp="1"/>
          </p:cNvSpPr>
          <p:nvPr>
            <p:ph type="title"/>
          </p:nvPr>
        </p:nvSpPr>
        <p:spPr/>
        <p:txBody>
          <a:bodyPr/>
          <a:lstStyle/>
          <a:p>
            <a:r>
              <a:rPr lang="en-US" dirty="0"/>
              <a:t>Builder Design Pattern</a:t>
            </a:r>
            <a:endParaRPr lang="en-IN" dirty="0"/>
          </a:p>
        </p:txBody>
      </p:sp>
      <p:sp>
        <p:nvSpPr>
          <p:cNvPr id="3" name="Content Placeholder 2">
            <a:extLst>
              <a:ext uri="{FF2B5EF4-FFF2-40B4-BE49-F238E27FC236}">
                <a16:creationId xmlns:a16="http://schemas.microsoft.com/office/drawing/2014/main" id="{60755AB6-0BD6-1ABA-517D-FC1B03C0570E}"/>
              </a:ext>
            </a:extLst>
          </p:cNvPr>
          <p:cNvSpPr>
            <a:spLocks noGrp="1"/>
          </p:cNvSpPr>
          <p:nvPr>
            <p:ph idx="1"/>
          </p:nvPr>
        </p:nvSpPr>
        <p:spPr/>
        <p:txBody>
          <a:bodyPr/>
          <a:lstStyle/>
          <a:p>
            <a:r>
              <a:rPr lang="en-US" b="1" i="0" dirty="0">
                <a:solidFill>
                  <a:srgbClr val="333333"/>
                </a:solidFill>
                <a:effectLst/>
              </a:rPr>
              <a:t>Definition :</a:t>
            </a:r>
            <a:r>
              <a:rPr lang="en-US" b="0" i="0" dirty="0">
                <a:solidFill>
                  <a:srgbClr val="333333"/>
                </a:solidFill>
                <a:effectLst/>
              </a:rPr>
              <a:t> "Separate the construction of a complex object from its representation so that the same construction process can create different representations"</a:t>
            </a:r>
            <a:br>
              <a:rPr lang="en-US" dirty="0"/>
            </a:br>
            <a:br>
              <a:rPr lang="en-US" dirty="0"/>
            </a:br>
            <a:r>
              <a:rPr lang="en-US" b="0" i="0" dirty="0">
                <a:solidFill>
                  <a:srgbClr val="333333"/>
                </a:solidFill>
                <a:effectLst/>
              </a:rPr>
              <a:t>Builder Pattern solves the situation of increasing constructor parameters and constructors of a given class by providing a step-by-step initialization of Parameters. After step-by-step initialization, it returns the resulting constructed Object at once.</a:t>
            </a:r>
            <a:endParaRPr lang="en-IN" dirty="0"/>
          </a:p>
        </p:txBody>
      </p:sp>
    </p:spTree>
    <p:extLst>
      <p:ext uri="{BB962C8B-B14F-4D97-AF65-F5344CB8AC3E}">
        <p14:creationId xmlns:p14="http://schemas.microsoft.com/office/powerpoint/2010/main" val="2797517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30DF-925A-5B7C-3EEB-30AFFE019395}"/>
              </a:ext>
            </a:extLst>
          </p:cNvPr>
          <p:cNvSpPr>
            <a:spLocks noGrp="1"/>
          </p:cNvSpPr>
          <p:nvPr>
            <p:ph type="title"/>
          </p:nvPr>
        </p:nvSpPr>
        <p:spPr/>
        <p:txBody>
          <a:bodyPr/>
          <a:lstStyle/>
          <a:p>
            <a:r>
              <a:rPr lang="en-US" dirty="0"/>
              <a:t>Builder </a:t>
            </a:r>
            <a:r>
              <a:rPr lang="en-IN" i="0" dirty="0">
                <a:solidFill>
                  <a:srgbClr val="333333"/>
                </a:solidFill>
                <a:effectLst/>
              </a:rPr>
              <a:t>Implementation Guidelines</a:t>
            </a:r>
            <a:endParaRPr lang="en-IN" dirty="0"/>
          </a:p>
        </p:txBody>
      </p:sp>
      <p:sp>
        <p:nvSpPr>
          <p:cNvPr id="3" name="Content Placeholder 2">
            <a:extLst>
              <a:ext uri="{FF2B5EF4-FFF2-40B4-BE49-F238E27FC236}">
                <a16:creationId xmlns:a16="http://schemas.microsoft.com/office/drawing/2014/main" id="{FB350DDC-D4B7-9887-1B07-71B5D38BC821}"/>
              </a:ext>
            </a:extLst>
          </p:cNvPr>
          <p:cNvSpPr>
            <a:spLocks noGrp="1"/>
          </p:cNvSpPr>
          <p:nvPr>
            <p:ph idx="1"/>
          </p:nvPr>
        </p:nvSpPr>
        <p:spPr/>
        <p:txBody>
          <a:bodyPr/>
          <a:lstStyle/>
          <a:p>
            <a:r>
              <a:rPr lang="en-US" b="0" i="0" dirty="0">
                <a:solidFill>
                  <a:srgbClr val="333333"/>
                </a:solidFill>
                <a:effectLst/>
              </a:rPr>
              <a:t>We need to Choose Builder Design Pattern when</a:t>
            </a:r>
            <a:endParaRPr lang="en-US" dirty="0"/>
          </a:p>
          <a:p>
            <a:pPr lvl="1"/>
            <a:r>
              <a:rPr lang="en-US" b="0" i="0" dirty="0">
                <a:solidFill>
                  <a:srgbClr val="333333"/>
                </a:solidFill>
                <a:effectLst/>
              </a:rPr>
              <a:t>We need to break up the construction of a complex object</a:t>
            </a:r>
          </a:p>
          <a:p>
            <a:pPr lvl="1"/>
            <a:r>
              <a:rPr lang="en-US" b="0" i="0" dirty="0">
                <a:solidFill>
                  <a:srgbClr val="333333"/>
                </a:solidFill>
                <a:effectLst/>
              </a:rPr>
              <a:t>We need to create a complex object and it should be independent of the parts that make up the object</a:t>
            </a:r>
          </a:p>
          <a:p>
            <a:pPr lvl="1"/>
            <a:r>
              <a:rPr lang="en-US" b="0" i="0" dirty="0">
                <a:solidFill>
                  <a:srgbClr val="333333"/>
                </a:solidFill>
                <a:effectLst/>
              </a:rPr>
              <a:t>The construction process must allow multiple representations of the same class</a:t>
            </a:r>
          </a:p>
        </p:txBody>
      </p:sp>
    </p:spTree>
    <p:extLst>
      <p:ext uri="{BB962C8B-B14F-4D97-AF65-F5344CB8AC3E}">
        <p14:creationId xmlns:p14="http://schemas.microsoft.com/office/powerpoint/2010/main" val="2356035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2FC5-A1EC-3240-5AC5-4A9454A9401A}"/>
              </a:ext>
            </a:extLst>
          </p:cNvPr>
          <p:cNvSpPr>
            <a:spLocks noGrp="1"/>
          </p:cNvSpPr>
          <p:nvPr>
            <p:ph type="title"/>
          </p:nvPr>
        </p:nvSpPr>
        <p:spPr/>
        <p:txBody>
          <a:bodyPr/>
          <a:lstStyle/>
          <a:p>
            <a:r>
              <a:rPr lang="en-IN" i="0" dirty="0">
                <a:solidFill>
                  <a:srgbClr val="333333"/>
                </a:solidFill>
                <a:effectLst/>
              </a:rPr>
              <a:t>Business Requirement</a:t>
            </a:r>
            <a:endParaRPr lang="en-IN" dirty="0"/>
          </a:p>
        </p:txBody>
      </p:sp>
      <p:sp>
        <p:nvSpPr>
          <p:cNvPr id="3" name="Content Placeholder 2">
            <a:extLst>
              <a:ext uri="{FF2B5EF4-FFF2-40B4-BE49-F238E27FC236}">
                <a16:creationId xmlns:a16="http://schemas.microsoft.com/office/drawing/2014/main" id="{988B65E9-F58B-F323-ACF4-DCACC205D5C5}"/>
              </a:ext>
            </a:extLst>
          </p:cNvPr>
          <p:cNvSpPr>
            <a:spLocks noGrp="1"/>
          </p:cNvSpPr>
          <p:nvPr>
            <p:ph idx="1"/>
          </p:nvPr>
        </p:nvSpPr>
        <p:spPr/>
        <p:txBody>
          <a:bodyPr/>
          <a:lstStyle/>
          <a:p>
            <a:r>
              <a:rPr lang="en-US" b="0" i="0" dirty="0">
                <a:solidFill>
                  <a:srgbClr val="333333"/>
                </a:solidFill>
                <a:effectLst/>
              </a:rPr>
              <a:t>Provide an option to choose and build configuration of the system which is allocated to the employees. The configuration options that user can choose are RAM, HDD, USB Mouse etc.</a:t>
            </a:r>
            <a:endParaRPr lang="en-IN" dirty="0"/>
          </a:p>
        </p:txBody>
      </p:sp>
    </p:spTree>
    <p:extLst>
      <p:ext uri="{BB962C8B-B14F-4D97-AF65-F5344CB8AC3E}">
        <p14:creationId xmlns:p14="http://schemas.microsoft.com/office/powerpoint/2010/main" val="349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CEC6-97F0-7C2A-ADE7-4DC54DF02872}"/>
              </a:ext>
            </a:extLst>
          </p:cNvPr>
          <p:cNvSpPr>
            <a:spLocks noGrp="1"/>
          </p:cNvSpPr>
          <p:nvPr>
            <p:ph type="title"/>
          </p:nvPr>
        </p:nvSpPr>
        <p:spPr/>
        <p:txBody>
          <a:bodyPr/>
          <a:lstStyle/>
          <a:p>
            <a:r>
              <a:rPr lang="en-US" dirty="0"/>
              <a:t>Builder Design Pattern Diagram</a:t>
            </a:r>
            <a:endParaRPr lang="en-IN" dirty="0"/>
          </a:p>
        </p:txBody>
      </p:sp>
      <p:pic>
        <p:nvPicPr>
          <p:cNvPr id="5" name="Content Placeholder 4">
            <a:extLst>
              <a:ext uri="{FF2B5EF4-FFF2-40B4-BE49-F238E27FC236}">
                <a16:creationId xmlns:a16="http://schemas.microsoft.com/office/drawing/2014/main" id="{9CAC2720-302A-271C-A24E-83B3984F09DA}"/>
              </a:ext>
            </a:extLst>
          </p:cNvPr>
          <p:cNvPicPr>
            <a:picLocks noGrp="1" noChangeAspect="1"/>
          </p:cNvPicPr>
          <p:nvPr>
            <p:ph idx="1"/>
          </p:nvPr>
        </p:nvPicPr>
        <p:blipFill>
          <a:blip r:embed="rId2"/>
          <a:stretch>
            <a:fillRect/>
          </a:stretch>
        </p:blipFill>
        <p:spPr>
          <a:xfrm>
            <a:off x="2852275" y="1825625"/>
            <a:ext cx="6487449" cy="4351338"/>
          </a:xfrm>
        </p:spPr>
      </p:pic>
    </p:spTree>
    <p:extLst>
      <p:ext uri="{BB962C8B-B14F-4D97-AF65-F5344CB8AC3E}">
        <p14:creationId xmlns:p14="http://schemas.microsoft.com/office/powerpoint/2010/main" val="652582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61A9-D577-2651-7F89-C5D2EF9C332C}"/>
              </a:ext>
            </a:extLst>
          </p:cNvPr>
          <p:cNvSpPr>
            <a:spLocks noGrp="1"/>
          </p:cNvSpPr>
          <p:nvPr>
            <p:ph type="title"/>
          </p:nvPr>
        </p:nvSpPr>
        <p:spPr/>
        <p:txBody>
          <a:bodyPr/>
          <a:lstStyle/>
          <a:p>
            <a:r>
              <a:rPr lang="en-US" dirty="0"/>
              <a:t>Builder DP vs Factory and Abstract Factory DP</a:t>
            </a:r>
            <a:endParaRPr lang="en-IN" dirty="0"/>
          </a:p>
        </p:txBody>
      </p:sp>
      <p:sp>
        <p:nvSpPr>
          <p:cNvPr id="3" name="Content Placeholder 2">
            <a:extLst>
              <a:ext uri="{FF2B5EF4-FFF2-40B4-BE49-F238E27FC236}">
                <a16:creationId xmlns:a16="http://schemas.microsoft.com/office/drawing/2014/main" id="{018451EB-9B16-26A9-A37E-3273B260F6BC}"/>
              </a:ext>
            </a:extLst>
          </p:cNvPr>
          <p:cNvSpPr>
            <a:spLocks noGrp="1"/>
          </p:cNvSpPr>
          <p:nvPr>
            <p:ph idx="1"/>
          </p:nvPr>
        </p:nvSpPr>
        <p:spPr/>
        <p:txBody>
          <a:bodyPr>
            <a:normAutofit fontScale="92500"/>
          </a:bodyPr>
          <a:lstStyle/>
          <a:p>
            <a:r>
              <a:rPr lang="en-US" dirty="0"/>
              <a:t>Builder design pattern encapsulates complex creation into a single method.</a:t>
            </a:r>
          </a:p>
          <a:p>
            <a:r>
              <a:rPr lang="en-US" dirty="0"/>
              <a:t>Builder design pattern focus on construction of object in a step-by-step manner whereas Abstract Factory pattern is used to solve problems related to the creation of families of products.</a:t>
            </a:r>
          </a:p>
          <a:p>
            <a:r>
              <a:rPr lang="en-US" dirty="0"/>
              <a:t>Builder design pattern returns the object after step-by-step construction of the complex object whereas in Abstract Factory pattern or Factory pattern, we return the created product immediately.</a:t>
            </a:r>
          </a:p>
          <a:p>
            <a:r>
              <a:rPr lang="en-US" dirty="0"/>
              <a:t>To conclude, Many application designs start out using Factory which is less complex and evolve towards Abstract Factory and Builder as the complexity increases with a demand of flexibility.</a:t>
            </a:r>
          </a:p>
          <a:p>
            <a:endParaRPr lang="en-IN" dirty="0"/>
          </a:p>
        </p:txBody>
      </p:sp>
    </p:spTree>
    <p:extLst>
      <p:ext uri="{BB962C8B-B14F-4D97-AF65-F5344CB8AC3E}">
        <p14:creationId xmlns:p14="http://schemas.microsoft.com/office/powerpoint/2010/main" val="4255327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1704-2B60-52AA-A241-80E1144CCC28}"/>
              </a:ext>
            </a:extLst>
          </p:cNvPr>
          <p:cNvSpPr>
            <a:spLocks noGrp="1"/>
          </p:cNvSpPr>
          <p:nvPr>
            <p:ph type="title"/>
          </p:nvPr>
        </p:nvSpPr>
        <p:spPr/>
        <p:txBody>
          <a:bodyPr/>
          <a:lstStyle/>
          <a:p>
            <a:r>
              <a:rPr lang="en-US" dirty="0"/>
              <a:t>Fluent Builder Design Pattern</a:t>
            </a:r>
            <a:endParaRPr lang="en-IN" dirty="0"/>
          </a:p>
        </p:txBody>
      </p:sp>
      <p:sp>
        <p:nvSpPr>
          <p:cNvPr id="3" name="Content Placeholder 2">
            <a:extLst>
              <a:ext uri="{FF2B5EF4-FFF2-40B4-BE49-F238E27FC236}">
                <a16:creationId xmlns:a16="http://schemas.microsoft.com/office/drawing/2014/main" id="{DB976006-8053-6EAD-FCE9-C431DB73218D}"/>
              </a:ext>
            </a:extLst>
          </p:cNvPr>
          <p:cNvSpPr>
            <a:spLocks noGrp="1"/>
          </p:cNvSpPr>
          <p:nvPr>
            <p:ph idx="1"/>
          </p:nvPr>
        </p:nvSpPr>
        <p:spPr/>
        <p:txBody>
          <a:bodyPr/>
          <a:lstStyle/>
          <a:p>
            <a:r>
              <a:rPr lang="en-US" dirty="0"/>
              <a:t>The idea behind a fluent interface is that one can apply multiple properties to an object by connecting them with dots and without having to re-specify the object each time.</a:t>
            </a:r>
          </a:p>
          <a:p>
            <a:r>
              <a:rPr lang="en-US" dirty="0"/>
              <a:t>C# uses fluent programming extensively in LINQ to build queries using the standard query operators. The implementation is based on extension methods.</a:t>
            </a:r>
            <a:endParaRPr lang="en-IN" dirty="0"/>
          </a:p>
        </p:txBody>
      </p:sp>
    </p:spTree>
    <p:extLst>
      <p:ext uri="{BB962C8B-B14F-4D97-AF65-F5344CB8AC3E}">
        <p14:creationId xmlns:p14="http://schemas.microsoft.com/office/powerpoint/2010/main" val="3501502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4880-0D86-3CC3-93D5-C8A3A6BB1355}"/>
              </a:ext>
            </a:extLst>
          </p:cNvPr>
          <p:cNvSpPr>
            <a:spLocks noGrp="1"/>
          </p:cNvSpPr>
          <p:nvPr>
            <p:ph type="title"/>
          </p:nvPr>
        </p:nvSpPr>
        <p:spPr/>
        <p:txBody>
          <a:bodyPr/>
          <a:lstStyle/>
          <a:p>
            <a:r>
              <a:rPr lang="en-US" dirty="0"/>
              <a:t>Fluent Builder Implementation Guidelines</a:t>
            </a:r>
            <a:endParaRPr lang="en-IN" dirty="0"/>
          </a:p>
        </p:txBody>
      </p:sp>
      <p:sp>
        <p:nvSpPr>
          <p:cNvPr id="3" name="Content Placeholder 2">
            <a:extLst>
              <a:ext uri="{FF2B5EF4-FFF2-40B4-BE49-F238E27FC236}">
                <a16:creationId xmlns:a16="http://schemas.microsoft.com/office/drawing/2014/main" id="{E0CB425C-6041-C756-C9AC-0C2C91F783F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7170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E53C-7749-CBB7-A8AB-5C74DEFE9E83}"/>
              </a:ext>
            </a:extLst>
          </p:cNvPr>
          <p:cNvSpPr>
            <a:spLocks noGrp="1"/>
          </p:cNvSpPr>
          <p:nvPr>
            <p:ph type="title"/>
          </p:nvPr>
        </p:nvSpPr>
        <p:spPr/>
        <p:txBody>
          <a:bodyPr/>
          <a:lstStyle/>
          <a:p>
            <a:r>
              <a:rPr lang="en-US" dirty="0"/>
              <a:t>Fluent Builder Diagram</a:t>
            </a:r>
            <a:endParaRPr lang="en-IN" dirty="0"/>
          </a:p>
        </p:txBody>
      </p:sp>
      <p:sp>
        <p:nvSpPr>
          <p:cNvPr id="3" name="Content Placeholder 2">
            <a:extLst>
              <a:ext uri="{FF2B5EF4-FFF2-40B4-BE49-F238E27FC236}">
                <a16:creationId xmlns:a16="http://schemas.microsoft.com/office/drawing/2014/main" id="{B01B4EFF-498F-7088-8DB1-7F04A88D56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1776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51C3-949D-BF61-5583-E1D3B83287AA}"/>
              </a:ext>
            </a:extLst>
          </p:cNvPr>
          <p:cNvSpPr>
            <a:spLocks noGrp="1"/>
          </p:cNvSpPr>
          <p:nvPr>
            <p:ph type="title"/>
          </p:nvPr>
        </p:nvSpPr>
        <p:spPr/>
        <p:txBody>
          <a:bodyPr/>
          <a:lstStyle/>
          <a:p>
            <a:r>
              <a:rPr lang="en-IN" b="0" i="0" dirty="0">
                <a:solidFill>
                  <a:srgbClr val="282829"/>
                </a:solidFill>
                <a:effectLst/>
              </a:rPr>
              <a:t>Important </a:t>
            </a:r>
            <a:r>
              <a:rPr lang="en-IN" dirty="0">
                <a:solidFill>
                  <a:srgbClr val="282829"/>
                </a:solidFill>
              </a:rPr>
              <a:t>D</a:t>
            </a:r>
            <a:r>
              <a:rPr lang="en-IN" b="0" i="0" dirty="0">
                <a:solidFill>
                  <a:srgbClr val="282829"/>
                </a:solidFill>
                <a:effectLst/>
              </a:rPr>
              <a:t>esign </a:t>
            </a:r>
            <a:r>
              <a:rPr lang="en-IN" dirty="0">
                <a:solidFill>
                  <a:srgbClr val="282829"/>
                </a:solidFill>
              </a:rPr>
              <a:t>P</a:t>
            </a:r>
            <a:r>
              <a:rPr lang="en-IN" b="0" i="0" dirty="0">
                <a:solidFill>
                  <a:srgbClr val="282829"/>
                </a:solidFill>
                <a:effectLst/>
              </a:rPr>
              <a:t>atterns</a:t>
            </a:r>
            <a:endParaRPr lang="en-IN" dirty="0"/>
          </a:p>
        </p:txBody>
      </p:sp>
      <p:sp>
        <p:nvSpPr>
          <p:cNvPr id="3" name="Content Placeholder 2">
            <a:extLst>
              <a:ext uri="{FF2B5EF4-FFF2-40B4-BE49-F238E27FC236}">
                <a16:creationId xmlns:a16="http://schemas.microsoft.com/office/drawing/2014/main" id="{09BB489A-E91A-F4CA-F95C-80CA8DEE482C}"/>
              </a:ext>
            </a:extLst>
          </p:cNvPr>
          <p:cNvSpPr>
            <a:spLocks noGrp="1"/>
          </p:cNvSpPr>
          <p:nvPr>
            <p:ph idx="1"/>
          </p:nvPr>
        </p:nvSpPr>
        <p:spPr/>
        <p:txBody>
          <a:bodyPr>
            <a:noAutofit/>
          </a:bodyPr>
          <a:lstStyle/>
          <a:p>
            <a:r>
              <a:rPr lang="en-US" sz="1800" b="1" i="0" dirty="0">
                <a:solidFill>
                  <a:srgbClr val="282829"/>
                </a:solidFill>
                <a:effectLst/>
              </a:rPr>
              <a:t>Facade Pattern</a:t>
            </a:r>
            <a:r>
              <a:rPr lang="en-US" sz="1800" b="0" i="0" dirty="0">
                <a:solidFill>
                  <a:srgbClr val="282829"/>
                </a:solidFill>
                <a:effectLst/>
              </a:rPr>
              <a:t>: Provides a unified interface to a set of interfaces in a subsystem. It defines a higher-level interface that makes the subsystem easier to use.</a:t>
            </a:r>
          </a:p>
          <a:p>
            <a:r>
              <a:rPr lang="en-US" sz="1800" b="1" i="0" dirty="0">
                <a:solidFill>
                  <a:srgbClr val="282829"/>
                </a:solidFill>
                <a:effectLst/>
              </a:rPr>
              <a:t>Composite Pattern</a:t>
            </a:r>
            <a:r>
              <a:rPr lang="en-US" sz="1800" b="0" i="0" dirty="0">
                <a:solidFill>
                  <a:srgbClr val="282829"/>
                </a:solidFill>
                <a:effectLst/>
              </a:rPr>
              <a:t>: Composes objects into tree structures to represent part-whole hierarchies. It lets clients treat individual objects and compositions of objects uniformly.</a:t>
            </a:r>
          </a:p>
          <a:p>
            <a:r>
              <a:rPr lang="en-US" sz="1800" b="1" i="0" dirty="0">
                <a:solidFill>
                  <a:srgbClr val="282829"/>
                </a:solidFill>
                <a:effectLst/>
              </a:rPr>
              <a:t>Template Method Pattern</a:t>
            </a:r>
            <a:r>
              <a:rPr lang="en-US" sz="1800" b="0" i="0" dirty="0">
                <a:solidFill>
                  <a:srgbClr val="282829"/>
                </a:solidFill>
                <a:effectLst/>
              </a:rPr>
              <a:t>: Defines the skeleton of an algorithm in the superclass but lets subclasses override specific steps of the algorithm without changing its structure.</a:t>
            </a:r>
          </a:p>
          <a:p>
            <a:r>
              <a:rPr lang="en-US" sz="1800" b="1" i="0" dirty="0">
                <a:solidFill>
                  <a:srgbClr val="282829"/>
                </a:solidFill>
                <a:effectLst/>
              </a:rPr>
              <a:t>Iterator Pattern</a:t>
            </a:r>
            <a:r>
              <a:rPr lang="en-US" sz="1800" b="0" i="0" dirty="0">
                <a:solidFill>
                  <a:srgbClr val="282829"/>
                </a:solidFill>
                <a:effectLst/>
              </a:rPr>
              <a:t>: Provides a way to access the elements of an aggregate object sequentially without exposing its underlying representation.</a:t>
            </a:r>
          </a:p>
          <a:p>
            <a:r>
              <a:rPr lang="en-US" sz="1800" b="1" i="0" dirty="0">
                <a:solidFill>
                  <a:srgbClr val="282829"/>
                </a:solidFill>
                <a:effectLst/>
              </a:rPr>
              <a:t>Chain of Responsibility Pattern</a:t>
            </a:r>
            <a:r>
              <a:rPr lang="en-US" sz="1800" b="0" i="0" dirty="0">
                <a:solidFill>
                  <a:srgbClr val="282829"/>
                </a:solidFill>
                <a:effectLst/>
              </a:rPr>
              <a:t>: Allows an object to pass a request along a chain of handlers. Upon receiving a request, each handler decides either to process the request or to pass it along the chain.</a:t>
            </a:r>
          </a:p>
          <a:p>
            <a:r>
              <a:rPr lang="en-US" sz="1800" b="1" i="0" dirty="0">
                <a:solidFill>
                  <a:srgbClr val="282829"/>
                </a:solidFill>
                <a:effectLst/>
              </a:rPr>
              <a:t>Proxy Pattern</a:t>
            </a:r>
            <a:r>
              <a:rPr lang="en-US" sz="1800" b="0" i="0" dirty="0">
                <a:solidFill>
                  <a:srgbClr val="282829"/>
                </a:solidFill>
                <a:effectLst/>
              </a:rPr>
              <a:t>: Provides a placeholder for another object to control access to it. It allows you to create a substitute or placeholder for another object.</a:t>
            </a:r>
          </a:p>
        </p:txBody>
      </p:sp>
    </p:spTree>
    <p:extLst>
      <p:ext uri="{BB962C8B-B14F-4D97-AF65-F5344CB8AC3E}">
        <p14:creationId xmlns:p14="http://schemas.microsoft.com/office/powerpoint/2010/main" val="4112268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1D28F-7F06-DF97-0342-25772B741AA6}"/>
              </a:ext>
            </a:extLst>
          </p:cNvPr>
          <p:cNvSpPr>
            <a:spLocks noGrp="1"/>
          </p:cNvSpPr>
          <p:nvPr>
            <p:ph type="title"/>
          </p:nvPr>
        </p:nvSpPr>
        <p:spPr/>
        <p:txBody>
          <a:bodyPr/>
          <a:lstStyle/>
          <a:p>
            <a:r>
              <a:rPr lang="en-US" i="0" dirty="0">
                <a:solidFill>
                  <a:srgbClr val="333333"/>
                </a:solidFill>
                <a:effectLst/>
              </a:rPr>
              <a:t>Builder Vs Factory and Abstract Factory</a:t>
            </a:r>
            <a:endParaRPr lang="en-IN" dirty="0"/>
          </a:p>
        </p:txBody>
      </p:sp>
      <p:sp>
        <p:nvSpPr>
          <p:cNvPr id="3" name="Content Placeholder 2">
            <a:extLst>
              <a:ext uri="{FF2B5EF4-FFF2-40B4-BE49-F238E27FC236}">
                <a16:creationId xmlns:a16="http://schemas.microsoft.com/office/drawing/2014/main" id="{895E30C6-BDB1-C821-7123-FF3B1AC21637}"/>
              </a:ext>
            </a:extLst>
          </p:cNvPr>
          <p:cNvSpPr>
            <a:spLocks noGrp="1"/>
          </p:cNvSpPr>
          <p:nvPr>
            <p:ph idx="1"/>
          </p:nvPr>
        </p:nvSpPr>
        <p:spPr/>
        <p:txBody>
          <a:bodyPr>
            <a:normAutofit fontScale="92500" lnSpcReduction="10000"/>
          </a:bodyPr>
          <a:lstStyle/>
          <a:p>
            <a:pPr algn="l"/>
            <a:r>
              <a:rPr lang="en-US" b="0" i="0" dirty="0">
                <a:solidFill>
                  <a:srgbClr val="333333"/>
                </a:solidFill>
                <a:effectLst/>
              </a:rPr>
              <a:t>Builder design pattern encapsulates complex creation into a single method. </a:t>
            </a:r>
          </a:p>
          <a:p>
            <a:pPr algn="l"/>
            <a:r>
              <a:rPr lang="en-US" b="0" i="0" dirty="0">
                <a:solidFill>
                  <a:srgbClr val="333333"/>
                </a:solidFill>
                <a:effectLst/>
              </a:rPr>
              <a:t>Builder design pattern focuses on construction of object in a step-by-step manner whereas Abstract factory pattern is used to solve problems related to the creation of families of products.</a:t>
            </a:r>
          </a:p>
          <a:p>
            <a:pPr algn="l"/>
            <a:r>
              <a:rPr lang="en-US" b="0" i="0" dirty="0">
                <a:solidFill>
                  <a:srgbClr val="333333"/>
                </a:solidFill>
                <a:effectLst/>
              </a:rPr>
              <a:t>Builder design pattern returns the object after step-by-step construction of the complex object whereas in Abstract factory or Factory pattern, we return the created product immediately.</a:t>
            </a:r>
          </a:p>
          <a:p>
            <a:pPr algn="l"/>
            <a:r>
              <a:rPr lang="en-US" b="0" i="0" dirty="0">
                <a:solidFill>
                  <a:srgbClr val="333333"/>
                </a:solidFill>
                <a:effectLst/>
              </a:rPr>
              <a:t>To conclude, many application designs start out using Factory which is less complex and evolve towards Abstract Factory and Builder as the complexity increases with a demand of flexibility.</a:t>
            </a:r>
          </a:p>
          <a:p>
            <a:pPr marL="0" indent="0">
              <a:buNone/>
            </a:pPr>
            <a:endParaRPr lang="en-IN" dirty="0"/>
          </a:p>
        </p:txBody>
      </p:sp>
    </p:spTree>
    <p:extLst>
      <p:ext uri="{BB962C8B-B14F-4D97-AF65-F5344CB8AC3E}">
        <p14:creationId xmlns:p14="http://schemas.microsoft.com/office/powerpoint/2010/main" val="2969657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5666-AE56-DED4-582A-48E6D47B2660}"/>
              </a:ext>
            </a:extLst>
          </p:cNvPr>
          <p:cNvSpPr>
            <a:spLocks noGrp="1"/>
          </p:cNvSpPr>
          <p:nvPr>
            <p:ph type="title"/>
          </p:nvPr>
        </p:nvSpPr>
        <p:spPr/>
        <p:txBody>
          <a:bodyPr/>
          <a:lstStyle/>
          <a:p>
            <a:r>
              <a:rPr lang="en-US" dirty="0" err="1"/>
              <a:t>ProtoType</a:t>
            </a:r>
            <a:r>
              <a:rPr lang="en-US" dirty="0"/>
              <a:t> Design Pattern</a:t>
            </a:r>
            <a:endParaRPr lang="en-IN" dirty="0"/>
          </a:p>
        </p:txBody>
      </p:sp>
      <p:sp>
        <p:nvSpPr>
          <p:cNvPr id="3" name="Content Placeholder 2">
            <a:extLst>
              <a:ext uri="{FF2B5EF4-FFF2-40B4-BE49-F238E27FC236}">
                <a16:creationId xmlns:a16="http://schemas.microsoft.com/office/drawing/2014/main" id="{CA5F10C3-E21E-B10C-AC6E-7106D72F404E}"/>
              </a:ext>
            </a:extLst>
          </p:cNvPr>
          <p:cNvSpPr>
            <a:spLocks noGrp="1"/>
          </p:cNvSpPr>
          <p:nvPr>
            <p:ph idx="1"/>
          </p:nvPr>
        </p:nvSpPr>
        <p:spPr/>
        <p:txBody>
          <a:bodyPr/>
          <a:lstStyle/>
          <a:p>
            <a:r>
              <a:rPr lang="en-US" dirty="0"/>
              <a:t>“Prototype Design Patter Specify the kind of objects to create using a prototypical instance and create new objects by copying this prototype.</a:t>
            </a:r>
          </a:p>
          <a:p>
            <a:r>
              <a:rPr lang="en-US" dirty="0"/>
              <a:t>To Simply, Instead of creating object from scratch every time, you can make copies of an original instance and modify  it as required.</a:t>
            </a:r>
            <a:endParaRPr lang="en-IN" dirty="0"/>
          </a:p>
        </p:txBody>
      </p:sp>
    </p:spTree>
    <p:extLst>
      <p:ext uri="{BB962C8B-B14F-4D97-AF65-F5344CB8AC3E}">
        <p14:creationId xmlns:p14="http://schemas.microsoft.com/office/powerpoint/2010/main" val="3593377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2921-700D-EC3C-8D29-D221E03CEDDD}"/>
              </a:ext>
            </a:extLst>
          </p:cNvPr>
          <p:cNvSpPr>
            <a:spLocks noGrp="1"/>
          </p:cNvSpPr>
          <p:nvPr>
            <p:ph type="title"/>
          </p:nvPr>
        </p:nvSpPr>
        <p:spPr/>
        <p:txBody>
          <a:bodyPr/>
          <a:lstStyle/>
          <a:p>
            <a:r>
              <a:rPr lang="en-US" dirty="0" err="1"/>
              <a:t>ProtoType</a:t>
            </a:r>
            <a:r>
              <a:rPr lang="en-US" dirty="0"/>
              <a:t> Implementation Guidelines</a:t>
            </a:r>
            <a:endParaRPr lang="en-IN" sz="2400" dirty="0"/>
          </a:p>
        </p:txBody>
      </p:sp>
      <p:sp>
        <p:nvSpPr>
          <p:cNvPr id="3" name="Content Placeholder 2">
            <a:extLst>
              <a:ext uri="{FF2B5EF4-FFF2-40B4-BE49-F238E27FC236}">
                <a16:creationId xmlns:a16="http://schemas.microsoft.com/office/drawing/2014/main" id="{7034B722-BF84-4E61-D3AF-E9C2B1EEF2F5}"/>
              </a:ext>
            </a:extLst>
          </p:cNvPr>
          <p:cNvSpPr>
            <a:spLocks noGrp="1"/>
          </p:cNvSpPr>
          <p:nvPr>
            <p:ph idx="1"/>
          </p:nvPr>
        </p:nvSpPr>
        <p:spPr/>
        <p:txBody>
          <a:bodyPr/>
          <a:lstStyle/>
          <a:p>
            <a:r>
              <a:rPr lang="en-US" sz="2800" dirty="0"/>
              <a:t>Choose Prototype Design Patter When</a:t>
            </a:r>
            <a:endParaRPr lang="en-US" dirty="0"/>
          </a:p>
          <a:p>
            <a:pPr lvl="1"/>
            <a:r>
              <a:rPr lang="en-US" dirty="0"/>
              <a:t>Creating an object is an expensive operation and it would be more efficient to copy an object.</a:t>
            </a:r>
          </a:p>
          <a:p>
            <a:pPr lvl="1"/>
            <a:r>
              <a:rPr lang="en-US" dirty="0"/>
              <a:t>System should be independent of how its products are created, composed, and represented.</a:t>
            </a:r>
          </a:p>
          <a:p>
            <a:pPr lvl="1"/>
            <a:r>
              <a:rPr lang="en-US" dirty="0"/>
              <a:t>Objects are required that are similar to existing objects.</a:t>
            </a:r>
          </a:p>
          <a:p>
            <a:pPr lvl="1"/>
            <a:r>
              <a:rPr lang="en-US" dirty="0"/>
              <a:t>We need to hide the complexity of creating new instance from the client.</a:t>
            </a:r>
            <a:endParaRPr lang="en-IN" dirty="0"/>
          </a:p>
        </p:txBody>
      </p:sp>
    </p:spTree>
    <p:extLst>
      <p:ext uri="{BB962C8B-B14F-4D97-AF65-F5344CB8AC3E}">
        <p14:creationId xmlns:p14="http://schemas.microsoft.com/office/powerpoint/2010/main" val="4062999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3CB4-A70E-965A-6855-9AFE0C120680}"/>
              </a:ext>
            </a:extLst>
          </p:cNvPr>
          <p:cNvSpPr>
            <a:spLocks noGrp="1"/>
          </p:cNvSpPr>
          <p:nvPr>
            <p:ph type="title"/>
          </p:nvPr>
        </p:nvSpPr>
        <p:spPr/>
        <p:txBody>
          <a:bodyPr/>
          <a:lstStyle/>
          <a:p>
            <a:r>
              <a:rPr lang="en-US" dirty="0" err="1"/>
              <a:t>ProtoType</a:t>
            </a:r>
            <a:r>
              <a:rPr lang="en-US" dirty="0"/>
              <a:t> Diagram</a:t>
            </a:r>
            <a:endParaRPr lang="en-IN" dirty="0"/>
          </a:p>
        </p:txBody>
      </p:sp>
      <p:pic>
        <p:nvPicPr>
          <p:cNvPr id="5" name="Content Placeholder 4">
            <a:extLst>
              <a:ext uri="{FF2B5EF4-FFF2-40B4-BE49-F238E27FC236}">
                <a16:creationId xmlns:a16="http://schemas.microsoft.com/office/drawing/2014/main" id="{E1A853E7-E804-174C-240D-BAD627BB12C7}"/>
              </a:ext>
            </a:extLst>
          </p:cNvPr>
          <p:cNvPicPr>
            <a:picLocks noGrp="1" noChangeAspect="1"/>
          </p:cNvPicPr>
          <p:nvPr>
            <p:ph idx="1"/>
          </p:nvPr>
        </p:nvPicPr>
        <p:blipFill>
          <a:blip r:embed="rId2"/>
          <a:stretch>
            <a:fillRect/>
          </a:stretch>
        </p:blipFill>
        <p:spPr>
          <a:xfrm>
            <a:off x="2903024" y="1825625"/>
            <a:ext cx="6385951" cy="4351338"/>
          </a:xfrm>
        </p:spPr>
      </p:pic>
    </p:spTree>
    <p:extLst>
      <p:ext uri="{BB962C8B-B14F-4D97-AF65-F5344CB8AC3E}">
        <p14:creationId xmlns:p14="http://schemas.microsoft.com/office/powerpoint/2010/main" val="2187270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2C82-121F-467C-5B4E-DEFDB53B6658}"/>
              </a:ext>
            </a:extLst>
          </p:cNvPr>
          <p:cNvSpPr>
            <a:spLocks noGrp="1"/>
          </p:cNvSpPr>
          <p:nvPr>
            <p:ph type="title"/>
          </p:nvPr>
        </p:nvSpPr>
        <p:spPr/>
        <p:txBody>
          <a:bodyPr/>
          <a:lstStyle/>
          <a:p>
            <a:r>
              <a:rPr lang="en-US" dirty="0"/>
              <a:t>Shallow Copy</a:t>
            </a:r>
            <a:endParaRPr lang="en-IN" dirty="0"/>
          </a:p>
        </p:txBody>
      </p:sp>
      <p:sp>
        <p:nvSpPr>
          <p:cNvPr id="3" name="Content Placeholder 2">
            <a:extLst>
              <a:ext uri="{FF2B5EF4-FFF2-40B4-BE49-F238E27FC236}">
                <a16:creationId xmlns:a16="http://schemas.microsoft.com/office/drawing/2014/main" id="{7DF52FCC-FC38-4E77-52C8-7E104D2364B5}"/>
              </a:ext>
            </a:extLst>
          </p:cNvPr>
          <p:cNvSpPr>
            <a:spLocks noGrp="1"/>
          </p:cNvSpPr>
          <p:nvPr>
            <p:ph idx="1"/>
          </p:nvPr>
        </p:nvSpPr>
        <p:spPr/>
        <p:txBody>
          <a:bodyPr/>
          <a:lstStyle/>
          <a:p>
            <a:r>
              <a:rPr lang="en-US" dirty="0"/>
              <a:t>Shallow Copy copies an objects value type fields type into the target object and the objects reference types are copied into the target object.</a:t>
            </a:r>
          </a:p>
          <a:p>
            <a:endParaRPr lang="en-US" dirty="0"/>
          </a:p>
        </p:txBody>
      </p:sp>
      <p:pic>
        <p:nvPicPr>
          <p:cNvPr id="5" name="Picture 4">
            <a:extLst>
              <a:ext uri="{FF2B5EF4-FFF2-40B4-BE49-F238E27FC236}">
                <a16:creationId xmlns:a16="http://schemas.microsoft.com/office/drawing/2014/main" id="{92AEEFFC-3180-A7D7-A54E-2069F3089D9D}"/>
              </a:ext>
            </a:extLst>
          </p:cNvPr>
          <p:cNvPicPr>
            <a:picLocks noChangeAspect="1"/>
          </p:cNvPicPr>
          <p:nvPr/>
        </p:nvPicPr>
        <p:blipFill>
          <a:blip r:embed="rId2"/>
          <a:stretch>
            <a:fillRect/>
          </a:stretch>
        </p:blipFill>
        <p:spPr>
          <a:xfrm>
            <a:off x="1935162" y="3048635"/>
            <a:ext cx="7610475" cy="3352800"/>
          </a:xfrm>
          <a:prstGeom prst="rect">
            <a:avLst/>
          </a:prstGeom>
        </p:spPr>
      </p:pic>
    </p:spTree>
    <p:extLst>
      <p:ext uri="{BB962C8B-B14F-4D97-AF65-F5344CB8AC3E}">
        <p14:creationId xmlns:p14="http://schemas.microsoft.com/office/powerpoint/2010/main" val="2388760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2C82-121F-467C-5B4E-DEFDB53B6658}"/>
              </a:ext>
            </a:extLst>
          </p:cNvPr>
          <p:cNvSpPr>
            <a:spLocks noGrp="1"/>
          </p:cNvSpPr>
          <p:nvPr>
            <p:ph type="title"/>
          </p:nvPr>
        </p:nvSpPr>
        <p:spPr/>
        <p:txBody>
          <a:bodyPr/>
          <a:lstStyle/>
          <a:p>
            <a:r>
              <a:rPr lang="en-US" dirty="0"/>
              <a:t>Deep Copy</a:t>
            </a:r>
            <a:endParaRPr lang="en-IN" dirty="0"/>
          </a:p>
        </p:txBody>
      </p:sp>
      <p:sp>
        <p:nvSpPr>
          <p:cNvPr id="3" name="Content Placeholder 2">
            <a:extLst>
              <a:ext uri="{FF2B5EF4-FFF2-40B4-BE49-F238E27FC236}">
                <a16:creationId xmlns:a16="http://schemas.microsoft.com/office/drawing/2014/main" id="{7DF52FCC-FC38-4E77-52C8-7E104D2364B5}"/>
              </a:ext>
            </a:extLst>
          </p:cNvPr>
          <p:cNvSpPr>
            <a:spLocks noGrp="1"/>
          </p:cNvSpPr>
          <p:nvPr>
            <p:ph idx="1"/>
          </p:nvPr>
        </p:nvSpPr>
        <p:spPr/>
        <p:txBody>
          <a:bodyPr/>
          <a:lstStyle/>
          <a:p>
            <a:r>
              <a:rPr lang="en-US" dirty="0"/>
              <a:t>Deep Copy copies and objects value and reference types into a complete new copy of the target objects.</a:t>
            </a:r>
          </a:p>
          <a:p>
            <a:endParaRPr lang="en-IN" dirty="0"/>
          </a:p>
        </p:txBody>
      </p:sp>
      <p:pic>
        <p:nvPicPr>
          <p:cNvPr id="5" name="Picture 4">
            <a:extLst>
              <a:ext uri="{FF2B5EF4-FFF2-40B4-BE49-F238E27FC236}">
                <a16:creationId xmlns:a16="http://schemas.microsoft.com/office/drawing/2014/main" id="{34C0B572-7EF5-DA1E-F5DE-6946C5B3F356}"/>
              </a:ext>
            </a:extLst>
          </p:cNvPr>
          <p:cNvPicPr>
            <a:picLocks noChangeAspect="1"/>
          </p:cNvPicPr>
          <p:nvPr/>
        </p:nvPicPr>
        <p:blipFill>
          <a:blip r:embed="rId2"/>
          <a:stretch>
            <a:fillRect/>
          </a:stretch>
        </p:blipFill>
        <p:spPr>
          <a:xfrm>
            <a:off x="1466215" y="2813050"/>
            <a:ext cx="7105650" cy="3679825"/>
          </a:xfrm>
          <a:prstGeom prst="rect">
            <a:avLst/>
          </a:prstGeom>
        </p:spPr>
      </p:pic>
    </p:spTree>
    <p:extLst>
      <p:ext uri="{BB962C8B-B14F-4D97-AF65-F5344CB8AC3E}">
        <p14:creationId xmlns:p14="http://schemas.microsoft.com/office/powerpoint/2010/main" val="1379210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68D2-4DB4-1575-49FF-7BB767A2A73E}"/>
              </a:ext>
            </a:extLst>
          </p:cNvPr>
          <p:cNvSpPr>
            <a:spLocks noGrp="1"/>
          </p:cNvSpPr>
          <p:nvPr>
            <p:ph type="title"/>
          </p:nvPr>
        </p:nvSpPr>
        <p:spPr/>
        <p:txBody>
          <a:bodyPr/>
          <a:lstStyle/>
          <a:p>
            <a:r>
              <a:rPr lang="en-US" dirty="0" err="1"/>
              <a:t>MemberwiseClone</a:t>
            </a:r>
            <a:r>
              <a:rPr lang="en-US" dirty="0"/>
              <a:t> and </a:t>
            </a:r>
            <a:r>
              <a:rPr lang="en-US" dirty="0" err="1"/>
              <a:t>Icloneable</a:t>
            </a:r>
            <a:r>
              <a:rPr lang="en-US" dirty="0"/>
              <a:t> Interface</a:t>
            </a:r>
            <a:endParaRPr lang="en-IN" dirty="0"/>
          </a:p>
        </p:txBody>
      </p:sp>
      <p:sp>
        <p:nvSpPr>
          <p:cNvPr id="3" name="Content Placeholder 2">
            <a:extLst>
              <a:ext uri="{FF2B5EF4-FFF2-40B4-BE49-F238E27FC236}">
                <a16:creationId xmlns:a16="http://schemas.microsoft.com/office/drawing/2014/main" id="{2F017DF9-9DB8-B687-CB91-EC3510074F1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8935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4878-55AB-5306-336C-7D2D58F3F6B9}"/>
              </a:ext>
            </a:extLst>
          </p:cNvPr>
          <p:cNvSpPr>
            <a:spLocks noGrp="1"/>
          </p:cNvSpPr>
          <p:nvPr>
            <p:ph type="title"/>
          </p:nvPr>
        </p:nvSpPr>
        <p:spPr/>
        <p:txBody>
          <a:bodyPr/>
          <a:lstStyle/>
          <a:p>
            <a:r>
              <a:rPr lang="en-US" dirty="0"/>
              <a:t>Structural DP Types beginning ……..</a:t>
            </a:r>
            <a:endParaRPr lang="en-IN" dirty="0"/>
          </a:p>
        </p:txBody>
      </p:sp>
      <p:pic>
        <p:nvPicPr>
          <p:cNvPr id="5" name="Content Placeholder 4" descr="A green plant growing out of dirt&#10;&#10;Description automatically generated">
            <a:extLst>
              <a:ext uri="{FF2B5EF4-FFF2-40B4-BE49-F238E27FC236}">
                <a16:creationId xmlns:a16="http://schemas.microsoft.com/office/drawing/2014/main" id="{75064867-67B0-FB81-2B8E-E4AD372A5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90688"/>
            <a:ext cx="10271760" cy="4588192"/>
          </a:xfrm>
        </p:spPr>
      </p:pic>
    </p:spTree>
    <p:extLst>
      <p:ext uri="{BB962C8B-B14F-4D97-AF65-F5344CB8AC3E}">
        <p14:creationId xmlns:p14="http://schemas.microsoft.com/office/powerpoint/2010/main" val="1121199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A757-2ED6-A6F5-DD27-9FE99F71F815}"/>
              </a:ext>
            </a:extLst>
          </p:cNvPr>
          <p:cNvSpPr>
            <a:spLocks noGrp="1"/>
          </p:cNvSpPr>
          <p:nvPr>
            <p:ph type="title"/>
          </p:nvPr>
        </p:nvSpPr>
        <p:spPr/>
        <p:txBody>
          <a:bodyPr/>
          <a:lstStyle/>
          <a:p>
            <a:r>
              <a:rPr lang="en-US" dirty="0"/>
              <a:t>Adapter Design Pattern</a:t>
            </a:r>
            <a:endParaRPr lang="en-IN" dirty="0"/>
          </a:p>
        </p:txBody>
      </p:sp>
      <p:sp>
        <p:nvSpPr>
          <p:cNvPr id="3" name="Content Placeholder 2">
            <a:extLst>
              <a:ext uri="{FF2B5EF4-FFF2-40B4-BE49-F238E27FC236}">
                <a16:creationId xmlns:a16="http://schemas.microsoft.com/office/drawing/2014/main" id="{A1551BF0-59D5-6AB0-D5F5-023D5EEB93B2}"/>
              </a:ext>
            </a:extLst>
          </p:cNvPr>
          <p:cNvSpPr>
            <a:spLocks noGrp="1"/>
          </p:cNvSpPr>
          <p:nvPr>
            <p:ph idx="1"/>
          </p:nvPr>
        </p:nvSpPr>
        <p:spPr/>
        <p:txBody>
          <a:bodyPr/>
          <a:lstStyle/>
          <a:p>
            <a:r>
              <a:rPr lang="en-US" dirty="0"/>
              <a:t>Adapter Design Pattern is a Structural Design pattern.</a:t>
            </a:r>
          </a:p>
          <a:p>
            <a:r>
              <a:rPr lang="en-US" dirty="0"/>
              <a:t>Adapter “Matches interface of different classes”</a:t>
            </a:r>
          </a:p>
          <a:p>
            <a:r>
              <a:rPr lang="en-US" dirty="0"/>
              <a:t>An adapter allows two incompatible interfaces to work together</a:t>
            </a:r>
          </a:p>
          <a:p>
            <a:r>
              <a:rPr lang="en-US" dirty="0"/>
              <a:t>The Adapter design pattern incompatible classes to interact with each other by converting the interface of one class into an interface expected by the clients.</a:t>
            </a:r>
          </a:p>
          <a:p>
            <a:r>
              <a:rPr lang="en-US" dirty="0"/>
              <a:t>Leveraging on Adapter pattern Improves reusability of older functionality.</a:t>
            </a:r>
            <a:endParaRPr lang="en-IN" dirty="0"/>
          </a:p>
        </p:txBody>
      </p:sp>
    </p:spTree>
    <p:extLst>
      <p:ext uri="{BB962C8B-B14F-4D97-AF65-F5344CB8AC3E}">
        <p14:creationId xmlns:p14="http://schemas.microsoft.com/office/powerpoint/2010/main" val="3651882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C8CC-2BFE-72C8-5F70-52CF0E56EF4F}"/>
              </a:ext>
            </a:extLst>
          </p:cNvPr>
          <p:cNvSpPr>
            <a:spLocks noGrp="1"/>
          </p:cNvSpPr>
          <p:nvPr>
            <p:ph type="title"/>
          </p:nvPr>
        </p:nvSpPr>
        <p:spPr/>
        <p:txBody>
          <a:bodyPr/>
          <a:lstStyle/>
          <a:p>
            <a:r>
              <a:rPr lang="en-US" dirty="0"/>
              <a:t>Adapter Implementation Guidelines</a:t>
            </a:r>
            <a:endParaRPr lang="en-IN" dirty="0"/>
          </a:p>
        </p:txBody>
      </p:sp>
      <p:sp>
        <p:nvSpPr>
          <p:cNvPr id="3" name="Content Placeholder 2">
            <a:extLst>
              <a:ext uri="{FF2B5EF4-FFF2-40B4-BE49-F238E27FC236}">
                <a16:creationId xmlns:a16="http://schemas.microsoft.com/office/drawing/2014/main" id="{700444BC-FF86-7C81-0367-E4775A6F66CC}"/>
              </a:ext>
            </a:extLst>
          </p:cNvPr>
          <p:cNvSpPr>
            <a:spLocks noGrp="1"/>
          </p:cNvSpPr>
          <p:nvPr>
            <p:ph idx="1"/>
          </p:nvPr>
        </p:nvSpPr>
        <p:spPr/>
        <p:txBody>
          <a:bodyPr/>
          <a:lstStyle/>
          <a:p>
            <a:r>
              <a:rPr lang="en-US" dirty="0"/>
              <a:t>Choose Adapter Design Pattern When</a:t>
            </a:r>
          </a:p>
          <a:p>
            <a:pPr lvl="1"/>
            <a:r>
              <a:rPr lang="en-US" dirty="0"/>
              <a:t>A class need to be reused which does not have an interface</a:t>
            </a:r>
          </a:p>
          <a:p>
            <a:pPr lvl="1"/>
            <a:r>
              <a:rPr lang="en-US" dirty="0"/>
              <a:t>We need to work through a separate Adapter that adapts the interface of an existing class without changing it</a:t>
            </a:r>
          </a:p>
          <a:p>
            <a:pPr lvl="1"/>
            <a:r>
              <a:rPr lang="en-US" dirty="0"/>
              <a:t>Client don’t know whether they work a Target class directly or through another alternative that does not have the target interface</a:t>
            </a:r>
            <a:endParaRPr lang="en-IN" dirty="0"/>
          </a:p>
          <a:p>
            <a:r>
              <a:rPr lang="en-IN" dirty="0"/>
              <a:t>Example:-</a:t>
            </a:r>
          </a:p>
          <a:p>
            <a:pPr lvl="1"/>
            <a:r>
              <a:rPr lang="en-IN" dirty="0"/>
              <a:t>The Ac adapter is the best example for Adapter Pattern</a:t>
            </a:r>
            <a:endParaRPr lang="en-US" dirty="0"/>
          </a:p>
        </p:txBody>
      </p:sp>
    </p:spTree>
    <p:extLst>
      <p:ext uri="{BB962C8B-B14F-4D97-AF65-F5344CB8AC3E}">
        <p14:creationId xmlns:p14="http://schemas.microsoft.com/office/powerpoint/2010/main" val="226495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916A-CA34-D864-C96F-1A3AF7BB49D2}"/>
              </a:ext>
            </a:extLst>
          </p:cNvPr>
          <p:cNvSpPr>
            <a:spLocks noGrp="1"/>
          </p:cNvSpPr>
          <p:nvPr>
            <p:ph type="title"/>
          </p:nvPr>
        </p:nvSpPr>
        <p:spPr/>
        <p:txBody>
          <a:bodyPr/>
          <a:lstStyle/>
          <a:p>
            <a:r>
              <a:rPr lang="en-US" dirty="0"/>
              <a:t>What are Design Pattern?</a:t>
            </a:r>
            <a:endParaRPr lang="en-IN" dirty="0"/>
          </a:p>
        </p:txBody>
      </p:sp>
      <p:sp>
        <p:nvSpPr>
          <p:cNvPr id="3" name="Content Placeholder 2">
            <a:extLst>
              <a:ext uri="{FF2B5EF4-FFF2-40B4-BE49-F238E27FC236}">
                <a16:creationId xmlns:a16="http://schemas.microsoft.com/office/drawing/2014/main" id="{C850AC4E-94AF-83B4-1C61-76814A241904}"/>
              </a:ext>
            </a:extLst>
          </p:cNvPr>
          <p:cNvSpPr>
            <a:spLocks noGrp="1"/>
          </p:cNvSpPr>
          <p:nvPr>
            <p:ph idx="1"/>
          </p:nvPr>
        </p:nvSpPr>
        <p:spPr/>
        <p:txBody>
          <a:bodyPr/>
          <a:lstStyle/>
          <a:p>
            <a:r>
              <a:rPr lang="en-US" dirty="0"/>
              <a:t>Design Patterns are </a:t>
            </a:r>
            <a:r>
              <a:rPr lang="en-US" b="1" dirty="0"/>
              <a:t>reusable</a:t>
            </a:r>
            <a:r>
              <a:rPr lang="en-US" dirty="0"/>
              <a:t> solutions to the problems that we encounter in the day-to-day programming. </a:t>
            </a:r>
          </a:p>
          <a:p>
            <a:r>
              <a:rPr lang="en-US" dirty="0"/>
              <a:t>They are generally targeted at solving the problems of </a:t>
            </a:r>
            <a:r>
              <a:rPr lang="en-US" b="1" dirty="0"/>
              <a:t>object</a:t>
            </a:r>
            <a:r>
              <a:rPr lang="en-US" dirty="0"/>
              <a:t> </a:t>
            </a:r>
            <a:r>
              <a:rPr lang="en-US" b="1" dirty="0"/>
              <a:t>generation</a:t>
            </a:r>
            <a:r>
              <a:rPr lang="en-US" dirty="0"/>
              <a:t> and </a:t>
            </a:r>
            <a:r>
              <a:rPr lang="en-US" b="1" dirty="0"/>
              <a:t>integration</a:t>
            </a:r>
            <a:r>
              <a:rPr lang="en-US" dirty="0"/>
              <a:t>. </a:t>
            </a:r>
          </a:p>
          <a:p>
            <a:r>
              <a:rPr lang="en-US" dirty="0"/>
              <a:t>In other words, Design patterns acts as templates which can be applied to the real-world programming problems.</a:t>
            </a:r>
            <a:endParaRPr lang="en-IN" dirty="0"/>
          </a:p>
        </p:txBody>
      </p:sp>
    </p:spTree>
    <p:extLst>
      <p:ext uri="{BB962C8B-B14F-4D97-AF65-F5344CB8AC3E}">
        <p14:creationId xmlns:p14="http://schemas.microsoft.com/office/powerpoint/2010/main" val="1842898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B13F-B32E-38A2-2CF5-29BC97D9B59B}"/>
              </a:ext>
            </a:extLst>
          </p:cNvPr>
          <p:cNvSpPr>
            <a:spLocks noGrp="1"/>
          </p:cNvSpPr>
          <p:nvPr>
            <p:ph type="title"/>
          </p:nvPr>
        </p:nvSpPr>
        <p:spPr/>
        <p:txBody>
          <a:bodyPr/>
          <a:lstStyle/>
          <a:p>
            <a:r>
              <a:rPr lang="en-US" dirty="0"/>
              <a:t>Adapter Diagram</a:t>
            </a:r>
            <a:endParaRPr lang="en-IN" dirty="0"/>
          </a:p>
        </p:txBody>
      </p:sp>
      <p:pic>
        <p:nvPicPr>
          <p:cNvPr id="5" name="Content Placeholder 4">
            <a:extLst>
              <a:ext uri="{FF2B5EF4-FFF2-40B4-BE49-F238E27FC236}">
                <a16:creationId xmlns:a16="http://schemas.microsoft.com/office/drawing/2014/main" id="{1F42154F-0278-4D37-0EAF-106662393CB4}"/>
              </a:ext>
            </a:extLst>
          </p:cNvPr>
          <p:cNvPicPr>
            <a:picLocks noGrp="1" noChangeAspect="1"/>
          </p:cNvPicPr>
          <p:nvPr>
            <p:ph idx="1"/>
          </p:nvPr>
        </p:nvPicPr>
        <p:blipFill>
          <a:blip r:embed="rId2"/>
          <a:stretch>
            <a:fillRect/>
          </a:stretch>
        </p:blipFill>
        <p:spPr>
          <a:xfrm>
            <a:off x="2885271" y="1825625"/>
            <a:ext cx="6421458" cy="4351338"/>
          </a:xfrm>
        </p:spPr>
      </p:pic>
    </p:spTree>
    <p:extLst>
      <p:ext uri="{BB962C8B-B14F-4D97-AF65-F5344CB8AC3E}">
        <p14:creationId xmlns:p14="http://schemas.microsoft.com/office/powerpoint/2010/main" val="1712940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F7C3-24FF-8B57-1F1B-07522ECA7E21}"/>
              </a:ext>
            </a:extLst>
          </p:cNvPr>
          <p:cNvSpPr>
            <a:spLocks noGrp="1"/>
          </p:cNvSpPr>
          <p:nvPr>
            <p:ph type="title"/>
          </p:nvPr>
        </p:nvSpPr>
        <p:spPr/>
        <p:txBody>
          <a:bodyPr/>
          <a:lstStyle/>
          <a:p>
            <a:r>
              <a:rPr lang="en-US" dirty="0"/>
              <a:t>Bridge Design Pattern</a:t>
            </a:r>
            <a:endParaRPr lang="en-IN" dirty="0"/>
          </a:p>
        </p:txBody>
      </p:sp>
      <p:sp>
        <p:nvSpPr>
          <p:cNvPr id="3" name="Content Placeholder 2">
            <a:extLst>
              <a:ext uri="{FF2B5EF4-FFF2-40B4-BE49-F238E27FC236}">
                <a16:creationId xmlns:a16="http://schemas.microsoft.com/office/drawing/2014/main" id="{C13B85A1-37DB-5A69-1512-C8B7823D5ED5}"/>
              </a:ext>
            </a:extLst>
          </p:cNvPr>
          <p:cNvSpPr>
            <a:spLocks noGrp="1"/>
          </p:cNvSpPr>
          <p:nvPr>
            <p:ph idx="1"/>
          </p:nvPr>
        </p:nvSpPr>
        <p:spPr/>
        <p:txBody>
          <a:bodyPr/>
          <a:lstStyle/>
          <a:p>
            <a:r>
              <a:rPr lang="en-US" dirty="0"/>
              <a:t>Separates an objects interface from its implementation</a:t>
            </a:r>
          </a:p>
          <a:p>
            <a:r>
              <a:rPr lang="en-US" dirty="0"/>
              <a:t>The bridge uses encapsulation, aggregation, and can use inheritance to separate responsibilities</a:t>
            </a:r>
          </a:p>
          <a:p>
            <a:r>
              <a:rPr lang="en-US" dirty="0"/>
              <a:t>Decouple an abstraction from its implementation</a:t>
            </a:r>
            <a:endParaRPr lang="en-IN" dirty="0"/>
          </a:p>
        </p:txBody>
      </p:sp>
    </p:spTree>
    <p:extLst>
      <p:ext uri="{BB962C8B-B14F-4D97-AF65-F5344CB8AC3E}">
        <p14:creationId xmlns:p14="http://schemas.microsoft.com/office/powerpoint/2010/main" val="3903416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9328-2762-1DEB-98AF-DC0AFB3806DA}"/>
              </a:ext>
            </a:extLst>
          </p:cNvPr>
          <p:cNvSpPr>
            <a:spLocks noGrp="1"/>
          </p:cNvSpPr>
          <p:nvPr>
            <p:ph type="title"/>
          </p:nvPr>
        </p:nvSpPr>
        <p:spPr/>
        <p:txBody>
          <a:bodyPr/>
          <a:lstStyle/>
          <a:p>
            <a:r>
              <a:rPr lang="en-US" dirty="0"/>
              <a:t>Bridge Implementation Guidelines</a:t>
            </a:r>
            <a:endParaRPr lang="en-IN" dirty="0"/>
          </a:p>
        </p:txBody>
      </p:sp>
      <p:sp>
        <p:nvSpPr>
          <p:cNvPr id="3" name="Content Placeholder 2">
            <a:extLst>
              <a:ext uri="{FF2B5EF4-FFF2-40B4-BE49-F238E27FC236}">
                <a16:creationId xmlns:a16="http://schemas.microsoft.com/office/drawing/2014/main" id="{31B07470-F0A4-6503-F692-618F940F21CA}"/>
              </a:ext>
            </a:extLst>
          </p:cNvPr>
          <p:cNvSpPr>
            <a:spLocks noGrp="1"/>
          </p:cNvSpPr>
          <p:nvPr>
            <p:ph idx="1"/>
          </p:nvPr>
        </p:nvSpPr>
        <p:spPr/>
        <p:txBody>
          <a:bodyPr/>
          <a:lstStyle/>
          <a:p>
            <a:r>
              <a:rPr lang="en-US" dirty="0"/>
              <a:t>Choose Bridge Design Pattern</a:t>
            </a:r>
          </a:p>
          <a:p>
            <a:pPr lvl="1"/>
            <a:r>
              <a:rPr lang="en-US" dirty="0"/>
              <a:t>We need to avoid a permanent binding between an abstract and its implementation</a:t>
            </a:r>
          </a:p>
          <a:p>
            <a:pPr lvl="1"/>
            <a:r>
              <a:rPr lang="en-US" dirty="0"/>
              <a:t>Both abstraction and their implementation should be extensible</a:t>
            </a:r>
          </a:p>
          <a:p>
            <a:pPr lvl="1"/>
            <a:r>
              <a:rPr lang="en-US" dirty="0"/>
              <a:t>No impact on clients</a:t>
            </a:r>
          </a:p>
          <a:p>
            <a:pPr lvl="1"/>
            <a:r>
              <a:rPr lang="en-US" dirty="0"/>
              <a:t>We need to share an implementation among multiple objects</a:t>
            </a:r>
          </a:p>
          <a:p>
            <a:pPr lvl="1"/>
            <a:r>
              <a:rPr lang="en-US" dirty="0"/>
              <a:t>We need to hide the implementation of an abstraction completely from clients</a:t>
            </a:r>
            <a:endParaRPr lang="en-IN" dirty="0"/>
          </a:p>
        </p:txBody>
      </p:sp>
    </p:spTree>
    <p:extLst>
      <p:ext uri="{BB962C8B-B14F-4D97-AF65-F5344CB8AC3E}">
        <p14:creationId xmlns:p14="http://schemas.microsoft.com/office/powerpoint/2010/main" val="159577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21B3-E6F0-2858-7B92-C6902336AB10}"/>
              </a:ext>
            </a:extLst>
          </p:cNvPr>
          <p:cNvSpPr>
            <a:spLocks noGrp="1"/>
          </p:cNvSpPr>
          <p:nvPr>
            <p:ph type="title"/>
          </p:nvPr>
        </p:nvSpPr>
        <p:spPr/>
        <p:txBody>
          <a:bodyPr/>
          <a:lstStyle/>
          <a:p>
            <a:r>
              <a:rPr lang="en-US" dirty="0"/>
              <a:t>Bridge Diagram</a:t>
            </a:r>
            <a:endParaRPr lang="en-IN" dirty="0"/>
          </a:p>
        </p:txBody>
      </p:sp>
      <p:pic>
        <p:nvPicPr>
          <p:cNvPr id="5" name="Content Placeholder 4">
            <a:extLst>
              <a:ext uri="{FF2B5EF4-FFF2-40B4-BE49-F238E27FC236}">
                <a16:creationId xmlns:a16="http://schemas.microsoft.com/office/drawing/2014/main" id="{69FF60C7-1C66-5B65-621B-A8A2F20AAD9D}"/>
              </a:ext>
            </a:extLst>
          </p:cNvPr>
          <p:cNvPicPr>
            <a:picLocks noGrp="1" noChangeAspect="1"/>
          </p:cNvPicPr>
          <p:nvPr>
            <p:ph idx="1"/>
          </p:nvPr>
        </p:nvPicPr>
        <p:blipFill>
          <a:blip r:embed="rId2"/>
          <a:stretch>
            <a:fillRect/>
          </a:stretch>
        </p:blipFill>
        <p:spPr>
          <a:xfrm>
            <a:off x="2829054" y="1825625"/>
            <a:ext cx="6533892" cy="4351338"/>
          </a:xfrm>
        </p:spPr>
      </p:pic>
    </p:spTree>
    <p:extLst>
      <p:ext uri="{BB962C8B-B14F-4D97-AF65-F5344CB8AC3E}">
        <p14:creationId xmlns:p14="http://schemas.microsoft.com/office/powerpoint/2010/main" val="2064183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DE50-B061-02B7-9F1A-188AB625155F}"/>
              </a:ext>
            </a:extLst>
          </p:cNvPr>
          <p:cNvSpPr>
            <a:spLocks noGrp="1"/>
          </p:cNvSpPr>
          <p:nvPr>
            <p:ph type="title"/>
          </p:nvPr>
        </p:nvSpPr>
        <p:spPr/>
        <p:txBody>
          <a:bodyPr/>
          <a:lstStyle/>
          <a:p>
            <a:r>
              <a:rPr lang="en-US" dirty="0"/>
              <a:t>Composite Design Pattern</a:t>
            </a:r>
            <a:endParaRPr lang="en-IN" dirty="0"/>
          </a:p>
        </p:txBody>
      </p:sp>
      <p:sp>
        <p:nvSpPr>
          <p:cNvPr id="3" name="Content Placeholder 2">
            <a:extLst>
              <a:ext uri="{FF2B5EF4-FFF2-40B4-BE49-F238E27FC236}">
                <a16:creationId xmlns:a16="http://schemas.microsoft.com/office/drawing/2014/main" id="{D343312E-E655-9D27-6782-5D30E8EBFDCC}"/>
              </a:ext>
            </a:extLst>
          </p:cNvPr>
          <p:cNvSpPr>
            <a:spLocks noGrp="1"/>
          </p:cNvSpPr>
          <p:nvPr>
            <p:ph idx="1"/>
          </p:nvPr>
        </p:nvSpPr>
        <p:spPr/>
        <p:txBody>
          <a:bodyPr/>
          <a:lstStyle/>
          <a:p>
            <a:r>
              <a:rPr lang="en-US" dirty="0"/>
              <a:t>Composite is a tree structure of simple and composite objects</a:t>
            </a:r>
          </a:p>
          <a:p>
            <a:r>
              <a:rPr lang="en-US" dirty="0"/>
              <a:t>Enables hierarchical tree structures of varying complexity</a:t>
            </a:r>
          </a:p>
          <a:p>
            <a:r>
              <a:rPr lang="en-US" dirty="0"/>
              <a:t>Group of objects are treated in the same way as a single instance of an object</a:t>
            </a:r>
          </a:p>
          <a:p>
            <a:r>
              <a:rPr lang="en-US" dirty="0"/>
              <a:t>Difference between compositions of objects and individual objects is hidden from clients</a:t>
            </a:r>
            <a:endParaRPr lang="en-IN" dirty="0"/>
          </a:p>
        </p:txBody>
      </p:sp>
    </p:spTree>
    <p:extLst>
      <p:ext uri="{BB962C8B-B14F-4D97-AF65-F5344CB8AC3E}">
        <p14:creationId xmlns:p14="http://schemas.microsoft.com/office/powerpoint/2010/main" val="4838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7E4C-774B-C2D7-FA46-287D718482DE}"/>
              </a:ext>
            </a:extLst>
          </p:cNvPr>
          <p:cNvSpPr>
            <a:spLocks noGrp="1"/>
          </p:cNvSpPr>
          <p:nvPr>
            <p:ph type="title"/>
          </p:nvPr>
        </p:nvSpPr>
        <p:spPr/>
        <p:txBody>
          <a:bodyPr/>
          <a:lstStyle/>
          <a:p>
            <a:r>
              <a:rPr lang="en-US" dirty="0"/>
              <a:t>Composite Design Pattern</a:t>
            </a:r>
            <a:endParaRPr lang="en-IN" dirty="0"/>
          </a:p>
        </p:txBody>
      </p:sp>
      <p:sp>
        <p:nvSpPr>
          <p:cNvPr id="3" name="Content Placeholder 2">
            <a:extLst>
              <a:ext uri="{FF2B5EF4-FFF2-40B4-BE49-F238E27FC236}">
                <a16:creationId xmlns:a16="http://schemas.microsoft.com/office/drawing/2014/main" id="{51F05BE4-5D22-62D8-C783-96DCD315935A}"/>
              </a:ext>
            </a:extLst>
          </p:cNvPr>
          <p:cNvSpPr>
            <a:spLocks noGrp="1"/>
          </p:cNvSpPr>
          <p:nvPr>
            <p:ph idx="1"/>
          </p:nvPr>
        </p:nvSpPr>
        <p:spPr/>
        <p:txBody>
          <a:bodyPr/>
          <a:lstStyle/>
          <a:p>
            <a:r>
              <a:rPr lang="en-US" dirty="0"/>
              <a:t>Gang Of Four Definition</a:t>
            </a:r>
          </a:p>
          <a:p>
            <a:pPr lvl="1"/>
            <a:r>
              <a:rPr lang="en-US" dirty="0"/>
              <a:t>“Compose objects into tree structures to represent part-whole hierarchies. Composite lets clients treat individual objects and compositions of objects uniformly.”</a:t>
            </a:r>
          </a:p>
          <a:p>
            <a:pPr lvl="1"/>
            <a:r>
              <a:rPr lang="en-US" dirty="0"/>
              <a:t>A thing up of several parts or elements</a:t>
            </a:r>
          </a:p>
          <a:p>
            <a:pPr lvl="1"/>
            <a:r>
              <a:rPr lang="en-US" dirty="0"/>
              <a:t>The composite pattern is a partitioning design pattern and it describe that the group of objects are treated same way as a single instance of the same type of the object.</a:t>
            </a:r>
            <a:endParaRPr lang="en-IN" dirty="0"/>
          </a:p>
        </p:txBody>
      </p:sp>
    </p:spTree>
    <p:extLst>
      <p:ext uri="{BB962C8B-B14F-4D97-AF65-F5344CB8AC3E}">
        <p14:creationId xmlns:p14="http://schemas.microsoft.com/office/powerpoint/2010/main" val="3721744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C660-6B04-805B-76C6-46CCE11BB892}"/>
              </a:ext>
            </a:extLst>
          </p:cNvPr>
          <p:cNvSpPr>
            <a:spLocks noGrp="1"/>
          </p:cNvSpPr>
          <p:nvPr>
            <p:ph type="title"/>
          </p:nvPr>
        </p:nvSpPr>
        <p:spPr/>
        <p:txBody>
          <a:bodyPr/>
          <a:lstStyle/>
          <a:p>
            <a:r>
              <a:rPr lang="en-US" dirty="0"/>
              <a:t>Composite Implementation Guidelines</a:t>
            </a:r>
            <a:endParaRPr lang="en-IN" dirty="0"/>
          </a:p>
        </p:txBody>
      </p:sp>
      <p:sp>
        <p:nvSpPr>
          <p:cNvPr id="3" name="Content Placeholder 2">
            <a:extLst>
              <a:ext uri="{FF2B5EF4-FFF2-40B4-BE49-F238E27FC236}">
                <a16:creationId xmlns:a16="http://schemas.microsoft.com/office/drawing/2014/main" id="{09D3BEDD-8FFD-2A9A-59A6-6DE7B54DC8E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02939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8DE7-887E-4DF9-EA3B-53BC994871A2}"/>
              </a:ext>
            </a:extLst>
          </p:cNvPr>
          <p:cNvSpPr>
            <a:spLocks noGrp="1"/>
          </p:cNvSpPr>
          <p:nvPr>
            <p:ph type="title"/>
          </p:nvPr>
        </p:nvSpPr>
        <p:spPr/>
        <p:txBody>
          <a:bodyPr/>
          <a:lstStyle/>
          <a:p>
            <a:r>
              <a:rPr lang="en-US" dirty="0"/>
              <a:t>Composite Diagram</a:t>
            </a:r>
            <a:endParaRPr lang="en-IN" dirty="0"/>
          </a:p>
        </p:txBody>
      </p:sp>
      <p:pic>
        <p:nvPicPr>
          <p:cNvPr id="5" name="Content Placeholder 4">
            <a:extLst>
              <a:ext uri="{FF2B5EF4-FFF2-40B4-BE49-F238E27FC236}">
                <a16:creationId xmlns:a16="http://schemas.microsoft.com/office/drawing/2014/main" id="{6AF86192-5BCF-A22A-1C43-6004345A016C}"/>
              </a:ext>
            </a:extLst>
          </p:cNvPr>
          <p:cNvPicPr>
            <a:picLocks noGrp="1" noChangeAspect="1"/>
          </p:cNvPicPr>
          <p:nvPr>
            <p:ph idx="1"/>
          </p:nvPr>
        </p:nvPicPr>
        <p:blipFill>
          <a:blip r:embed="rId2"/>
          <a:stretch>
            <a:fillRect/>
          </a:stretch>
        </p:blipFill>
        <p:spPr>
          <a:xfrm>
            <a:off x="2955859" y="1825625"/>
            <a:ext cx="6280281" cy="4351338"/>
          </a:xfrm>
        </p:spPr>
      </p:pic>
    </p:spTree>
    <p:extLst>
      <p:ext uri="{BB962C8B-B14F-4D97-AF65-F5344CB8AC3E}">
        <p14:creationId xmlns:p14="http://schemas.microsoft.com/office/powerpoint/2010/main" val="4270537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CDD3-999D-BC8C-FC83-E136FDA8894B}"/>
              </a:ext>
            </a:extLst>
          </p:cNvPr>
          <p:cNvSpPr>
            <a:spLocks noGrp="1"/>
          </p:cNvSpPr>
          <p:nvPr>
            <p:ph type="title"/>
          </p:nvPr>
        </p:nvSpPr>
        <p:spPr/>
        <p:txBody>
          <a:bodyPr/>
          <a:lstStyle/>
          <a:p>
            <a:r>
              <a:rPr lang="en-US" dirty="0"/>
              <a:t>Decorator Design Pattern</a:t>
            </a:r>
            <a:endParaRPr lang="en-IN" dirty="0"/>
          </a:p>
        </p:txBody>
      </p:sp>
      <p:sp>
        <p:nvSpPr>
          <p:cNvPr id="3" name="Content Placeholder 2">
            <a:extLst>
              <a:ext uri="{FF2B5EF4-FFF2-40B4-BE49-F238E27FC236}">
                <a16:creationId xmlns:a16="http://schemas.microsoft.com/office/drawing/2014/main" id="{2A132D09-C3A5-9EDC-ED28-E27E7AB1FD8B}"/>
              </a:ext>
            </a:extLst>
          </p:cNvPr>
          <p:cNvSpPr>
            <a:spLocks noGrp="1"/>
          </p:cNvSpPr>
          <p:nvPr>
            <p:ph idx="1"/>
          </p:nvPr>
        </p:nvSpPr>
        <p:spPr/>
        <p:txBody>
          <a:bodyPr/>
          <a:lstStyle/>
          <a:p>
            <a:r>
              <a:rPr lang="en-US" dirty="0"/>
              <a:t>Add responsibilities to objects dynamically</a:t>
            </a:r>
          </a:p>
          <a:p>
            <a:r>
              <a:rPr lang="en-IN" dirty="0"/>
              <a:t>The Decorator pattern attaches additional responsibilities to an object dynamically to provide a flexible alternative to changing object functionality without using static inheritance</a:t>
            </a:r>
            <a:endParaRPr lang="en-US" dirty="0"/>
          </a:p>
        </p:txBody>
      </p:sp>
    </p:spTree>
    <p:extLst>
      <p:ext uri="{BB962C8B-B14F-4D97-AF65-F5344CB8AC3E}">
        <p14:creationId xmlns:p14="http://schemas.microsoft.com/office/powerpoint/2010/main" val="30082121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CDD3-999D-BC8C-FC83-E136FDA8894B}"/>
              </a:ext>
            </a:extLst>
          </p:cNvPr>
          <p:cNvSpPr>
            <a:spLocks noGrp="1"/>
          </p:cNvSpPr>
          <p:nvPr>
            <p:ph type="title"/>
          </p:nvPr>
        </p:nvSpPr>
        <p:spPr/>
        <p:txBody>
          <a:bodyPr/>
          <a:lstStyle/>
          <a:p>
            <a:r>
              <a:rPr lang="en-US" dirty="0"/>
              <a:t>Decorator Design Pattern</a:t>
            </a:r>
            <a:endParaRPr lang="en-IN" dirty="0"/>
          </a:p>
        </p:txBody>
      </p:sp>
      <p:sp>
        <p:nvSpPr>
          <p:cNvPr id="3" name="Content Placeholder 2">
            <a:extLst>
              <a:ext uri="{FF2B5EF4-FFF2-40B4-BE49-F238E27FC236}">
                <a16:creationId xmlns:a16="http://schemas.microsoft.com/office/drawing/2014/main" id="{2A132D09-C3A5-9EDC-ED28-E27E7AB1FD8B}"/>
              </a:ext>
            </a:extLst>
          </p:cNvPr>
          <p:cNvSpPr>
            <a:spLocks noGrp="1"/>
          </p:cNvSpPr>
          <p:nvPr>
            <p:ph idx="1"/>
          </p:nvPr>
        </p:nvSpPr>
        <p:spPr/>
        <p:txBody>
          <a:bodyPr/>
          <a:lstStyle/>
          <a:p>
            <a:r>
              <a:rPr lang="en-US" dirty="0"/>
              <a:t>Gan of Four Definition</a:t>
            </a:r>
          </a:p>
          <a:p>
            <a:pPr lvl="1"/>
            <a:r>
              <a:rPr lang="en-US" dirty="0"/>
              <a:t>“Attach additional responsibilities to an object dynamically. Decorators provide a flexible alternative to sub classing for extending functionality”.</a:t>
            </a:r>
          </a:p>
          <a:p>
            <a:pPr lvl="1"/>
            <a:r>
              <a:rPr lang="en-US" dirty="0"/>
              <a:t>Falls under the category of Structural Design pattern and it is also known as Wrapper.</a:t>
            </a:r>
          </a:p>
        </p:txBody>
      </p:sp>
    </p:spTree>
    <p:extLst>
      <p:ext uri="{BB962C8B-B14F-4D97-AF65-F5344CB8AC3E}">
        <p14:creationId xmlns:p14="http://schemas.microsoft.com/office/powerpoint/2010/main" val="16151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2004-8AA1-EF82-9497-B6E720C9FFD1}"/>
              </a:ext>
            </a:extLst>
          </p:cNvPr>
          <p:cNvSpPr>
            <a:spLocks noGrp="1"/>
          </p:cNvSpPr>
          <p:nvPr>
            <p:ph type="title"/>
          </p:nvPr>
        </p:nvSpPr>
        <p:spPr/>
        <p:txBody>
          <a:bodyPr/>
          <a:lstStyle/>
          <a:p>
            <a:r>
              <a:rPr lang="en-US" dirty="0"/>
              <a:t>Types of Design Patterns	</a:t>
            </a:r>
            <a:endParaRPr lang="en-IN" dirty="0"/>
          </a:p>
        </p:txBody>
      </p:sp>
      <p:sp>
        <p:nvSpPr>
          <p:cNvPr id="3" name="Content Placeholder 2">
            <a:extLst>
              <a:ext uri="{FF2B5EF4-FFF2-40B4-BE49-F238E27FC236}">
                <a16:creationId xmlns:a16="http://schemas.microsoft.com/office/drawing/2014/main" id="{C6E37679-0303-2281-53FF-DC4EE9DCAF63}"/>
              </a:ext>
            </a:extLst>
          </p:cNvPr>
          <p:cNvSpPr>
            <a:spLocks noGrp="1"/>
          </p:cNvSpPr>
          <p:nvPr>
            <p:ph idx="1"/>
          </p:nvPr>
        </p:nvSpPr>
        <p:spPr/>
        <p:txBody>
          <a:bodyPr/>
          <a:lstStyle/>
          <a:p>
            <a:pPr marL="514350" indent="-514350">
              <a:buFont typeface="+mj-lt"/>
              <a:buAutoNum type="arabicPeriod"/>
            </a:pPr>
            <a:r>
              <a:rPr lang="en-US" dirty="0"/>
              <a:t>Creational</a:t>
            </a:r>
          </a:p>
          <a:p>
            <a:pPr marL="514350" indent="-514350">
              <a:buFont typeface="+mj-lt"/>
              <a:buAutoNum type="arabicPeriod"/>
            </a:pPr>
            <a:r>
              <a:rPr lang="en-US" dirty="0"/>
              <a:t>Structural</a:t>
            </a:r>
          </a:p>
          <a:p>
            <a:pPr marL="514350" indent="-514350">
              <a:buFont typeface="+mj-lt"/>
              <a:buAutoNum type="arabicPeriod"/>
            </a:pPr>
            <a:r>
              <a:rPr lang="en-US" dirty="0"/>
              <a:t>Behavioral</a:t>
            </a:r>
            <a:endParaRPr lang="en-IN" dirty="0"/>
          </a:p>
        </p:txBody>
      </p:sp>
    </p:spTree>
    <p:extLst>
      <p:ext uri="{BB962C8B-B14F-4D97-AF65-F5344CB8AC3E}">
        <p14:creationId xmlns:p14="http://schemas.microsoft.com/office/powerpoint/2010/main" val="2095491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0FD6-8E7A-5275-490A-29CC6AD934BC}"/>
              </a:ext>
            </a:extLst>
          </p:cNvPr>
          <p:cNvSpPr>
            <a:spLocks noGrp="1"/>
          </p:cNvSpPr>
          <p:nvPr>
            <p:ph type="title"/>
          </p:nvPr>
        </p:nvSpPr>
        <p:spPr/>
        <p:txBody>
          <a:bodyPr/>
          <a:lstStyle/>
          <a:p>
            <a:r>
              <a:rPr lang="en-US" dirty="0"/>
              <a:t>Decorator Design Pattern Implementation Guidelines</a:t>
            </a:r>
            <a:endParaRPr lang="en-IN" dirty="0"/>
          </a:p>
        </p:txBody>
      </p:sp>
      <p:sp>
        <p:nvSpPr>
          <p:cNvPr id="3" name="Content Placeholder 2">
            <a:extLst>
              <a:ext uri="{FF2B5EF4-FFF2-40B4-BE49-F238E27FC236}">
                <a16:creationId xmlns:a16="http://schemas.microsoft.com/office/drawing/2014/main" id="{9C4DB9B2-FE33-BD34-9059-8FF4D1AAF1A0}"/>
              </a:ext>
            </a:extLst>
          </p:cNvPr>
          <p:cNvSpPr>
            <a:spLocks noGrp="1"/>
          </p:cNvSpPr>
          <p:nvPr>
            <p:ph idx="1"/>
          </p:nvPr>
        </p:nvSpPr>
        <p:spPr/>
        <p:txBody>
          <a:bodyPr/>
          <a:lstStyle/>
          <a:p>
            <a:r>
              <a:rPr lang="en-US" dirty="0"/>
              <a:t>Choose Decorator Design Pattern</a:t>
            </a:r>
          </a:p>
          <a:p>
            <a:pPr lvl="1"/>
            <a:r>
              <a:rPr lang="en-US" dirty="0"/>
              <a:t>Need to add responsibilities to individual objects dynamically and transparently</a:t>
            </a:r>
          </a:p>
          <a:p>
            <a:pPr lvl="1"/>
            <a:r>
              <a:rPr lang="en-US" dirty="0"/>
              <a:t>The Extension by sub classing is impractical</a:t>
            </a:r>
          </a:p>
          <a:p>
            <a:pPr lvl="1"/>
            <a:r>
              <a:rPr lang="en-US" dirty="0"/>
              <a:t>Class definition may be hidden</a:t>
            </a:r>
          </a:p>
          <a:p>
            <a:pPr lvl="1"/>
            <a:r>
              <a:rPr lang="en-US" dirty="0"/>
              <a:t>Classes are unavailable for sub classing</a:t>
            </a:r>
            <a:endParaRPr lang="en-IN" dirty="0"/>
          </a:p>
        </p:txBody>
      </p:sp>
    </p:spTree>
    <p:extLst>
      <p:ext uri="{BB962C8B-B14F-4D97-AF65-F5344CB8AC3E}">
        <p14:creationId xmlns:p14="http://schemas.microsoft.com/office/powerpoint/2010/main" val="9339530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E74D-1084-3CF1-D9BF-716A2D7F331C}"/>
              </a:ext>
            </a:extLst>
          </p:cNvPr>
          <p:cNvSpPr>
            <a:spLocks noGrp="1"/>
          </p:cNvSpPr>
          <p:nvPr>
            <p:ph type="title"/>
          </p:nvPr>
        </p:nvSpPr>
        <p:spPr/>
        <p:txBody>
          <a:bodyPr/>
          <a:lstStyle/>
          <a:p>
            <a:r>
              <a:rPr lang="en-US" dirty="0"/>
              <a:t>Decorator Design Pattern Diagram</a:t>
            </a:r>
            <a:endParaRPr lang="en-IN" dirty="0"/>
          </a:p>
        </p:txBody>
      </p:sp>
      <p:pic>
        <p:nvPicPr>
          <p:cNvPr id="5" name="Content Placeholder 4">
            <a:extLst>
              <a:ext uri="{FF2B5EF4-FFF2-40B4-BE49-F238E27FC236}">
                <a16:creationId xmlns:a16="http://schemas.microsoft.com/office/drawing/2014/main" id="{27E49C80-B5A7-C496-0F41-F9583EDA6E86}"/>
              </a:ext>
            </a:extLst>
          </p:cNvPr>
          <p:cNvPicPr>
            <a:picLocks noGrp="1" noChangeAspect="1"/>
          </p:cNvPicPr>
          <p:nvPr>
            <p:ph idx="1"/>
          </p:nvPr>
        </p:nvPicPr>
        <p:blipFill>
          <a:blip r:embed="rId2"/>
          <a:stretch>
            <a:fillRect/>
          </a:stretch>
        </p:blipFill>
        <p:spPr>
          <a:xfrm>
            <a:off x="2391483" y="1825625"/>
            <a:ext cx="7409034" cy="4351338"/>
          </a:xfrm>
        </p:spPr>
      </p:pic>
    </p:spTree>
    <p:extLst>
      <p:ext uri="{BB962C8B-B14F-4D97-AF65-F5344CB8AC3E}">
        <p14:creationId xmlns:p14="http://schemas.microsoft.com/office/powerpoint/2010/main" val="5741436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2861-52F1-1F57-B64B-54F15373B245}"/>
              </a:ext>
            </a:extLst>
          </p:cNvPr>
          <p:cNvSpPr>
            <a:spLocks noGrp="1"/>
          </p:cNvSpPr>
          <p:nvPr>
            <p:ph type="title"/>
          </p:nvPr>
        </p:nvSpPr>
        <p:spPr/>
        <p:txBody>
          <a:bodyPr/>
          <a:lstStyle/>
          <a:p>
            <a:r>
              <a:rPr lang="en-US" dirty="0"/>
              <a:t>Facade Design Pattern</a:t>
            </a:r>
            <a:endParaRPr lang="en-IN" dirty="0"/>
          </a:p>
        </p:txBody>
      </p:sp>
      <p:sp>
        <p:nvSpPr>
          <p:cNvPr id="3" name="Content Placeholder 2">
            <a:extLst>
              <a:ext uri="{FF2B5EF4-FFF2-40B4-BE49-F238E27FC236}">
                <a16:creationId xmlns:a16="http://schemas.microsoft.com/office/drawing/2014/main" id="{D1909CDF-E7C9-B7C9-5124-7995C6BF82AB}"/>
              </a:ext>
            </a:extLst>
          </p:cNvPr>
          <p:cNvSpPr>
            <a:spLocks noGrp="1"/>
          </p:cNvSpPr>
          <p:nvPr>
            <p:ph idx="1"/>
          </p:nvPr>
        </p:nvSpPr>
        <p:spPr/>
        <p:txBody>
          <a:bodyPr/>
          <a:lstStyle/>
          <a:p>
            <a:r>
              <a:rPr lang="en-US" dirty="0"/>
              <a:t>A single class that represents an entire subsystem</a:t>
            </a:r>
          </a:p>
          <a:p>
            <a:r>
              <a:rPr lang="en-US" dirty="0"/>
              <a:t>The Façade pattern defines a higher-level single interface</a:t>
            </a:r>
          </a:p>
          <a:p>
            <a:r>
              <a:rPr lang="en-US" dirty="0"/>
              <a:t>Reduces coupling between subsystems</a:t>
            </a:r>
            <a:endParaRPr lang="en-IN" dirty="0"/>
          </a:p>
        </p:txBody>
      </p:sp>
    </p:spTree>
    <p:extLst>
      <p:ext uri="{BB962C8B-B14F-4D97-AF65-F5344CB8AC3E}">
        <p14:creationId xmlns:p14="http://schemas.microsoft.com/office/powerpoint/2010/main" val="1261127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F72B-DA39-ABDF-1030-BA51907E3FE1}"/>
              </a:ext>
            </a:extLst>
          </p:cNvPr>
          <p:cNvSpPr>
            <a:spLocks noGrp="1"/>
          </p:cNvSpPr>
          <p:nvPr>
            <p:ph type="title"/>
          </p:nvPr>
        </p:nvSpPr>
        <p:spPr/>
        <p:txBody>
          <a:bodyPr/>
          <a:lstStyle/>
          <a:p>
            <a:r>
              <a:rPr lang="en-US" dirty="0"/>
              <a:t>Facade Implementation Guidelines</a:t>
            </a:r>
            <a:endParaRPr lang="en-IN" dirty="0"/>
          </a:p>
        </p:txBody>
      </p:sp>
      <p:sp>
        <p:nvSpPr>
          <p:cNvPr id="3" name="Content Placeholder 2">
            <a:extLst>
              <a:ext uri="{FF2B5EF4-FFF2-40B4-BE49-F238E27FC236}">
                <a16:creationId xmlns:a16="http://schemas.microsoft.com/office/drawing/2014/main" id="{9D0C77B7-6A2A-F687-4D84-63A8671899E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884284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F72B-DA39-ABDF-1030-BA51907E3FE1}"/>
              </a:ext>
            </a:extLst>
          </p:cNvPr>
          <p:cNvSpPr>
            <a:spLocks noGrp="1"/>
          </p:cNvSpPr>
          <p:nvPr>
            <p:ph type="title"/>
          </p:nvPr>
        </p:nvSpPr>
        <p:spPr/>
        <p:txBody>
          <a:bodyPr/>
          <a:lstStyle/>
          <a:p>
            <a:r>
              <a:rPr lang="en-US" dirty="0"/>
              <a:t>Facade Diagram</a:t>
            </a:r>
            <a:endParaRPr lang="en-IN" dirty="0"/>
          </a:p>
        </p:txBody>
      </p:sp>
      <p:pic>
        <p:nvPicPr>
          <p:cNvPr id="5" name="Content Placeholder 4">
            <a:extLst>
              <a:ext uri="{FF2B5EF4-FFF2-40B4-BE49-F238E27FC236}">
                <a16:creationId xmlns:a16="http://schemas.microsoft.com/office/drawing/2014/main" id="{ADBAFAD2-D132-AD3E-F328-934059815482}"/>
              </a:ext>
            </a:extLst>
          </p:cNvPr>
          <p:cNvPicPr>
            <a:picLocks noGrp="1" noChangeAspect="1"/>
          </p:cNvPicPr>
          <p:nvPr>
            <p:ph idx="1"/>
          </p:nvPr>
        </p:nvPicPr>
        <p:blipFill>
          <a:blip r:embed="rId2"/>
          <a:stretch>
            <a:fillRect/>
          </a:stretch>
        </p:blipFill>
        <p:spPr>
          <a:xfrm>
            <a:off x="2814637" y="1877219"/>
            <a:ext cx="6562725" cy="4248150"/>
          </a:xfrm>
        </p:spPr>
      </p:pic>
    </p:spTree>
    <p:extLst>
      <p:ext uri="{BB962C8B-B14F-4D97-AF65-F5344CB8AC3E}">
        <p14:creationId xmlns:p14="http://schemas.microsoft.com/office/powerpoint/2010/main" val="2744039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2639-6EB8-F496-A352-81184B4D48A4}"/>
              </a:ext>
            </a:extLst>
          </p:cNvPr>
          <p:cNvSpPr>
            <a:spLocks noGrp="1"/>
          </p:cNvSpPr>
          <p:nvPr>
            <p:ph type="title"/>
          </p:nvPr>
        </p:nvSpPr>
        <p:spPr/>
        <p:txBody>
          <a:bodyPr/>
          <a:lstStyle/>
          <a:p>
            <a:r>
              <a:rPr lang="en-US" dirty="0"/>
              <a:t>Flyweight Design Pattern</a:t>
            </a:r>
            <a:endParaRPr lang="en-IN" dirty="0"/>
          </a:p>
        </p:txBody>
      </p:sp>
      <p:sp>
        <p:nvSpPr>
          <p:cNvPr id="3" name="Content Placeholder 2">
            <a:extLst>
              <a:ext uri="{FF2B5EF4-FFF2-40B4-BE49-F238E27FC236}">
                <a16:creationId xmlns:a16="http://schemas.microsoft.com/office/drawing/2014/main" id="{95DDB60C-86CA-40EB-900F-AD0FF590F7F2}"/>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333333"/>
                </a:solidFill>
                <a:effectLst/>
              </a:rPr>
              <a:t>Flyweight : </a:t>
            </a:r>
            <a:r>
              <a:rPr lang="en-US" b="0" i="0" dirty="0">
                <a:solidFill>
                  <a:srgbClr val="333333"/>
                </a:solidFill>
                <a:effectLst/>
              </a:rPr>
              <a:t>A fine-grained instance used for efficient sharing</a:t>
            </a:r>
            <a:br>
              <a:rPr lang="en-US" dirty="0"/>
            </a:br>
            <a:r>
              <a:rPr lang="en-US" b="0" i="0" dirty="0">
                <a:solidFill>
                  <a:srgbClr val="333333"/>
                </a:solidFill>
                <a:effectLst/>
              </a:rPr>
              <a:t>The Flyweight pattern reduces the number of low-level, detailed objects within a system by sharing objects.</a:t>
            </a:r>
          </a:p>
          <a:p>
            <a:pPr algn="l">
              <a:buFont typeface="Arial" panose="020B0604020202020204" pitchFamily="34" charset="0"/>
              <a:buChar char="•"/>
            </a:pPr>
            <a:r>
              <a:rPr lang="en-US" b="0" i="0" dirty="0">
                <a:solidFill>
                  <a:srgbClr val="333333"/>
                </a:solidFill>
                <a:effectLst/>
              </a:rPr>
              <a:t>The Flyweight pattern defines a structure for sharing objects and focuses its capabilities for space efficiency.</a:t>
            </a:r>
          </a:p>
          <a:p>
            <a:pPr algn="l">
              <a:buFont typeface="Arial" panose="020B0604020202020204" pitchFamily="34" charset="0"/>
              <a:buChar char="•"/>
            </a:pPr>
            <a:r>
              <a:rPr lang="en-US" b="0" i="0" dirty="0">
                <a:solidFill>
                  <a:srgbClr val="333333"/>
                </a:solidFill>
                <a:effectLst/>
              </a:rPr>
              <a:t>Applications that use lots of objects must pay careful attention to the cost of each object. Substantial savings can be achieved by sharing objects instead of replicating them.</a:t>
            </a:r>
          </a:p>
          <a:p>
            <a:pPr algn="l">
              <a:buFont typeface="Arial" panose="020B0604020202020204" pitchFamily="34" charset="0"/>
              <a:buChar char="•"/>
            </a:pPr>
            <a:r>
              <a:rPr lang="en-US" b="0" i="0" dirty="0">
                <a:solidFill>
                  <a:srgbClr val="333333"/>
                </a:solidFill>
                <a:effectLst/>
              </a:rPr>
              <a:t>Leveraging on Flyweight pattern reduces in the number of objects to handle.</a:t>
            </a:r>
          </a:p>
          <a:p>
            <a:pPr algn="l">
              <a:buFont typeface="Arial" panose="020B0604020202020204" pitchFamily="34" charset="0"/>
              <a:buChar char="•"/>
            </a:pPr>
            <a:r>
              <a:rPr lang="en-US" b="0" i="0" dirty="0">
                <a:solidFill>
                  <a:srgbClr val="333333"/>
                </a:solidFill>
                <a:effectLst/>
              </a:rPr>
              <a:t>We need to use flyweight pattern when the application uses a large number of objects and the Storage costs are high because of the quantity of objects and when the application does not depend on object identity.</a:t>
            </a:r>
          </a:p>
        </p:txBody>
      </p:sp>
    </p:spTree>
    <p:extLst>
      <p:ext uri="{BB962C8B-B14F-4D97-AF65-F5344CB8AC3E}">
        <p14:creationId xmlns:p14="http://schemas.microsoft.com/office/powerpoint/2010/main" val="1622563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838C-D484-EC9A-FB0C-8DBDACD4583A}"/>
              </a:ext>
            </a:extLst>
          </p:cNvPr>
          <p:cNvSpPr>
            <a:spLocks noGrp="1"/>
          </p:cNvSpPr>
          <p:nvPr>
            <p:ph type="title"/>
          </p:nvPr>
        </p:nvSpPr>
        <p:spPr/>
        <p:txBody>
          <a:bodyPr/>
          <a:lstStyle/>
          <a:p>
            <a:r>
              <a:rPr lang="en-US" dirty="0"/>
              <a:t>Flyweight Implementation Guidelines</a:t>
            </a:r>
            <a:endParaRPr lang="en-IN" dirty="0"/>
          </a:p>
        </p:txBody>
      </p:sp>
      <p:sp>
        <p:nvSpPr>
          <p:cNvPr id="3" name="Content Placeholder 2">
            <a:extLst>
              <a:ext uri="{FF2B5EF4-FFF2-40B4-BE49-F238E27FC236}">
                <a16:creationId xmlns:a16="http://schemas.microsoft.com/office/drawing/2014/main" id="{142BE18F-7072-8851-83F8-04C07D18F4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90043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838C-D484-EC9A-FB0C-8DBDACD4583A}"/>
              </a:ext>
            </a:extLst>
          </p:cNvPr>
          <p:cNvSpPr>
            <a:spLocks noGrp="1"/>
          </p:cNvSpPr>
          <p:nvPr>
            <p:ph type="title"/>
          </p:nvPr>
        </p:nvSpPr>
        <p:spPr/>
        <p:txBody>
          <a:bodyPr/>
          <a:lstStyle/>
          <a:p>
            <a:r>
              <a:rPr lang="en-US" dirty="0"/>
              <a:t>Flyweight Diagram</a:t>
            </a:r>
            <a:endParaRPr lang="en-IN" dirty="0"/>
          </a:p>
        </p:txBody>
      </p:sp>
      <p:sp>
        <p:nvSpPr>
          <p:cNvPr id="3" name="Content Placeholder 2">
            <a:extLst>
              <a:ext uri="{FF2B5EF4-FFF2-40B4-BE49-F238E27FC236}">
                <a16:creationId xmlns:a16="http://schemas.microsoft.com/office/drawing/2014/main" id="{142BE18F-7072-8851-83F8-04C07D18F4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745797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3ABC-7BA7-13DB-FA94-179F5924591D}"/>
              </a:ext>
            </a:extLst>
          </p:cNvPr>
          <p:cNvSpPr>
            <a:spLocks noGrp="1"/>
          </p:cNvSpPr>
          <p:nvPr>
            <p:ph type="title"/>
          </p:nvPr>
        </p:nvSpPr>
        <p:spPr/>
        <p:txBody>
          <a:bodyPr/>
          <a:lstStyle/>
          <a:p>
            <a:r>
              <a:rPr lang="en-US" dirty="0"/>
              <a:t>Proxy Design Pattern</a:t>
            </a:r>
            <a:endParaRPr lang="en-IN" dirty="0"/>
          </a:p>
        </p:txBody>
      </p:sp>
      <p:sp>
        <p:nvSpPr>
          <p:cNvPr id="3" name="Content Placeholder 2">
            <a:extLst>
              <a:ext uri="{FF2B5EF4-FFF2-40B4-BE49-F238E27FC236}">
                <a16:creationId xmlns:a16="http://schemas.microsoft.com/office/drawing/2014/main" id="{A778CEF0-752B-F1E0-8D7F-392175309E29}"/>
              </a:ext>
            </a:extLst>
          </p:cNvPr>
          <p:cNvSpPr>
            <a:spLocks noGrp="1"/>
          </p:cNvSpPr>
          <p:nvPr>
            <p:ph idx="1"/>
          </p:nvPr>
        </p:nvSpPr>
        <p:spPr/>
        <p:txBody>
          <a:bodyPr/>
          <a:lstStyle/>
          <a:p>
            <a:pPr algn="l">
              <a:buFont typeface="Arial" panose="020B0604020202020204" pitchFamily="34" charset="0"/>
              <a:buChar char="•"/>
            </a:pPr>
            <a:r>
              <a:rPr lang="en-US" b="1" i="0" dirty="0">
                <a:solidFill>
                  <a:srgbClr val="333333"/>
                </a:solidFill>
                <a:effectLst/>
                <a:latin typeface="arial" panose="020B0604020202020204" pitchFamily="34" charset="0"/>
              </a:rPr>
              <a:t>Proxy : </a:t>
            </a:r>
            <a:r>
              <a:rPr lang="en-US" b="0" i="0" dirty="0">
                <a:solidFill>
                  <a:srgbClr val="333333"/>
                </a:solidFill>
                <a:effectLst/>
                <a:latin typeface="arial" panose="020B0604020202020204" pitchFamily="34" charset="0"/>
              </a:rPr>
              <a:t>An object representing another object </a:t>
            </a:r>
            <a:br>
              <a:rPr lang="en-US" dirty="0"/>
            </a:br>
            <a:r>
              <a:rPr lang="en-US" b="0" i="0" dirty="0">
                <a:solidFill>
                  <a:srgbClr val="333333"/>
                </a:solidFill>
                <a:effectLst/>
                <a:latin typeface="arial" panose="020B0604020202020204" pitchFamily="34" charset="0"/>
              </a:rPr>
              <a:t>The Proxy pattern provides a surrogate or placeholder object to control access to the original object.</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333333"/>
                </a:solidFill>
                <a:effectLst/>
                <a:latin typeface="arial" panose="020B0604020202020204" pitchFamily="34" charset="0"/>
              </a:rPr>
              <a:t>We should use the proxy pattern when we need a more versatile or sophisticated reference to an object than a simple pointer.</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333333"/>
                </a:solidFill>
                <a:effectLst/>
                <a:latin typeface="arial" panose="020B0604020202020204" pitchFamily="34" charset="0"/>
              </a:rPr>
              <a:t>Remote proxy and Virtual proxy are some of the implementations of the Proxy design patterns with virtual proxy being the most common used implementation.</a:t>
            </a:r>
            <a:endParaRPr lang="en-US" b="0" i="0" dirty="0">
              <a:solidFill>
                <a:srgbClr val="333333"/>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6359546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F23A-FFFC-CA57-93C5-B70361F77BD6}"/>
              </a:ext>
            </a:extLst>
          </p:cNvPr>
          <p:cNvSpPr>
            <a:spLocks noGrp="1"/>
          </p:cNvSpPr>
          <p:nvPr>
            <p:ph type="title"/>
          </p:nvPr>
        </p:nvSpPr>
        <p:spPr/>
        <p:txBody>
          <a:bodyPr/>
          <a:lstStyle/>
          <a:p>
            <a:r>
              <a:rPr lang="en-US" dirty="0"/>
              <a:t>Proxy Implementation Guidelines</a:t>
            </a:r>
            <a:endParaRPr lang="en-IN" dirty="0"/>
          </a:p>
        </p:txBody>
      </p:sp>
      <p:sp>
        <p:nvSpPr>
          <p:cNvPr id="3" name="Content Placeholder 2">
            <a:extLst>
              <a:ext uri="{FF2B5EF4-FFF2-40B4-BE49-F238E27FC236}">
                <a16:creationId xmlns:a16="http://schemas.microsoft.com/office/drawing/2014/main" id="{E7419956-73A3-5773-3763-E6312D65306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9361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B5AD-7248-DAD1-AC3E-29B4DD084F9C}"/>
              </a:ext>
            </a:extLst>
          </p:cNvPr>
          <p:cNvSpPr>
            <a:spLocks noGrp="1"/>
          </p:cNvSpPr>
          <p:nvPr>
            <p:ph type="title"/>
          </p:nvPr>
        </p:nvSpPr>
        <p:spPr/>
        <p:txBody>
          <a:bodyPr/>
          <a:lstStyle/>
          <a:p>
            <a:r>
              <a:rPr lang="en-US" dirty="0"/>
              <a:t>Creational Design Pattern</a:t>
            </a:r>
            <a:endParaRPr lang="en-IN" dirty="0"/>
          </a:p>
        </p:txBody>
      </p:sp>
      <p:sp>
        <p:nvSpPr>
          <p:cNvPr id="3" name="Content Placeholder 2">
            <a:extLst>
              <a:ext uri="{FF2B5EF4-FFF2-40B4-BE49-F238E27FC236}">
                <a16:creationId xmlns:a16="http://schemas.microsoft.com/office/drawing/2014/main" id="{26A781A8-C72C-6CE0-9818-619DD79BA75D}"/>
              </a:ext>
            </a:extLst>
          </p:cNvPr>
          <p:cNvSpPr>
            <a:spLocks noGrp="1"/>
          </p:cNvSpPr>
          <p:nvPr>
            <p:ph idx="1"/>
          </p:nvPr>
        </p:nvSpPr>
        <p:spPr/>
        <p:txBody>
          <a:bodyPr/>
          <a:lstStyle/>
          <a:p>
            <a:r>
              <a:rPr lang="en-US" dirty="0"/>
              <a:t>These patterns deal with object </a:t>
            </a:r>
            <a:r>
              <a:rPr lang="en-US" b="1" dirty="0"/>
              <a:t>creation</a:t>
            </a:r>
            <a:r>
              <a:rPr lang="en-US" dirty="0"/>
              <a:t> and </a:t>
            </a:r>
            <a:r>
              <a:rPr lang="en-US" b="1" dirty="0"/>
              <a:t>initialization</a:t>
            </a:r>
            <a:r>
              <a:rPr lang="en-US" dirty="0"/>
              <a:t>. </a:t>
            </a:r>
          </a:p>
          <a:p>
            <a:r>
              <a:rPr lang="en-US" dirty="0"/>
              <a:t>Creational pattern gives the program more flexibility in deciding which objects need to be created for a given case.</a:t>
            </a:r>
          </a:p>
          <a:p>
            <a:r>
              <a:rPr lang="en-US" dirty="0"/>
              <a:t>Example of Creational Design patterns category:- Singleton, Factory &amp; Abstract factory etc.</a:t>
            </a:r>
            <a:endParaRPr lang="en-IN" dirty="0"/>
          </a:p>
        </p:txBody>
      </p:sp>
    </p:spTree>
    <p:extLst>
      <p:ext uri="{BB962C8B-B14F-4D97-AF65-F5344CB8AC3E}">
        <p14:creationId xmlns:p14="http://schemas.microsoft.com/office/powerpoint/2010/main" val="11965811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F23A-FFFC-CA57-93C5-B70361F77BD6}"/>
              </a:ext>
            </a:extLst>
          </p:cNvPr>
          <p:cNvSpPr>
            <a:spLocks noGrp="1"/>
          </p:cNvSpPr>
          <p:nvPr>
            <p:ph type="title"/>
          </p:nvPr>
        </p:nvSpPr>
        <p:spPr/>
        <p:txBody>
          <a:bodyPr/>
          <a:lstStyle/>
          <a:p>
            <a:r>
              <a:rPr lang="en-US"/>
              <a:t>Proxy Diagram</a:t>
            </a:r>
            <a:endParaRPr lang="en-IN" dirty="0"/>
          </a:p>
        </p:txBody>
      </p:sp>
      <p:sp>
        <p:nvSpPr>
          <p:cNvPr id="3" name="Content Placeholder 2">
            <a:extLst>
              <a:ext uri="{FF2B5EF4-FFF2-40B4-BE49-F238E27FC236}">
                <a16:creationId xmlns:a16="http://schemas.microsoft.com/office/drawing/2014/main" id="{E7419956-73A3-5773-3763-E6312D65306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6165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7084-C131-C7E6-B020-3722567AAA59}"/>
              </a:ext>
            </a:extLst>
          </p:cNvPr>
          <p:cNvSpPr>
            <a:spLocks noGrp="1"/>
          </p:cNvSpPr>
          <p:nvPr>
            <p:ph type="title"/>
          </p:nvPr>
        </p:nvSpPr>
        <p:spPr/>
        <p:txBody>
          <a:bodyPr/>
          <a:lstStyle/>
          <a:p>
            <a:r>
              <a:rPr lang="en-US" dirty="0"/>
              <a:t>Behavioral DP Types beginning ……..</a:t>
            </a:r>
            <a:endParaRPr lang="en-IN" dirty="0"/>
          </a:p>
        </p:txBody>
      </p:sp>
      <p:pic>
        <p:nvPicPr>
          <p:cNvPr id="5" name="Content Placeholder 4" descr="A green plant growing out of dirt&#10;&#10;Description automatically generated">
            <a:extLst>
              <a:ext uri="{FF2B5EF4-FFF2-40B4-BE49-F238E27FC236}">
                <a16:creationId xmlns:a16="http://schemas.microsoft.com/office/drawing/2014/main" id="{74C841E2-CE6B-9AC1-0E52-370A920EA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54334"/>
            <a:ext cx="10515600" cy="4553426"/>
          </a:xfrm>
        </p:spPr>
      </p:pic>
    </p:spTree>
    <p:extLst>
      <p:ext uri="{BB962C8B-B14F-4D97-AF65-F5344CB8AC3E}">
        <p14:creationId xmlns:p14="http://schemas.microsoft.com/office/powerpoint/2010/main" val="2383873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8BC9-2985-B39C-DEDF-9D4B1AA9217E}"/>
              </a:ext>
            </a:extLst>
          </p:cNvPr>
          <p:cNvSpPr>
            <a:spLocks noGrp="1"/>
          </p:cNvSpPr>
          <p:nvPr>
            <p:ph type="title"/>
          </p:nvPr>
        </p:nvSpPr>
        <p:spPr/>
        <p:txBody>
          <a:bodyPr/>
          <a:lstStyle/>
          <a:p>
            <a:r>
              <a:rPr lang="en-IN" dirty="0"/>
              <a:t>Observer Design Pattern</a:t>
            </a:r>
          </a:p>
        </p:txBody>
      </p:sp>
      <p:sp>
        <p:nvSpPr>
          <p:cNvPr id="3" name="Content Placeholder 2">
            <a:extLst>
              <a:ext uri="{FF2B5EF4-FFF2-40B4-BE49-F238E27FC236}">
                <a16:creationId xmlns:a16="http://schemas.microsoft.com/office/drawing/2014/main" id="{4D132E89-ABBD-E99A-3909-24DF1B0DAABF}"/>
              </a:ext>
            </a:extLst>
          </p:cNvPr>
          <p:cNvSpPr>
            <a:spLocks noGrp="1"/>
          </p:cNvSpPr>
          <p:nvPr>
            <p:ph idx="1"/>
          </p:nvPr>
        </p:nvSpPr>
        <p:spPr/>
        <p:txBody>
          <a:bodyPr>
            <a:normAutofit fontScale="92500" lnSpcReduction="10000"/>
          </a:bodyPr>
          <a:lstStyle/>
          <a:p>
            <a:r>
              <a:rPr lang="en-US" b="0" i="0" dirty="0">
                <a:solidFill>
                  <a:srgbClr val="212121"/>
                </a:solidFill>
                <a:effectLst/>
              </a:rPr>
              <a:t>The Gang of Four book (Design Patterns: Elements of Reusable Object-Oriented Software, 1995) says that the Observer design pattern should "Define a one-to-many dependency between objects so that when one object changes state, all its dependents are notified and updated automatically". </a:t>
            </a:r>
          </a:p>
          <a:p>
            <a:r>
              <a:rPr lang="en-US" b="0" i="0" dirty="0">
                <a:solidFill>
                  <a:srgbClr val="212121"/>
                </a:solidFill>
                <a:effectLst/>
              </a:rPr>
              <a:t>The Observer pattern is to notify the interested observers about some change occurred. We can add more observers in runtime as well as remove them.</a:t>
            </a:r>
            <a:br>
              <a:rPr lang="en-US" dirty="0"/>
            </a:br>
            <a:br>
              <a:rPr lang="en-US" dirty="0"/>
            </a:br>
            <a:r>
              <a:rPr lang="en-US" b="0" i="0" dirty="0">
                <a:solidFill>
                  <a:srgbClr val="212121"/>
                </a:solidFill>
                <a:effectLst/>
              </a:rPr>
              <a:t>Example: We have a form to select the color. For each color change we need to update the entire application. There will be observers listening to the color change event for updating themselves.</a:t>
            </a:r>
          </a:p>
        </p:txBody>
      </p:sp>
    </p:spTree>
    <p:extLst>
      <p:ext uri="{BB962C8B-B14F-4D97-AF65-F5344CB8AC3E}">
        <p14:creationId xmlns:p14="http://schemas.microsoft.com/office/powerpoint/2010/main" val="3190281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DE03-7BF9-0EF7-C0DE-E7692FBF131C}"/>
              </a:ext>
            </a:extLst>
          </p:cNvPr>
          <p:cNvSpPr>
            <a:spLocks noGrp="1"/>
          </p:cNvSpPr>
          <p:nvPr>
            <p:ph type="title"/>
          </p:nvPr>
        </p:nvSpPr>
        <p:spPr/>
        <p:txBody>
          <a:bodyPr/>
          <a:lstStyle/>
          <a:p>
            <a:r>
              <a:rPr lang="en-US" dirty="0"/>
              <a:t>Observer DP Implementation Guideline</a:t>
            </a:r>
            <a:endParaRPr lang="en-IN" dirty="0"/>
          </a:p>
        </p:txBody>
      </p:sp>
      <p:sp>
        <p:nvSpPr>
          <p:cNvPr id="3" name="Content Placeholder 2">
            <a:extLst>
              <a:ext uri="{FF2B5EF4-FFF2-40B4-BE49-F238E27FC236}">
                <a16:creationId xmlns:a16="http://schemas.microsoft.com/office/drawing/2014/main" id="{E6E06445-D08D-0759-0B60-DC5EA1F8ECC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785551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DE03-7BF9-0EF7-C0DE-E7692FBF131C}"/>
              </a:ext>
            </a:extLst>
          </p:cNvPr>
          <p:cNvSpPr>
            <a:spLocks noGrp="1"/>
          </p:cNvSpPr>
          <p:nvPr>
            <p:ph type="title"/>
          </p:nvPr>
        </p:nvSpPr>
        <p:spPr/>
        <p:txBody>
          <a:bodyPr/>
          <a:lstStyle/>
          <a:p>
            <a:r>
              <a:rPr lang="en-US" dirty="0"/>
              <a:t>Observer DP Diagram</a:t>
            </a:r>
            <a:endParaRPr lang="en-IN" dirty="0"/>
          </a:p>
        </p:txBody>
      </p:sp>
      <p:sp>
        <p:nvSpPr>
          <p:cNvPr id="3" name="Content Placeholder 2">
            <a:extLst>
              <a:ext uri="{FF2B5EF4-FFF2-40B4-BE49-F238E27FC236}">
                <a16:creationId xmlns:a16="http://schemas.microsoft.com/office/drawing/2014/main" id="{E6E06445-D08D-0759-0B60-DC5EA1F8ECC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653580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DE03-7BF9-0EF7-C0DE-E7692FBF131C}"/>
              </a:ext>
            </a:extLst>
          </p:cNvPr>
          <p:cNvSpPr>
            <a:spLocks noGrp="1"/>
          </p:cNvSpPr>
          <p:nvPr>
            <p:ph type="title"/>
          </p:nvPr>
        </p:nvSpPr>
        <p:spPr/>
        <p:txBody>
          <a:bodyPr/>
          <a:lstStyle/>
          <a:p>
            <a:r>
              <a:rPr lang="en-US" dirty="0"/>
              <a:t>Observer Example</a:t>
            </a:r>
            <a:endParaRPr lang="en-IN" dirty="0"/>
          </a:p>
        </p:txBody>
      </p:sp>
      <p:sp>
        <p:nvSpPr>
          <p:cNvPr id="3" name="Content Placeholder 2">
            <a:extLst>
              <a:ext uri="{FF2B5EF4-FFF2-40B4-BE49-F238E27FC236}">
                <a16:creationId xmlns:a16="http://schemas.microsoft.com/office/drawing/2014/main" id="{E6E06445-D08D-0759-0B60-DC5EA1F8ECC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6910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957F-14E7-7CB3-DE67-134C4C06DC38}"/>
              </a:ext>
            </a:extLst>
          </p:cNvPr>
          <p:cNvSpPr>
            <a:spLocks noGrp="1"/>
          </p:cNvSpPr>
          <p:nvPr>
            <p:ph type="title"/>
          </p:nvPr>
        </p:nvSpPr>
        <p:spPr/>
        <p:txBody>
          <a:bodyPr/>
          <a:lstStyle/>
          <a:p>
            <a:r>
              <a:rPr lang="en-IN" dirty="0"/>
              <a:t>Strategy Design Pattern</a:t>
            </a:r>
          </a:p>
        </p:txBody>
      </p:sp>
      <p:sp>
        <p:nvSpPr>
          <p:cNvPr id="3" name="Content Placeholder 2">
            <a:extLst>
              <a:ext uri="{FF2B5EF4-FFF2-40B4-BE49-F238E27FC236}">
                <a16:creationId xmlns:a16="http://schemas.microsoft.com/office/drawing/2014/main" id="{AA9A28CD-A343-7602-4E13-4510E65DE027}"/>
              </a:ext>
            </a:extLst>
          </p:cNvPr>
          <p:cNvSpPr>
            <a:spLocks noGrp="1"/>
          </p:cNvSpPr>
          <p:nvPr>
            <p:ph idx="1"/>
          </p:nvPr>
        </p:nvSpPr>
        <p:spPr/>
        <p:txBody>
          <a:bodyPr/>
          <a:lstStyle/>
          <a:p>
            <a:r>
              <a:rPr lang="en-US" dirty="0"/>
              <a:t>The strategy design pattern is a behavioral design pattern in computer programming that allows you to define a family of algorithms and make them interchangeable. </a:t>
            </a:r>
            <a:r>
              <a:rPr lang="en-US"/>
              <a:t>This pattern lets you select an algorithm at runtime, depending on the context, instead of implementing a single algorithm directly.</a:t>
            </a:r>
            <a:endParaRPr lang="en-IN"/>
          </a:p>
        </p:txBody>
      </p:sp>
    </p:spTree>
    <p:extLst>
      <p:ext uri="{BB962C8B-B14F-4D97-AF65-F5344CB8AC3E}">
        <p14:creationId xmlns:p14="http://schemas.microsoft.com/office/powerpoint/2010/main" val="8067471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957F-14E7-7CB3-DE67-134C4C06DC38}"/>
              </a:ext>
            </a:extLst>
          </p:cNvPr>
          <p:cNvSpPr>
            <a:spLocks noGrp="1"/>
          </p:cNvSpPr>
          <p:nvPr>
            <p:ph type="title"/>
          </p:nvPr>
        </p:nvSpPr>
        <p:spPr/>
        <p:txBody>
          <a:bodyPr/>
          <a:lstStyle/>
          <a:p>
            <a:r>
              <a:rPr lang="en-IN" dirty="0"/>
              <a:t>Strategy Design Pattern Implementation Guideline</a:t>
            </a:r>
          </a:p>
        </p:txBody>
      </p:sp>
      <p:sp>
        <p:nvSpPr>
          <p:cNvPr id="3" name="Content Placeholder 2">
            <a:extLst>
              <a:ext uri="{FF2B5EF4-FFF2-40B4-BE49-F238E27FC236}">
                <a16:creationId xmlns:a16="http://schemas.microsoft.com/office/drawing/2014/main" id="{AA9A28CD-A343-7602-4E13-4510E65DE02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2517421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957F-14E7-7CB3-DE67-134C4C06DC38}"/>
              </a:ext>
            </a:extLst>
          </p:cNvPr>
          <p:cNvSpPr>
            <a:spLocks noGrp="1"/>
          </p:cNvSpPr>
          <p:nvPr>
            <p:ph type="title"/>
          </p:nvPr>
        </p:nvSpPr>
        <p:spPr/>
        <p:txBody>
          <a:bodyPr/>
          <a:lstStyle/>
          <a:p>
            <a:r>
              <a:rPr lang="en-IN" dirty="0"/>
              <a:t>Strategy Design Pattern Diagram</a:t>
            </a:r>
          </a:p>
        </p:txBody>
      </p:sp>
      <p:sp>
        <p:nvSpPr>
          <p:cNvPr id="3" name="Content Placeholder 2">
            <a:extLst>
              <a:ext uri="{FF2B5EF4-FFF2-40B4-BE49-F238E27FC236}">
                <a16:creationId xmlns:a16="http://schemas.microsoft.com/office/drawing/2014/main" id="{AA9A28CD-A343-7602-4E13-4510E65DE02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298547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BA4C-FC90-5FF1-DC46-3909383DF627}"/>
              </a:ext>
            </a:extLst>
          </p:cNvPr>
          <p:cNvSpPr>
            <a:spLocks noGrp="1"/>
          </p:cNvSpPr>
          <p:nvPr>
            <p:ph type="title"/>
          </p:nvPr>
        </p:nvSpPr>
        <p:spPr/>
        <p:txBody>
          <a:bodyPr/>
          <a:lstStyle/>
          <a:p>
            <a:r>
              <a:rPr lang="en-US" dirty="0"/>
              <a:t>Repository Design Pattern</a:t>
            </a:r>
            <a:endParaRPr lang="en-IN" dirty="0"/>
          </a:p>
        </p:txBody>
      </p:sp>
      <p:sp>
        <p:nvSpPr>
          <p:cNvPr id="3" name="Content Placeholder 2">
            <a:extLst>
              <a:ext uri="{FF2B5EF4-FFF2-40B4-BE49-F238E27FC236}">
                <a16:creationId xmlns:a16="http://schemas.microsoft.com/office/drawing/2014/main" id="{1370E5AA-4F75-6DE8-82D3-6DA0AF7BBB39}"/>
              </a:ext>
            </a:extLst>
          </p:cNvPr>
          <p:cNvSpPr>
            <a:spLocks noGrp="1"/>
          </p:cNvSpPr>
          <p:nvPr>
            <p:ph idx="1"/>
          </p:nvPr>
        </p:nvSpPr>
        <p:spPr/>
        <p:txBody>
          <a:bodyPr>
            <a:noAutofit/>
          </a:bodyPr>
          <a:lstStyle/>
          <a:p>
            <a:pPr algn="l" fontAlgn="base"/>
            <a:r>
              <a:rPr lang="en-US" sz="2000" b="1" i="0" dirty="0">
                <a:solidFill>
                  <a:srgbClr val="273239"/>
                </a:solidFill>
                <a:effectLst/>
              </a:rPr>
              <a:t>Repository Design Pattern: Simplifying Data Access</a:t>
            </a:r>
          </a:p>
          <a:p>
            <a:pPr algn="l" fontAlgn="base"/>
            <a:r>
              <a:rPr lang="en-US" sz="2000" i="0" dirty="0">
                <a:solidFill>
                  <a:srgbClr val="273239"/>
                </a:solidFill>
                <a:effectLst/>
              </a:rPr>
              <a:t>The repository pattern is a structural design pattern.</a:t>
            </a:r>
          </a:p>
          <a:p>
            <a:pPr algn="l" fontAlgn="base"/>
            <a:r>
              <a:rPr lang="en-US" sz="2000" dirty="0">
                <a:solidFill>
                  <a:srgbClr val="273239"/>
                </a:solidFill>
              </a:rPr>
              <a:t>The Repository Design Pattern is a software design pattern that acts as an intermediary layer between an application’s business logic and data storage.</a:t>
            </a:r>
          </a:p>
          <a:p>
            <a:pPr algn="l" fontAlgn="base"/>
            <a:r>
              <a:rPr lang="en-US" sz="2000" dirty="0">
                <a:solidFill>
                  <a:srgbClr val="273239"/>
                </a:solidFill>
              </a:rPr>
              <a:t>Its primary purpose is to provide a structured and standardized way to access, manage, and manipulate data while abstracting the underlying details of data storage technologies.</a:t>
            </a:r>
          </a:p>
          <a:p>
            <a:pPr algn="l" fontAlgn="base"/>
            <a:r>
              <a:rPr lang="en-US" sz="2000" dirty="0">
                <a:solidFill>
                  <a:srgbClr val="273239"/>
                </a:solidFill>
              </a:rPr>
              <a:t>This pattern promotes a clear separation of concerns, making software more maintainable, testable, and adaptable to changes in data sources, without entangling the core application logic with data access intricacies.</a:t>
            </a:r>
          </a:p>
          <a:p>
            <a:pPr algn="l" fontAlgn="base"/>
            <a:r>
              <a:rPr lang="en-US" sz="2000" dirty="0">
                <a:solidFill>
                  <a:srgbClr val="273239"/>
                </a:solidFill>
              </a:rPr>
              <a:t>In essence, the Repository Design Pattern is a blueprint for organizing and simplifying data access, enhancing the efficiency and flexibility of software systems.</a:t>
            </a:r>
          </a:p>
          <a:p>
            <a:pPr algn="l" fontAlgn="base"/>
            <a:r>
              <a:rPr lang="en-US" sz="2000" b="1" dirty="0">
                <a:solidFill>
                  <a:srgbClr val="273239"/>
                </a:solidFill>
              </a:rPr>
              <a:t>Example</a:t>
            </a:r>
            <a:r>
              <a:rPr lang="en-US" sz="2000" dirty="0">
                <a:solidFill>
                  <a:srgbClr val="273239"/>
                </a:solidFill>
              </a:rPr>
              <a:t>:- the Repository Design Pattern works as a librarian between a program and data (like books in a library). Instead of the program directly looking for data, it asks for repository to find save, update, or delete the data it needs.</a:t>
            </a:r>
          </a:p>
        </p:txBody>
      </p:sp>
    </p:spTree>
    <p:extLst>
      <p:ext uri="{BB962C8B-B14F-4D97-AF65-F5344CB8AC3E}">
        <p14:creationId xmlns:p14="http://schemas.microsoft.com/office/powerpoint/2010/main" val="40220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F8F5-00A8-3A42-B7CF-9DB5BEDB5FC2}"/>
              </a:ext>
            </a:extLst>
          </p:cNvPr>
          <p:cNvSpPr>
            <a:spLocks noGrp="1"/>
          </p:cNvSpPr>
          <p:nvPr>
            <p:ph type="title"/>
          </p:nvPr>
        </p:nvSpPr>
        <p:spPr/>
        <p:txBody>
          <a:bodyPr/>
          <a:lstStyle/>
          <a:p>
            <a:r>
              <a:rPr lang="en-US" dirty="0"/>
              <a:t>Structural Design Pattern</a:t>
            </a:r>
            <a:endParaRPr lang="en-IN" dirty="0"/>
          </a:p>
        </p:txBody>
      </p:sp>
      <p:sp>
        <p:nvSpPr>
          <p:cNvPr id="3" name="Content Placeholder 2">
            <a:extLst>
              <a:ext uri="{FF2B5EF4-FFF2-40B4-BE49-F238E27FC236}">
                <a16:creationId xmlns:a16="http://schemas.microsoft.com/office/drawing/2014/main" id="{787914B5-D901-F8AC-36D1-AF75B718702F}"/>
              </a:ext>
            </a:extLst>
          </p:cNvPr>
          <p:cNvSpPr>
            <a:spLocks noGrp="1"/>
          </p:cNvSpPr>
          <p:nvPr>
            <p:ph idx="1"/>
          </p:nvPr>
        </p:nvSpPr>
        <p:spPr/>
        <p:txBody>
          <a:bodyPr/>
          <a:lstStyle/>
          <a:p>
            <a:r>
              <a:rPr lang="en-US" dirty="0"/>
              <a:t>This pattern deals with class and </a:t>
            </a:r>
            <a:r>
              <a:rPr lang="en-US" b="1" dirty="0"/>
              <a:t>object composition</a:t>
            </a:r>
            <a:r>
              <a:rPr lang="en-US" dirty="0"/>
              <a:t>. In simple words, This pattern focuses on </a:t>
            </a:r>
            <a:r>
              <a:rPr lang="en-US" b="1" dirty="0"/>
              <a:t>decoupling interface</a:t>
            </a:r>
            <a:r>
              <a:rPr lang="en-US" dirty="0"/>
              <a:t>, </a:t>
            </a:r>
            <a:r>
              <a:rPr lang="en-US" b="1" dirty="0"/>
              <a:t>implementation</a:t>
            </a:r>
            <a:r>
              <a:rPr lang="en-US" dirty="0"/>
              <a:t> </a:t>
            </a:r>
            <a:r>
              <a:rPr lang="en-US" b="1" dirty="0"/>
              <a:t>of classes</a:t>
            </a:r>
            <a:r>
              <a:rPr lang="en-US" dirty="0"/>
              <a:t> and </a:t>
            </a:r>
            <a:r>
              <a:rPr lang="en-US" b="1" dirty="0"/>
              <a:t>its objects</a:t>
            </a:r>
            <a:r>
              <a:rPr lang="en-US" dirty="0"/>
              <a:t>.</a:t>
            </a:r>
          </a:p>
          <a:p>
            <a:r>
              <a:rPr lang="en-US" dirty="0"/>
              <a:t>Example of Structural design patterns category: Adapter, Facade and Bridge etc.</a:t>
            </a:r>
            <a:endParaRPr lang="en-IN" dirty="0"/>
          </a:p>
        </p:txBody>
      </p:sp>
    </p:spTree>
    <p:extLst>
      <p:ext uri="{BB962C8B-B14F-4D97-AF65-F5344CB8AC3E}">
        <p14:creationId xmlns:p14="http://schemas.microsoft.com/office/powerpoint/2010/main" val="19984481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7F38-5DF2-E673-6F9D-E3B905BE3EB7}"/>
              </a:ext>
            </a:extLst>
          </p:cNvPr>
          <p:cNvSpPr>
            <a:spLocks noGrp="1"/>
          </p:cNvSpPr>
          <p:nvPr>
            <p:ph type="title"/>
          </p:nvPr>
        </p:nvSpPr>
        <p:spPr/>
        <p:txBody>
          <a:bodyPr>
            <a:normAutofit/>
          </a:bodyPr>
          <a:lstStyle/>
          <a:p>
            <a:r>
              <a:rPr lang="en-US" i="0" dirty="0">
                <a:solidFill>
                  <a:srgbClr val="273239"/>
                </a:solidFill>
                <a:effectLst/>
              </a:rPr>
              <a:t>Advantages of Repository Design Pattern</a:t>
            </a:r>
            <a:endParaRPr lang="en-IN" dirty="0"/>
          </a:p>
        </p:txBody>
      </p:sp>
      <p:sp>
        <p:nvSpPr>
          <p:cNvPr id="3" name="Content Placeholder 2">
            <a:extLst>
              <a:ext uri="{FF2B5EF4-FFF2-40B4-BE49-F238E27FC236}">
                <a16:creationId xmlns:a16="http://schemas.microsoft.com/office/drawing/2014/main" id="{A69E6FEC-0323-107A-54A0-F951D2EAFFD7}"/>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1" i="0" dirty="0">
                <a:solidFill>
                  <a:srgbClr val="273239"/>
                </a:solidFill>
                <a:effectLst/>
              </a:rPr>
              <a:t>Centralized Data Access: </a:t>
            </a:r>
            <a:r>
              <a:rPr lang="en-US" b="0" i="0" dirty="0">
                <a:solidFill>
                  <a:srgbClr val="273239"/>
                </a:solidFill>
                <a:effectLst/>
              </a:rPr>
              <a:t>The pattern centralizes and abstracts data access logic, allowing the rest of the application to interact with data through a consistent interface. This simplifies code maintenance by managing all data-related operations in one place.</a:t>
            </a:r>
          </a:p>
          <a:p>
            <a:pPr algn="l" fontAlgn="base">
              <a:buFont typeface="Arial" panose="020B0604020202020204" pitchFamily="34" charset="0"/>
              <a:buChar char="•"/>
            </a:pPr>
            <a:r>
              <a:rPr lang="en-US" b="1" i="0" dirty="0">
                <a:solidFill>
                  <a:srgbClr val="273239"/>
                </a:solidFill>
                <a:effectLst/>
              </a:rPr>
              <a:t>Enhanced Testability: </a:t>
            </a:r>
            <a:r>
              <a:rPr lang="en-US" b="0" i="0" dirty="0">
                <a:solidFill>
                  <a:srgbClr val="273239"/>
                </a:solidFill>
                <a:effectLst/>
              </a:rPr>
              <a:t>Separating data access logic from the business logic facilitates easier unit testing. With a clear interface for data operations, mocking or substituting the repository makes it simpler to test other parts of the application independently.</a:t>
            </a:r>
          </a:p>
          <a:p>
            <a:pPr algn="l" fontAlgn="base">
              <a:buFont typeface="Arial" panose="020B0604020202020204" pitchFamily="34" charset="0"/>
              <a:buChar char="•"/>
            </a:pPr>
            <a:r>
              <a:rPr lang="en-US" b="1" i="0" dirty="0">
                <a:solidFill>
                  <a:srgbClr val="273239"/>
                </a:solidFill>
                <a:effectLst/>
              </a:rPr>
              <a:t>Improve Code Maintainability: </a:t>
            </a:r>
            <a:r>
              <a:rPr lang="en-US" b="0" i="0" dirty="0">
                <a:solidFill>
                  <a:srgbClr val="273239"/>
                </a:solidFill>
                <a:effectLst/>
              </a:rPr>
              <a:t>The repository design pattern promotes clean code by isolating data access logic. This separation allows developers to make changes or optimize data access without affecting the rest of the application.</a:t>
            </a:r>
          </a:p>
          <a:p>
            <a:pPr algn="l" fontAlgn="base">
              <a:buFont typeface="Arial" panose="020B0604020202020204" pitchFamily="34" charset="0"/>
              <a:buChar char="•"/>
            </a:pPr>
            <a:r>
              <a:rPr lang="en-US" b="1" i="0" dirty="0">
                <a:solidFill>
                  <a:srgbClr val="273239"/>
                </a:solidFill>
                <a:effectLst/>
              </a:rPr>
              <a:t>Reusability and Extensibility: </a:t>
            </a:r>
            <a:r>
              <a:rPr lang="en-US" b="0" i="0" dirty="0">
                <a:solidFill>
                  <a:srgbClr val="273239"/>
                </a:solidFill>
                <a:effectLst/>
              </a:rPr>
              <a:t>By adhering to the repository contract, multiple parts of the application can reuse the same data access methods. It allows for easy addition of new data sources or technologies without having to change the main logic of the application.</a:t>
            </a:r>
          </a:p>
        </p:txBody>
      </p:sp>
    </p:spTree>
    <p:extLst>
      <p:ext uri="{BB962C8B-B14F-4D97-AF65-F5344CB8AC3E}">
        <p14:creationId xmlns:p14="http://schemas.microsoft.com/office/powerpoint/2010/main" val="17790527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8311-FA81-3221-A5D7-6E22BE48A0C2}"/>
              </a:ext>
            </a:extLst>
          </p:cNvPr>
          <p:cNvSpPr>
            <a:spLocks noGrp="1"/>
          </p:cNvSpPr>
          <p:nvPr>
            <p:ph type="title"/>
          </p:nvPr>
        </p:nvSpPr>
        <p:spPr/>
        <p:txBody>
          <a:bodyPr>
            <a:normAutofit/>
          </a:bodyPr>
          <a:lstStyle/>
          <a:p>
            <a:r>
              <a:rPr lang="en-US" i="0" dirty="0">
                <a:solidFill>
                  <a:srgbClr val="273239"/>
                </a:solidFill>
                <a:effectLst/>
              </a:rPr>
              <a:t>Disadvantages of Repository Design Pattern</a:t>
            </a:r>
            <a:endParaRPr lang="en-IN" dirty="0"/>
          </a:p>
        </p:txBody>
      </p:sp>
      <p:sp>
        <p:nvSpPr>
          <p:cNvPr id="3" name="Content Placeholder 2">
            <a:extLst>
              <a:ext uri="{FF2B5EF4-FFF2-40B4-BE49-F238E27FC236}">
                <a16:creationId xmlns:a16="http://schemas.microsoft.com/office/drawing/2014/main" id="{8F170F5E-3D97-18E5-EA2D-829B41464F33}"/>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1" i="0" dirty="0">
                <a:solidFill>
                  <a:srgbClr val="273239"/>
                </a:solidFill>
                <a:effectLst/>
              </a:rPr>
              <a:t>Overhead for Simple Applications:</a:t>
            </a:r>
            <a:r>
              <a:rPr lang="en-US" b="0" i="0" dirty="0">
                <a:solidFill>
                  <a:srgbClr val="273239"/>
                </a:solidFill>
                <a:effectLst/>
              </a:rPr>
              <a:t> Implementing the repository design pattern might introduce unnecessary complexity in smaller or straightforward applications. In such cases, the added layers of abstraction might be more cumbersome than beneficial.</a:t>
            </a:r>
          </a:p>
          <a:p>
            <a:pPr algn="l" fontAlgn="base">
              <a:buFont typeface="Arial" panose="020B0604020202020204" pitchFamily="34" charset="0"/>
              <a:buChar char="•"/>
            </a:pPr>
            <a:r>
              <a:rPr lang="en-US" b="1" i="0" dirty="0">
                <a:solidFill>
                  <a:srgbClr val="273239"/>
                </a:solidFill>
                <a:effectLst/>
              </a:rPr>
              <a:t>Learning Curve and Development Time: </a:t>
            </a:r>
            <a:r>
              <a:rPr lang="en-US" b="0" i="0" dirty="0">
                <a:solidFill>
                  <a:srgbClr val="273239"/>
                </a:solidFill>
                <a:effectLst/>
              </a:rPr>
              <a:t>Adopting the repository design pattern might require additional time for development, as it involves creating interfaces, defining contracts, and implementing concrete repository classes. This learning curve could impact project timelines.</a:t>
            </a:r>
          </a:p>
          <a:p>
            <a:pPr algn="l" fontAlgn="base">
              <a:buFont typeface="Arial" panose="020B0604020202020204" pitchFamily="34" charset="0"/>
              <a:buChar char="•"/>
            </a:pPr>
            <a:r>
              <a:rPr lang="en-US" b="1" i="0" dirty="0">
                <a:solidFill>
                  <a:srgbClr val="273239"/>
                </a:solidFill>
                <a:effectLst/>
              </a:rPr>
              <a:t>Potential Abstraction Leaks: </a:t>
            </a:r>
            <a:r>
              <a:rPr lang="en-US" b="0" i="0" dirty="0">
                <a:solidFill>
                  <a:srgbClr val="273239"/>
                </a:solidFill>
                <a:effectLst/>
              </a:rPr>
              <a:t>In some cases, the repository design pattern might leak underlying implementation details to higher layers, making the abstraction less effective. This can happen if the repository needs to cater to complex queries or operations.</a:t>
            </a:r>
          </a:p>
        </p:txBody>
      </p:sp>
    </p:spTree>
    <p:extLst>
      <p:ext uri="{BB962C8B-B14F-4D97-AF65-F5344CB8AC3E}">
        <p14:creationId xmlns:p14="http://schemas.microsoft.com/office/powerpoint/2010/main" val="10997369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8B14-AD1E-88C3-3F58-20F4C8068143}"/>
              </a:ext>
            </a:extLst>
          </p:cNvPr>
          <p:cNvSpPr>
            <a:spLocks noGrp="1"/>
          </p:cNvSpPr>
          <p:nvPr>
            <p:ph type="title"/>
          </p:nvPr>
        </p:nvSpPr>
        <p:spPr/>
        <p:txBody>
          <a:bodyPr>
            <a:normAutofit/>
          </a:bodyPr>
          <a:lstStyle/>
          <a:p>
            <a:r>
              <a:rPr lang="en-US" i="0" dirty="0">
                <a:solidFill>
                  <a:srgbClr val="273239"/>
                </a:solidFill>
                <a:effectLst/>
              </a:rPr>
              <a:t>Use Cases for Repository Design Pattern</a:t>
            </a:r>
            <a:endParaRPr lang="en-IN" dirty="0"/>
          </a:p>
        </p:txBody>
      </p:sp>
      <p:sp>
        <p:nvSpPr>
          <p:cNvPr id="3" name="Content Placeholder 2">
            <a:extLst>
              <a:ext uri="{FF2B5EF4-FFF2-40B4-BE49-F238E27FC236}">
                <a16:creationId xmlns:a16="http://schemas.microsoft.com/office/drawing/2014/main" id="{3E38EBB2-92C3-1EA5-EF34-87BAB83A502D}"/>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1" i="0" dirty="0">
                <a:solidFill>
                  <a:srgbClr val="273239"/>
                </a:solidFill>
                <a:effectLst/>
              </a:rPr>
              <a:t>Web Applications: </a:t>
            </a:r>
            <a:r>
              <a:rPr lang="en-US" b="0" i="0" dirty="0">
                <a:solidFill>
                  <a:srgbClr val="273239"/>
                </a:solidFill>
                <a:effectLst/>
              </a:rPr>
              <a:t>Repositories are commonly used in web applications to manage data access to databases. They abstract the interaction with the database and make it easier to switch to a different database system.</a:t>
            </a:r>
          </a:p>
          <a:p>
            <a:pPr algn="l" fontAlgn="base">
              <a:buFont typeface="Arial" panose="020B0604020202020204" pitchFamily="34" charset="0"/>
              <a:buChar char="•"/>
            </a:pPr>
            <a:r>
              <a:rPr lang="en-US" b="1" i="0" dirty="0">
                <a:solidFill>
                  <a:srgbClr val="273239"/>
                </a:solidFill>
                <a:effectLst/>
              </a:rPr>
              <a:t>APIs and Services: </a:t>
            </a:r>
            <a:r>
              <a:rPr lang="en-US" b="0" i="0" dirty="0">
                <a:solidFill>
                  <a:srgbClr val="273239"/>
                </a:solidFill>
                <a:effectLst/>
              </a:rPr>
              <a:t>When building APIs or microservices, the Repository Pattern can help manage data access in a clean and organized way. It enables multiple services to interact with data consistently.</a:t>
            </a:r>
          </a:p>
          <a:p>
            <a:pPr algn="l" fontAlgn="base">
              <a:buFont typeface="Arial" panose="020B0604020202020204" pitchFamily="34" charset="0"/>
              <a:buChar char="•"/>
            </a:pPr>
            <a:r>
              <a:rPr lang="en-US" b="1" i="0" dirty="0">
                <a:solidFill>
                  <a:srgbClr val="273239"/>
                </a:solidFill>
                <a:effectLst/>
              </a:rPr>
              <a:t>Large and Complex Systems: </a:t>
            </a:r>
            <a:r>
              <a:rPr lang="en-US" b="0" i="0" dirty="0">
                <a:solidFill>
                  <a:srgbClr val="273239"/>
                </a:solidFill>
                <a:effectLst/>
              </a:rPr>
              <a:t>For large, complex systems where data access logic can become tangled and messy, the Repository Pattern offers a tidy way to handle how data is accessed. This makes the code easier to maintain and manage.</a:t>
            </a:r>
          </a:p>
          <a:p>
            <a:pPr algn="l" fontAlgn="base">
              <a:buFont typeface="Arial" panose="020B0604020202020204" pitchFamily="34" charset="0"/>
              <a:buChar char="•"/>
            </a:pPr>
            <a:r>
              <a:rPr lang="en-US" b="1" i="0" dirty="0">
                <a:solidFill>
                  <a:srgbClr val="273239"/>
                </a:solidFill>
                <a:effectLst/>
              </a:rPr>
              <a:t>Testing Environments: </a:t>
            </a:r>
            <a:r>
              <a:rPr lang="en-US" b="0" i="0" dirty="0">
                <a:solidFill>
                  <a:srgbClr val="273239"/>
                </a:solidFill>
                <a:effectLst/>
              </a:rPr>
              <a:t>It’s valuable in testing environments where you want to isolate data access for testing purposes. Mock repositories can be created to simulate data access without modifying the actual data source.</a:t>
            </a:r>
          </a:p>
          <a:p>
            <a:pPr algn="l" fontAlgn="base">
              <a:buFont typeface="Arial" panose="020B0604020202020204" pitchFamily="34" charset="0"/>
              <a:buChar char="•"/>
            </a:pPr>
            <a:r>
              <a:rPr lang="en-US" b="1" i="0" dirty="0">
                <a:solidFill>
                  <a:srgbClr val="273239"/>
                </a:solidFill>
                <a:effectLst/>
              </a:rPr>
              <a:t>Data Migration: </a:t>
            </a:r>
            <a:r>
              <a:rPr lang="en-US" b="0" i="0" dirty="0">
                <a:solidFill>
                  <a:srgbClr val="273239"/>
                </a:solidFill>
                <a:effectLst/>
              </a:rPr>
              <a:t>When migrating data from one database to another, the Repository Pattern allows for a smoother transition. You can replace the repository’s implementation to work with the new data source while keeping the rest of the application intact.</a:t>
            </a:r>
          </a:p>
        </p:txBody>
      </p:sp>
    </p:spTree>
    <p:extLst>
      <p:ext uri="{BB962C8B-B14F-4D97-AF65-F5344CB8AC3E}">
        <p14:creationId xmlns:p14="http://schemas.microsoft.com/office/powerpoint/2010/main" val="7217225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Chain Of Responsibility Design Pattern</a:t>
            </a:r>
            <a:endParaRPr lang="en-IN" dirty="0"/>
          </a:p>
        </p:txBody>
      </p:sp>
      <p:sp>
        <p:nvSpPr>
          <p:cNvPr id="3" name="Content Placeholder 2">
            <a:extLst>
              <a:ext uri="{FF2B5EF4-FFF2-40B4-BE49-F238E27FC236}">
                <a16:creationId xmlns:a16="http://schemas.microsoft.com/office/drawing/2014/main" id="{14A65E59-A355-AE61-2BC5-4A63A8E98677}"/>
              </a:ext>
            </a:extLst>
          </p:cNvPr>
          <p:cNvSpPr>
            <a:spLocks noGrp="1"/>
          </p:cNvSpPr>
          <p:nvPr>
            <p:ph idx="1"/>
          </p:nvPr>
        </p:nvSpPr>
        <p:spPr/>
        <p:txBody>
          <a:bodyPr>
            <a:normAutofit fontScale="92500" lnSpcReduction="10000"/>
          </a:bodyPr>
          <a:lstStyle/>
          <a:p>
            <a:r>
              <a:rPr lang="en-US" dirty="0"/>
              <a:t>The Chain of Responsibility design pattern is a behavioral design pattern that allows an object to pass a request along a chain of handlers. Each handler in the chain decides either to process the request or to pass it along the chain to the next handler.</a:t>
            </a:r>
          </a:p>
          <a:p>
            <a:pPr lvl="1" fontAlgn="base"/>
            <a:r>
              <a:rPr lang="en-US" b="0" i="0" dirty="0">
                <a:solidFill>
                  <a:srgbClr val="273239"/>
                </a:solidFill>
                <a:effectLst/>
              </a:rPr>
              <a:t>This pattern is frequently used in the chain of multiple objects, where each object either handles the request or passes it on to the next object in the chain if it is unable to handle that request.</a:t>
            </a:r>
          </a:p>
          <a:p>
            <a:pPr lvl="1" fontAlgn="base"/>
            <a:r>
              <a:rPr lang="en-US" b="0" i="0" dirty="0">
                <a:solidFill>
                  <a:srgbClr val="273239"/>
                </a:solidFill>
                <a:effectLst/>
              </a:rPr>
              <a:t>This pattern encourages loose coupling between sender and receiver, providing freedom in handling the request.</a:t>
            </a:r>
          </a:p>
          <a:p>
            <a:pPr algn="l" fontAlgn="base">
              <a:buFont typeface="Arial" panose="020B0604020202020204" pitchFamily="34" charset="0"/>
              <a:buChar char="•"/>
            </a:pPr>
            <a:r>
              <a:rPr lang="en-US" b="1" i="0" dirty="0">
                <a:solidFill>
                  <a:srgbClr val="444444"/>
                </a:solidFill>
                <a:effectLst/>
              </a:rPr>
              <a:t>Usage examples:</a:t>
            </a:r>
            <a:r>
              <a:rPr lang="en-US" b="0" i="0" dirty="0">
                <a:solidFill>
                  <a:srgbClr val="444444"/>
                </a:solidFill>
                <a:effectLst/>
              </a:rPr>
              <a:t> The Chain of Responsibility is pretty common in C#. It’s mostly relevant when your code operates with chains of objects, such as filters, event chains, customer service department with multiple levels of support staff etc.</a:t>
            </a:r>
            <a:endParaRPr lang="en-US" b="0" i="0" dirty="0">
              <a:solidFill>
                <a:srgbClr val="273239"/>
              </a:solidFill>
              <a:effectLst/>
            </a:endParaRPr>
          </a:p>
        </p:txBody>
      </p:sp>
    </p:spTree>
    <p:extLst>
      <p:ext uri="{BB962C8B-B14F-4D97-AF65-F5344CB8AC3E}">
        <p14:creationId xmlns:p14="http://schemas.microsoft.com/office/powerpoint/2010/main" val="3614612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7346-85CA-5697-08B7-05F72D878BC8}"/>
              </a:ext>
            </a:extLst>
          </p:cNvPr>
          <p:cNvSpPr>
            <a:spLocks noGrp="1"/>
          </p:cNvSpPr>
          <p:nvPr>
            <p:ph type="title"/>
          </p:nvPr>
        </p:nvSpPr>
        <p:spPr/>
        <p:txBody>
          <a:bodyPr/>
          <a:lstStyle/>
          <a:p>
            <a:pPr algn="l" fontAlgn="base"/>
            <a:r>
              <a:rPr lang="en-US" i="0" dirty="0">
                <a:solidFill>
                  <a:srgbClr val="273239"/>
                </a:solidFill>
                <a:effectLst/>
              </a:rPr>
              <a:t>Characteristics of the Chain of Responsibility Design Pattern</a:t>
            </a:r>
          </a:p>
        </p:txBody>
      </p:sp>
      <p:sp>
        <p:nvSpPr>
          <p:cNvPr id="3" name="Content Placeholder 2">
            <a:extLst>
              <a:ext uri="{FF2B5EF4-FFF2-40B4-BE49-F238E27FC236}">
                <a16:creationId xmlns:a16="http://schemas.microsoft.com/office/drawing/2014/main" id="{C24CCF94-F3C5-7062-B033-2A0A96244FC8}"/>
              </a:ext>
            </a:extLst>
          </p:cNvPr>
          <p:cNvSpPr>
            <a:spLocks noGrp="1"/>
          </p:cNvSpPr>
          <p:nvPr>
            <p:ph idx="1"/>
          </p:nvPr>
        </p:nvSpPr>
        <p:spPr/>
        <p:txBody>
          <a:bodyPr>
            <a:noAutofit/>
          </a:bodyPr>
          <a:lstStyle/>
          <a:p>
            <a:pPr algn="l" fontAlgn="base">
              <a:buFont typeface="Arial" panose="020B0604020202020204" pitchFamily="34" charset="0"/>
              <a:buChar char="•"/>
            </a:pPr>
            <a:r>
              <a:rPr lang="en-US" sz="1800" b="1" i="0" dirty="0">
                <a:solidFill>
                  <a:srgbClr val="273239"/>
                </a:solidFill>
                <a:effectLst/>
              </a:rPr>
              <a:t>Loose Coupling</a:t>
            </a:r>
            <a:r>
              <a:rPr lang="en-US" sz="1800" b="0" i="0" dirty="0">
                <a:solidFill>
                  <a:srgbClr val="273239"/>
                </a:solidFill>
                <a:effectLst/>
              </a:rPr>
              <a:t>: The pattern promotes loose coupling between the sender and receiver of a request, as the sender doesn’t need to know which object will handle the request and the receiver doesn’t need to know the structure of the chain. </a:t>
            </a:r>
          </a:p>
          <a:p>
            <a:pPr algn="l" fontAlgn="base">
              <a:buFont typeface="Arial" panose="020B0604020202020204" pitchFamily="34" charset="0"/>
              <a:buChar char="•"/>
            </a:pPr>
            <a:r>
              <a:rPr lang="en-US" sz="1800" b="1" i="0" dirty="0">
                <a:solidFill>
                  <a:srgbClr val="273239"/>
                </a:solidFill>
                <a:effectLst/>
              </a:rPr>
              <a:t>Dynamic Chain</a:t>
            </a:r>
            <a:r>
              <a:rPr lang="en-US" sz="1800" b="0" i="0" dirty="0">
                <a:solidFill>
                  <a:srgbClr val="273239"/>
                </a:solidFill>
                <a:effectLst/>
              </a:rPr>
              <a:t>: The chain can be modified dynamically at runtime, allowing for flexibility in adding or removing handlers without affecting the client code.</a:t>
            </a:r>
          </a:p>
          <a:p>
            <a:pPr algn="l" fontAlgn="base">
              <a:buFont typeface="Arial" panose="020B0604020202020204" pitchFamily="34" charset="0"/>
              <a:buChar char="•"/>
            </a:pPr>
            <a:r>
              <a:rPr lang="en-US" sz="1800" b="1" i="0" dirty="0">
                <a:solidFill>
                  <a:srgbClr val="273239"/>
                </a:solidFill>
                <a:effectLst/>
              </a:rPr>
              <a:t>Single Responsibility Principle</a:t>
            </a:r>
            <a:r>
              <a:rPr lang="en-US" sz="1800" b="0" i="0" dirty="0">
                <a:solidFill>
                  <a:srgbClr val="273239"/>
                </a:solidFill>
                <a:effectLst/>
              </a:rPr>
              <a:t>: Each handler in the chain has a single responsibility, either handling the request or passing it to the next handler, which helps in maintaining a clean and modular design.</a:t>
            </a:r>
          </a:p>
          <a:p>
            <a:pPr algn="l" fontAlgn="base">
              <a:buFont typeface="Arial" panose="020B0604020202020204" pitchFamily="34" charset="0"/>
              <a:buChar char="•"/>
            </a:pPr>
            <a:r>
              <a:rPr lang="en-US" sz="1800" b="1" i="0" dirty="0">
                <a:solidFill>
                  <a:srgbClr val="273239"/>
                </a:solidFill>
                <a:effectLst/>
              </a:rPr>
              <a:t>Sequential Order</a:t>
            </a:r>
            <a:r>
              <a:rPr lang="en-US" sz="1800" b="0" i="0" dirty="0">
                <a:solidFill>
                  <a:srgbClr val="273239"/>
                </a:solidFill>
                <a:effectLst/>
              </a:rPr>
              <a:t>: Requests are processed sequentially along the chain, ensuring that each request is handled in a predefined order.</a:t>
            </a:r>
          </a:p>
          <a:p>
            <a:pPr algn="l" fontAlgn="base">
              <a:buFont typeface="Arial" panose="020B0604020202020204" pitchFamily="34" charset="0"/>
              <a:buChar char="•"/>
            </a:pPr>
            <a:r>
              <a:rPr lang="en-US" sz="1800" b="1" i="0" dirty="0">
                <a:solidFill>
                  <a:srgbClr val="273239"/>
                </a:solidFill>
                <a:effectLst/>
              </a:rPr>
              <a:t>Fallback Mechanism</a:t>
            </a:r>
            <a:r>
              <a:rPr lang="en-US" sz="1800" b="0" i="0" dirty="0">
                <a:solidFill>
                  <a:srgbClr val="273239"/>
                </a:solidFill>
                <a:effectLst/>
              </a:rPr>
              <a:t>: The chain can include a mechanism to handle requests that are not handled by any handler in the chain, providing a fallback or default behavior.</a:t>
            </a:r>
          </a:p>
          <a:p>
            <a:pPr algn="l" fontAlgn="base">
              <a:buFont typeface="Arial" panose="020B0604020202020204" pitchFamily="34" charset="0"/>
              <a:buChar char="•"/>
            </a:pPr>
            <a:r>
              <a:rPr lang="en-US" sz="1800" b="1" i="0" dirty="0">
                <a:solidFill>
                  <a:srgbClr val="273239"/>
                </a:solidFill>
                <a:effectLst/>
              </a:rPr>
              <a:t>Variants</a:t>
            </a:r>
            <a:r>
              <a:rPr lang="en-US" sz="1800" b="0" i="0" dirty="0">
                <a:solidFill>
                  <a:srgbClr val="273239"/>
                </a:solidFill>
                <a:effectLst/>
              </a:rPr>
              <a:t>: The pattern has variants like a linear chain, where each handler has a single successor, or a tree-like structure, where a handler can have multiple successors, allowing for more complex processing logic.</a:t>
            </a:r>
          </a:p>
          <a:p>
            <a:pPr algn="l" fontAlgn="base">
              <a:buFont typeface="Arial" panose="020B0604020202020204" pitchFamily="34" charset="0"/>
              <a:buChar char="•"/>
            </a:pPr>
            <a:r>
              <a:rPr lang="en-US" sz="1800" b="1" i="0" dirty="0">
                <a:solidFill>
                  <a:srgbClr val="273239"/>
                </a:solidFill>
                <a:effectLst/>
              </a:rPr>
              <a:t>Enhanced Flexibility</a:t>
            </a:r>
            <a:r>
              <a:rPr lang="en-US" sz="1800" b="0" i="0" dirty="0">
                <a:solidFill>
                  <a:srgbClr val="273239"/>
                </a:solidFill>
                <a:effectLst/>
              </a:rPr>
              <a:t>: The pattern allows for enhanced flexibility in handling requests, as the chain can be configured or modified to suit different requirements without changing the client code.</a:t>
            </a:r>
          </a:p>
        </p:txBody>
      </p:sp>
    </p:spTree>
    <p:extLst>
      <p:ext uri="{BB962C8B-B14F-4D97-AF65-F5344CB8AC3E}">
        <p14:creationId xmlns:p14="http://schemas.microsoft.com/office/powerpoint/2010/main" val="4521763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Chain Of Responsibility Design Pattern Implementation Guideline</a:t>
            </a:r>
            <a:endParaRPr lang="en-IN" dirty="0"/>
          </a:p>
        </p:txBody>
      </p:sp>
      <p:sp>
        <p:nvSpPr>
          <p:cNvPr id="3" name="Content Placeholder 2">
            <a:extLst>
              <a:ext uri="{FF2B5EF4-FFF2-40B4-BE49-F238E27FC236}">
                <a16:creationId xmlns:a16="http://schemas.microsoft.com/office/drawing/2014/main" id="{14A65E59-A355-AE61-2BC5-4A63A8E986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54659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Chain Of Responsibility Design Pattern Diagram</a:t>
            </a:r>
            <a:endParaRPr lang="en-IN" dirty="0"/>
          </a:p>
        </p:txBody>
      </p:sp>
      <p:pic>
        <p:nvPicPr>
          <p:cNvPr id="8" name="Content Placeholder 7">
            <a:extLst>
              <a:ext uri="{FF2B5EF4-FFF2-40B4-BE49-F238E27FC236}">
                <a16:creationId xmlns:a16="http://schemas.microsoft.com/office/drawing/2014/main" id="{58E77610-B857-F57F-A920-DC2DC264E984}"/>
              </a:ext>
            </a:extLst>
          </p:cNvPr>
          <p:cNvPicPr>
            <a:picLocks noGrp="1" noChangeAspect="1"/>
          </p:cNvPicPr>
          <p:nvPr>
            <p:ph idx="1"/>
          </p:nvPr>
        </p:nvPicPr>
        <p:blipFill>
          <a:blip r:embed="rId2"/>
          <a:stretch>
            <a:fillRect/>
          </a:stretch>
        </p:blipFill>
        <p:spPr>
          <a:xfrm>
            <a:off x="1749005" y="1825625"/>
            <a:ext cx="8693990" cy="4351338"/>
          </a:xfrm>
          <a:prstGeom prst="rect">
            <a:avLst/>
          </a:prstGeom>
        </p:spPr>
      </p:pic>
    </p:spTree>
    <p:extLst>
      <p:ext uri="{BB962C8B-B14F-4D97-AF65-F5344CB8AC3E}">
        <p14:creationId xmlns:p14="http://schemas.microsoft.com/office/powerpoint/2010/main" val="656215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Template Design Pattern</a:t>
            </a:r>
            <a:endParaRPr lang="en-IN" dirty="0"/>
          </a:p>
        </p:txBody>
      </p:sp>
      <p:sp>
        <p:nvSpPr>
          <p:cNvPr id="3" name="Content Placeholder 2">
            <a:extLst>
              <a:ext uri="{FF2B5EF4-FFF2-40B4-BE49-F238E27FC236}">
                <a16:creationId xmlns:a16="http://schemas.microsoft.com/office/drawing/2014/main" id="{14A65E59-A355-AE61-2BC5-4A63A8E98677}"/>
              </a:ext>
            </a:extLst>
          </p:cNvPr>
          <p:cNvSpPr>
            <a:spLocks noGrp="1"/>
          </p:cNvSpPr>
          <p:nvPr>
            <p:ph idx="1"/>
          </p:nvPr>
        </p:nvSpPr>
        <p:spPr/>
        <p:txBody>
          <a:bodyPr>
            <a:normAutofit fontScale="85000" lnSpcReduction="10000"/>
          </a:bodyPr>
          <a:lstStyle/>
          <a:p>
            <a:r>
              <a:rPr lang="en-US" dirty="0"/>
              <a:t>The Template Method design pattern is a behavioral design pattern that defines the skeleton of an algorithm in a superclass but allows subclasses to override specific steps of the algorithm without changing its structure. It promotes code reuse by encapsulating the common algorithmic structure in the superclass while allowing subclasses to provide concrete implementations for certain steps, thus enabling customization and flexibility.</a:t>
            </a:r>
          </a:p>
          <a:p>
            <a:pPr lvl="1" fontAlgn="base"/>
            <a:r>
              <a:rPr lang="en-US" b="0" i="0" dirty="0">
                <a:solidFill>
                  <a:srgbClr val="273239"/>
                </a:solidFill>
                <a:effectLst/>
                <a:latin typeface="Nunito" pitchFamily="2" charset="0"/>
              </a:rPr>
              <a:t>The overall structure and sequence of the algorithm are preserved by the parent class. </a:t>
            </a:r>
          </a:p>
          <a:p>
            <a:pPr lvl="1" fontAlgn="base"/>
            <a:r>
              <a:rPr lang="en-US" b="0" i="0" dirty="0">
                <a:solidFill>
                  <a:srgbClr val="273239"/>
                </a:solidFill>
                <a:effectLst/>
                <a:latin typeface="Nunito" pitchFamily="2" charset="0"/>
              </a:rPr>
              <a:t>Template means Preset format like HTML templates which has a fixed preset format. Similarly in the template method pattern, we have a preset structure method called template method which consists of steps.</a:t>
            </a:r>
          </a:p>
          <a:p>
            <a:pPr lvl="1" fontAlgn="base"/>
            <a:r>
              <a:rPr lang="en-US" b="0" i="0" dirty="0">
                <a:solidFill>
                  <a:srgbClr val="273239"/>
                </a:solidFill>
                <a:effectLst/>
                <a:latin typeface="Nunito" pitchFamily="2" charset="0"/>
              </a:rPr>
              <a:t>These steps can be an abstract method that will be implemented by its subclasses.</a:t>
            </a:r>
          </a:p>
          <a:p>
            <a:pPr lvl="1" fontAlgn="base"/>
            <a:r>
              <a:rPr lang="en-US" b="0" i="0" dirty="0">
                <a:solidFill>
                  <a:srgbClr val="273239"/>
                </a:solidFill>
                <a:effectLst/>
                <a:latin typeface="Nunito" pitchFamily="2" charset="0"/>
              </a:rPr>
              <a:t>This is one of the easiest to understand and implement. This design pattern is used popularly in framework development and helps to avoid code duplication. </a:t>
            </a:r>
          </a:p>
        </p:txBody>
      </p:sp>
    </p:spTree>
    <p:extLst>
      <p:ext uri="{BB962C8B-B14F-4D97-AF65-F5344CB8AC3E}">
        <p14:creationId xmlns:p14="http://schemas.microsoft.com/office/powerpoint/2010/main" val="40018526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Template Design Pattern Implementation Guideline</a:t>
            </a:r>
            <a:endParaRPr lang="en-IN" dirty="0"/>
          </a:p>
        </p:txBody>
      </p:sp>
      <p:sp>
        <p:nvSpPr>
          <p:cNvPr id="3" name="Content Placeholder 2">
            <a:extLst>
              <a:ext uri="{FF2B5EF4-FFF2-40B4-BE49-F238E27FC236}">
                <a16:creationId xmlns:a16="http://schemas.microsoft.com/office/drawing/2014/main" id="{14A65E59-A355-AE61-2BC5-4A63A8E986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025574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Template Design Pattern Diagram</a:t>
            </a:r>
            <a:endParaRPr lang="en-IN" dirty="0"/>
          </a:p>
        </p:txBody>
      </p:sp>
      <p:sp>
        <p:nvSpPr>
          <p:cNvPr id="3" name="Content Placeholder 2">
            <a:extLst>
              <a:ext uri="{FF2B5EF4-FFF2-40B4-BE49-F238E27FC236}">
                <a16:creationId xmlns:a16="http://schemas.microsoft.com/office/drawing/2014/main" id="{14A65E59-A355-AE61-2BC5-4A63A8E986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2833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6F2A-4B56-6D93-F4BD-D5957081AD46}"/>
              </a:ext>
            </a:extLst>
          </p:cNvPr>
          <p:cNvSpPr>
            <a:spLocks noGrp="1"/>
          </p:cNvSpPr>
          <p:nvPr>
            <p:ph type="title"/>
          </p:nvPr>
        </p:nvSpPr>
        <p:spPr/>
        <p:txBody>
          <a:bodyPr/>
          <a:lstStyle/>
          <a:p>
            <a:r>
              <a:rPr lang="en-US" dirty="0"/>
              <a:t>Behavioral Design Pattern</a:t>
            </a:r>
            <a:endParaRPr lang="en-IN" dirty="0"/>
          </a:p>
        </p:txBody>
      </p:sp>
      <p:sp>
        <p:nvSpPr>
          <p:cNvPr id="3" name="Content Placeholder 2">
            <a:extLst>
              <a:ext uri="{FF2B5EF4-FFF2-40B4-BE49-F238E27FC236}">
                <a16:creationId xmlns:a16="http://schemas.microsoft.com/office/drawing/2014/main" id="{24E2383C-75E8-95AB-8401-4D73EB2D240A}"/>
              </a:ext>
            </a:extLst>
          </p:cNvPr>
          <p:cNvSpPr>
            <a:spLocks noGrp="1"/>
          </p:cNvSpPr>
          <p:nvPr>
            <p:ph idx="1"/>
          </p:nvPr>
        </p:nvSpPr>
        <p:spPr/>
        <p:txBody>
          <a:bodyPr/>
          <a:lstStyle/>
          <a:p>
            <a:r>
              <a:rPr lang="en-US" dirty="0"/>
              <a:t>These patterns deal with </a:t>
            </a:r>
            <a:r>
              <a:rPr lang="en-US" b="1" dirty="0"/>
              <a:t>communication</a:t>
            </a:r>
            <a:r>
              <a:rPr lang="en-US" dirty="0"/>
              <a:t> between </a:t>
            </a:r>
            <a:r>
              <a:rPr lang="en-US" b="1" dirty="0"/>
              <a:t>classes</a:t>
            </a:r>
            <a:r>
              <a:rPr lang="en-US" dirty="0"/>
              <a:t> and </a:t>
            </a:r>
            <a:r>
              <a:rPr lang="en-US" b="1" dirty="0"/>
              <a:t>objects</a:t>
            </a:r>
            <a:r>
              <a:rPr lang="en-US" dirty="0"/>
              <a:t>.</a:t>
            </a:r>
          </a:p>
          <a:p>
            <a:r>
              <a:rPr lang="en-US" dirty="0"/>
              <a:t>Examples of behavioral design patterns: Chain of Responsibility, Command and Interpreter etc.</a:t>
            </a:r>
            <a:endParaRPr lang="en-IN" dirty="0"/>
          </a:p>
        </p:txBody>
      </p:sp>
    </p:spTree>
    <p:extLst>
      <p:ext uri="{BB962C8B-B14F-4D97-AF65-F5344CB8AC3E}">
        <p14:creationId xmlns:p14="http://schemas.microsoft.com/office/powerpoint/2010/main" val="41590301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Iterator Design Pattern</a:t>
            </a:r>
            <a:endParaRPr lang="en-IN" dirty="0"/>
          </a:p>
        </p:txBody>
      </p:sp>
      <p:sp>
        <p:nvSpPr>
          <p:cNvPr id="3" name="Content Placeholder 2">
            <a:extLst>
              <a:ext uri="{FF2B5EF4-FFF2-40B4-BE49-F238E27FC236}">
                <a16:creationId xmlns:a16="http://schemas.microsoft.com/office/drawing/2014/main" id="{14A65E59-A355-AE61-2BC5-4A63A8E986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544705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Iterator Design Pattern Implementation Guideline</a:t>
            </a:r>
            <a:endParaRPr lang="en-IN" dirty="0"/>
          </a:p>
        </p:txBody>
      </p:sp>
      <p:sp>
        <p:nvSpPr>
          <p:cNvPr id="3" name="Content Placeholder 2">
            <a:extLst>
              <a:ext uri="{FF2B5EF4-FFF2-40B4-BE49-F238E27FC236}">
                <a16:creationId xmlns:a16="http://schemas.microsoft.com/office/drawing/2014/main" id="{14A65E59-A355-AE61-2BC5-4A63A8E986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33765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659-6968-1D9F-F998-9C71A50BA019}"/>
              </a:ext>
            </a:extLst>
          </p:cNvPr>
          <p:cNvSpPr>
            <a:spLocks noGrp="1"/>
          </p:cNvSpPr>
          <p:nvPr>
            <p:ph type="title"/>
          </p:nvPr>
        </p:nvSpPr>
        <p:spPr/>
        <p:txBody>
          <a:bodyPr/>
          <a:lstStyle/>
          <a:p>
            <a:r>
              <a:rPr lang="en-US" dirty="0"/>
              <a:t>Iterator Design Pattern Diagram</a:t>
            </a:r>
            <a:endParaRPr lang="en-IN" dirty="0"/>
          </a:p>
        </p:txBody>
      </p:sp>
      <p:sp>
        <p:nvSpPr>
          <p:cNvPr id="3" name="Content Placeholder 2">
            <a:extLst>
              <a:ext uri="{FF2B5EF4-FFF2-40B4-BE49-F238E27FC236}">
                <a16:creationId xmlns:a16="http://schemas.microsoft.com/office/drawing/2014/main" id="{14A65E59-A355-AE61-2BC5-4A63A8E986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31505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18735</TotalTime>
  <Words>4335</Words>
  <Application>Microsoft Office PowerPoint</Application>
  <PresentationFormat>Widescreen</PresentationFormat>
  <Paragraphs>343</Paragraphs>
  <Slides>92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Arial</vt:lpstr>
      <vt:lpstr>Arial</vt:lpstr>
      <vt:lpstr>Calibri</vt:lpstr>
      <vt:lpstr>Calibri Light</vt:lpstr>
      <vt:lpstr>Consolas</vt:lpstr>
      <vt:lpstr>Nunito</vt:lpstr>
      <vt:lpstr>Segoe UI</vt:lpstr>
      <vt:lpstr>Office Theme</vt:lpstr>
      <vt:lpstr>Design Pattern</vt:lpstr>
      <vt:lpstr>23 GANG OF FOUR DESIGN PATTERNS</vt:lpstr>
      <vt:lpstr>Important Design Patterns</vt:lpstr>
      <vt:lpstr>Important Design Patterns</vt:lpstr>
      <vt:lpstr>What are Design Pattern?</vt:lpstr>
      <vt:lpstr>Types of Design Patterns </vt:lpstr>
      <vt:lpstr>Creational Design Pattern</vt:lpstr>
      <vt:lpstr>Structural Design Pattern</vt:lpstr>
      <vt:lpstr>Behavioral Design Pattern</vt:lpstr>
      <vt:lpstr>Design Pattern Types</vt:lpstr>
      <vt:lpstr>Use Case Design Pattern Type</vt:lpstr>
      <vt:lpstr>Creational DP Types beginning ……..</vt:lpstr>
      <vt:lpstr>Singleton Design Pattern</vt:lpstr>
      <vt:lpstr>Singleton Implementation Guidelines</vt:lpstr>
      <vt:lpstr>Singleton Diagram</vt:lpstr>
      <vt:lpstr>Lazy vs Eager initialization</vt:lpstr>
      <vt:lpstr>Static vs Singleton</vt:lpstr>
      <vt:lpstr>Singleton Real World Usages</vt:lpstr>
      <vt:lpstr>Singleton Design Pattern Example</vt:lpstr>
      <vt:lpstr>Why is singleton class sealed?</vt:lpstr>
      <vt:lpstr>Factory Design Pattern</vt:lpstr>
      <vt:lpstr>Factory Implementation Guidelines</vt:lpstr>
      <vt:lpstr>Factory Diagram</vt:lpstr>
      <vt:lpstr>Factory Method Design Pattern</vt:lpstr>
      <vt:lpstr>Factory Design Pattern Vs. Factory Method Design Pattern</vt:lpstr>
      <vt:lpstr>When should I choose factory design pattern?</vt:lpstr>
      <vt:lpstr>Abstract Factory Design Pattern</vt:lpstr>
      <vt:lpstr>Abstract Factory Implementation Guideline</vt:lpstr>
      <vt:lpstr>Abstract Factory Diagram</vt:lpstr>
      <vt:lpstr>Business Requirement</vt:lpstr>
      <vt:lpstr>Difference between Factory &amp; Abstract Factory Design Pattern?</vt:lpstr>
      <vt:lpstr>Builder Design Pattern</vt:lpstr>
      <vt:lpstr>Builder Implementation Guidelines</vt:lpstr>
      <vt:lpstr>Business Requirement</vt:lpstr>
      <vt:lpstr>Builder Design Pattern Diagram</vt:lpstr>
      <vt:lpstr>Builder DP vs Factory and Abstract Factory DP</vt:lpstr>
      <vt:lpstr>Fluent Builder Design Pattern</vt:lpstr>
      <vt:lpstr>Fluent Builder Implementation Guidelines</vt:lpstr>
      <vt:lpstr>Fluent Builder Diagram</vt:lpstr>
      <vt:lpstr>Builder Vs Factory and Abstract Factory</vt:lpstr>
      <vt:lpstr>ProtoType Design Pattern</vt:lpstr>
      <vt:lpstr>ProtoType Implementation Guidelines</vt:lpstr>
      <vt:lpstr>ProtoType Diagram</vt:lpstr>
      <vt:lpstr>Shallow Copy</vt:lpstr>
      <vt:lpstr>Deep Copy</vt:lpstr>
      <vt:lpstr>MemberwiseClone and Icloneable Interface</vt:lpstr>
      <vt:lpstr>Structural DP Types beginning ……..</vt:lpstr>
      <vt:lpstr>Adapter Design Pattern</vt:lpstr>
      <vt:lpstr>Adapter Implementation Guidelines</vt:lpstr>
      <vt:lpstr>Adapter Diagram</vt:lpstr>
      <vt:lpstr>Bridge Design Pattern</vt:lpstr>
      <vt:lpstr>Bridge Implementation Guidelines</vt:lpstr>
      <vt:lpstr>Bridge Diagram</vt:lpstr>
      <vt:lpstr>Composite Design Pattern</vt:lpstr>
      <vt:lpstr>Composite Design Pattern</vt:lpstr>
      <vt:lpstr>Composite Implementation Guidelines</vt:lpstr>
      <vt:lpstr>Composite Diagram</vt:lpstr>
      <vt:lpstr>Decorator Design Pattern</vt:lpstr>
      <vt:lpstr>Decorator Design Pattern</vt:lpstr>
      <vt:lpstr>Decorator Design Pattern Implementation Guidelines</vt:lpstr>
      <vt:lpstr>Decorator Design Pattern Diagram</vt:lpstr>
      <vt:lpstr>Facade Design Pattern</vt:lpstr>
      <vt:lpstr>Facade Implementation Guidelines</vt:lpstr>
      <vt:lpstr>Facade Diagram</vt:lpstr>
      <vt:lpstr>Flyweight Design Pattern</vt:lpstr>
      <vt:lpstr>Flyweight Implementation Guidelines</vt:lpstr>
      <vt:lpstr>Flyweight Diagram</vt:lpstr>
      <vt:lpstr>Proxy Design Pattern</vt:lpstr>
      <vt:lpstr>Proxy Implementation Guidelines</vt:lpstr>
      <vt:lpstr>Proxy Diagram</vt:lpstr>
      <vt:lpstr>Behavioral DP Types beginning ……..</vt:lpstr>
      <vt:lpstr>Observer Design Pattern</vt:lpstr>
      <vt:lpstr>Observer DP Implementation Guideline</vt:lpstr>
      <vt:lpstr>Observer DP Diagram</vt:lpstr>
      <vt:lpstr>Observer Example</vt:lpstr>
      <vt:lpstr>Strategy Design Pattern</vt:lpstr>
      <vt:lpstr>Strategy Design Pattern Implementation Guideline</vt:lpstr>
      <vt:lpstr>Strategy Design Pattern Diagram</vt:lpstr>
      <vt:lpstr>Repository Design Pattern</vt:lpstr>
      <vt:lpstr>Advantages of Repository Design Pattern</vt:lpstr>
      <vt:lpstr>Disadvantages of Repository Design Pattern</vt:lpstr>
      <vt:lpstr>Use Cases for Repository Design Pattern</vt:lpstr>
      <vt:lpstr>Chain Of Responsibility Design Pattern</vt:lpstr>
      <vt:lpstr>Characteristics of the Chain of Responsibility Design Pattern</vt:lpstr>
      <vt:lpstr>Chain Of Responsibility Design Pattern Implementation Guideline</vt:lpstr>
      <vt:lpstr>Chain Of Responsibility Design Pattern Diagram</vt:lpstr>
      <vt:lpstr>Template Design Pattern</vt:lpstr>
      <vt:lpstr>Template Design Pattern Implementation Guideline</vt:lpstr>
      <vt:lpstr>Template Design Pattern Diagram</vt:lpstr>
      <vt:lpstr>Iterator Design Pattern</vt:lpstr>
      <vt:lpstr>Iterator Design Pattern Implementation Guideline</vt:lpstr>
      <vt:lpstr>Iterator Design Pattern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CHAUDHARY, VIKASH</dc:creator>
  <cp:lastModifiedBy>CHAUDHARY, VIKASH</cp:lastModifiedBy>
  <cp:revision>276</cp:revision>
  <dcterms:created xsi:type="dcterms:W3CDTF">2024-06-26T06:27:30Z</dcterms:created>
  <dcterms:modified xsi:type="dcterms:W3CDTF">2024-07-22T12:59:56Z</dcterms:modified>
</cp:coreProperties>
</file>