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69"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98A1-9C1E-14B6-9596-3C3EFDD9B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981850-840B-35D7-CADF-6B5FE89634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48DAEC-A3DB-DE5C-DE42-A08034D2ECC6}"/>
              </a:ext>
            </a:extLst>
          </p:cNvPr>
          <p:cNvSpPr>
            <a:spLocks noGrp="1"/>
          </p:cNvSpPr>
          <p:nvPr>
            <p:ph type="dt" sz="half" idx="10"/>
          </p:nvPr>
        </p:nvSpPr>
        <p:spPr/>
        <p:txBody>
          <a:bodyPr/>
          <a:lstStyle/>
          <a:p>
            <a:fld id="{7E54F80E-C3FD-42EB-B34C-C3A4426B0FD3}" type="datetimeFigureOut">
              <a:rPr lang="en-IN" smtClean="0"/>
              <a:t>23-04-2023</a:t>
            </a:fld>
            <a:endParaRPr lang="en-IN"/>
          </a:p>
        </p:txBody>
      </p:sp>
      <p:sp>
        <p:nvSpPr>
          <p:cNvPr id="5" name="Footer Placeholder 4">
            <a:extLst>
              <a:ext uri="{FF2B5EF4-FFF2-40B4-BE49-F238E27FC236}">
                <a16:creationId xmlns:a16="http://schemas.microsoft.com/office/drawing/2014/main" id="{63088AE4-CE10-F6C3-FA11-277899AF3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BBC131-56CD-2903-AFC5-B879DBB0722A}"/>
              </a:ext>
            </a:extLst>
          </p:cNvPr>
          <p:cNvSpPr>
            <a:spLocks noGrp="1"/>
          </p:cNvSpPr>
          <p:nvPr>
            <p:ph type="sldNum" sz="quarter" idx="12"/>
          </p:nvPr>
        </p:nvSpPr>
        <p:spPr/>
        <p:txBody>
          <a:bodyPr/>
          <a:lstStyle/>
          <a:p>
            <a:fld id="{529C18F7-A866-44CC-B561-C82DFD1F972A}" type="slidenum">
              <a:rPr lang="en-IN" smtClean="0"/>
              <a:t>‹#›</a:t>
            </a:fld>
            <a:endParaRPr lang="en-IN"/>
          </a:p>
        </p:txBody>
      </p:sp>
    </p:spTree>
    <p:extLst>
      <p:ext uri="{BB962C8B-B14F-4D97-AF65-F5344CB8AC3E}">
        <p14:creationId xmlns:p14="http://schemas.microsoft.com/office/powerpoint/2010/main" val="227317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CAE6-F725-087B-543F-A2F40C8D6F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F89A46-8CBD-FA57-2C30-4E11943AC1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E06944-BFEC-2A7B-D14B-6B4B4FBB6233}"/>
              </a:ext>
            </a:extLst>
          </p:cNvPr>
          <p:cNvSpPr>
            <a:spLocks noGrp="1"/>
          </p:cNvSpPr>
          <p:nvPr>
            <p:ph type="dt" sz="half" idx="10"/>
          </p:nvPr>
        </p:nvSpPr>
        <p:spPr/>
        <p:txBody>
          <a:bodyPr/>
          <a:lstStyle/>
          <a:p>
            <a:fld id="{7E54F80E-C3FD-42EB-B34C-C3A4426B0FD3}" type="datetimeFigureOut">
              <a:rPr lang="en-IN" smtClean="0"/>
              <a:t>23-04-2023</a:t>
            </a:fld>
            <a:endParaRPr lang="en-IN"/>
          </a:p>
        </p:txBody>
      </p:sp>
      <p:sp>
        <p:nvSpPr>
          <p:cNvPr id="5" name="Footer Placeholder 4">
            <a:extLst>
              <a:ext uri="{FF2B5EF4-FFF2-40B4-BE49-F238E27FC236}">
                <a16:creationId xmlns:a16="http://schemas.microsoft.com/office/drawing/2014/main" id="{C4C2E8F0-936B-C436-C218-4587085071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BCB6BB-76BA-70F4-FD1E-3BA7AC456D87}"/>
              </a:ext>
            </a:extLst>
          </p:cNvPr>
          <p:cNvSpPr>
            <a:spLocks noGrp="1"/>
          </p:cNvSpPr>
          <p:nvPr>
            <p:ph type="sldNum" sz="quarter" idx="12"/>
          </p:nvPr>
        </p:nvSpPr>
        <p:spPr/>
        <p:txBody>
          <a:bodyPr/>
          <a:lstStyle/>
          <a:p>
            <a:fld id="{529C18F7-A866-44CC-B561-C82DFD1F972A}" type="slidenum">
              <a:rPr lang="en-IN" smtClean="0"/>
              <a:t>‹#›</a:t>
            </a:fld>
            <a:endParaRPr lang="en-IN"/>
          </a:p>
        </p:txBody>
      </p:sp>
    </p:spTree>
    <p:extLst>
      <p:ext uri="{BB962C8B-B14F-4D97-AF65-F5344CB8AC3E}">
        <p14:creationId xmlns:p14="http://schemas.microsoft.com/office/powerpoint/2010/main" val="2687242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D02522-A2A9-7CEC-3435-4ABB189D97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467C70-A507-69F0-D19D-84B3E3B27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570967-D3AB-8DEB-239F-8C53257316E6}"/>
              </a:ext>
            </a:extLst>
          </p:cNvPr>
          <p:cNvSpPr>
            <a:spLocks noGrp="1"/>
          </p:cNvSpPr>
          <p:nvPr>
            <p:ph type="dt" sz="half" idx="10"/>
          </p:nvPr>
        </p:nvSpPr>
        <p:spPr/>
        <p:txBody>
          <a:bodyPr/>
          <a:lstStyle/>
          <a:p>
            <a:fld id="{7E54F80E-C3FD-42EB-B34C-C3A4426B0FD3}" type="datetimeFigureOut">
              <a:rPr lang="en-IN" smtClean="0"/>
              <a:t>23-04-2023</a:t>
            </a:fld>
            <a:endParaRPr lang="en-IN"/>
          </a:p>
        </p:txBody>
      </p:sp>
      <p:sp>
        <p:nvSpPr>
          <p:cNvPr id="5" name="Footer Placeholder 4">
            <a:extLst>
              <a:ext uri="{FF2B5EF4-FFF2-40B4-BE49-F238E27FC236}">
                <a16:creationId xmlns:a16="http://schemas.microsoft.com/office/drawing/2014/main" id="{529D850F-5F99-49AF-F94C-04429049F3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869FD7-FC9F-43E9-3B7E-C61F9AB7B69A}"/>
              </a:ext>
            </a:extLst>
          </p:cNvPr>
          <p:cNvSpPr>
            <a:spLocks noGrp="1"/>
          </p:cNvSpPr>
          <p:nvPr>
            <p:ph type="sldNum" sz="quarter" idx="12"/>
          </p:nvPr>
        </p:nvSpPr>
        <p:spPr/>
        <p:txBody>
          <a:bodyPr/>
          <a:lstStyle/>
          <a:p>
            <a:fld id="{529C18F7-A866-44CC-B561-C82DFD1F972A}" type="slidenum">
              <a:rPr lang="en-IN" smtClean="0"/>
              <a:t>‹#›</a:t>
            </a:fld>
            <a:endParaRPr lang="en-IN"/>
          </a:p>
        </p:txBody>
      </p:sp>
    </p:spTree>
    <p:extLst>
      <p:ext uri="{BB962C8B-B14F-4D97-AF65-F5344CB8AC3E}">
        <p14:creationId xmlns:p14="http://schemas.microsoft.com/office/powerpoint/2010/main" val="108528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002D-39B3-DF60-34EF-57CA89AE5D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2BCB00-7733-C8DE-F4D4-2B8E5A1D0F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1CBACF-7028-A24E-115A-3275E1CAB38E}"/>
              </a:ext>
            </a:extLst>
          </p:cNvPr>
          <p:cNvSpPr>
            <a:spLocks noGrp="1"/>
          </p:cNvSpPr>
          <p:nvPr>
            <p:ph type="dt" sz="half" idx="10"/>
          </p:nvPr>
        </p:nvSpPr>
        <p:spPr/>
        <p:txBody>
          <a:bodyPr/>
          <a:lstStyle/>
          <a:p>
            <a:fld id="{7E54F80E-C3FD-42EB-B34C-C3A4426B0FD3}" type="datetimeFigureOut">
              <a:rPr lang="en-IN" smtClean="0"/>
              <a:t>23-04-2023</a:t>
            </a:fld>
            <a:endParaRPr lang="en-IN"/>
          </a:p>
        </p:txBody>
      </p:sp>
      <p:sp>
        <p:nvSpPr>
          <p:cNvPr id="5" name="Footer Placeholder 4">
            <a:extLst>
              <a:ext uri="{FF2B5EF4-FFF2-40B4-BE49-F238E27FC236}">
                <a16:creationId xmlns:a16="http://schemas.microsoft.com/office/drawing/2014/main" id="{D8C88C21-689C-BD7E-21EA-89107DE95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A3C44-9E18-FAD6-00AE-F62377E959BF}"/>
              </a:ext>
            </a:extLst>
          </p:cNvPr>
          <p:cNvSpPr>
            <a:spLocks noGrp="1"/>
          </p:cNvSpPr>
          <p:nvPr>
            <p:ph type="sldNum" sz="quarter" idx="12"/>
          </p:nvPr>
        </p:nvSpPr>
        <p:spPr/>
        <p:txBody>
          <a:bodyPr/>
          <a:lstStyle/>
          <a:p>
            <a:fld id="{529C18F7-A866-44CC-B561-C82DFD1F972A}" type="slidenum">
              <a:rPr lang="en-IN" smtClean="0"/>
              <a:t>‹#›</a:t>
            </a:fld>
            <a:endParaRPr lang="en-IN"/>
          </a:p>
        </p:txBody>
      </p:sp>
    </p:spTree>
    <p:extLst>
      <p:ext uri="{BB962C8B-B14F-4D97-AF65-F5344CB8AC3E}">
        <p14:creationId xmlns:p14="http://schemas.microsoft.com/office/powerpoint/2010/main" val="177992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71FE-486F-5DD2-C039-62DB5D8B2E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AD1847-5CBB-B8E4-FDFE-B22A975237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C241A7-5E84-60BD-AA2E-137508C59E5D}"/>
              </a:ext>
            </a:extLst>
          </p:cNvPr>
          <p:cNvSpPr>
            <a:spLocks noGrp="1"/>
          </p:cNvSpPr>
          <p:nvPr>
            <p:ph type="dt" sz="half" idx="10"/>
          </p:nvPr>
        </p:nvSpPr>
        <p:spPr/>
        <p:txBody>
          <a:bodyPr/>
          <a:lstStyle/>
          <a:p>
            <a:fld id="{7E54F80E-C3FD-42EB-B34C-C3A4426B0FD3}" type="datetimeFigureOut">
              <a:rPr lang="en-IN" smtClean="0"/>
              <a:t>23-04-2023</a:t>
            </a:fld>
            <a:endParaRPr lang="en-IN"/>
          </a:p>
        </p:txBody>
      </p:sp>
      <p:sp>
        <p:nvSpPr>
          <p:cNvPr id="5" name="Footer Placeholder 4">
            <a:extLst>
              <a:ext uri="{FF2B5EF4-FFF2-40B4-BE49-F238E27FC236}">
                <a16:creationId xmlns:a16="http://schemas.microsoft.com/office/drawing/2014/main" id="{73EABDFB-1CC0-F3EE-9C86-084EDA87C1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717FE-38F3-0F04-FF9B-1AF7997A4EA2}"/>
              </a:ext>
            </a:extLst>
          </p:cNvPr>
          <p:cNvSpPr>
            <a:spLocks noGrp="1"/>
          </p:cNvSpPr>
          <p:nvPr>
            <p:ph type="sldNum" sz="quarter" idx="12"/>
          </p:nvPr>
        </p:nvSpPr>
        <p:spPr/>
        <p:txBody>
          <a:bodyPr/>
          <a:lstStyle/>
          <a:p>
            <a:fld id="{529C18F7-A866-44CC-B561-C82DFD1F972A}" type="slidenum">
              <a:rPr lang="en-IN" smtClean="0"/>
              <a:t>‹#›</a:t>
            </a:fld>
            <a:endParaRPr lang="en-IN"/>
          </a:p>
        </p:txBody>
      </p:sp>
    </p:spTree>
    <p:extLst>
      <p:ext uri="{BB962C8B-B14F-4D97-AF65-F5344CB8AC3E}">
        <p14:creationId xmlns:p14="http://schemas.microsoft.com/office/powerpoint/2010/main" val="1400178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4DEF9-45E2-3547-EBF8-B330CCB7B1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C0D6CC-1FCA-2B14-E86F-578802C9B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0A5C31-07D3-D955-F313-123AA6591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72EBB5-D64D-1341-E474-4498A1F04585}"/>
              </a:ext>
            </a:extLst>
          </p:cNvPr>
          <p:cNvSpPr>
            <a:spLocks noGrp="1"/>
          </p:cNvSpPr>
          <p:nvPr>
            <p:ph type="dt" sz="half" idx="10"/>
          </p:nvPr>
        </p:nvSpPr>
        <p:spPr/>
        <p:txBody>
          <a:bodyPr/>
          <a:lstStyle/>
          <a:p>
            <a:fld id="{7E54F80E-C3FD-42EB-B34C-C3A4426B0FD3}" type="datetimeFigureOut">
              <a:rPr lang="en-IN" smtClean="0"/>
              <a:t>23-04-2023</a:t>
            </a:fld>
            <a:endParaRPr lang="en-IN"/>
          </a:p>
        </p:txBody>
      </p:sp>
      <p:sp>
        <p:nvSpPr>
          <p:cNvPr id="6" name="Footer Placeholder 5">
            <a:extLst>
              <a:ext uri="{FF2B5EF4-FFF2-40B4-BE49-F238E27FC236}">
                <a16:creationId xmlns:a16="http://schemas.microsoft.com/office/drawing/2014/main" id="{7B8511FB-4BF7-8A1C-DE45-FB2F34E782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29DE81-6EEB-0E72-FD17-0A4C907141D8}"/>
              </a:ext>
            </a:extLst>
          </p:cNvPr>
          <p:cNvSpPr>
            <a:spLocks noGrp="1"/>
          </p:cNvSpPr>
          <p:nvPr>
            <p:ph type="sldNum" sz="quarter" idx="12"/>
          </p:nvPr>
        </p:nvSpPr>
        <p:spPr/>
        <p:txBody>
          <a:bodyPr/>
          <a:lstStyle/>
          <a:p>
            <a:fld id="{529C18F7-A866-44CC-B561-C82DFD1F972A}" type="slidenum">
              <a:rPr lang="en-IN" smtClean="0"/>
              <a:t>‹#›</a:t>
            </a:fld>
            <a:endParaRPr lang="en-IN"/>
          </a:p>
        </p:txBody>
      </p:sp>
    </p:spTree>
    <p:extLst>
      <p:ext uri="{BB962C8B-B14F-4D97-AF65-F5344CB8AC3E}">
        <p14:creationId xmlns:p14="http://schemas.microsoft.com/office/powerpoint/2010/main" val="42202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79F3-774A-5C6A-96ED-46AB0C8772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5ADE1B-AEF1-DD72-4F0F-EE992F7A18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12DA1-5096-C126-0705-5C2B229F7A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BED366-97E9-2329-1A8A-569ED83A6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9AD20E-D13A-19C8-C239-578B3E7198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820AD1-CE01-36F3-1380-5ABFA0A7BBF2}"/>
              </a:ext>
            </a:extLst>
          </p:cNvPr>
          <p:cNvSpPr>
            <a:spLocks noGrp="1"/>
          </p:cNvSpPr>
          <p:nvPr>
            <p:ph type="dt" sz="half" idx="10"/>
          </p:nvPr>
        </p:nvSpPr>
        <p:spPr/>
        <p:txBody>
          <a:bodyPr/>
          <a:lstStyle/>
          <a:p>
            <a:fld id="{7E54F80E-C3FD-42EB-B34C-C3A4426B0FD3}" type="datetimeFigureOut">
              <a:rPr lang="en-IN" smtClean="0"/>
              <a:t>23-04-2023</a:t>
            </a:fld>
            <a:endParaRPr lang="en-IN"/>
          </a:p>
        </p:txBody>
      </p:sp>
      <p:sp>
        <p:nvSpPr>
          <p:cNvPr id="8" name="Footer Placeholder 7">
            <a:extLst>
              <a:ext uri="{FF2B5EF4-FFF2-40B4-BE49-F238E27FC236}">
                <a16:creationId xmlns:a16="http://schemas.microsoft.com/office/drawing/2014/main" id="{DEA799B3-476B-B101-E3E5-5FA4F0FE66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D426C4-4E9A-C9EC-FB8F-804CD87920B2}"/>
              </a:ext>
            </a:extLst>
          </p:cNvPr>
          <p:cNvSpPr>
            <a:spLocks noGrp="1"/>
          </p:cNvSpPr>
          <p:nvPr>
            <p:ph type="sldNum" sz="quarter" idx="12"/>
          </p:nvPr>
        </p:nvSpPr>
        <p:spPr/>
        <p:txBody>
          <a:bodyPr/>
          <a:lstStyle/>
          <a:p>
            <a:fld id="{529C18F7-A866-44CC-B561-C82DFD1F972A}" type="slidenum">
              <a:rPr lang="en-IN" smtClean="0"/>
              <a:t>‹#›</a:t>
            </a:fld>
            <a:endParaRPr lang="en-IN"/>
          </a:p>
        </p:txBody>
      </p:sp>
    </p:spTree>
    <p:extLst>
      <p:ext uri="{BB962C8B-B14F-4D97-AF65-F5344CB8AC3E}">
        <p14:creationId xmlns:p14="http://schemas.microsoft.com/office/powerpoint/2010/main" val="2127078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1E21-E99D-0E12-9FC1-19D8570FBE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F69A0A-6263-C152-8CC4-4E62F3E82A34}"/>
              </a:ext>
            </a:extLst>
          </p:cNvPr>
          <p:cNvSpPr>
            <a:spLocks noGrp="1"/>
          </p:cNvSpPr>
          <p:nvPr>
            <p:ph type="dt" sz="half" idx="10"/>
          </p:nvPr>
        </p:nvSpPr>
        <p:spPr/>
        <p:txBody>
          <a:bodyPr/>
          <a:lstStyle/>
          <a:p>
            <a:fld id="{7E54F80E-C3FD-42EB-B34C-C3A4426B0FD3}" type="datetimeFigureOut">
              <a:rPr lang="en-IN" smtClean="0"/>
              <a:t>23-04-2023</a:t>
            </a:fld>
            <a:endParaRPr lang="en-IN"/>
          </a:p>
        </p:txBody>
      </p:sp>
      <p:sp>
        <p:nvSpPr>
          <p:cNvPr id="4" name="Footer Placeholder 3">
            <a:extLst>
              <a:ext uri="{FF2B5EF4-FFF2-40B4-BE49-F238E27FC236}">
                <a16:creationId xmlns:a16="http://schemas.microsoft.com/office/drawing/2014/main" id="{98C6A4B4-3A1D-06B0-E82B-3F36225182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C26E24-744A-1962-4867-B62C349B4CBB}"/>
              </a:ext>
            </a:extLst>
          </p:cNvPr>
          <p:cNvSpPr>
            <a:spLocks noGrp="1"/>
          </p:cNvSpPr>
          <p:nvPr>
            <p:ph type="sldNum" sz="quarter" idx="12"/>
          </p:nvPr>
        </p:nvSpPr>
        <p:spPr/>
        <p:txBody>
          <a:bodyPr/>
          <a:lstStyle/>
          <a:p>
            <a:fld id="{529C18F7-A866-44CC-B561-C82DFD1F972A}" type="slidenum">
              <a:rPr lang="en-IN" smtClean="0"/>
              <a:t>‹#›</a:t>
            </a:fld>
            <a:endParaRPr lang="en-IN"/>
          </a:p>
        </p:txBody>
      </p:sp>
    </p:spTree>
    <p:extLst>
      <p:ext uri="{BB962C8B-B14F-4D97-AF65-F5344CB8AC3E}">
        <p14:creationId xmlns:p14="http://schemas.microsoft.com/office/powerpoint/2010/main" val="379993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ED8081-3B19-292A-7D2C-241A4B4F121B}"/>
              </a:ext>
            </a:extLst>
          </p:cNvPr>
          <p:cNvSpPr>
            <a:spLocks noGrp="1"/>
          </p:cNvSpPr>
          <p:nvPr>
            <p:ph type="dt" sz="half" idx="10"/>
          </p:nvPr>
        </p:nvSpPr>
        <p:spPr/>
        <p:txBody>
          <a:bodyPr/>
          <a:lstStyle/>
          <a:p>
            <a:fld id="{7E54F80E-C3FD-42EB-B34C-C3A4426B0FD3}" type="datetimeFigureOut">
              <a:rPr lang="en-IN" smtClean="0"/>
              <a:t>23-04-2023</a:t>
            </a:fld>
            <a:endParaRPr lang="en-IN"/>
          </a:p>
        </p:txBody>
      </p:sp>
      <p:sp>
        <p:nvSpPr>
          <p:cNvPr id="3" name="Footer Placeholder 2">
            <a:extLst>
              <a:ext uri="{FF2B5EF4-FFF2-40B4-BE49-F238E27FC236}">
                <a16:creationId xmlns:a16="http://schemas.microsoft.com/office/drawing/2014/main" id="{3486A03A-E2D8-445D-E3BC-B8C41D4F37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56EFEC-A17A-FCBE-2855-627C345CCFB0}"/>
              </a:ext>
            </a:extLst>
          </p:cNvPr>
          <p:cNvSpPr>
            <a:spLocks noGrp="1"/>
          </p:cNvSpPr>
          <p:nvPr>
            <p:ph type="sldNum" sz="quarter" idx="12"/>
          </p:nvPr>
        </p:nvSpPr>
        <p:spPr/>
        <p:txBody>
          <a:bodyPr/>
          <a:lstStyle/>
          <a:p>
            <a:fld id="{529C18F7-A866-44CC-B561-C82DFD1F972A}" type="slidenum">
              <a:rPr lang="en-IN" smtClean="0"/>
              <a:t>‹#›</a:t>
            </a:fld>
            <a:endParaRPr lang="en-IN"/>
          </a:p>
        </p:txBody>
      </p:sp>
    </p:spTree>
    <p:extLst>
      <p:ext uri="{BB962C8B-B14F-4D97-AF65-F5344CB8AC3E}">
        <p14:creationId xmlns:p14="http://schemas.microsoft.com/office/powerpoint/2010/main" val="245644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9973-0677-9575-5D82-1FBDC9EEC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9D34B3-4F0E-A1DA-9C35-844FD503E5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FDC72A-9D0E-AA7E-9578-39916C843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ACBE34-D48F-205E-2E19-C2E6DDF9BA74}"/>
              </a:ext>
            </a:extLst>
          </p:cNvPr>
          <p:cNvSpPr>
            <a:spLocks noGrp="1"/>
          </p:cNvSpPr>
          <p:nvPr>
            <p:ph type="dt" sz="half" idx="10"/>
          </p:nvPr>
        </p:nvSpPr>
        <p:spPr/>
        <p:txBody>
          <a:bodyPr/>
          <a:lstStyle/>
          <a:p>
            <a:fld id="{7E54F80E-C3FD-42EB-B34C-C3A4426B0FD3}" type="datetimeFigureOut">
              <a:rPr lang="en-IN" smtClean="0"/>
              <a:t>23-04-2023</a:t>
            </a:fld>
            <a:endParaRPr lang="en-IN"/>
          </a:p>
        </p:txBody>
      </p:sp>
      <p:sp>
        <p:nvSpPr>
          <p:cNvPr id="6" name="Footer Placeholder 5">
            <a:extLst>
              <a:ext uri="{FF2B5EF4-FFF2-40B4-BE49-F238E27FC236}">
                <a16:creationId xmlns:a16="http://schemas.microsoft.com/office/drawing/2014/main" id="{FABF5405-1FC5-E483-4DAC-468649D929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1AF938-DA55-690F-3E2C-6D7F1D75B3AB}"/>
              </a:ext>
            </a:extLst>
          </p:cNvPr>
          <p:cNvSpPr>
            <a:spLocks noGrp="1"/>
          </p:cNvSpPr>
          <p:nvPr>
            <p:ph type="sldNum" sz="quarter" idx="12"/>
          </p:nvPr>
        </p:nvSpPr>
        <p:spPr/>
        <p:txBody>
          <a:bodyPr/>
          <a:lstStyle/>
          <a:p>
            <a:fld id="{529C18F7-A866-44CC-B561-C82DFD1F972A}" type="slidenum">
              <a:rPr lang="en-IN" smtClean="0"/>
              <a:t>‹#›</a:t>
            </a:fld>
            <a:endParaRPr lang="en-IN"/>
          </a:p>
        </p:txBody>
      </p:sp>
    </p:spTree>
    <p:extLst>
      <p:ext uri="{BB962C8B-B14F-4D97-AF65-F5344CB8AC3E}">
        <p14:creationId xmlns:p14="http://schemas.microsoft.com/office/powerpoint/2010/main" val="4051165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6B81-E3C5-F9AD-A8EE-515C7550F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5C4F26-E3D3-3943-49CA-3F513FB39F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E05A98-085C-D944-B5D6-FAF164C63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B0CA6B-FB35-A983-C317-94D91F2AA6CD}"/>
              </a:ext>
            </a:extLst>
          </p:cNvPr>
          <p:cNvSpPr>
            <a:spLocks noGrp="1"/>
          </p:cNvSpPr>
          <p:nvPr>
            <p:ph type="dt" sz="half" idx="10"/>
          </p:nvPr>
        </p:nvSpPr>
        <p:spPr/>
        <p:txBody>
          <a:bodyPr/>
          <a:lstStyle/>
          <a:p>
            <a:fld id="{7E54F80E-C3FD-42EB-B34C-C3A4426B0FD3}" type="datetimeFigureOut">
              <a:rPr lang="en-IN" smtClean="0"/>
              <a:t>23-04-2023</a:t>
            </a:fld>
            <a:endParaRPr lang="en-IN"/>
          </a:p>
        </p:txBody>
      </p:sp>
      <p:sp>
        <p:nvSpPr>
          <p:cNvPr id="6" name="Footer Placeholder 5">
            <a:extLst>
              <a:ext uri="{FF2B5EF4-FFF2-40B4-BE49-F238E27FC236}">
                <a16:creationId xmlns:a16="http://schemas.microsoft.com/office/drawing/2014/main" id="{72ED4BF4-FAC3-7D3D-415A-93F2447CFE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5031E3-D852-3C58-2D7F-6D242261EF6A}"/>
              </a:ext>
            </a:extLst>
          </p:cNvPr>
          <p:cNvSpPr>
            <a:spLocks noGrp="1"/>
          </p:cNvSpPr>
          <p:nvPr>
            <p:ph type="sldNum" sz="quarter" idx="12"/>
          </p:nvPr>
        </p:nvSpPr>
        <p:spPr/>
        <p:txBody>
          <a:bodyPr/>
          <a:lstStyle/>
          <a:p>
            <a:fld id="{529C18F7-A866-44CC-B561-C82DFD1F972A}" type="slidenum">
              <a:rPr lang="en-IN" smtClean="0"/>
              <a:t>‹#›</a:t>
            </a:fld>
            <a:endParaRPr lang="en-IN"/>
          </a:p>
        </p:txBody>
      </p:sp>
    </p:spTree>
    <p:extLst>
      <p:ext uri="{BB962C8B-B14F-4D97-AF65-F5344CB8AC3E}">
        <p14:creationId xmlns:p14="http://schemas.microsoft.com/office/powerpoint/2010/main" val="40543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9CAF3C-7544-E812-6157-3A74B10191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8C4EE6-4E87-00CD-0859-DBE027A3F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FD4852-41DC-F89E-EF16-6AD0F82B6E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4F80E-C3FD-42EB-B34C-C3A4426B0FD3}" type="datetimeFigureOut">
              <a:rPr lang="en-IN" smtClean="0"/>
              <a:t>23-04-2023</a:t>
            </a:fld>
            <a:endParaRPr lang="en-IN"/>
          </a:p>
        </p:txBody>
      </p:sp>
      <p:sp>
        <p:nvSpPr>
          <p:cNvPr id="5" name="Footer Placeholder 4">
            <a:extLst>
              <a:ext uri="{FF2B5EF4-FFF2-40B4-BE49-F238E27FC236}">
                <a16:creationId xmlns:a16="http://schemas.microsoft.com/office/drawing/2014/main" id="{826383C6-A0B8-2049-A3E4-FB3B957DE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03387C-D7DF-76CC-6FD3-025B11758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9C18F7-A866-44CC-B561-C82DFD1F972A}" type="slidenum">
              <a:rPr lang="en-IN" smtClean="0"/>
              <a:t>‹#›</a:t>
            </a:fld>
            <a:endParaRPr lang="en-IN"/>
          </a:p>
        </p:txBody>
      </p:sp>
    </p:spTree>
    <p:extLst>
      <p:ext uri="{BB962C8B-B14F-4D97-AF65-F5344CB8AC3E}">
        <p14:creationId xmlns:p14="http://schemas.microsoft.com/office/powerpoint/2010/main" val="9941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B4B80CE-3E65-08B1-46D7-E3B012841D57}"/>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Introduction</a:t>
            </a:r>
          </a:p>
        </p:txBody>
      </p:sp>
      <p:sp>
        <p:nvSpPr>
          <p:cNvPr id="5" name="Content Placeholder 4">
            <a:extLst>
              <a:ext uri="{FF2B5EF4-FFF2-40B4-BE49-F238E27FC236}">
                <a16:creationId xmlns:a16="http://schemas.microsoft.com/office/drawing/2014/main" id="{5869D723-ACD9-B07B-DEC6-DCFB3A0477B9}"/>
              </a:ext>
            </a:extLst>
          </p:cNvPr>
          <p:cNvSpPr>
            <a:spLocks noGrp="1"/>
          </p:cNvSpPr>
          <p:nvPr>
            <p:ph idx="1"/>
          </p:nvPr>
        </p:nvSpPr>
        <p:spPr>
          <a:xfrm>
            <a:off x="838200" y="2438400"/>
            <a:ext cx="10515600" cy="3738562"/>
          </a:xfrm>
        </p:spPr>
        <p:txBody>
          <a:bodyPr>
            <a:normAutofit/>
          </a:bodyPr>
          <a:lstStyle/>
          <a:p>
            <a:pPr algn="l" fontAlgn="base"/>
            <a:r>
              <a:rPr lang="en-US" sz="2000" b="0" i="0" dirty="0">
                <a:solidFill>
                  <a:srgbClr val="273239"/>
                </a:solidFill>
                <a:effectLst/>
                <a:latin typeface="urw-din"/>
              </a:rPr>
              <a:t>A design pattern provides a general reusable solution for the common problems that occur in software design. The pattern typically shows relationships and interactions between classes or objects. The idea is to speed up the development process by providing well-tested, proven development/design paradigms. Design patterns are programming language independent strategies for solving a common problem. That means a design pattern represents an idea, not a particular implementation. By using design patterns, you can make your code more flexible, reusable, and maintainable.</a:t>
            </a:r>
          </a:p>
          <a:p>
            <a:pPr algn="l" fontAlgn="base"/>
            <a:r>
              <a:rPr lang="en-US" sz="2000" b="0" i="0" dirty="0">
                <a:solidFill>
                  <a:srgbClr val="273239"/>
                </a:solidFill>
                <a:effectLst/>
                <a:latin typeface="urw-din"/>
              </a:rPr>
              <a:t>It’s not mandatory to always implement design patterns in your project. Design patterns are not meant for project development. Design patterns are meant for common problem-solving. Whenever there is a need, you have to implement a suitable pattern to avoid such problems in the future. To find out which pattern to use, you just have to try to understand the design patterns and their purposes. Only by doing that, you will be able to pick the right one. </a:t>
            </a:r>
          </a:p>
        </p:txBody>
      </p:sp>
    </p:spTree>
    <p:extLst>
      <p:ext uri="{BB962C8B-B14F-4D97-AF65-F5344CB8AC3E}">
        <p14:creationId xmlns:p14="http://schemas.microsoft.com/office/powerpoint/2010/main" val="847102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65B2BB-8DD6-FE6C-B972-21B3CC04D0EB}"/>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MVC</a:t>
            </a:r>
          </a:p>
        </p:txBody>
      </p:sp>
      <p:sp>
        <p:nvSpPr>
          <p:cNvPr id="3" name="Content Placeholder 2">
            <a:extLst>
              <a:ext uri="{FF2B5EF4-FFF2-40B4-BE49-F238E27FC236}">
                <a16:creationId xmlns:a16="http://schemas.microsoft.com/office/drawing/2014/main" id="{3D5B7F30-73DE-9636-C6EB-6418B5F7DA0C}"/>
              </a:ext>
            </a:extLst>
          </p:cNvPr>
          <p:cNvSpPr>
            <a:spLocks noGrp="1"/>
          </p:cNvSpPr>
          <p:nvPr>
            <p:ph idx="1"/>
          </p:nvPr>
        </p:nvSpPr>
        <p:spPr>
          <a:xfrm>
            <a:off x="1371599" y="2318197"/>
            <a:ext cx="9724031" cy="3683358"/>
          </a:xfrm>
        </p:spPr>
        <p:txBody>
          <a:bodyPr anchor="t">
            <a:normAutofit/>
          </a:bodyPr>
          <a:lstStyle/>
          <a:p>
            <a:r>
              <a:rPr lang="en-US" sz="1700" b="1" dirty="0"/>
              <a:t>Model:</a:t>
            </a:r>
            <a:r>
              <a:rPr lang="en-US" sz="1700" dirty="0"/>
              <a:t> This component stores the application data. It has no knowledge about the interface. The model is responsible for handling the domain logic(real-world business rules) and communication with the database and network layers.</a:t>
            </a:r>
          </a:p>
          <a:p>
            <a:r>
              <a:rPr lang="en-US" sz="1700" b="1" dirty="0"/>
              <a:t>View:</a:t>
            </a:r>
            <a:r>
              <a:rPr lang="en-US" sz="1700" dirty="0"/>
              <a:t> It is the UI(User Interface) layer that holds components that are visible on the screen. Moreover, it provides the visualization of the data stored in the Model and offers interaction to the user.</a:t>
            </a:r>
          </a:p>
          <a:p>
            <a:r>
              <a:rPr lang="en-US" sz="1700" b="1" dirty="0"/>
              <a:t>Controller:</a:t>
            </a:r>
            <a:r>
              <a:rPr lang="en-US" sz="1700" dirty="0"/>
              <a:t> This component establishes the relationship between the View and the Model. It contains the core application logic and gets informed of the user’s response and updates the Model as per the need.</a:t>
            </a:r>
            <a:endParaRPr lang="en-IN" sz="1700" dirty="0"/>
          </a:p>
        </p:txBody>
      </p:sp>
    </p:spTree>
    <p:extLst>
      <p:ext uri="{BB962C8B-B14F-4D97-AF65-F5344CB8AC3E}">
        <p14:creationId xmlns:p14="http://schemas.microsoft.com/office/powerpoint/2010/main" val="3467223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22267-7D89-75F9-66BC-E266F6F604B8}"/>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MVVM</a:t>
            </a:r>
          </a:p>
        </p:txBody>
      </p:sp>
      <p:sp>
        <p:nvSpPr>
          <p:cNvPr id="3" name="Content Placeholder 2">
            <a:extLst>
              <a:ext uri="{FF2B5EF4-FFF2-40B4-BE49-F238E27FC236}">
                <a16:creationId xmlns:a16="http://schemas.microsoft.com/office/drawing/2014/main" id="{CCA76C68-466F-1482-5473-08E85E71071E}"/>
              </a:ext>
            </a:extLst>
          </p:cNvPr>
          <p:cNvSpPr>
            <a:spLocks noGrp="1"/>
          </p:cNvSpPr>
          <p:nvPr>
            <p:ph idx="1"/>
          </p:nvPr>
        </p:nvSpPr>
        <p:spPr>
          <a:xfrm>
            <a:off x="1371599" y="2318197"/>
            <a:ext cx="9724031" cy="3683358"/>
          </a:xfrm>
        </p:spPr>
        <p:txBody>
          <a:bodyPr anchor="t">
            <a:normAutofit/>
          </a:bodyPr>
          <a:lstStyle/>
          <a:p>
            <a:r>
              <a:rPr lang="en-US" sz="2000" b="1" dirty="0"/>
              <a:t>Model:</a:t>
            </a:r>
            <a:r>
              <a:rPr lang="en-US" sz="2000" dirty="0"/>
              <a:t> This layer is responsible for the abstraction of the data sources. Model and </a:t>
            </a:r>
            <a:r>
              <a:rPr lang="en-US" sz="2000" dirty="0" err="1"/>
              <a:t>ViewModel</a:t>
            </a:r>
            <a:r>
              <a:rPr lang="en-US" sz="2000" dirty="0"/>
              <a:t> work together to get and save the data.</a:t>
            </a:r>
          </a:p>
          <a:p>
            <a:r>
              <a:rPr lang="en-US" sz="2000" b="1" dirty="0"/>
              <a:t>View:</a:t>
            </a:r>
            <a:r>
              <a:rPr lang="en-US" sz="2000" dirty="0"/>
              <a:t> The purpose of this layer is to inform the </a:t>
            </a:r>
            <a:r>
              <a:rPr lang="en-US" sz="2000" dirty="0" err="1"/>
              <a:t>ViewModel</a:t>
            </a:r>
            <a:r>
              <a:rPr lang="en-US" sz="2000" dirty="0"/>
              <a:t> about the user’s action. This layer observes the </a:t>
            </a:r>
            <a:r>
              <a:rPr lang="en-US" sz="2000" dirty="0" err="1"/>
              <a:t>ViewModel</a:t>
            </a:r>
            <a:r>
              <a:rPr lang="en-US" sz="2000" dirty="0"/>
              <a:t> and does not contain any kind of application logic.</a:t>
            </a:r>
          </a:p>
          <a:p>
            <a:r>
              <a:rPr lang="en-US" sz="2000" b="1" dirty="0" err="1"/>
              <a:t>ViewModel</a:t>
            </a:r>
            <a:r>
              <a:rPr lang="en-US" sz="2000" b="1" dirty="0"/>
              <a:t>:</a:t>
            </a:r>
            <a:r>
              <a:rPr lang="en-US" sz="2000" dirty="0"/>
              <a:t> It exposes those data streams which are relevant to the View. Moreover, it servers as a link between the Model and the View.</a:t>
            </a:r>
            <a:endParaRPr lang="en-IN" sz="2000" dirty="0"/>
          </a:p>
        </p:txBody>
      </p:sp>
    </p:spTree>
    <p:extLst>
      <p:ext uri="{BB962C8B-B14F-4D97-AF65-F5344CB8AC3E}">
        <p14:creationId xmlns:p14="http://schemas.microsoft.com/office/powerpoint/2010/main" val="3955071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57BF97-80D8-AD2A-72F9-179C2BBAE190}"/>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MVP</a:t>
            </a:r>
          </a:p>
        </p:txBody>
      </p:sp>
      <p:sp>
        <p:nvSpPr>
          <p:cNvPr id="3" name="Content Placeholder 2">
            <a:extLst>
              <a:ext uri="{FF2B5EF4-FFF2-40B4-BE49-F238E27FC236}">
                <a16:creationId xmlns:a16="http://schemas.microsoft.com/office/drawing/2014/main" id="{DB032D57-5ABA-C30A-2ADB-53EB794870F4}"/>
              </a:ext>
            </a:extLst>
          </p:cNvPr>
          <p:cNvSpPr>
            <a:spLocks noGrp="1"/>
          </p:cNvSpPr>
          <p:nvPr>
            <p:ph idx="1"/>
          </p:nvPr>
        </p:nvSpPr>
        <p:spPr>
          <a:xfrm>
            <a:off x="1003852" y="1751666"/>
            <a:ext cx="9724031" cy="4811796"/>
          </a:xfrm>
        </p:spPr>
        <p:txBody>
          <a:bodyPr anchor="t">
            <a:noAutofit/>
          </a:bodyPr>
          <a:lstStyle/>
          <a:p>
            <a:pPr algn="l" fontAlgn="base">
              <a:buFont typeface="Arial" panose="020B0604020202020204" pitchFamily="34" charset="0"/>
              <a:buChar char="•"/>
            </a:pPr>
            <a:r>
              <a:rPr lang="en-US" sz="1200" b="1" i="0" dirty="0">
                <a:solidFill>
                  <a:srgbClr val="273239"/>
                </a:solidFill>
                <a:effectLst/>
                <a:latin typeface="Nunito" pitchFamily="2" charset="0"/>
              </a:rPr>
              <a:t>Model:</a:t>
            </a:r>
            <a:r>
              <a:rPr lang="en-US" sz="1200" b="0" i="0" dirty="0">
                <a:solidFill>
                  <a:srgbClr val="273239"/>
                </a:solidFill>
                <a:effectLst/>
                <a:latin typeface="Nunito" pitchFamily="2" charset="0"/>
              </a:rPr>
              <a:t> Layer for storing data. It is responsible for handling the domain logic(real-world business rules) and communication with the database and network layers.</a:t>
            </a:r>
          </a:p>
          <a:p>
            <a:pPr algn="l" fontAlgn="base">
              <a:buFont typeface="Arial" panose="020B0604020202020204" pitchFamily="34" charset="0"/>
              <a:buChar char="•"/>
            </a:pPr>
            <a:r>
              <a:rPr lang="en-US" sz="1200" b="1" i="0" dirty="0">
                <a:solidFill>
                  <a:srgbClr val="273239"/>
                </a:solidFill>
                <a:effectLst/>
                <a:latin typeface="Nunito" pitchFamily="2" charset="0"/>
              </a:rPr>
              <a:t>View:</a:t>
            </a:r>
            <a:r>
              <a:rPr lang="en-US" sz="1200" b="0" i="0" dirty="0">
                <a:solidFill>
                  <a:srgbClr val="273239"/>
                </a:solidFill>
                <a:effectLst/>
                <a:latin typeface="Nunito" pitchFamily="2" charset="0"/>
              </a:rPr>
              <a:t> UI(User Interface) layer. It provides the visualization of the data and keep a track of the user’s action in order to notify the Presenter.</a:t>
            </a:r>
          </a:p>
          <a:p>
            <a:pPr algn="l" fontAlgn="base">
              <a:buFont typeface="Arial" panose="020B0604020202020204" pitchFamily="34" charset="0"/>
              <a:buChar char="•"/>
            </a:pPr>
            <a:r>
              <a:rPr lang="en-US" sz="1200" b="1" i="0" dirty="0">
                <a:solidFill>
                  <a:srgbClr val="273239"/>
                </a:solidFill>
                <a:effectLst/>
                <a:latin typeface="Nunito" pitchFamily="2" charset="0"/>
              </a:rPr>
              <a:t>Presenter:</a:t>
            </a:r>
            <a:r>
              <a:rPr lang="en-US" sz="1200" b="0" i="0" dirty="0">
                <a:solidFill>
                  <a:srgbClr val="273239"/>
                </a:solidFill>
                <a:effectLst/>
                <a:latin typeface="Nunito" pitchFamily="2" charset="0"/>
              </a:rPr>
              <a:t> Fetch the data from the model and applies the UI logic to decide what to display. It manages the state of the View and takes actions according to the user’s input notification from the View.</a:t>
            </a:r>
          </a:p>
          <a:p>
            <a:pPr marL="0" indent="0" algn="l" fontAlgn="base">
              <a:buNone/>
            </a:pPr>
            <a:endParaRPr lang="en-US" sz="1200" b="0" i="0" dirty="0">
              <a:solidFill>
                <a:srgbClr val="273239"/>
              </a:solidFill>
              <a:effectLst/>
              <a:latin typeface="Nunito" pitchFamily="2" charset="0"/>
            </a:endParaRPr>
          </a:p>
          <a:p>
            <a:pPr marL="457200" lvl="1" indent="0" fontAlgn="base">
              <a:spcBef>
                <a:spcPts val="300"/>
              </a:spcBef>
              <a:buNone/>
            </a:pPr>
            <a:r>
              <a:rPr lang="en-US" sz="1200" b="0" i="0" dirty="0">
                <a:solidFill>
                  <a:srgbClr val="273239"/>
                </a:solidFill>
                <a:effectLst/>
                <a:latin typeface="Nunito" pitchFamily="2" charset="0"/>
              </a:rPr>
              <a:t>public class Presenter : </a:t>
            </a:r>
            <a:r>
              <a:rPr lang="en-US" sz="1200" b="0" i="0" dirty="0" err="1">
                <a:solidFill>
                  <a:srgbClr val="273239"/>
                </a:solidFill>
                <a:effectLst/>
                <a:latin typeface="Nunito" pitchFamily="2" charset="0"/>
              </a:rPr>
              <a:t>IPresenter</a:t>
            </a:r>
            <a:r>
              <a:rPr lang="en-US" sz="1200" b="0" i="0" dirty="0">
                <a:solidFill>
                  <a:srgbClr val="273239"/>
                </a:solidFill>
                <a:effectLst/>
                <a:latin typeface="Nunito" pitchFamily="2" charset="0"/>
              </a:rPr>
              <a:t> {</a:t>
            </a:r>
          </a:p>
          <a:p>
            <a:pPr marL="457200" lvl="1" indent="0" fontAlgn="base">
              <a:spcBef>
                <a:spcPts val="300"/>
              </a:spcBef>
              <a:buNone/>
            </a:pPr>
            <a:r>
              <a:rPr lang="en-US" sz="1200" b="0" i="0" dirty="0">
                <a:solidFill>
                  <a:srgbClr val="273239"/>
                </a:solidFill>
                <a:effectLst/>
                <a:latin typeface="Nunito" pitchFamily="2" charset="0"/>
              </a:rPr>
              <a:t>    public Presenter(</a:t>
            </a:r>
            <a:r>
              <a:rPr lang="en-US" sz="1200" b="0" i="0" dirty="0" err="1">
                <a:solidFill>
                  <a:srgbClr val="273239"/>
                </a:solidFill>
                <a:effectLst/>
                <a:latin typeface="Nunito" pitchFamily="2" charset="0"/>
              </a:rPr>
              <a:t>IView</a:t>
            </a:r>
            <a:r>
              <a:rPr lang="en-US" sz="1200" b="0" i="0" dirty="0">
                <a:solidFill>
                  <a:srgbClr val="273239"/>
                </a:solidFill>
                <a:effectLst/>
                <a:latin typeface="Nunito" pitchFamily="2" charset="0"/>
              </a:rPr>
              <a:t> view) {</a:t>
            </a:r>
          </a:p>
          <a:p>
            <a:pPr marL="457200" lvl="1" indent="0" fontAlgn="base">
              <a:spcBef>
                <a:spcPts val="300"/>
              </a:spcBef>
              <a:buNone/>
            </a:pPr>
            <a:r>
              <a:rPr lang="en-US" sz="1200" b="0" i="0" dirty="0">
                <a:solidFill>
                  <a:srgbClr val="273239"/>
                </a:solidFill>
                <a:effectLst/>
                <a:latin typeface="Nunito" pitchFamily="2" charset="0"/>
              </a:rPr>
              <a:t>        ...</a:t>
            </a:r>
          </a:p>
          <a:p>
            <a:pPr marL="457200" lvl="1" indent="0" fontAlgn="base">
              <a:spcBef>
                <a:spcPts val="300"/>
              </a:spcBef>
              <a:buNone/>
            </a:pPr>
            <a:r>
              <a:rPr lang="en-US" sz="1200" b="0" i="0" dirty="0">
                <a:solidFill>
                  <a:srgbClr val="273239"/>
                </a:solidFill>
                <a:effectLst/>
                <a:latin typeface="Nunito" pitchFamily="2" charset="0"/>
              </a:rPr>
              <a:t>    }</a:t>
            </a:r>
          </a:p>
          <a:p>
            <a:pPr marL="457200" lvl="1" indent="0" fontAlgn="base">
              <a:spcBef>
                <a:spcPts val="300"/>
              </a:spcBef>
              <a:buNone/>
            </a:pPr>
            <a:r>
              <a:rPr lang="en-US" sz="1200" b="0" i="0" dirty="0">
                <a:solidFill>
                  <a:srgbClr val="273239"/>
                </a:solidFill>
                <a:effectLst/>
                <a:latin typeface="Nunito" pitchFamily="2" charset="0"/>
              </a:rPr>
              <a:t>}</a:t>
            </a:r>
          </a:p>
          <a:p>
            <a:pPr marL="457200" lvl="1" indent="0" fontAlgn="base">
              <a:spcBef>
                <a:spcPts val="300"/>
              </a:spcBef>
              <a:buNone/>
            </a:pPr>
            <a:endParaRPr lang="en-US" sz="1200" b="0" i="0" dirty="0">
              <a:solidFill>
                <a:srgbClr val="273239"/>
              </a:solidFill>
              <a:effectLst/>
              <a:latin typeface="Nunito" pitchFamily="2" charset="0"/>
            </a:endParaRPr>
          </a:p>
          <a:p>
            <a:pPr marL="457200" lvl="1" indent="0" fontAlgn="base">
              <a:spcBef>
                <a:spcPts val="300"/>
              </a:spcBef>
              <a:buNone/>
            </a:pPr>
            <a:r>
              <a:rPr lang="en-US" sz="1200" b="0" i="0" dirty="0">
                <a:solidFill>
                  <a:srgbClr val="273239"/>
                </a:solidFill>
                <a:effectLst/>
                <a:latin typeface="Nunito" pitchFamily="2" charset="0"/>
              </a:rPr>
              <a:t>public class View : </a:t>
            </a:r>
            <a:r>
              <a:rPr lang="en-US" sz="1200" b="0" i="0" dirty="0" err="1">
                <a:solidFill>
                  <a:srgbClr val="273239"/>
                </a:solidFill>
                <a:effectLst/>
                <a:latin typeface="Nunito" pitchFamily="2" charset="0"/>
              </a:rPr>
              <a:t>IView</a:t>
            </a:r>
            <a:endParaRPr lang="en-US" sz="1200" b="0" i="0" dirty="0">
              <a:solidFill>
                <a:srgbClr val="273239"/>
              </a:solidFill>
              <a:effectLst/>
              <a:latin typeface="Nunito" pitchFamily="2" charset="0"/>
            </a:endParaRPr>
          </a:p>
          <a:p>
            <a:pPr marL="457200" lvl="1" indent="0" fontAlgn="base">
              <a:spcBef>
                <a:spcPts val="300"/>
              </a:spcBef>
              <a:buNone/>
            </a:pPr>
            <a:r>
              <a:rPr lang="en-US" sz="1200" b="0" i="0" dirty="0">
                <a:solidFill>
                  <a:srgbClr val="273239"/>
                </a:solidFill>
                <a:effectLst/>
                <a:latin typeface="Nunito" pitchFamily="2" charset="0"/>
              </a:rPr>
              <a:t>{</a:t>
            </a:r>
          </a:p>
          <a:p>
            <a:pPr marL="457200" lvl="1" indent="0" fontAlgn="base">
              <a:spcBef>
                <a:spcPts val="300"/>
              </a:spcBef>
              <a:buNone/>
            </a:pPr>
            <a:r>
              <a:rPr lang="en-US" sz="1200" b="0" i="0" dirty="0">
                <a:solidFill>
                  <a:srgbClr val="273239"/>
                </a:solidFill>
                <a:effectLst/>
                <a:latin typeface="Nunito" pitchFamily="2" charset="0"/>
              </a:rPr>
              <a:t>    private </a:t>
            </a:r>
            <a:r>
              <a:rPr lang="en-US" sz="1200" b="0" i="0" dirty="0" err="1">
                <a:solidFill>
                  <a:srgbClr val="273239"/>
                </a:solidFill>
                <a:effectLst/>
                <a:latin typeface="Nunito" pitchFamily="2" charset="0"/>
              </a:rPr>
              <a:t>IPresenter</a:t>
            </a:r>
            <a:r>
              <a:rPr lang="en-US" sz="1200" b="0" i="0" dirty="0">
                <a:solidFill>
                  <a:srgbClr val="273239"/>
                </a:solidFill>
                <a:effectLst/>
                <a:latin typeface="Nunito" pitchFamily="2" charset="0"/>
              </a:rPr>
              <a:t> _presenter;</a:t>
            </a:r>
          </a:p>
          <a:p>
            <a:pPr marL="457200" lvl="1" indent="0" fontAlgn="base">
              <a:spcBef>
                <a:spcPts val="300"/>
              </a:spcBef>
              <a:buNone/>
            </a:pPr>
            <a:endParaRPr lang="en-US" sz="1200" b="0" i="0" dirty="0">
              <a:solidFill>
                <a:srgbClr val="273239"/>
              </a:solidFill>
              <a:effectLst/>
              <a:latin typeface="Nunito" pitchFamily="2" charset="0"/>
            </a:endParaRPr>
          </a:p>
          <a:p>
            <a:pPr marL="457200" lvl="1" indent="0" fontAlgn="base">
              <a:spcBef>
                <a:spcPts val="300"/>
              </a:spcBef>
              <a:buNone/>
            </a:pPr>
            <a:r>
              <a:rPr lang="en-US" sz="1200" b="0" i="0" dirty="0">
                <a:solidFill>
                  <a:srgbClr val="273239"/>
                </a:solidFill>
                <a:effectLst/>
                <a:latin typeface="Nunito" pitchFamily="2" charset="0"/>
              </a:rPr>
              <a:t>    public View()</a:t>
            </a:r>
          </a:p>
          <a:p>
            <a:pPr marL="457200" lvl="1" indent="0" fontAlgn="base">
              <a:spcBef>
                <a:spcPts val="300"/>
              </a:spcBef>
              <a:buNone/>
            </a:pPr>
            <a:r>
              <a:rPr lang="en-US" sz="1200" b="0" i="0" dirty="0">
                <a:solidFill>
                  <a:srgbClr val="273239"/>
                </a:solidFill>
                <a:effectLst/>
                <a:latin typeface="Nunito" pitchFamily="2" charset="0"/>
              </a:rPr>
              <a:t>    {</a:t>
            </a:r>
          </a:p>
          <a:p>
            <a:pPr marL="457200" lvl="1" indent="0" fontAlgn="base">
              <a:spcBef>
                <a:spcPts val="300"/>
              </a:spcBef>
              <a:buNone/>
            </a:pPr>
            <a:r>
              <a:rPr lang="en-US" sz="1200" b="0" i="0" dirty="0">
                <a:solidFill>
                  <a:srgbClr val="273239"/>
                </a:solidFill>
                <a:effectLst/>
                <a:latin typeface="Nunito" pitchFamily="2" charset="0"/>
              </a:rPr>
              <a:t>        _presenter = new Presenter(this);</a:t>
            </a:r>
          </a:p>
          <a:p>
            <a:pPr marL="457200" lvl="1" indent="0" fontAlgn="base">
              <a:spcBef>
                <a:spcPts val="300"/>
              </a:spcBef>
              <a:buNone/>
            </a:pPr>
            <a:r>
              <a:rPr lang="en-US" sz="1200" b="0" i="0" dirty="0">
                <a:solidFill>
                  <a:srgbClr val="273239"/>
                </a:solidFill>
                <a:effectLst/>
                <a:latin typeface="Nunito" pitchFamily="2" charset="0"/>
              </a:rPr>
              <a:t>    }</a:t>
            </a:r>
          </a:p>
          <a:p>
            <a:pPr marL="457200" lvl="1" indent="0" fontAlgn="base">
              <a:spcBef>
                <a:spcPts val="300"/>
              </a:spcBef>
              <a:buNone/>
            </a:pPr>
            <a:r>
              <a:rPr lang="en-US" sz="1200" b="0" i="0" dirty="0">
                <a:solidFill>
                  <a:srgbClr val="273239"/>
                </a:solidFill>
                <a:effectLst/>
                <a:latin typeface="Nunito" pitchFamily="2" charset="0"/>
              </a:rPr>
              <a:t>}</a:t>
            </a:r>
          </a:p>
        </p:txBody>
      </p:sp>
    </p:spTree>
    <p:extLst>
      <p:ext uri="{BB962C8B-B14F-4D97-AF65-F5344CB8AC3E}">
        <p14:creationId xmlns:p14="http://schemas.microsoft.com/office/powerpoint/2010/main" val="79131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4D6C69-C5D7-6C50-4AC9-BDF2BDBA7321}"/>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MVC vs MVVM</a:t>
            </a:r>
          </a:p>
        </p:txBody>
      </p:sp>
      <p:graphicFrame>
        <p:nvGraphicFramePr>
          <p:cNvPr id="4" name="Content Placeholder 3">
            <a:extLst>
              <a:ext uri="{FF2B5EF4-FFF2-40B4-BE49-F238E27FC236}">
                <a16:creationId xmlns:a16="http://schemas.microsoft.com/office/drawing/2014/main" id="{B99BD55E-41B3-2748-44A1-5D8F86934F3F}"/>
              </a:ext>
            </a:extLst>
          </p:cNvPr>
          <p:cNvGraphicFramePr>
            <a:graphicFrameLocks noGrp="1"/>
          </p:cNvGraphicFramePr>
          <p:nvPr>
            <p:ph idx="1"/>
            <p:extLst>
              <p:ext uri="{D42A27DB-BD31-4B8C-83A1-F6EECF244321}">
                <p14:modId xmlns:p14="http://schemas.microsoft.com/office/powerpoint/2010/main" val="599368434"/>
              </p:ext>
            </p:extLst>
          </p:nvPr>
        </p:nvGraphicFramePr>
        <p:xfrm>
          <a:off x="0" y="1590210"/>
          <a:ext cx="12192000" cy="5389678"/>
        </p:xfrm>
        <a:graphic>
          <a:graphicData uri="http://schemas.openxmlformats.org/drawingml/2006/table">
            <a:tbl>
              <a:tblPr firstRow="1" bandRow="1" bandCol="1">
                <a:tableStyleId>{69012ECD-51FC-41F1-AA8D-1B2483CD663E}</a:tableStyleId>
              </a:tblPr>
              <a:tblGrid>
                <a:gridCol w="6046959">
                  <a:extLst>
                    <a:ext uri="{9D8B030D-6E8A-4147-A177-3AD203B41FA5}">
                      <a16:colId xmlns:a16="http://schemas.microsoft.com/office/drawing/2014/main" val="2365878526"/>
                    </a:ext>
                  </a:extLst>
                </a:gridCol>
                <a:gridCol w="6145041">
                  <a:extLst>
                    <a:ext uri="{9D8B030D-6E8A-4147-A177-3AD203B41FA5}">
                      <a16:colId xmlns:a16="http://schemas.microsoft.com/office/drawing/2014/main" val="1736146548"/>
                    </a:ext>
                  </a:extLst>
                </a:gridCol>
              </a:tblGrid>
              <a:tr h="413075">
                <a:tc>
                  <a:txBody>
                    <a:bodyPr/>
                    <a:lstStyle/>
                    <a:p>
                      <a:pPr algn="ctr" fontAlgn="base">
                        <a:spcBef>
                          <a:spcPts val="0"/>
                        </a:spcBef>
                        <a:spcAft>
                          <a:spcPts val="0"/>
                        </a:spcAft>
                      </a:pPr>
                      <a:r>
                        <a:rPr lang="en-IN" sz="1800" b="1" u="none" strike="noStrike" dirty="0">
                          <a:effectLst/>
                        </a:rPr>
                        <a:t>MVC(Model View Controller)</a:t>
                      </a:r>
                      <a:endParaRPr lang="en-IN" sz="1800" b="0" i="0" u="none" strike="noStrike" dirty="0">
                        <a:effectLst/>
                        <a:latin typeface="Arial" panose="020B0604020202020204" pitchFamily="34" charset="0"/>
                      </a:endParaRPr>
                    </a:p>
                  </a:txBody>
                  <a:tcPr marL="38030" marR="38030" marT="63384" marB="63384"/>
                </a:tc>
                <a:tc>
                  <a:txBody>
                    <a:bodyPr/>
                    <a:lstStyle/>
                    <a:p>
                      <a:pPr algn="ctr" fontAlgn="base">
                        <a:spcBef>
                          <a:spcPts val="0"/>
                        </a:spcBef>
                        <a:spcAft>
                          <a:spcPts val="0"/>
                        </a:spcAft>
                      </a:pPr>
                      <a:r>
                        <a:rPr lang="en-IN" sz="1800" b="1" u="none" strike="noStrike" dirty="0">
                          <a:effectLst/>
                        </a:rPr>
                        <a:t>MVVM(Model View </a:t>
                      </a:r>
                      <a:r>
                        <a:rPr lang="en-IN" sz="1800" b="1" u="none" strike="noStrike" dirty="0" err="1">
                          <a:effectLst/>
                        </a:rPr>
                        <a:t>ViewModel</a:t>
                      </a:r>
                      <a:r>
                        <a:rPr lang="en-IN" sz="1800" b="1" u="none" strike="noStrike" dirty="0">
                          <a:effectLst/>
                        </a:rPr>
                        <a:t>)</a:t>
                      </a:r>
                      <a:endParaRPr lang="en-IN" sz="1800" b="0" i="0" u="none" strike="noStrike" dirty="0">
                        <a:effectLst/>
                        <a:latin typeface="Arial" panose="020B0604020202020204" pitchFamily="34" charset="0"/>
                      </a:endParaRPr>
                    </a:p>
                  </a:txBody>
                  <a:tcPr marL="63384" marR="63384" marT="63384" marB="63384"/>
                </a:tc>
                <a:extLst>
                  <a:ext uri="{0D108BD9-81ED-4DB2-BD59-A6C34878D82A}">
                    <a16:rowId xmlns:a16="http://schemas.microsoft.com/office/drawing/2014/main" val="3184239019"/>
                  </a:ext>
                </a:extLst>
              </a:tr>
              <a:tr h="451809">
                <a:tc>
                  <a:txBody>
                    <a:bodyPr/>
                    <a:lstStyle/>
                    <a:p>
                      <a:pPr algn="l" fontAlgn="ctr">
                        <a:spcBef>
                          <a:spcPts val="0"/>
                        </a:spcBef>
                        <a:spcAft>
                          <a:spcPts val="0"/>
                        </a:spcAft>
                      </a:pPr>
                      <a:r>
                        <a:rPr lang="en-IN" sz="1200" b="0" u="none" strike="noStrike">
                          <a:effectLst/>
                        </a:rPr>
                        <a:t>Oldest android app architecture.</a:t>
                      </a:r>
                      <a:endParaRPr lang="en-IN" sz="1200" b="0" i="0" u="none" strike="noStrike">
                        <a:effectLst/>
                        <a:latin typeface="Arial" panose="020B0604020202020204" pitchFamily="34" charset="0"/>
                      </a:endParaRPr>
                    </a:p>
                  </a:txBody>
                  <a:tcPr marL="63384" marR="63384" marT="88738" marB="88738"/>
                </a:tc>
                <a:tc>
                  <a:txBody>
                    <a:bodyPr/>
                    <a:lstStyle/>
                    <a:p>
                      <a:pPr algn="l" fontAlgn="ctr">
                        <a:spcBef>
                          <a:spcPts val="0"/>
                        </a:spcBef>
                        <a:spcAft>
                          <a:spcPts val="0"/>
                        </a:spcAft>
                      </a:pPr>
                      <a:r>
                        <a:rPr lang="en-US" sz="1200" b="0" u="none" strike="noStrike">
                          <a:effectLst/>
                        </a:rPr>
                        <a:t>Industry-recognized architecture pattern for applications.</a:t>
                      </a:r>
                      <a:endParaRPr lang="en-US" sz="1200" b="0" i="0" u="none" strike="noStrike">
                        <a:effectLst/>
                        <a:latin typeface="Arial" panose="020B0604020202020204" pitchFamily="34" charset="0"/>
                      </a:endParaRPr>
                    </a:p>
                  </a:txBody>
                  <a:tcPr marL="63384" marR="63384" marT="88738" marB="88738"/>
                </a:tc>
                <a:extLst>
                  <a:ext uri="{0D108BD9-81ED-4DB2-BD59-A6C34878D82A}">
                    <a16:rowId xmlns:a16="http://schemas.microsoft.com/office/drawing/2014/main" val="460342268"/>
                  </a:ext>
                </a:extLst>
              </a:tr>
              <a:tr h="663814">
                <a:tc>
                  <a:txBody>
                    <a:bodyPr/>
                    <a:lstStyle/>
                    <a:p>
                      <a:pPr algn="l" fontAlgn="ctr">
                        <a:spcBef>
                          <a:spcPts val="0"/>
                        </a:spcBef>
                        <a:spcAft>
                          <a:spcPts val="0"/>
                        </a:spcAft>
                      </a:pPr>
                      <a:r>
                        <a:rPr lang="en-US" sz="1200" b="0" u="none" strike="noStrike" dirty="0">
                          <a:effectLst/>
                        </a:rPr>
                        <a:t>User Inputs are handled by the </a:t>
                      </a:r>
                      <a:r>
                        <a:rPr lang="en-US" sz="1200" b="1" u="none" strike="noStrike" dirty="0">
                          <a:effectLst/>
                        </a:rPr>
                        <a:t>Controller</a:t>
                      </a:r>
                      <a:r>
                        <a:rPr lang="en-US" sz="1200" b="0" u="none" strike="noStrike" dirty="0">
                          <a:effectLst/>
                        </a:rPr>
                        <a:t>.</a:t>
                      </a:r>
                      <a:endParaRPr lang="en-US" sz="1200" b="0" i="0" u="none" strike="noStrike" dirty="0">
                        <a:effectLst/>
                        <a:latin typeface="Arial" panose="020B0604020202020204" pitchFamily="34" charset="0"/>
                      </a:endParaRPr>
                    </a:p>
                  </a:txBody>
                  <a:tcPr marL="63384" marR="63384" marT="88738" marB="88738"/>
                </a:tc>
                <a:tc>
                  <a:txBody>
                    <a:bodyPr/>
                    <a:lstStyle/>
                    <a:p>
                      <a:pPr algn="l" fontAlgn="ctr">
                        <a:spcBef>
                          <a:spcPts val="0"/>
                        </a:spcBef>
                        <a:spcAft>
                          <a:spcPts val="0"/>
                        </a:spcAft>
                      </a:pPr>
                      <a:r>
                        <a:rPr lang="en-US" sz="1200" b="0" u="none" strike="noStrike">
                          <a:effectLst/>
                        </a:rPr>
                        <a:t>The </a:t>
                      </a:r>
                      <a:r>
                        <a:rPr lang="en-US" sz="1200" b="1" u="none" strike="noStrike">
                          <a:effectLst/>
                        </a:rPr>
                        <a:t>View </a:t>
                      </a:r>
                      <a:r>
                        <a:rPr lang="en-US" sz="1200" b="0" u="none" strike="noStrike">
                          <a:effectLst/>
                        </a:rPr>
                        <a:t>takes the input from the user and acts as the entry point of the application.</a:t>
                      </a:r>
                      <a:endParaRPr lang="en-US" sz="1200" b="0" i="0" u="none" strike="noStrike">
                        <a:effectLst/>
                        <a:latin typeface="Arial" panose="020B0604020202020204" pitchFamily="34" charset="0"/>
                      </a:endParaRPr>
                    </a:p>
                  </a:txBody>
                  <a:tcPr marL="63384" marR="63384" marT="88738" marB="88738"/>
                </a:tc>
                <a:extLst>
                  <a:ext uri="{0D108BD9-81ED-4DB2-BD59-A6C34878D82A}">
                    <a16:rowId xmlns:a16="http://schemas.microsoft.com/office/drawing/2014/main" val="2930953225"/>
                  </a:ext>
                </a:extLst>
              </a:tr>
              <a:tr h="663814">
                <a:tc>
                  <a:txBody>
                    <a:bodyPr/>
                    <a:lstStyle/>
                    <a:p>
                      <a:pPr algn="l" fontAlgn="ctr">
                        <a:spcBef>
                          <a:spcPts val="0"/>
                        </a:spcBef>
                        <a:spcAft>
                          <a:spcPts val="0"/>
                        </a:spcAft>
                      </a:pPr>
                      <a:r>
                        <a:rPr lang="en-US" sz="1200" b="1" u="none" strike="noStrike">
                          <a:effectLst/>
                        </a:rPr>
                        <a:t>Controller </a:t>
                      </a:r>
                      <a:r>
                        <a:rPr lang="en-US" sz="1200" b="0" u="none" strike="noStrike">
                          <a:effectLst/>
                        </a:rPr>
                        <a:t>and </a:t>
                      </a:r>
                      <a:r>
                        <a:rPr lang="en-US" sz="1200" b="1" u="none" strike="noStrike">
                          <a:effectLst/>
                        </a:rPr>
                        <a:t>View </a:t>
                      </a:r>
                      <a:r>
                        <a:rPr lang="en-US" sz="1200" b="0" u="none" strike="noStrike">
                          <a:effectLst/>
                        </a:rPr>
                        <a:t>exist with the one-to-many relationship. One </a:t>
                      </a:r>
                      <a:r>
                        <a:rPr lang="en-US" sz="1200" b="1" u="none" strike="noStrike">
                          <a:effectLst/>
                        </a:rPr>
                        <a:t>Controller</a:t>
                      </a:r>
                      <a:r>
                        <a:rPr lang="en-US" sz="1200" b="0" u="none" strike="noStrike">
                          <a:effectLst/>
                        </a:rPr>
                        <a:t> can select different </a:t>
                      </a:r>
                      <a:r>
                        <a:rPr lang="en-US" sz="1200" b="1" u="none" strike="noStrike">
                          <a:effectLst/>
                        </a:rPr>
                        <a:t>View</a:t>
                      </a:r>
                      <a:r>
                        <a:rPr lang="en-US" sz="1200" b="0" u="none" strike="noStrike">
                          <a:effectLst/>
                        </a:rPr>
                        <a:t> based upon required operation.</a:t>
                      </a:r>
                      <a:endParaRPr lang="en-US" sz="1200" b="0" i="0" u="none" strike="noStrike">
                        <a:effectLst/>
                        <a:latin typeface="Arial" panose="020B0604020202020204" pitchFamily="34" charset="0"/>
                      </a:endParaRPr>
                    </a:p>
                  </a:txBody>
                  <a:tcPr marL="63384" marR="63384" marT="88738" marB="88738"/>
                </a:tc>
                <a:tc>
                  <a:txBody>
                    <a:bodyPr/>
                    <a:lstStyle/>
                    <a:p>
                      <a:pPr algn="l" fontAlgn="ctr">
                        <a:spcBef>
                          <a:spcPts val="0"/>
                        </a:spcBef>
                        <a:spcAft>
                          <a:spcPts val="0"/>
                        </a:spcAft>
                      </a:pPr>
                      <a:r>
                        <a:rPr lang="en-US" sz="1200" b="0" u="none" strike="noStrike">
                          <a:effectLst/>
                        </a:rPr>
                        <a:t>Multiple </a:t>
                      </a:r>
                      <a:r>
                        <a:rPr lang="en-US" sz="1200" b="1" u="none" strike="noStrike">
                          <a:effectLst/>
                        </a:rPr>
                        <a:t>View </a:t>
                      </a:r>
                      <a:r>
                        <a:rPr lang="en-US" sz="1200" b="0" u="none" strike="noStrike">
                          <a:effectLst/>
                        </a:rPr>
                        <a:t>can be mapped with single </a:t>
                      </a:r>
                      <a:r>
                        <a:rPr lang="en-US" sz="1200" b="1" u="none" strike="noStrike">
                          <a:effectLst/>
                        </a:rPr>
                        <a:t>ViewModel</a:t>
                      </a:r>
                      <a:r>
                        <a:rPr lang="en-US" sz="1200" b="0" u="none" strike="noStrike">
                          <a:effectLst/>
                        </a:rPr>
                        <a:t> and thus, the one-to-many relationship exists between </a:t>
                      </a:r>
                      <a:r>
                        <a:rPr lang="en-US" sz="1200" b="1" u="none" strike="noStrike">
                          <a:effectLst/>
                        </a:rPr>
                        <a:t>View</a:t>
                      </a:r>
                      <a:r>
                        <a:rPr lang="en-US" sz="1200" b="0" u="none" strike="noStrike">
                          <a:effectLst/>
                        </a:rPr>
                        <a:t> and </a:t>
                      </a:r>
                      <a:r>
                        <a:rPr lang="en-US" sz="1200" b="1" u="none" strike="noStrike">
                          <a:effectLst/>
                        </a:rPr>
                        <a:t>ViewModel.</a:t>
                      </a:r>
                      <a:endParaRPr lang="en-US" sz="1200" b="0" i="0" u="none" strike="noStrike">
                        <a:effectLst/>
                        <a:latin typeface="Arial" panose="020B0604020202020204" pitchFamily="34" charset="0"/>
                      </a:endParaRPr>
                    </a:p>
                  </a:txBody>
                  <a:tcPr marL="63384" marR="63384" marT="88738" marB="88738"/>
                </a:tc>
                <a:extLst>
                  <a:ext uri="{0D108BD9-81ED-4DB2-BD59-A6C34878D82A}">
                    <a16:rowId xmlns:a16="http://schemas.microsoft.com/office/drawing/2014/main" val="3255229265"/>
                  </a:ext>
                </a:extLst>
              </a:tr>
              <a:tr h="451809">
                <a:tc>
                  <a:txBody>
                    <a:bodyPr/>
                    <a:lstStyle/>
                    <a:p>
                      <a:pPr algn="l" fontAlgn="ctr">
                        <a:spcBef>
                          <a:spcPts val="0"/>
                        </a:spcBef>
                        <a:spcAft>
                          <a:spcPts val="0"/>
                        </a:spcAft>
                      </a:pPr>
                      <a:r>
                        <a:rPr lang="en-US" sz="1200" b="0" u="none" strike="noStrike">
                          <a:effectLst/>
                        </a:rPr>
                        <a:t>The </a:t>
                      </a:r>
                      <a:r>
                        <a:rPr lang="en-US" sz="1200" b="1" u="none" strike="noStrike">
                          <a:effectLst/>
                        </a:rPr>
                        <a:t>View </a:t>
                      </a:r>
                      <a:r>
                        <a:rPr lang="en-US" sz="1200" b="0" u="none" strike="noStrike">
                          <a:effectLst/>
                        </a:rPr>
                        <a:t>has no knowledge about the </a:t>
                      </a:r>
                      <a:r>
                        <a:rPr lang="en-US" sz="1200" b="1" u="none" strike="noStrike">
                          <a:effectLst/>
                        </a:rPr>
                        <a:t>Controller</a:t>
                      </a:r>
                      <a:r>
                        <a:rPr lang="en-US" sz="1200" b="0" u="none" strike="noStrike">
                          <a:effectLst/>
                        </a:rPr>
                        <a:t>.</a:t>
                      </a:r>
                      <a:endParaRPr lang="en-US" sz="1200" b="0" i="0" u="none" strike="noStrike">
                        <a:effectLst/>
                        <a:latin typeface="Arial" panose="020B0604020202020204" pitchFamily="34" charset="0"/>
                      </a:endParaRPr>
                    </a:p>
                  </a:txBody>
                  <a:tcPr marL="63384" marR="63384" marT="88738" marB="88738"/>
                </a:tc>
                <a:tc>
                  <a:txBody>
                    <a:bodyPr/>
                    <a:lstStyle/>
                    <a:p>
                      <a:pPr algn="l" fontAlgn="ctr">
                        <a:spcBef>
                          <a:spcPts val="0"/>
                        </a:spcBef>
                        <a:spcAft>
                          <a:spcPts val="0"/>
                        </a:spcAft>
                      </a:pPr>
                      <a:r>
                        <a:rPr lang="en-US" sz="1200" b="0" u="none" strike="noStrike">
                          <a:effectLst/>
                        </a:rPr>
                        <a:t>The </a:t>
                      </a:r>
                      <a:r>
                        <a:rPr lang="en-US" sz="1200" b="1" u="none" strike="noStrike">
                          <a:effectLst/>
                        </a:rPr>
                        <a:t>View </a:t>
                      </a:r>
                      <a:r>
                        <a:rPr lang="en-US" sz="1200" b="0" u="none" strike="noStrike">
                          <a:effectLst/>
                        </a:rPr>
                        <a:t>has reference to the </a:t>
                      </a:r>
                      <a:r>
                        <a:rPr lang="en-US" sz="1200" b="1" u="none" strike="noStrike">
                          <a:effectLst/>
                        </a:rPr>
                        <a:t>ViewModel</a:t>
                      </a:r>
                      <a:r>
                        <a:rPr lang="en-US" sz="1200" b="0" u="none" strike="noStrike">
                          <a:effectLst/>
                        </a:rPr>
                        <a:t>.</a:t>
                      </a:r>
                      <a:endParaRPr lang="en-US" sz="1200" b="0" i="0" u="none" strike="noStrike">
                        <a:effectLst/>
                        <a:latin typeface="Arial" panose="020B0604020202020204" pitchFamily="34" charset="0"/>
                      </a:endParaRPr>
                    </a:p>
                  </a:txBody>
                  <a:tcPr marL="63384" marR="63384" marT="88738" marB="88738"/>
                </a:tc>
                <a:extLst>
                  <a:ext uri="{0D108BD9-81ED-4DB2-BD59-A6C34878D82A}">
                    <a16:rowId xmlns:a16="http://schemas.microsoft.com/office/drawing/2014/main" val="2108840862"/>
                  </a:ext>
                </a:extLst>
              </a:tr>
              <a:tr h="451809">
                <a:tc>
                  <a:txBody>
                    <a:bodyPr/>
                    <a:lstStyle/>
                    <a:p>
                      <a:pPr algn="l" fontAlgn="ctr">
                        <a:spcBef>
                          <a:spcPts val="0"/>
                        </a:spcBef>
                        <a:spcAft>
                          <a:spcPts val="0"/>
                        </a:spcAft>
                      </a:pPr>
                      <a:r>
                        <a:rPr lang="en-US" sz="1200" b="0" u="none" strike="noStrike" dirty="0">
                          <a:effectLst/>
                        </a:rPr>
                        <a:t>This architecture has high dependency on the Android APIs. </a:t>
                      </a:r>
                      <a:endParaRPr lang="en-US" sz="1200" b="0" i="0" u="none" strike="noStrike" dirty="0">
                        <a:effectLst/>
                        <a:latin typeface="Arial" panose="020B0604020202020204" pitchFamily="34" charset="0"/>
                      </a:endParaRPr>
                    </a:p>
                  </a:txBody>
                  <a:tcPr marL="63384" marR="63384" marT="88738" marB="88738"/>
                </a:tc>
                <a:tc>
                  <a:txBody>
                    <a:bodyPr/>
                    <a:lstStyle/>
                    <a:p>
                      <a:pPr algn="l" fontAlgn="ctr">
                        <a:spcBef>
                          <a:spcPts val="0"/>
                        </a:spcBef>
                        <a:spcAft>
                          <a:spcPts val="0"/>
                        </a:spcAft>
                      </a:pPr>
                      <a:r>
                        <a:rPr lang="en-US" sz="1200" b="0" u="none" strike="noStrike">
                          <a:effectLst/>
                        </a:rPr>
                        <a:t>Has low or no dependency on the Android APIs.</a:t>
                      </a:r>
                      <a:endParaRPr lang="en-US" sz="1200" b="0" i="0" u="none" strike="noStrike">
                        <a:effectLst/>
                        <a:latin typeface="Arial" panose="020B0604020202020204" pitchFamily="34" charset="0"/>
                      </a:endParaRPr>
                    </a:p>
                  </a:txBody>
                  <a:tcPr marL="63384" marR="63384" marT="88738" marB="88738"/>
                </a:tc>
                <a:extLst>
                  <a:ext uri="{0D108BD9-81ED-4DB2-BD59-A6C34878D82A}">
                    <a16:rowId xmlns:a16="http://schemas.microsoft.com/office/drawing/2014/main" val="3743008780"/>
                  </a:ext>
                </a:extLst>
              </a:tr>
              <a:tr h="663814">
                <a:tc>
                  <a:txBody>
                    <a:bodyPr/>
                    <a:lstStyle/>
                    <a:p>
                      <a:pPr algn="l" fontAlgn="ctr">
                        <a:spcBef>
                          <a:spcPts val="0"/>
                        </a:spcBef>
                        <a:spcAft>
                          <a:spcPts val="0"/>
                        </a:spcAft>
                      </a:pPr>
                      <a:r>
                        <a:rPr lang="en-US" sz="1200" b="0" u="none" strike="noStrike">
                          <a:effectLst/>
                        </a:rPr>
                        <a:t>Difficult to make changes and modify the app features as the code layers are tightly coupoled.</a:t>
                      </a:r>
                      <a:endParaRPr lang="en-US" sz="1200" b="0" i="0" u="none" strike="noStrike">
                        <a:effectLst/>
                        <a:latin typeface="Arial" panose="020B0604020202020204" pitchFamily="34" charset="0"/>
                      </a:endParaRPr>
                    </a:p>
                  </a:txBody>
                  <a:tcPr marL="63384" marR="63384" marT="88738" marB="88738"/>
                </a:tc>
                <a:tc>
                  <a:txBody>
                    <a:bodyPr/>
                    <a:lstStyle/>
                    <a:p>
                      <a:pPr algn="l" fontAlgn="ctr">
                        <a:spcBef>
                          <a:spcPts val="0"/>
                        </a:spcBef>
                        <a:spcAft>
                          <a:spcPts val="0"/>
                        </a:spcAft>
                      </a:pPr>
                      <a:r>
                        <a:rPr lang="en-US" sz="1200" b="0" u="none" strike="noStrike">
                          <a:effectLst/>
                        </a:rPr>
                        <a:t>Easy to make changes in application. Howerver, if data binding logic is too complex, it will be a little harder to debug the application.</a:t>
                      </a:r>
                      <a:endParaRPr lang="en-US" sz="1200" b="0" i="0" u="none" strike="noStrike">
                        <a:effectLst/>
                        <a:latin typeface="Arial" panose="020B0604020202020204" pitchFamily="34" charset="0"/>
                      </a:endParaRPr>
                    </a:p>
                  </a:txBody>
                  <a:tcPr marL="63384" marR="63384" marT="88738" marB="88738"/>
                </a:tc>
                <a:extLst>
                  <a:ext uri="{0D108BD9-81ED-4DB2-BD59-A6C34878D82A}">
                    <a16:rowId xmlns:a16="http://schemas.microsoft.com/office/drawing/2014/main" val="21868382"/>
                  </a:ext>
                </a:extLst>
              </a:tr>
              <a:tr h="451809">
                <a:tc>
                  <a:txBody>
                    <a:bodyPr/>
                    <a:lstStyle/>
                    <a:p>
                      <a:pPr algn="l" fontAlgn="ctr">
                        <a:spcBef>
                          <a:spcPts val="0"/>
                        </a:spcBef>
                        <a:spcAft>
                          <a:spcPts val="0"/>
                        </a:spcAft>
                      </a:pPr>
                      <a:r>
                        <a:rPr lang="en-US" sz="1200" b="0" u="none" strike="noStrike">
                          <a:effectLst/>
                        </a:rPr>
                        <a:t>Limited support to Unit testing.</a:t>
                      </a:r>
                      <a:endParaRPr lang="en-US" sz="1200" b="0" i="0" u="none" strike="noStrike">
                        <a:effectLst/>
                        <a:latin typeface="Arial" panose="020B0604020202020204" pitchFamily="34" charset="0"/>
                      </a:endParaRPr>
                    </a:p>
                  </a:txBody>
                  <a:tcPr marL="63384" marR="63384" marT="88738" marB="88738"/>
                </a:tc>
                <a:tc>
                  <a:txBody>
                    <a:bodyPr/>
                    <a:lstStyle/>
                    <a:p>
                      <a:pPr algn="l" fontAlgn="ctr">
                        <a:spcBef>
                          <a:spcPts val="0"/>
                        </a:spcBef>
                        <a:spcAft>
                          <a:spcPts val="0"/>
                        </a:spcAft>
                      </a:pPr>
                      <a:r>
                        <a:rPr lang="en-US" sz="1200" b="0" u="none" strike="noStrike">
                          <a:effectLst/>
                        </a:rPr>
                        <a:t>Unit testability is highest in this architecture.</a:t>
                      </a:r>
                      <a:endParaRPr lang="en-US" sz="1200" b="0" i="0" u="none" strike="noStrike">
                        <a:effectLst/>
                        <a:latin typeface="Arial" panose="020B0604020202020204" pitchFamily="34" charset="0"/>
                      </a:endParaRPr>
                    </a:p>
                  </a:txBody>
                  <a:tcPr marL="63384" marR="63384" marT="88738" marB="88738"/>
                </a:tc>
                <a:extLst>
                  <a:ext uri="{0D108BD9-81ED-4DB2-BD59-A6C34878D82A}">
                    <a16:rowId xmlns:a16="http://schemas.microsoft.com/office/drawing/2014/main" val="3297110949"/>
                  </a:ext>
                </a:extLst>
              </a:tr>
              <a:tr h="451809">
                <a:tc>
                  <a:txBody>
                    <a:bodyPr/>
                    <a:lstStyle/>
                    <a:p>
                      <a:pPr algn="l" fontAlgn="ctr">
                        <a:spcBef>
                          <a:spcPts val="0"/>
                        </a:spcBef>
                        <a:spcAft>
                          <a:spcPts val="0"/>
                        </a:spcAft>
                      </a:pPr>
                      <a:r>
                        <a:rPr lang="en-US" sz="1200" b="0" u="none" strike="noStrike" dirty="0">
                          <a:effectLst/>
                        </a:rPr>
                        <a:t>It does not follow modular and single responsibility principle.</a:t>
                      </a:r>
                      <a:endParaRPr lang="en-US" sz="1200" b="0" i="0" u="none" strike="noStrike" dirty="0">
                        <a:effectLst/>
                        <a:latin typeface="Arial" panose="020B0604020202020204" pitchFamily="34" charset="0"/>
                      </a:endParaRPr>
                    </a:p>
                  </a:txBody>
                  <a:tcPr marL="63384" marR="63384" marT="88738" marB="88738"/>
                </a:tc>
                <a:tc>
                  <a:txBody>
                    <a:bodyPr/>
                    <a:lstStyle/>
                    <a:p>
                      <a:pPr algn="l" fontAlgn="ctr">
                        <a:spcBef>
                          <a:spcPts val="0"/>
                        </a:spcBef>
                        <a:spcAft>
                          <a:spcPts val="0"/>
                        </a:spcAft>
                      </a:pPr>
                      <a:r>
                        <a:rPr lang="en-US" sz="1200" b="0" u="none" strike="noStrike" dirty="0">
                          <a:effectLst/>
                        </a:rPr>
                        <a:t>Follows modular and single responsibility principle.</a:t>
                      </a:r>
                      <a:endParaRPr lang="en-US" sz="1200" b="0" i="0" u="none" strike="noStrike" dirty="0">
                        <a:effectLst/>
                        <a:latin typeface="Arial" panose="020B0604020202020204" pitchFamily="34" charset="0"/>
                      </a:endParaRPr>
                    </a:p>
                  </a:txBody>
                  <a:tcPr marL="63384" marR="63384" marT="88738" marB="88738"/>
                </a:tc>
                <a:extLst>
                  <a:ext uri="{0D108BD9-81ED-4DB2-BD59-A6C34878D82A}">
                    <a16:rowId xmlns:a16="http://schemas.microsoft.com/office/drawing/2014/main" val="770563617"/>
                  </a:ext>
                </a:extLst>
              </a:tr>
              <a:tr h="604228">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effectLst/>
                          <a:latin typeface="Arial" panose="020B0604020202020204" pitchFamily="34" charset="0"/>
                        </a:rPr>
                        <a:t>MVC frameworks:- Ruby on Rails, Django, </a:t>
                      </a:r>
                      <a:r>
                        <a:rPr lang="en-US" sz="1200" b="0" i="0" u="none" strike="noStrike" dirty="0" err="1">
                          <a:effectLst/>
                          <a:latin typeface="Arial" panose="020B0604020202020204" pitchFamily="34" charset="0"/>
                        </a:rPr>
                        <a:t>CherryPy</a:t>
                      </a:r>
                      <a:r>
                        <a:rPr lang="en-US" sz="1200" b="0" i="0" u="none" strike="noStrike" dirty="0">
                          <a:effectLst/>
                          <a:latin typeface="Arial" panose="020B0604020202020204" pitchFamily="34" charset="0"/>
                        </a:rPr>
                        <a:t>, Spring MVC, Catalyst, Rails, Zend Framework, Fuel PHP, Laravel, Symphony, ASP.net MVC, ASP.net core</a:t>
                      </a:r>
                    </a:p>
                  </a:txBody>
                  <a:tcPr marL="63384" marR="63384" marT="88738" marB="88738"/>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err="1">
                          <a:effectLst/>
                          <a:latin typeface="Arial" panose="020B0604020202020204" pitchFamily="34" charset="0"/>
                        </a:rPr>
                        <a:t>mvvm</a:t>
                      </a:r>
                      <a:r>
                        <a:rPr lang="en-US" sz="1200" b="0" i="0" u="none" strike="noStrike" dirty="0">
                          <a:effectLst/>
                          <a:latin typeface="Arial" panose="020B0604020202020204" pitchFamily="34" charset="0"/>
                        </a:rPr>
                        <a:t> frameworks:- WPF,  Angular, Aurelia, </a:t>
                      </a:r>
                      <a:r>
                        <a:rPr lang="en-US" sz="1200" b="0" i="0" u="none" strike="noStrike" dirty="0" err="1">
                          <a:effectLst/>
                          <a:latin typeface="Arial" panose="020B0604020202020204" pitchFamily="34" charset="0"/>
                        </a:rPr>
                        <a:t>Durandal</a:t>
                      </a:r>
                      <a:r>
                        <a:rPr lang="en-US" sz="1200" b="0" i="0" u="none" strike="noStrike" dirty="0">
                          <a:effectLst/>
                          <a:latin typeface="Arial" panose="020B0604020202020204" pitchFamily="34" charset="0"/>
                        </a:rPr>
                        <a:t>, Ember.js, Ext JS, Knockout.js, Omi.js, Oracle JET, React, Svelte, Vue.js</a:t>
                      </a:r>
                    </a:p>
                    <a:p>
                      <a:pPr algn="l" fontAlgn="ctr">
                        <a:spcBef>
                          <a:spcPts val="0"/>
                        </a:spcBef>
                        <a:spcAft>
                          <a:spcPts val="0"/>
                        </a:spcAft>
                      </a:pPr>
                      <a:endParaRPr lang="en-US" sz="1200" b="0" i="0" u="none" strike="noStrike" dirty="0">
                        <a:effectLst/>
                        <a:latin typeface="Arial" panose="020B0604020202020204" pitchFamily="34" charset="0"/>
                      </a:endParaRPr>
                    </a:p>
                  </a:txBody>
                  <a:tcPr marL="63384" marR="63384" marT="88738" marB="88738"/>
                </a:tc>
                <a:extLst>
                  <a:ext uri="{0D108BD9-81ED-4DB2-BD59-A6C34878D82A}">
                    <a16:rowId xmlns:a16="http://schemas.microsoft.com/office/drawing/2014/main" val="717282560"/>
                  </a:ext>
                </a:extLst>
              </a:tr>
            </a:tbl>
          </a:graphicData>
        </a:graphic>
      </p:graphicFrame>
    </p:spTree>
    <p:extLst>
      <p:ext uri="{BB962C8B-B14F-4D97-AF65-F5344CB8AC3E}">
        <p14:creationId xmlns:p14="http://schemas.microsoft.com/office/powerpoint/2010/main" val="1391384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5FFAA-3D41-3F90-CB51-0D1FBBC0EB72}"/>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MVC VS MVP</a:t>
            </a:r>
          </a:p>
        </p:txBody>
      </p:sp>
      <p:graphicFrame>
        <p:nvGraphicFramePr>
          <p:cNvPr id="4" name="Content Placeholder 3">
            <a:extLst>
              <a:ext uri="{FF2B5EF4-FFF2-40B4-BE49-F238E27FC236}">
                <a16:creationId xmlns:a16="http://schemas.microsoft.com/office/drawing/2014/main" id="{5A37A03B-C0C9-0E56-DD10-CFC1D60D6548}"/>
              </a:ext>
            </a:extLst>
          </p:cNvPr>
          <p:cNvGraphicFramePr>
            <a:graphicFrameLocks noGrp="1"/>
          </p:cNvGraphicFramePr>
          <p:nvPr>
            <p:ph idx="1"/>
            <p:extLst>
              <p:ext uri="{D42A27DB-BD31-4B8C-83A1-F6EECF244321}">
                <p14:modId xmlns:p14="http://schemas.microsoft.com/office/powerpoint/2010/main" val="4070167986"/>
              </p:ext>
            </p:extLst>
          </p:nvPr>
        </p:nvGraphicFramePr>
        <p:xfrm>
          <a:off x="0" y="1590740"/>
          <a:ext cx="12191996" cy="5267261"/>
        </p:xfrm>
        <a:graphic>
          <a:graphicData uri="http://schemas.openxmlformats.org/drawingml/2006/table">
            <a:tbl>
              <a:tblPr firstRow="1" bandRow="1" bandCol="1">
                <a:tableStyleId>{69012ECD-51FC-41F1-AA8D-1B2483CD663E}</a:tableStyleId>
              </a:tblPr>
              <a:tblGrid>
                <a:gridCol w="6095998">
                  <a:extLst>
                    <a:ext uri="{9D8B030D-6E8A-4147-A177-3AD203B41FA5}">
                      <a16:colId xmlns:a16="http://schemas.microsoft.com/office/drawing/2014/main" val="646705416"/>
                    </a:ext>
                  </a:extLst>
                </a:gridCol>
                <a:gridCol w="6095998">
                  <a:extLst>
                    <a:ext uri="{9D8B030D-6E8A-4147-A177-3AD203B41FA5}">
                      <a16:colId xmlns:a16="http://schemas.microsoft.com/office/drawing/2014/main" val="1454637061"/>
                    </a:ext>
                  </a:extLst>
                </a:gridCol>
              </a:tblGrid>
              <a:tr h="400434">
                <a:tc>
                  <a:txBody>
                    <a:bodyPr/>
                    <a:lstStyle/>
                    <a:p>
                      <a:pPr algn="ctr" fontAlgn="base"/>
                      <a:r>
                        <a:rPr lang="en-IN" sz="1800" b="1" dirty="0">
                          <a:effectLst/>
                        </a:rPr>
                        <a:t>MVC(Model View Controller)</a:t>
                      </a:r>
                    </a:p>
                  </a:txBody>
                  <a:tcPr marL="35230" marR="35230" marT="58716" marB="58716"/>
                </a:tc>
                <a:tc>
                  <a:txBody>
                    <a:bodyPr/>
                    <a:lstStyle/>
                    <a:p>
                      <a:pPr algn="ctr" fontAlgn="base"/>
                      <a:r>
                        <a:rPr lang="en-IN" sz="1800" b="1" dirty="0">
                          <a:effectLst/>
                        </a:rPr>
                        <a:t>MVP(Model View Presenter</a:t>
                      </a:r>
                    </a:p>
                  </a:txBody>
                  <a:tcPr marL="58716" marR="58716" marT="58716" marB="58716"/>
                </a:tc>
                <a:extLst>
                  <a:ext uri="{0D108BD9-81ED-4DB2-BD59-A6C34878D82A}">
                    <a16:rowId xmlns:a16="http://schemas.microsoft.com/office/drawing/2014/main" val="231509076"/>
                  </a:ext>
                </a:extLst>
              </a:tr>
              <a:tr h="655695">
                <a:tc>
                  <a:txBody>
                    <a:bodyPr/>
                    <a:lstStyle/>
                    <a:p>
                      <a:pPr algn="l" fontAlgn="ctr"/>
                      <a:r>
                        <a:rPr lang="en-US" sz="1200" b="0" dirty="0">
                          <a:effectLst/>
                        </a:rPr>
                        <a:t>One of the oldest software architecture</a:t>
                      </a:r>
                    </a:p>
                  </a:txBody>
                  <a:tcPr marL="58716" marR="58716" marT="82203" marB="82203"/>
                </a:tc>
                <a:tc>
                  <a:txBody>
                    <a:bodyPr/>
                    <a:lstStyle/>
                    <a:p>
                      <a:pPr algn="l" fontAlgn="ctr"/>
                      <a:r>
                        <a:rPr lang="en-US" sz="1200" b="0">
                          <a:effectLst/>
                        </a:rPr>
                        <a:t>Developed as the second iteration of software architecture which is advance from MVC.</a:t>
                      </a:r>
                    </a:p>
                  </a:txBody>
                  <a:tcPr marL="58716" marR="58716" marT="82203" marB="82203"/>
                </a:tc>
                <a:extLst>
                  <a:ext uri="{0D108BD9-81ED-4DB2-BD59-A6C34878D82A}">
                    <a16:rowId xmlns:a16="http://schemas.microsoft.com/office/drawing/2014/main" val="783833070"/>
                  </a:ext>
                </a:extLst>
              </a:tr>
              <a:tr h="440704">
                <a:tc>
                  <a:txBody>
                    <a:bodyPr/>
                    <a:lstStyle/>
                    <a:p>
                      <a:pPr algn="l" fontAlgn="ctr"/>
                      <a:r>
                        <a:rPr lang="en-US" sz="1200" b="0">
                          <a:effectLst/>
                        </a:rPr>
                        <a:t>UI(View) and data-access mechanism(Model) are tightly coupled.</a:t>
                      </a:r>
                    </a:p>
                  </a:txBody>
                  <a:tcPr marL="58716" marR="58716" marT="82203" marB="82203"/>
                </a:tc>
                <a:tc>
                  <a:txBody>
                    <a:bodyPr/>
                    <a:lstStyle/>
                    <a:p>
                      <a:pPr algn="l" fontAlgn="ctr"/>
                      <a:r>
                        <a:rPr lang="en-US" sz="1200" b="0">
                          <a:effectLst/>
                        </a:rPr>
                        <a:t>The View is loosely coupled to the Model.</a:t>
                      </a:r>
                    </a:p>
                  </a:txBody>
                  <a:tcPr marL="58716" marR="58716" marT="82203" marB="82203"/>
                </a:tc>
                <a:extLst>
                  <a:ext uri="{0D108BD9-81ED-4DB2-BD59-A6C34878D82A}">
                    <a16:rowId xmlns:a16="http://schemas.microsoft.com/office/drawing/2014/main" val="3133088809"/>
                  </a:ext>
                </a:extLst>
              </a:tr>
              <a:tr h="655695">
                <a:tc>
                  <a:txBody>
                    <a:bodyPr/>
                    <a:lstStyle/>
                    <a:p>
                      <a:pPr algn="l" fontAlgn="ctr"/>
                      <a:r>
                        <a:rPr lang="en-US" sz="1200" b="0">
                          <a:effectLst/>
                        </a:rPr>
                        <a:t>Controller and View layer falls in the same activity/fragment</a:t>
                      </a:r>
                    </a:p>
                  </a:txBody>
                  <a:tcPr marL="58716" marR="58716" marT="82203" marB="82203"/>
                </a:tc>
                <a:tc>
                  <a:txBody>
                    <a:bodyPr/>
                    <a:lstStyle/>
                    <a:p>
                      <a:pPr algn="l" fontAlgn="ctr"/>
                      <a:r>
                        <a:rPr lang="en-US" sz="1200" b="1" dirty="0">
                          <a:effectLst/>
                        </a:rPr>
                        <a:t>Communication between View-Presenter and Presenter-Model happens via an interface.</a:t>
                      </a:r>
                    </a:p>
                  </a:txBody>
                  <a:tcPr marL="58716" marR="58716" marT="82203" marB="82203"/>
                </a:tc>
                <a:extLst>
                  <a:ext uri="{0D108BD9-81ED-4DB2-BD59-A6C34878D82A}">
                    <a16:rowId xmlns:a16="http://schemas.microsoft.com/office/drawing/2014/main" val="3080599502"/>
                  </a:ext>
                </a:extLst>
              </a:tr>
              <a:tr h="655695">
                <a:tc>
                  <a:txBody>
                    <a:bodyPr/>
                    <a:lstStyle/>
                    <a:p>
                      <a:pPr algn="l" fontAlgn="ctr"/>
                      <a:r>
                        <a:rPr lang="en-US" sz="1200" b="0">
                          <a:effectLst/>
                        </a:rPr>
                        <a:t>User inputs are handled by Controller which instructs the model for further operations.</a:t>
                      </a:r>
                    </a:p>
                  </a:txBody>
                  <a:tcPr marL="58716" marR="58716" marT="82203" marB="82203"/>
                </a:tc>
                <a:tc>
                  <a:txBody>
                    <a:bodyPr/>
                    <a:lstStyle/>
                    <a:p>
                      <a:pPr algn="l" fontAlgn="ctr"/>
                      <a:r>
                        <a:rPr lang="en-US" sz="1200" b="0">
                          <a:effectLst/>
                        </a:rPr>
                        <a:t>User inputs are handled by View which instructs the presenter to call appropriate functions.</a:t>
                      </a:r>
                    </a:p>
                  </a:txBody>
                  <a:tcPr marL="58716" marR="58716" marT="82203" marB="82203"/>
                </a:tc>
                <a:extLst>
                  <a:ext uri="{0D108BD9-81ED-4DB2-BD59-A6C34878D82A}">
                    <a16:rowId xmlns:a16="http://schemas.microsoft.com/office/drawing/2014/main" val="3564856084"/>
                  </a:ext>
                </a:extLst>
              </a:tr>
              <a:tr h="672778">
                <a:tc>
                  <a:txBody>
                    <a:bodyPr/>
                    <a:lstStyle/>
                    <a:p>
                      <a:pPr algn="l" fontAlgn="ctr"/>
                      <a:r>
                        <a:rPr lang="en-US" sz="1200" b="0">
                          <a:effectLst/>
                        </a:rPr>
                        <a:t>The many-to-one relationship exists between Controller and View as one Controller can select different View based upon required operations.</a:t>
                      </a:r>
                    </a:p>
                  </a:txBody>
                  <a:tcPr marL="58716" marR="58716" marT="82203" marB="82203"/>
                </a:tc>
                <a:tc>
                  <a:txBody>
                    <a:bodyPr/>
                    <a:lstStyle/>
                    <a:p>
                      <a:pPr algn="l" fontAlgn="ctr"/>
                      <a:r>
                        <a:rPr lang="en-US" sz="1200" b="0">
                          <a:effectLst/>
                        </a:rPr>
                        <a:t>The one-to-one relationship exists between Presenter and View as one Presenter class manages one View at a time.</a:t>
                      </a:r>
                    </a:p>
                  </a:txBody>
                  <a:tcPr marL="58716" marR="58716" marT="82203" marB="82203"/>
                </a:tc>
                <a:extLst>
                  <a:ext uri="{0D108BD9-81ED-4DB2-BD59-A6C34878D82A}">
                    <a16:rowId xmlns:a16="http://schemas.microsoft.com/office/drawing/2014/main" val="1693892779"/>
                  </a:ext>
                </a:extLst>
              </a:tr>
              <a:tr h="672778">
                <a:tc>
                  <a:txBody>
                    <a:bodyPr/>
                    <a:lstStyle/>
                    <a:p>
                      <a:pPr algn="l" fontAlgn="ctr"/>
                      <a:r>
                        <a:rPr lang="en-US" sz="1200" b="0">
                          <a:effectLst/>
                        </a:rPr>
                        <a:t>The Controller is the overall in charge as it creates the appropriate View and interacts with the Model according to the user’s request.</a:t>
                      </a:r>
                    </a:p>
                  </a:txBody>
                  <a:tcPr marL="58716" marR="58716" marT="82203" marB="82203"/>
                </a:tc>
                <a:tc>
                  <a:txBody>
                    <a:bodyPr/>
                    <a:lstStyle/>
                    <a:p>
                      <a:pPr algn="l" fontAlgn="ctr"/>
                      <a:r>
                        <a:rPr lang="en-US" sz="1200" b="0">
                          <a:effectLst/>
                        </a:rPr>
                        <a:t>The View is the overall in charge in this schema as View call methods of Presenter which further directs Model.</a:t>
                      </a:r>
                    </a:p>
                  </a:txBody>
                  <a:tcPr marL="58716" marR="58716" marT="82203" marB="82203"/>
                </a:tc>
                <a:extLst>
                  <a:ext uri="{0D108BD9-81ED-4DB2-BD59-A6C34878D82A}">
                    <a16:rowId xmlns:a16="http://schemas.microsoft.com/office/drawing/2014/main" val="2275103886"/>
                  </a:ext>
                </a:extLst>
              </a:tr>
              <a:tr h="440704">
                <a:tc>
                  <a:txBody>
                    <a:bodyPr/>
                    <a:lstStyle/>
                    <a:p>
                      <a:pPr algn="l" fontAlgn="ctr"/>
                      <a:r>
                        <a:rPr lang="en-US" sz="1200" b="0" dirty="0">
                          <a:effectLst/>
                        </a:rPr>
                        <a:t>Limited support to Unit Testing</a:t>
                      </a:r>
                    </a:p>
                  </a:txBody>
                  <a:tcPr marL="58716" marR="58716" marT="82203" marB="82203"/>
                </a:tc>
                <a:tc>
                  <a:txBody>
                    <a:bodyPr/>
                    <a:lstStyle/>
                    <a:p>
                      <a:pPr algn="l" fontAlgn="ctr"/>
                      <a:r>
                        <a:rPr lang="en-US" sz="1200" b="0" dirty="0">
                          <a:effectLst/>
                        </a:rPr>
                        <a:t>Unit Testing is highly supported.</a:t>
                      </a:r>
                    </a:p>
                  </a:txBody>
                  <a:tcPr marL="58716" marR="58716" marT="82203" marB="82203"/>
                </a:tc>
                <a:extLst>
                  <a:ext uri="{0D108BD9-81ED-4DB2-BD59-A6C34878D82A}">
                    <a16:rowId xmlns:a16="http://schemas.microsoft.com/office/drawing/2014/main" val="1899369217"/>
                  </a:ext>
                </a:extLst>
              </a:tr>
              <a:tr h="672778">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effectLst/>
                          <a:latin typeface="Arial" panose="020B0604020202020204" pitchFamily="34" charset="0"/>
                        </a:rPr>
                        <a:t>MVC frameworks:- Ruby on Rails, Django, </a:t>
                      </a:r>
                      <a:r>
                        <a:rPr lang="en-US" sz="1200" b="0" i="0" u="none" strike="noStrike" dirty="0" err="1">
                          <a:effectLst/>
                          <a:latin typeface="Arial" panose="020B0604020202020204" pitchFamily="34" charset="0"/>
                        </a:rPr>
                        <a:t>CherryPy</a:t>
                      </a:r>
                      <a:r>
                        <a:rPr lang="en-US" sz="1200" b="0" i="0" u="none" strike="noStrike" dirty="0">
                          <a:effectLst/>
                          <a:latin typeface="Arial" panose="020B0604020202020204" pitchFamily="34" charset="0"/>
                        </a:rPr>
                        <a:t>, Spring MVC, Catalyst, Rails, Zend Framework, Fuel PHP, Laravel, Symphony, ASP.net MVC, ASP.net core</a:t>
                      </a:r>
                    </a:p>
                  </a:txBody>
                  <a:tcPr marL="58716" marR="58716" marT="82203" marB="82203"/>
                </a:tc>
                <a:tc>
                  <a:txBody>
                    <a:bodyPr/>
                    <a:lstStyle/>
                    <a:p>
                      <a:pPr algn="l" fontAlgn="ctr"/>
                      <a:r>
                        <a:rPr lang="en-US" sz="1200" b="0" dirty="0">
                          <a:effectLst/>
                        </a:rPr>
                        <a:t>MVP frameworks:- ASP.NET Web Application, Windows Forms, Silverlight, JavaFX, AWT, Swing, SWT, PHP</a:t>
                      </a:r>
                    </a:p>
                  </a:txBody>
                  <a:tcPr marL="58716" marR="58716" marT="82203" marB="82203"/>
                </a:tc>
                <a:extLst>
                  <a:ext uri="{0D108BD9-81ED-4DB2-BD59-A6C34878D82A}">
                    <a16:rowId xmlns:a16="http://schemas.microsoft.com/office/drawing/2014/main" val="1065814037"/>
                  </a:ext>
                </a:extLst>
              </a:tr>
            </a:tbl>
          </a:graphicData>
        </a:graphic>
      </p:graphicFrame>
    </p:spTree>
    <p:extLst>
      <p:ext uri="{BB962C8B-B14F-4D97-AF65-F5344CB8AC3E}">
        <p14:creationId xmlns:p14="http://schemas.microsoft.com/office/powerpoint/2010/main" val="3828070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9957E8-75F3-B674-9942-A4AFAA8C2D62}"/>
              </a:ext>
            </a:extLst>
          </p:cNvPr>
          <p:cNvSpPr>
            <a:spLocks noGrp="1"/>
          </p:cNvSpPr>
          <p:nvPr>
            <p:ph type="title"/>
          </p:nvPr>
        </p:nvSpPr>
        <p:spPr>
          <a:xfrm>
            <a:off x="1383564" y="348865"/>
            <a:ext cx="9718111" cy="1576446"/>
          </a:xfrm>
        </p:spPr>
        <p:txBody>
          <a:bodyPr anchor="ctr">
            <a:normAutofit/>
          </a:bodyPr>
          <a:lstStyle/>
          <a:p>
            <a:r>
              <a:rPr lang="en-IN" sz="4000">
                <a:solidFill>
                  <a:srgbClr val="FFFFFF"/>
                </a:solidFill>
              </a:rPr>
              <a:t>MVVM vs MVP</a:t>
            </a:r>
          </a:p>
        </p:txBody>
      </p:sp>
      <p:graphicFrame>
        <p:nvGraphicFramePr>
          <p:cNvPr id="4" name="Content Placeholder 3">
            <a:extLst>
              <a:ext uri="{FF2B5EF4-FFF2-40B4-BE49-F238E27FC236}">
                <a16:creationId xmlns:a16="http://schemas.microsoft.com/office/drawing/2014/main" id="{515E5F8F-D793-13CD-1B96-7A3F75A1A292}"/>
              </a:ext>
            </a:extLst>
          </p:cNvPr>
          <p:cNvGraphicFramePr>
            <a:graphicFrameLocks noGrp="1"/>
          </p:cNvGraphicFramePr>
          <p:nvPr>
            <p:ph idx="1"/>
            <p:extLst>
              <p:ext uri="{D42A27DB-BD31-4B8C-83A1-F6EECF244321}">
                <p14:modId xmlns:p14="http://schemas.microsoft.com/office/powerpoint/2010/main" val="3707672815"/>
              </p:ext>
            </p:extLst>
          </p:nvPr>
        </p:nvGraphicFramePr>
        <p:xfrm>
          <a:off x="11970" y="2170031"/>
          <a:ext cx="12191998" cy="4687964"/>
        </p:xfrm>
        <a:graphic>
          <a:graphicData uri="http://schemas.openxmlformats.org/drawingml/2006/table">
            <a:tbl>
              <a:tblPr firstRow="1" bandRow="1" bandCol="1">
                <a:tableStyleId>{69012ECD-51FC-41F1-AA8D-1B2483CD663E}</a:tableStyleId>
              </a:tblPr>
              <a:tblGrid>
                <a:gridCol w="6147176">
                  <a:extLst>
                    <a:ext uri="{9D8B030D-6E8A-4147-A177-3AD203B41FA5}">
                      <a16:colId xmlns:a16="http://schemas.microsoft.com/office/drawing/2014/main" val="1710616352"/>
                    </a:ext>
                  </a:extLst>
                </a:gridCol>
                <a:gridCol w="6044822">
                  <a:extLst>
                    <a:ext uri="{9D8B030D-6E8A-4147-A177-3AD203B41FA5}">
                      <a16:colId xmlns:a16="http://schemas.microsoft.com/office/drawing/2014/main" val="918977559"/>
                    </a:ext>
                  </a:extLst>
                </a:gridCol>
              </a:tblGrid>
              <a:tr h="253921">
                <a:tc>
                  <a:txBody>
                    <a:bodyPr/>
                    <a:lstStyle/>
                    <a:p>
                      <a:pPr algn="ctr" fontAlgn="base"/>
                      <a:r>
                        <a:rPr lang="en-IN" sz="1000" b="1">
                          <a:effectLst/>
                        </a:rPr>
                        <a:t>MVP(Model View Presenter)</a:t>
                      </a:r>
                    </a:p>
                  </a:txBody>
                  <a:tcPr marL="16722" marR="16722" marT="27871" marB="27871" anchor="ctr"/>
                </a:tc>
                <a:tc>
                  <a:txBody>
                    <a:bodyPr/>
                    <a:lstStyle/>
                    <a:p>
                      <a:pPr algn="ctr" fontAlgn="base"/>
                      <a:r>
                        <a:rPr lang="en-IN" sz="1000" b="1">
                          <a:effectLst/>
                        </a:rPr>
                        <a:t>MVVM(Model View ViewModel)</a:t>
                      </a:r>
                    </a:p>
                  </a:txBody>
                  <a:tcPr marL="27871" marR="27871" marT="27871" marB="27871" anchor="ctr"/>
                </a:tc>
                <a:extLst>
                  <a:ext uri="{0D108BD9-81ED-4DB2-BD59-A6C34878D82A}">
                    <a16:rowId xmlns:a16="http://schemas.microsoft.com/office/drawing/2014/main" val="1382178196"/>
                  </a:ext>
                </a:extLst>
              </a:tr>
              <a:tr h="405223">
                <a:tc>
                  <a:txBody>
                    <a:bodyPr/>
                    <a:lstStyle/>
                    <a:p>
                      <a:pPr algn="l" fontAlgn="ctr"/>
                      <a:r>
                        <a:rPr lang="en-US" sz="1000" b="0">
                          <a:effectLst/>
                        </a:rPr>
                        <a:t>It resolves the problem of having a dependent </a:t>
                      </a:r>
                      <a:r>
                        <a:rPr lang="en-US" sz="1000" b="1">
                          <a:effectLst/>
                        </a:rPr>
                        <a:t>View </a:t>
                      </a:r>
                      <a:r>
                        <a:rPr lang="en-US" sz="1000" b="0">
                          <a:effectLst/>
                        </a:rPr>
                        <a:t>by using </a:t>
                      </a:r>
                      <a:r>
                        <a:rPr lang="en-US" sz="1000" b="1">
                          <a:effectLst/>
                        </a:rPr>
                        <a:t>Presenter</a:t>
                      </a:r>
                      <a:r>
                        <a:rPr lang="en-US" sz="1000" b="0">
                          <a:effectLst/>
                        </a:rPr>
                        <a:t> as a communication channel between </a:t>
                      </a:r>
                      <a:r>
                        <a:rPr lang="en-US" sz="1000" b="1">
                          <a:effectLst/>
                        </a:rPr>
                        <a:t>Model</a:t>
                      </a:r>
                      <a:r>
                        <a:rPr lang="en-US" sz="1000" b="0">
                          <a:effectLst/>
                        </a:rPr>
                        <a:t> and </a:t>
                      </a:r>
                      <a:r>
                        <a:rPr lang="en-US" sz="1000" b="1">
                          <a:effectLst/>
                        </a:rPr>
                        <a:t>View. </a:t>
                      </a:r>
                      <a:endParaRPr lang="en-US" sz="1000" b="0">
                        <a:effectLst/>
                      </a:endParaRPr>
                    </a:p>
                  </a:txBody>
                  <a:tcPr marL="27871" marR="27871" marT="39019" marB="39019" anchor="ctr"/>
                </a:tc>
                <a:tc>
                  <a:txBody>
                    <a:bodyPr/>
                    <a:lstStyle/>
                    <a:p>
                      <a:pPr algn="l" fontAlgn="ctr"/>
                      <a:r>
                        <a:rPr lang="en-US" sz="1000" b="0">
                          <a:effectLst/>
                        </a:rPr>
                        <a:t>This architecture pattern is more event-driven as it uses data binding and thus makes easy separation of core business logic from the </a:t>
                      </a:r>
                      <a:r>
                        <a:rPr lang="en-US" sz="1000" b="1">
                          <a:effectLst/>
                        </a:rPr>
                        <a:t>View.</a:t>
                      </a:r>
                      <a:endParaRPr lang="en-US" sz="1000" b="0">
                        <a:effectLst/>
                      </a:endParaRPr>
                    </a:p>
                  </a:txBody>
                  <a:tcPr marL="27871" marR="27871" marT="39019" marB="39019" anchor="ctr"/>
                </a:tc>
                <a:extLst>
                  <a:ext uri="{0D108BD9-81ED-4DB2-BD59-A6C34878D82A}">
                    <a16:rowId xmlns:a16="http://schemas.microsoft.com/office/drawing/2014/main" val="1594125109"/>
                  </a:ext>
                </a:extLst>
              </a:tr>
              <a:tr h="268588">
                <a:tc>
                  <a:txBody>
                    <a:bodyPr/>
                    <a:lstStyle/>
                    <a:p>
                      <a:pPr algn="l" fontAlgn="ctr"/>
                      <a:r>
                        <a:rPr lang="en-US" sz="1000" b="0">
                          <a:effectLst/>
                        </a:rPr>
                        <a:t>The one-to-one relationship exists between the </a:t>
                      </a:r>
                      <a:r>
                        <a:rPr lang="en-US" sz="1000" b="1">
                          <a:effectLst/>
                        </a:rPr>
                        <a:t>Presenter </a:t>
                      </a:r>
                      <a:r>
                        <a:rPr lang="en-US" sz="1000" b="0">
                          <a:effectLst/>
                        </a:rPr>
                        <a:t>and the </a:t>
                      </a:r>
                      <a:r>
                        <a:rPr lang="en-US" sz="1000" b="1">
                          <a:effectLst/>
                        </a:rPr>
                        <a:t>View</a:t>
                      </a:r>
                      <a:r>
                        <a:rPr lang="en-US" sz="1000" b="0">
                          <a:effectLst/>
                        </a:rPr>
                        <a:t>.</a:t>
                      </a:r>
                    </a:p>
                  </a:txBody>
                  <a:tcPr marL="27871" marR="27871" marT="39019" marB="39019" anchor="ctr"/>
                </a:tc>
                <a:tc>
                  <a:txBody>
                    <a:bodyPr/>
                    <a:lstStyle/>
                    <a:p>
                      <a:pPr algn="l" fontAlgn="ctr"/>
                      <a:r>
                        <a:rPr lang="en-US" sz="1000" b="0">
                          <a:effectLst/>
                        </a:rPr>
                        <a:t>Multiple </a:t>
                      </a:r>
                      <a:r>
                        <a:rPr lang="en-US" sz="1000" b="1">
                          <a:effectLst/>
                        </a:rPr>
                        <a:t>View</a:t>
                      </a:r>
                      <a:r>
                        <a:rPr lang="en-US" sz="1000" b="0">
                          <a:effectLst/>
                        </a:rPr>
                        <a:t> can be mapped with single </a:t>
                      </a:r>
                      <a:r>
                        <a:rPr lang="en-US" sz="1000" b="1">
                          <a:effectLst/>
                        </a:rPr>
                        <a:t>ViewModel</a:t>
                      </a:r>
                      <a:r>
                        <a:rPr lang="en-US" sz="1000" b="0">
                          <a:effectLst/>
                        </a:rPr>
                        <a:t>.</a:t>
                      </a:r>
                    </a:p>
                  </a:txBody>
                  <a:tcPr marL="27871" marR="27871" marT="39019" marB="39019" anchor="ctr"/>
                </a:tc>
                <a:extLst>
                  <a:ext uri="{0D108BD9-81ED-4DB2-BD59-A6C34878D82A}">
                    <a16:rowId xmlns:a16="http://schemas.microsoft.com/office/drawing/2014/main" val="1606567120"/>
                  </a:ext>
                </a:extLst>
              </a:tr>
              <a:tr h="268588">
                <a:tc>
                  <a:txBody>
                    <a:bodyPr/>
                    <a:lstStyle/>
                    <a:p>
                      <a:pPr algn="l" fontAlgn="ctr"/>
                      <a:r>
                        <a:rPr lang="en-US" sz="1000" b="0">
                          <a:effectLst/>
                        </a:rPr>
                        <a:t>In this, observables are not needed as a </a:t>
                      </a:r>
                      <a:r>
                        <a:rPr lang="en-US" sz="1000" b="1">
                          <a:effectLst/>
                        </a:rPr>
                        <a:t>Presenter</a:t>
                      </a:r>
                      <a:r>
                        <a:rPr lang="en-US" sz="1000" b="0">
                          <a:effectLst/>
                        </a:rPr>
                        <a:t> layer.</a:t>
                      </a:r>
                    </a:p>
                  </a:txBody>
                  <a:tcPr marL="27871" marR="27871" marT="39019" marB="39019" anchor="ctr"/>
                </a:tc>
                <a:tc>
                  <a:txBody>
                    <a:bodyPr/>
                    <a:lstStyle/>
                    <a:p>
                      <a:pPr algn="l" fontAlgn="ctr"/>
                      <a:r>
                        <a:rPr lang="en-US" sz="1000" b="0">
                          <a:effectLst/>
                        </a:rPr>
                        <a:t>In this, observables are needed due to the absence of </a:t>
                      </a:r>
                      <a:r>
                        <a:rPr lang="en-US" sz="1000" b="1">
                          <a:effectLst/>
                        </a:rPr>
                        <a:t>Presenter</a:t>
                      </a:r>
                      <a:r>
                        <a:rPr lang="en-US" sz="1000" b="0">
                          <a:effectLst/>
                        </a:rPr>
                        <a:t> layer.</a:t>
                      </a:r>
                    </a:p>
                  </a:txBody>
                  <a:tcPr marL="27871" marR="27871" marT="39019" marB="39019" anchor="ctr"/>
                </a:tc>
                <a:extLst>
                  <a:ext uri="{0D108BD9-81ED-4DB2-BD59-A6C34878D82A}">
                    <a16:rowId xmlns:a16="http://schemas.microsoft.com/office/drawing/2014/main" val="2562289967"/>
                  </a:ext>
                </a:extLst>
              </a:tr>
              <a:tr h="268588">
                <a:tc>
                  <a:txBody>
                    <a:bodyPr/>
                    <a:lstStyle/>
                    <a:p>
                      <a:pPr algn="l" fontAlgn="ctr"/>
                      <a:r>
                        <a:rPr lang="en-US" sz="1000" b="0">
                          <a:effectLst/>
                        </a:rPr>
                        <a:t>User interface is used more in MVP.</a:t>
                      </a:r>
                    </a:p>
                  </a:txBody>
                  <a:tcPr marL="27871" marR="27871" marT="39019" marB="39019" anchor="ctr"/>
                </a:tc>
                <a:tc>
                  <a:txBody>
                    <a:bodyPr/>
                    <a:lstStyle/>
                    <a:p>
                      <a:pPr algn="l" fontAlgn="ctr"/>
                      <a:r>
                        <a:rPr lang="en-US" sz="1000" b="0">
                          <a:effectLst/>
                        </a:rPr>
                        <a:t>There is no user interface in MVVM.</a:t>
                      </a:r>
                    </a:p>
                  </a:txBody>
                  <a:tcPr marL="27871" marR="27871" marT="39019" marB="39019" anchor="ctr"/>
                </a:tc>
                <a:extLst>
                  <a:ext uri="{0D108BD9-81ED-4DB2-BD59-A6C34878D82A}">
                    <a16:rowId xmlns:a16="http://schemas.microsoft.com/office/drawing/2014/main" val="109835613"/>
                  </a:ext>
                </a:extLst>
              </a:tr>
              <a:tr h="268588">
                <a:tc>
                  <a:txBody>
                    <a:bodyPr/>
                    <a:lstStyle/>
                    <a:p>
                      <a:pPr algn="l" fontAlgn="ctr"/>
                      <a:r>
                        <a:rPr lang="en-IN" sz="1000" b="0">
                          <a:effectLst/>
                        </a:rPr>
                        <a:t>The architecture is heavyweight.</a:t>
                      </a:r>
                    </a:p>
                  </a:txBody>
                  <a:tcPr marL="27871" marR="27871" marT="39019" marB="39019" anchor="ctr"/>
                </a:tc>
                <a:tc>
                  <a:txBody>
                    <a:bodyPr/>
                    <a:lstStyle/>
                    <a:p>
                      <a:pPr algn="l" fontAlgn="ctr"/>
                      <a:r>
                        <a:rPr lang="en-US" sz="1000" b="0">
                          <a:effectLst/>
                        </a:rPr>
                        <a:t>The architecture is leightweight as compared to MVP.</a:t>
                      </a:r>
                    </a:p>
                  </a:txBody>
                  <a:tcPr marL="27871" marR="27871" marT="39019" marB="39019" anchor="ctr"/>
                </a:tc>
                <a:extLst>
                  <a:ext uri="{0D108BD9-81ED-4DB2-BD59-A6C34878D82A}">
                    <a16:rowId xmlns:a16="http://schemas.microsoft.com/office/drawing/2014/main" val="3901312080"/>
                  </a:ext>
                </a:extLst>
              </a:tr>
              <a:tr h="268588">
                <a:tc>
                  <a:txBody>
                    <a:bodyPr/>
                    <a:lstStyle/>
                    <a:p>
                      <a:pPr algn="l" fontAlgn="ctr"/>
                      <a:r>
                        <a:rPr lang="en-US" sz="1000" b="0">
                          <a:effectLst/>
                        </a:rPr>
                        <a:t>Testing is done easily as business logic and UI are separate.</a:t>
                      </a:r>
                    </a:p>
                  </a:txBody>
                  <a:tcPr marL="27871" marR="27871" marT="39019" marB="39019" anchor="ctr"/>
                </a:tc>
                <a:tc>
                  <a:txBody>
                    <a:bodyPr/>
                    <a:lstStyle/>
                    <a:p>
                      <a:pPr algn="l" fontAlgn="ctr"/>
                      <a:r>
                        <a:rPr lang="en-US" sz="1000" b="0">
                          <a:effectLst/>
                        </a:rPr>
                        <a:t>Testing is difficult as Business logic and UI are not separate.</a:t>
                      </a:r>
                    </a:p>
                  </a:txBody>
                  <a:tcPr marL="27871" marR="27871" marT="39019" marB="39019" anchor="ctr"/>
                </a:tc>
                <a:extLst>
                  <a:ext uri="{0D108BD9-81ED-4DB2-BD59-A6C34878D82A}">
                    <a16:rowId xmlns:a16="http://schemas.microsoft.com/office/drawing/2014/main" val="768396024"/>
                  </a:ext>
                </a:extLst>
              </a:tr>
              <a:tr h="268588">
                <a:tc>
                  <a:txBody>
                    <a:bodyPr/>
                    <a:lstStyle/>
                    <a:p>
                      <a:pPr algn="l" fontAlgn="ctr"/>
                      <a:r>
                        <a:rPr lang="en-US" sz="1000" b="0">
                          <a:effectLst/>
                        </a:rPr>
                        <a:t>In this case, debugging is easy.</a:t>
                      </a:r>
                    </a:p>
                  </a:txBody>
                  <a:tcPr marL="27871" marR="27871" marT="39019" marB="39019" anchor="ctr"/>
                </a:tc>
                <a:tc>
                  <a:txBody>
                    <a:bodyPr/>
                    <a:lstStyle/>
                    <a:p>
                      <a:pPr algn="l" fontAlgn="ctr"/>
                      <a:r>
                        <a:rPr lang="en-US" sz="1000" b="0">
                          <a:effectLst/>
                        </a:rPr>
                        <a:t>In this case, debugging is not easy.</a:t>
                      </a:r>
                    </a:p>
                  </a:txBody>
                  <a:tcPr marL="27871" marR="27871" marT="39019" marB="39019" anchor="ctr"/>
                </a:tc>
                <a:extLst>
                  <a:ext uri="{0D108BD9-81ED-4DB2-BD59-A6C34878D82A}">
                    <a16:rowId xmlns:a16="http://schemas.microsoft.com/office/drawing/2014/main" val="1957340893"/>
                  </a:ext>
                </a:extLst>
              </a:tr>
              <a:tr h="268588">
                <a:tc>
                  <a:txBody>
                    <a:bodyPr/>
                    <a:lstStyle/>
                    <a:p>
                      <a:pPr algn="l" fontAlgn="ctr"/>
                      <a:r>
                        <a:rPr lang="en-US" sz="1000" b="0">
                          <a:effectLst/>
                        </a:rPr>
                        <a:t>The </a:t>
                      </a:r>
                      <a:r>
                        <a:rPr lang="en-US" sz="1000" b="1">
                          <a:effectLst/>
                        </a:rPr>
                        <a:t>Presenter </a:t>
                      </a:r>
                      <a:r>
                        <a:rPr lang="en-US" sz="1000" b="0">
                          <a:effectLst/>
                        </a:rPr>
                        <a:t>has knowledge about the </a:t>
                      </a:r>
                      <a:r>
                        <a:rPr lang="en-US" sz="1000" b="1">
                          <a:effectLst/>
                        </a:rPr>
                        <a:t>View.</a:t>
                      </a:r>
                      <a:endParaRPr lang="en-US" sz="1000" b="0">
                        <a:effectLst/>
                      </a:endParaRPr>
                    </a:p>
                  </a:txBody>
                  <a:tcPr marL="27871" marR="27871" marT="39019" marB="39019" anchor="ctr"/>
                </a:tc>
                <a:tc>
                  <a:txBody>
                    <a:bodyPr/>
                    <a:lstStyle/>
                    <a:p>
                      <a:pPr algn="l" fontAlgn="ctr"/>
                      <a:r>
                        <a:rPr lang="en-US" sz="1000" b="1">
                          <a:effectLst/>
                        </a:rPr>
                        <a:t>ViewModel </a:t>
                      </a:r>
                      <a:r>
                        <a:rPr lang="en-US" sz="1000" b="0">
                          <a:effectLst/>
                        </a:rPr>
                        <a:t>has no reference to the </a:t>
                      </a:r>
                      <a:r>
                        <a:rPr lang="en-US" sz="1000" b="1">
                          <a:effectLst/>
                        </a:rPr>
                        <a:t>View</a:t>
                      </a:r>
                      <a:r>
                        <a:rPr lang="en-US" sz="1000" b="0">
                          <a:effectLst/>
                        </a:rPr>
                        <a:t>.</a:t>
                      </a:r>
                    </a:p>
                  </a:txBody>
                  <a:tcPr marL="27871" marR="27871" marT="39019" marB="39019" anchor="ctr"/>
                </a:tc>
                <a:extLst>
                  <a:ext uri="{0D108BD9-81ED-4DB2-BD59-A6C34878D82A}">
                    <a16:rowId xmlns:a16="http://schemas.microsoft.com/office/drawing/2014/main" val="1499639972"/>
                  </a:ext>
                </a:extLst>
              </a:tr>
              <a:tr h="268588">
                <a:tc>
                  <a:txBody>
                    <a:bodyPr/>
                    <a:lstStyle/>
                    <a:p>
                      <a:pPr algn="l" fontAlgn="ctr"/>
                      <a:r>
                        <a:rPr lang="en-US" sz="1000" b="1">
                          <a:effectLst/>
                        </a:rPr>
                        <a:t>Model </a:t>
                      </a:r>
                      <a:r>
                        <a:rPr lang="en-US" sz="1000" b="0">
                          <a:effectLst/>
                        </a:rPr>
                        <a:t>layer returns the response of the user’s input to the </a:t>
                      </a:r>
                      <a:r>
                        <a:rPr lang="en-US" sz="1000" b="1">
                          <a:effectLst/>
                        </a:rPr>
                        <a:t>Presenter</a:t>
                      </a:r>
                      <a:r>
                        <a:rPr lang="en-US" sz="1000" b="0">
                          <a:effectLst/>
                        </a:rPr>
                        <a:t> which forwards it to </a:t>
                      </a:r>
                      <a:r>
                        <a:rPr lang="en-US" sz="1000" b="1">
                          <a:effectLst/>
                        </a:rPr>
                        <a:t>View</a:t>
                      </a:r>
                      <a:r>
                        <a:rPr lang="en-US" sz="1000" b="0">
                          <a:effectLst/>
                        </a:rPr>
                        <a:t>.</a:t>
                      </a:r>
                    </a:p>
                  </a:txBody>
                  <a:tcPr marL="27871" marR="27871" marT="39019" marB="39019" anchor="ctr"/>
                </a:tc>
                <a:tc>
                  <a:txBody>
                    <a:bodyPr/>
                    <a:lstStyle/>
                    <a:p>
                      <a:pPr algn="l" fontAlgn="ctr"/>
                      <a:r>
                        <a:rPr lang="en-US" sz="1000" b="0">
                          <a:effectLst/>
                        </a:rPr>
                        <a:t>After performing operations according to the user’s input, the </a:t>
                      </a:r>
                      <a:r>
                        <a:rPr lang="en-US" sz="1000" b="1">
                          <a:effectLst/>
                        </a:rPr>
                        <a:t>Model </a:t>
                      </a:r>
                      <a:r>
                        <a:rPr lang="en-US" sz="1000" b="0">
                          <a:effectLst/>
                        </a:rPr>
                        <a:t>layer returns the response to the </a:t>
                      </a:r>
                      <a:r>
                        <a:rPr lang="en-US" sz="1000" b="1">
                          <a:effectLst/>
                        </a:rPr>
                        <a:t>View</a:t>
                      </a:r>
                      <a:r>
                        <a:rPr lang="en-US" sz="1000" b="0">
                          <a:effectLst/>
                        </a:rPr>
                        <a:t>.</a:t>
                      </a:r>
                    </a:p>
                  </a:txBody>
                  <a:tcPr marL="27871" marR="27871" marT="39019" marB="39019" anchor="ctr"/>
                </a:tc>
                <a:extLst>
                  <a:ext uri="{0D108BD9-81ED-4DB2-BD59-A6C34878D82A}">
                    <a16:rowId xmlns:a16="http://schemas.microsoft.com/office/drawing/2014/main" val="1808871169"/>
                  </a:ext>
                </a:extLst>
              </a:tr>
              <a:tr h="268588">
                <a:tc>
                  <a:txBody>
                    <a:bodyPr/>
                    <a:lstStyle/>
                    <a:p>
                      <a:pPr algn="l" fontAlgn="ctr"/>
                      <a:r>
                        <a:rPr lang="en-US" sz="1000" b="1">
                          <a:effectLst/>
                        </a:rPr>
                        <a:t>Presenter </a:t>
                      </a:r>
                      <a:r>
                        <a:rPr lang="en-US" sz="1000" b="0">
                          <a:effectLst/>
                        </a:rPr>
                        <a:t>handles the application flow and the </a:t>
                      </a:r>
                      <a:r>
                        <a:rPr lang="en-US" sz="1000" b="1">
                          <a:effectLst/>
                        </a:rPr>
                        <a:t>View </a:t>
                      </a:r>
                      <a:r>
                        <a:rPr lang="en-US" sz="1000" b="0">
                          <a:effectLst/>
                        </a:rPr>
                        <a:t>is the actual application.</a:t>
                      </a:r>
                    </a:p>
                  </a:txBody>
                  <a:tcPr marL="27871" marR="27871" marT="39019" marB="39019" anchor="ctr"/>
                </a:tc>
                <a:tc>
                  <a:txBody>
                    <a:bodyPr/>
                    <a:lstStyle/>
                    <a:p>
                      <a:pPr algn="l" fontAlgn="ctr"/>
                      <a:r>
                        <a:rPr lang="en-US" sz="1000" b="1">
                          <a:effectLst/>
                        </a:rPr>
                        <a:t>ViewModel </a:t>
                      </a:r>
                      <a:r>
                        <a:rPr lang="en-US" sz="1000" b="0">
                          <a:effectLst/>
                        </a:rPr>
                        <a:t>is the actual application and </a:t>
                      </a:r>
                      <a:r>
                        <a:rPr lang="en-US" sz="1000" b="1">
                          <a:effectLst/>
                        </a:rPr>
                        <a:t>View </a:t>
                      </a:r>
                      <a:r>
                        <a:rPr lang="en-US" sz="1000" b="0">
                          <a:effectLst/>
                        </a:rPr>
                        <a:t>is the interface for the user in order to interact with the app.</a:t>
                      </a:r>
                    </a:p>
                  </a:txBody>
                  <a:tcPr marL="27871" marR="27871" marT="39019" marB="39019" anchor="ctr"/>
                </a:tc>
                <a:extLst>
                  <a:ext uri="{0D108BD9-81ED-4DB2-BD59-A6C34878D82A}">
                    <a16:rowId xmlns:a16="http://schemas.microsoft.com/office/drawing/2014/main" val="620915520"/>
                  </a:ext>
                </a:extLst>
              </a:tr>
              <a:tr h="268588">
                <a:tc>
                  <a:txBody>
                    <a:bodyPr/>
                    <a:lstStyle/>
                    <a:p>
                      <a:pPr algn="l" fontAlgn="ctr"/>
                      <a:r>
                        <a:rPr lang="en-US" sz="1000" b="0">
                          <a:effectLst/>
                        </a:rPr>
                        <a:t>The project file will contain more classes as well as code.</a:t>
                      </a:r>
                    </a:p>
                  </a:txBody>
                  <a:tcPr marL="27871" marR="27871" marT="39019" marB="39019" anchor="ctr"/>
                </a:tc>
                <a:tc>
                  <a:txBody>
                    <a:bodyPr/>
                    <a:lstStyle/>
                    <a:p>
                      <a:pPr algn="l" fontAlgn="ctr"/>
                      <a:r>
                        <a:rPr lang="en-US" sz="1000" b="0">
                          <a:effectLst/>
                        </a:rPr>
                        <a:t>The Project file will contain more classes but less code per class.</a:t>
                      </a:r>
                    </a:p>
                  </a:txBody>
                  <a:tcPr marL="27871" marR="27871" marT="39019" marB="39019" anchor="ctr"/>
                </a:tc>
                <a:extLst>
                  <a:ext uri="{0D108BD9-81ED-4DB2-BD59-A6C34878D82A}">
                    <a16:rowId xmlns:a16="http://schemas.microsoft.com/office/drawing/2014/main" val="585823500"/>
                  </a:ext>
                </a:extLst>
              </a:tr>
              <a:tr h="268588">
                <a:tc>
                  <a:txBody>
                    <a:bodyPr/>
                    <a:lstStyle/>
                    <a:p>
                      <a:pPr algn="l" fontAlgn="ctr"/>
                      <a:r>
                        <a:rPr lang="en-US" sz="1000" b="0">
                          <a:effectLst/>
                        </a:rPr>
                        <a:t>Maintenance is not ensured in the architecture.</a:t>
                      </a:r>
                    </a:p>
                  </a:txBody>
                  <a:tcPr marL="27871" marR="27871" marT="39019" marB="39019" anchor="ctr"/>
                </a:tc>
                <a:tc>
                  <a:txBody>
                    <a:bodyPr/>
                    <a:lstStyle/>
                    <a:p>
                      <a:pPr algn="l" fontAlgn="ctr"/>
                      <a:r>
                        <a:rPr lang="en-US" sz="1000" b="0">
                          <a:effectLst/>
                        </a:rPr>
                        <a:t>Maintenance of the layers is very good.</a:t>
                      </a:r>
                    </a:p>
                  </a:txBody>
                  <a:tcPr marL="27871" marR="27871" marT="39019" marB="39019" anchor="ctr"/>
                </a:tc>
                <a:extLst>
                  <a:ext uri="{0D108BD9-81ED-4DB2-BD59-A6C34878D82A}">
                    <a16:rowId xmlns:a16="http://schemas.microsoft.com/office/drawing/2014/main" val="1143003165"/>
                  </a:ext>
                </a:extLst>
              </a:tr>
              <a:tr h="268588">
                <a:tc>
                  <a:txBody>
                    <a:bodyPr/>
                    <a:lstStyle/>
                    <a:p>
                      <a:pPr algn="l" fontAlgn="ctr"/>
                      <a:r>
                        <a:rPr lang="en-US" sz="1000" b="0">
                          <a:effectLst/>
                        </a:rPr>
                        <a:t>Ideal for simple and complex applications.</a:t>
                      </a:r>
                    </a:p>
                  </a:txBody>
                  <a:tcPr marL="27871" marR="27871" marT="39019" marB="39019" anchor="ctr"/>
                </a:tc>
                <a:tc>
                  <a:txBody>
                    <a:bodyPr/>
                    <a:lstStyle/>
                    <a:p>
                      <a:pPr algn="l" fontAlgn="ctr"/>
                      <a:r>
                        <a:rPr lang="en-US" sz="1000" b="0">
                          <a:effectLst/>
                        </a:rPr>
                        <a:t>Not ideal for small-scale projects.</a:t>
                      </a:r>
                    </a:p>
                  </a:txBody>
                  <a:tcPr marL="27871" marR="27871" marT="39019" marB="39019" anchor="ctr"/>
                </a:tc>
                <a:extLst>
                  <a:ext uri="{0D108BD9-81ED-4DB2-BD59-A6C34878D82A}">
                    <a16:rowId xmlns:a16="http://schemas.microsoft.com/office/drawing/2014/main" val="3763828369"/>
                  </a:ext>
                </a:extLst>
              </a:tr>
              <a:tr h="268588">
                <a:tc>
                  <a:txBody>
                    <a:bodyPr/>
                    <a:lstStyle/>
                    <a:p>
                      <a:pPr algn="l" fontAlgn="ctr"/>
                      <a:r>
                        <a:rPr lang="en-US" sz="1000" b="0">
                          <a:effectLst/>
                        </a:rPr>
                        <a:t>Core testing is not done in MVP</a:t>
                      </a:r>
                    </a:p>
                  </a:txBody>
                  <a:tcPr marL="27871" marR="27871" marT="39019" marB="39019" anchor="ctr"/>
                </a:tc>
                <a:tc>
                  <a:txBody>
                    <a:bodyPr/>
                    <a:lstStyle/>
                    <a:p>
                      <a:pPr algn="l" fontAlgn="ctr"/>
                      <a:r>
                        <a:rPr lang="en-US" sz="1000" b="0">
                          <a:effectLst/>
                        </a:rPr>
                        <a:t>Core testing is done in MVVM.</a:t>
                      </a:r>
                    </a:p>
                  </a:txBody>
                  <a:tcPr marL="27871" marR="27871" marT="39019" marB="39019" anchor="ctr"/>
                </a:tc>
                <a:extLst>
                  <a:ext uri="{0D108BD9-81ED-4DB2-BD59-A6C34878D82A}">
                    <a16:rowId xmlns:a16="http://schemas.microsoft.com/office/drawing/2014/main" val="2463851965"/>
                  </a:ext>
                </a:extLst>
              </a:tr>
              <a:tr h="268588">
                <a:tc>
                  <a:txBody>
                    <a:bodyPr/>
                    <a:lstStyle/>
                    <a:p>
                      <a:pPr algn="l" fontAlgn="ctr"/>
                      <a:r>
                        <a:rPr lang="en-US" sz="1000" b="0">
                          <a:effectLst/>
                        </a:rPr>
                        <a:t>Easy to carry out Unit testing but a tight bond of </a:t>
                      </a:r>
                      <a:r>
                        <a:rPr lang="en-US" sz="1000" b="1">
                          <a:effectLst/>
                        </a:rPr>
                        <a:t>View</a:t>
                      </a:r>
                      <a:r>
                        <a:rPr lang="en-US" sz="1000" b="0">
                          <a:effectLst/>
                        </a:rPr>
                        <a:t> and </a:t>
                      </a:r>
                      <a:r>
                        <a:rPr lang="en-US" sz="1000" b="1">
                          <a:effectLst/>
                        </a:rPr>
                        <a:t>Presenter </a:t>
                      </a:r>
                      <a:r>
                        <a:rPr lang="en-US" sz="1000" b="0">
                          <a:effectLst/>
                        </a:rPr>
                        <a:t>can make it slightly difficult.</a:t>
                      </a:r>
                    </a:p>
                  </a:txBody>
                  <a:tcPr marL="27871" marR="27871" marT="39019" marB="39019" anchor="ctr"/>
                </a:tc>
                <a:tc>
                  <a:txBody>
                    <a:bodyPr/>
                    <a:lstStyle/>
                    <a:p>
                      <a:pPr algn="l" fontAlgn="ctr"/>
                      <a:r>
                        <a:rPr lang="en-US" sz="1000" b="0">
                          <a:effectLst/>
                        </a:rPr>
                        <a:t>Unit testability is highest in this architecture.</a:t>
                      </a:r>
                    </a:p>
                  </a:txBody>
                  <a:tcPr marL="27871" marR="27871" marT="39019" marB="39019" anchor="ctr"/>
                </a:tc>
                <a:extLst>
                  <a:ext uri="{0D108BD9-81ED-4DB2-BD59-A6C34878D82A}">
                    <a16:rowId xmlns:a16="http://schemas.microsoft.com/office/drawing/2014/main" val="917754507"/>
                  </a:ext>
                </a:extLst>
              </a:tr>
              <a:tr h="268588">
                <a:tc>
                  <a:txBody>
                    <a:bodyPr/>
                    <a:lstStyle/>
                    <a:p>
                      <a:pPr algn="l" fontAlgn="ctr"/>
                      <a:r>
                        <a:rPr lang="en-US" sz="1000" b="0">
                          <a:effectLst/>
                        </a:rPr>
                        <a:t>It does not work well with android applications or software.</a:t>
                      </a:r>
                    </a:p>
                  </a:txBody>
                  <a:tcPr marL="27871" marR="27871" marT="39019" marB="39019" anchor="ctr"/>
                </a:tc>
                <a:tc>
                  <a:txBody>
                    <a:bodyPr/>
                    <a:lstStyle/>
                    <a:p>
                      <a:pPr algn="l" fontAlgn="ctr"/>
                      <a:r>
                        <a:rPr lang="en-US" sz="1000" b="0" dirty="0">
                          <a:effectLst/>
                        </a:rPr>
                        <a:t>It works extremely well with android applications or software.</a:t>
                      </a:r>
                    </a:p>
                  </a:txBody>
                  <a:tcPr marL="27871" marR="27871" marT="39019" marB="39019" anchor="ctr"/>
                </a:tc>
                <a:extLst>
                  <a:ext uri="{0D108BD9-81ED-4DB2-BD59-A6C34878D82A}">
                    <a16:rowId xmlns:a16="http://schemas.microsoft.com/office/drawing/2014/main" val="2999106753"/>
                  </a:ext>
                </a:extLst>
              </a:tr>
            </a:tbl>
          </a:graphicData>
        </a:graphic>
      </p:graphicFrame>
    </p:spTree>
    <p:extLst>
      <p:ext uri="{BB962C8B-B14F-4D97-AF65-F5344CB8AC3E}">
        <p14:creationId xmlns:p14="http://schemas.microsoft.com/office/powerpoint/2010/main" val="3723622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49FE8-88C8-544B-15E7-A86F35F3805D}"/>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classification-of-design-pattern</a:t>
            </a:r>
          </a:p>
        </p:txBody>
      </p:sp>
      <p:pic>
        <p:nvPicPr>
          <p:cNvPr id="5" name="Content Placeholder 4">
            <a:extLst>
              <a:ext uri="{FF2B5EF4-FFF2-40B4-BE49-F238E27FC236}">
                <a16:creationId xmlns:a16="http://schemas.microsoft.com/office/drawing/2014/main" id="{2B718088-C7A6-9C03-C4F1-ACB965802575}"/>
              </a:ext>
            </a:extLst>
          </p:cNvPr>
          <p:cNvPicPr>
            <a:picLocks noGrp="1" noChangeAspect="1"/>
          </p:cNvPicPr>
          <p:nvPr>
            <p:ph idx="1"/>
          </p:nvPr>
        </p:nvPicPr>
        <p:blipFill>
          <a:blip r:embed="rId2"/>
          <a:stretch>
            <a:fillRect/>
          </a:stretch>
        </p:blipFill>
        <p:spPr>
          <a:xfrm>
            <a:off x="965201" y="2438400"/>
            <a:ext cx="9652000" cy="4054475"/>
          </a:xfrm>
        </p:spPr>
      </p:pic>
    </p:spTree>
    <p:extLst>
      <p:ext uri="{BB962C8B-B14F-4D97-AF65-F5344CB8AC3E}">
        <p14:creationId xmlns:p14="http://schemas.microsoft.com/office/powerpoint/2010/main" val="379302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E699D-6ADC-62DC-6FAF-0D9450F2541D}"/>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Singleton</a:t>
            </a:r>
          </a:p>
        </p:txBody>
      </p:sp>
      <p:sp>
        <p:nvSpPr>
          <p:cNvPr id="3" name="Content Placeholder 2">
            <a:extLst>
              <a:ext uri="{FF2B5EF4-FFF2-40B4-BE49-F238E27FC236}">
                <a16:creationId xmlns:a16="http://schemas.microsoft.com/office/drawing/2014/main" id="{0088E27E-C109-83D3-896A-6233F543448B}"/>
              </a:ext>
            </a:extLst>
          </p:cNvPr>
          <p:cNvSpPr>
            <a:spLocks noGrp="1"/>
          </p:cNvSpPr>
          <p:nvPr>
            <p:ph idx="1"/>
          </p:nvPr>
        </p:nvSpPr>
        <p:spPr>
          <a:xfrm>
            <a:off x="1371599" y="2318197"/>
            <a:ext cx="9724031" cy="3683358"/>
          </a:xfrm>
        </p:spPr>
        <p:txBody>
          <a:bodyPr anchor="ctr">
            <a:normAutofit/>
          </a:bodyPr>
          <a:lstStyle/>
          <a:p>
            <a:endParaRPr lang="en-IN" sz="2000"/>
          </a:p>
        </p:txBody>
      </p:sp>
    </p:spTree>
    <p:extLst>
      <p:ext uri="{BB962C8B-B14F-4D97-AF65-F5344CB8AC3E}">
        <p14:creationId xmlns:p14="http://schemas.microsoft.com/office/powerpoint/2010/main" val="16720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17C78F-490F-FF9F-2F3C-28802558B5B8}"/>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Facade</a:t>
            </a:r>
          </a:p>
        </p:txBody>
      </p:sp>
      <p:sp>
        <p:nvSpPr>
          <p:cNvPr id="3" name="Content Placeholder 2">
            <a:extLst>
              <a:ext uri="{FF2B5EF4-FFF2-40B4-BE49-F238E27FC236}">
                <a16:creationId xmlns:a16="http://schemas.microsoft.com/office/drawing/2014/main" id="{461CD6FE-04E1-B5AC-EF65-08CFE7A331A0}"/>
              </a:ext>
            </a:extLst>
          </p:cNvPr>
          <p:cNvSpPr>
            <a:spLocks noGrp="1"/>
          </p:cNvSpPr>
          <p:nvPr>
            <p:ph idx="1"/>
          </p:nvPr>
        </p:nvSpPr>
        <p:spPr>
          <a:xfrm>
            <a:off x="1371599" y="2318197"/>
            <a:ext cx="9724031" cy="3683358"/>
          </a:xfrm>
        </p:spPr>
        <p:txBody>
          <a:bodyPr anchor="ctr">
            <a:normAutofit/>
          </a:bodyPr>
          <a:lstStyle/>
          <a:p>
            <a:endParaRPr lang="en-IN" sz="2000"/>
          </a:p>
        </p:txBody>
      </p:sp>
    </p:spTree>
    <p:extLst>
      <p:ext uri="{BB962C8B-B14F-4D97-AF65-F5344CB8AC3E}">
        <p14:creationId xmlns:p14="http://schemas.microsoft.com/office/powerpoint/2010/main" val="339332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4996D-3E4F-86A0-A93A-595509F2B961}"/>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Adapter</a:t>
            </a:r>
          </a:p>
        </p:txBody>
      </p:sp>
      <p:sp>
        <p:nvSpPr>
          <p:cNvPr id="3" name="Content Placeholder 2">
            <a:extLst>
              <a:ext uri="{FF2B5EF4-FFF2-40B4-BE49-F238E27FC236}">
                <a16:creationId xmlns:a16="http://schemas.microsoft.com/office/drawing/2014/main" id="{C8B910CA-7E0F-B76C-6B4E-770F297DA4B9}"/>
              </a:ext>
            </a:extLst>
          </p:cNvPr>
          <p:cNvSpPr>
            <a:spLocks noGrp="1"/>
          </p:cNvSpPr>
          <p:nvPr>
            <p:ph idx="1"/>
          </p:nvPr>
        </p:nvSpPr>
        <p:spPr>
          <a:xfrm>
            <a:off x="1371599" y="2318197"/>
            <a:ext cx="9724031" cy="3683358"/>
          </a:xfrm>
        </p:spPr>
        <p:txBody>
          <a:bodyPr anchor="ctr">
            <a:normAutofit/>
          </a:bodyPr>
          <a:lstStyle/>
          <a:p>
            <a:endParaRPr lang="en-IN" sz="2000"/>
          </a:p>
        </p:txBody>
      </p:sp>
    </p:spTree>
    <p:extLst>
      <p:ext uri="{BB962C8B-B14F-4D97-AF65-F5344CB8AC3E}">
        <p14:creationId xmlns:p14="http://schemas.microsoft.com/office/powerpoint/2010/main" val="85859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68F29-D47E-4DE4-4D5F-21365ADB510D}"/>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Bridge</a:t>
            </a:r>
          </a:p>
        </p:txBody>
      </p:sp>
      <p:sp>
        <p:nvSpPr>
          <p:cNvPr id="3" name="Content Placeholder 2">
            <a:extLst>
              <a:ext uri="{FF2B5EF4-FFF2-40B4-BE49-F238E27FC236}">
                <a16:creationId xmlns:a16="http://schemas.microsoft.com/office/drawing/2014/main" id="{F7679519-17C6-5A09-A30F-FB49714F9459}"/>
              </a:ext>
            </a:extLst>
          </p:cNvPr>
          <p:cNvSpPr>
            <a:spLocks noGrp="1"/>
          </p:cNvSpPr>
          <p:nvPr>
            <p:ph idx="1"/>
          </p:nvPr>
        </p:nvSpPr>
        <p:spPr>
          <a:xfrm>
            <a:off x="1371599" y="2318197"/>
            <a:ext cx="9724031" cy="3683358"/>
          </a:xfrm>
        </p:spPr>
        <p:txBody>
          <a:bodyPr anchor="ctr">
            <a:normAutofit/>
          </a:bodyPr>
          <a:lstStyle/>
          <a:p>
            <a:endParaRPr lang="en-IN" sz="2000"/>
          </a:p>
        </p:txBody>
      </p:sp>
    </p:spTree>
    <p:extLst>
      <p:ext uri="{BB962C8B-B14F-4D97-AF65-F5344CB8AC3E}">
        <p14:creationId xmlns:p14="http://schemas.microsoft.com/office/powerpoint/2010/main" val="299300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21002-AF7A-1B7B-C931-319C044E3E80}"/>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Strategy</a:t>
            </a:r>
          </a:p>
        </p:txBody>
      </p:sp>
      <p:sp>
        <p:nvSpPr>
          <p:cNvPr id="3" name="Content Placeholder 2">
            <a:extLst>
              <a:ext uri="{FF2B5EF4-FFF2-40B4-BE49-F238E27FC236}">
                <a16:creationId xmlns:a16="http://schemas.microsoft.com/office/drawing/2014/main" id="{F01E1DF9-214D-82FA-97F2-937A0B594D99}"/>
              </a:ext>
            </a:extLst>
          </p:cNvPr>
          <p:cNvSpPr>
            <a:spLocks noGrp="1"/>
          </p:cNvSpPr>
          <p:nvPr>
            <p:ph idx="1"/>
          </p:nvPr>
        </p:nvSpPr>
        <p:spPr>
          <a:xfrm>
            <a:off x="1371599" y="2318197"/>
            <a:ext cx="9724031" cy="3683358"/>
          </a:xfrm>
        </p:spPr>
        <p:txBody>
          <a:bodyPr anchor="ctr">
            <a:normAutofit/>
          </a:bodyPr>
          <a:lstStyle/>
          <a:p>
            <a:endParaRPr lang="en-IN" sz="2000"/>
          </a:p>
        </p:txBody>
      </p:sp>
    </p:spTree>
    <p:extLst>
      <p:ext uri="{BB962C8B-B14F-4D97-AF65-F5344CB8AC3E}">
        <p14:creationId xmlns:p14="http://schemas.microsoft.com/office/powerpoint/2010/main" val="293874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13BF6-6446-F444-185C-1392936A40B5}"/>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Observer</a:t>
            </a:r>
          </a:p>
        </p:txBody>
      </p:sp>
      <p:sp>
        <p:nvSpPr>
          <p:cNvPr id="3" name="Content Placeholder 2">
            <a:extLst>
              <a:ext uri="{FF2B5EF4-FFF2-40B4-BE49-F238E27FC236}">
                <a16:creationId xmlns:a16="http://schemas.microsoft.com/office/drawing/2014/main" id="{EF0BC6C1-BF76-F07F-04BA-C73931CABA24}"/>
              </a:ext>
            </a:extLst>
          </p:cNvPr>
          <p:cNvSpPr>
            <a:spLocks noGrp="1"/>
          </p:cNvSpPr>
          <p:nvPr>
            <p:ph idx="1"/>
          </p:nvPr>
        </p:nvSpPr>
        <p:spPr>
          <a:xfrm>
            <a:off x="1371599" y="2318197"/>
            <a:ext cx="9724031" cy="3683358"/>
          </a:xfrm>
        </p:spPr>
        <p:txBody>
          <a:bodyPr anchor="ctr">
            <a:normAutofit/>
          </a:bodyPr>
          <a:lstStyle/>
          <a:p>
            <a:endParaRPr lang="en-IN" sz="2000"/>
          </a:p>
        </p:txBody>
      </p:sp>
    </p:spTree>
    <p:extLst>
      <p:ext uri="{BB962C8B-B14F-4D97-AF65-F5344CB8AC3E}">
        <p14:creationId xmlns:p14="http://schemas.microsoft.com/office/powerpoint/2010/main" val="53497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B0EAD-0A85-752E-E641-0887C5E2E091}"/>
              </a:ext>
            </a:extLst>
          </p:cNvPr>
          <p:cNvSpPr>
            <a:spLocks noGrp="1"/>
          </p:cNvSpPr>
          <p:nvPr>
            <p:ph type="title"/>
          </p:nvPr>
        </p:nvSpPr>
        <p:spPr>
          <a:xfrm>
            <a:off x="1371599" y="294538"/>
            <a:ext cx="9895951" cy="1033669"/>
          </a:xfrm>
        </p:spPr>
        <p:txBody>
          <a:bodyPr>
            <a:normAutofit/>
          </a:bodyPr>
          <a:lstStyle/>
          <a:p>
            <a:r>
              <a:rPr lang="en-US" sz="3400" b="1" i="0">
                <a:solidFill>
                  <a:srgbClr val="FFFFFF"/>
                </a:solidFill>
                <a:effectLst/>
                <a:latin typeface="YouTube Sans"/>
              </a:rPr>
              <a:t>factory vs abstract factory design pattern vs factory method design pattern </a:t>
            </a:r>
            <a:endParaRPr lang="en-IN" sz="3400">
              <a:solidFill>
                <a:srgbClr val="FFFFFF"/>
              </a:solidFill>
            </a:endParaRPr>
          </a:p>
        </p:txBody>
      </p:sp>
      <p:sp>
        <p:nvSpPr>
          <p:cNvPr id="3" name="Content Placeholder 2">
            <a:extLst>
              <a:ext uri="{FF2B5EF4-FFF2-40B4-BE49-F238E27FC236}">
                <a16:creationId xmlns:a16="http://schemas.microsoft.com/office/drawing/2014/main" id="{CFD9A402-846F-F06E-F468-CBF1E6AFA95C}"/>
              </a:ext>
            </a:extLst>
          </p:cNvPr>
          <p:cNvSpPr>
            <a:spLocks noGrp="1"/>
          </p:cNvSpPr>
          <p:nvPr>
            <p:ph idx="1"/>
          </p:nvPr>
        </p:nvSpPr>
        <p:spPr>
          <a:xfrm>
            <a:off x="1371599" y="2318197"/>
            <a:ext cx="9724031" cy="3683358"/>
          </a:xfrm>
        </p:spPr>
        <p:txBody>
          <a:bodyPr anchor="ctr">
            <a:normAutofit/>
          </a:bodyPr>
          <a:lstStyle/>
          <a:p>
            <a:endParaRPr lang="en-IN" sz="2000"/>
          </a:p>
        </p:txBody>
      </p:sp>
    </p:spTree>
    <p:extLst>
      <p:ext uri="{BB962C8B-B14F-4D97-AF65-F5344CB8AC3E}">
        <p14:creationId xmlns:p14="http://schemas.microsoft.com/office/powerpoint/2010/main" val="207223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3019</TotalTime>
  <Words>1475</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Nunito</vt:lpstr>
      <vt:lpstr>urw-din</vt:lpstr>
      <vt:lpstr>YouTube Sans</vt:lpstr>
      <vt:lpstr>Office Theme</vt:lpstr>
      <vt:lpstr>Introduction</vt:lpstr>
      <vt:lpstr>classification-of-design-pattern</vt:lpstr>
      <vt:lpstr>Singleton</vt:lpstr>
      <vt:lpstr>Facade</vt:lpstr>
      <vt:lpstr>Adapter</vt:lpstr>
      <vt:lpstr>Bridge</vt:lpstr>
      <vt:lpstr>Strategy</vt:lpstr>
      <vt:lpstr>Observer</vt:lpstr>
      <vt:lpstr>factory vs abstract factory design pattern vs factory method design pattern </vt:lpstr>
      <vt:lpstr>MVC</vt:lpstr>
      <vt:lpstr>MVVM</vt:lpstr>
      <vt:lpstr>MVP</vt:lpstr>
      <vt:lpstr>MVC vs MVVM</vt:lpstr>
      <vt:lpstr>MVC VS MVP</vt:lpstr>
      <vt:lpstr>MVVM vs MVP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CHAUDHARY, VIKASH</dc:creator>
  <cp:lastModifiedBy>CHAUDHARY, VIKASH</cp:lastModifiedBy>
  <cp:revision>29</cp:revision>
  <dcterms:created xsi:type="dcterms:W3CDTF">2023-03-01T12:41:51Z</dcterms:created>
  <dcterms:modified xsi:type="dcterms:W3CDTF">2023-04-25T13:39:53Z</dcterms:modified>
</cp:coreProperties>
</file>