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1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3"/>
    <p:restoredTop sz="94648"/>
  </p:normalViewPr>
  <p:slideViewPr>
    <p:cSldViewPr snapToGrid="0">
      <p:cViewPr varScale="1">
        <p:scale>
          <a:sx n="64" d="100"/>
          <a:sy n="64" d="100"/>
        </p:scale>
        <p:origin x="100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C0659-BAA5-4C0D-9668-940D4A9A407F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E9671-C7E0-44E4-B7CE-6AAEBF3565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41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E9671-C7E0-44E4-B7CE-6AAEBF356509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71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E36A-8E34-4577-9E5A-F912DAE1C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F45DB-DF66-4FBB-927A-FD83D64B8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3091-73B3-4822-BAE4-1FAD3F2C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4ADA2-1478-4A54-85B6-7FB31D3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0EAFA-E26E-46B9-A7CB-E1E44A94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2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FFC6-B63F-4F93-96D9-2FBF8650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56F1B-7F54-4E2C-8562-89BDB3000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A2FB6-8DD6-4AB5-9F4E-1C8FCF03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3F5E7-AD5D-490E-9BAE-939D8472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EE808-7E85-4182-8EB9-8546A298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95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2EE536-AC47-42A4-B892-19AD4C765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23A57-FD50-4117-AA34-84135CAC0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3F880-618D-40AF-8C67-D028DA52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65ED9-143B-4F66-BCF7-76512A12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21369-A6CC-4E25-A2B9-3CC7EEA7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81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E856-5818-4FE8-9CF8-559742A5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F78D6-4845-49A7-89A1-8E2244299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0FFC2-6041-4068-9F39-A3346C0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C385C-F907-4B7E-A64E-D65B1CBE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DC3A-83A3-4317-A5CB-D8C17C82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25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C236-6736-41B4-A123-99B96F81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6C46D-3550-4195-A36A-E1A009066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6E1CD-5314-4036-B3AE-AF1E31E8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0378-38BF-499F-9A8B-1457BA74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DAB2E-BFFE-4412-9962-0881E385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9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C8C2-ED99-4218-9128-81DF1883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551EE-F5E5-4E34-A91C-63F528D2E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C4092-59A2-4116-AB06-B12E9A0C3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1649B-7560-4F0F-9265-D9CDDE1C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4D75A-586F-4C1C-B123-14164A21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83852-A4D9-401F-873D-F469EB9B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26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49D8-3059-491F-B38E-8398AEF5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DA512-C3EE-490A-98A6-8FA1066BA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97567-9AF8-491D-9BEC-477C4260A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B67F4-4E8F-4183-8D5E-79D57210B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47DEC-9B50-4E1C-B820-377EB8EEF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AB74A-6C8D-4A2B-8111-A4612E8A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1D033-3BA6-48EB-ACF5-2C262F66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02460-6CB3-4044-A0EB-8ABCC8F7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57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1F66-B65C-45DF-923F-6581220C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3DD98-7D81-43F9-9B31-F20941AC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040F6-5572-4384-96C9-EA3A921E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AD8E0-3D2B-418E-A700-58B5B363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0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F63F6-4AA8-41F2-849C-5C8094EE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24E20-45E1-496C-8FC1-80F03AB8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FC4DD-1007-45A1-85D9-A685F546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61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5C06-17F6-441B-910C-6375B4B6D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7D50-DF7E-42F2-86FE-7B74FC324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6F698-9238-4E62-8F45-F128A83B3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4C657-8043-4D2F-B418-E0373407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C5D4A-BD82-40FB-B2DA-81D0FAB32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C119F-5F98-45FE-890C-27FCC599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46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E849-A71C-4A11-9A40-5389903A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DFEBB-BB9C-4C9F-A3AB-9AB9B6B5B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0D8A8-FE66-47F9-8976-A2FBB59FF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E86A9-129E-47D7-8F4E-B03C3E1F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84928-6C3A-4FEC-ABF7-7A72763C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7113E-7D22-4964-BB1C-701DAE01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30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68299-C97D-4B87-AE8A-FFFD7042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D45CA-278A-4920-BE9D-69198F727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4FFA3-41D7-41CE-8A71-8373C8039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51C4-5D4C-41E3-9592-01C2C88F9CFC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65693-69E8-4CCD-ABB9-2D61CDCAF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20D6F-21E5-4867-BCD3-416B220F1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4E615-B75F-4CDC-B9DB-571C5BE704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92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F58FB4AA-7058-4218-AE65-3ACD24A41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57928-9A62-4868-8B27-6BCE5EC44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373" y="753626"/>
            <a:ext cx="6274341" cy="3004145"/>
          </a:xfrm>
        </p:spPr>
        <p:txBody>
          <a:bodyPr>
            <a:normAutofit/>
          </a:bodyPr>
          <a:lstStyle/>
          <a:p>
            <a:r>
              <a:rPr lang="en-US" dirty="0"/>
              <a:t>HTML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FEF90-52C3-4B65-B208-615214C77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5" y="3849845"/>
            <a:ext cx="5334931" cy="2189214"/>
          </a:xfrm>
        </p:spPr>
        <p:txBody>
          <a:bodyPr>
            <a:normAutofit/>
          </a:bodyPr>
          <a:lstStyle/>
          <a:p>
            <a:r>
              <a:rPr lang="en-US" dirty="0"/>
              <a:t>INTERVIEW QUESTIONS</a:t>
            </a:r>
            <a:endParaRPr lang="en-IN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35BC0E3-6FE4-4491-BA19-C0126066A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9082" y="939707"/>
            <a:ext cx="603494" cy="603494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B11BD18-218F-49C7-BE16-82AEA08B2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1453" y="-4098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052" name="Picture 4" descr="HTML5 - Wikipedia">
            <a:extLst>
              <a:ext uri="{FF2B5EF4-FFF2-40B4-BE49-F238E27FC236}">
                <a16:creationId xmlns:a16="http://schemas.microsoft.com/office/drawing/2014/main" id="{B1BA88C3-C2E7-4A21-BE06-54B85B146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072954" y="4087524"/>
            <a:ext cx="3197019" cy="2733472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Javascript Logo Icon - Download in Flat Style">
            <a:extLst>
              <a:ext uri="{FF2B5EF4-FFF2-40B4-BE49-F238E27FC236}">
                <a16:creationId xmlns:a16="http://schemas.microsoft.com/office/drawing/2014/main" id="{403730F7-F8BF-491C-80D5-0B683EA4AB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401202" y="1790202"/>
            <a:ext cx="3240592" cy="3240592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SS - Wikipedia">
            <a:extLst>
              <a:ext uri="{FF2B5EF4-FFF2-40B4-BE49-F238E27FC236}">
                <a16:creationId xmlns:a16="http://schemas.microsoft.com/office/drawing/2014/main" id="{FCBB24DA-D896-4197-992C-2A40B36EA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8" r="3" b="8980"/>
          <a:stretch/>
        </p:blipFill>
        <p:spPr bwMode="auto">
          <a:xfrm>
            <a:off x="9487620" y="6990"/>
            <a:ext cx="2701332" cy="2553877"/>
          </a:xfrm>
          <a:custGeom>
            <a:avLst/>
            <a:gdLst/>
            <a:ahLst/>
            <a:cxnLst/>
            <a:rect l="l" t="t" r="r" b="b"/>
            <a:pathLst>
              <a:path w="2701332" h="2553887">
                <a:moveTo>
                  <a:pt x="348631" y="0"/>
                </a:moveTo>
                <a:lnTo>
                  <a:pt x="2701332" y="0"/>
                </a:lnTo>
                <a:lnTo>
                  <a:pt x="2701332" y="2072295"/>
                </a:lnTo>
                <a:lnTo>
                  <a:pt x="2554656" y="2207207"/>
                </a:lnTo>
                <a:cubicBezTo>
                  <a:pt x="2285380" y="2424077"/>
                  <a:pt x="1943034" y="2553887"/>
                  <a:pt x="1570370" y="2553887"/>
                </a:cubicBezTo>
                <a:cubicBezTo>
                  <a:pt x="703078" y="2553887"/>
                  <a:pt x="0" y="1850809"/>
                  <a:pt x="0" y="983517"/>
                </a:cubicBezTo>
                <a:cubicBezTo>
                  <a:pt x="0" y="640496"/>
                  <a:pt x="109980" y="323163"/>
                  <a:pt x="296602" y="6485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054EDF5-7644-4A95-AB88-057FAB414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98158" y="2804429"/>
            <a:ext cx="0" cy="1597708"/>
          </a:xfrm>
          <a:prstGeom prst="line">
            <a:avLst/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EA996627-3E00-4A50-8640-F4F7D38C5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385468" y="3311355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A619555D-3337-4F1A-9AFF-1DA3B921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067622" y="5349205"/>
            <a:ext cx="1835725" cy="1850365"/>
          </a:xfrm>
          <a:custGeom>
            <a:avLst/>
            <a:gdLst>
              <a:gd name="connsiteX0" fmla="*/ 1801138 w 1835725"/>
              <a:gd name="connsiteY0" fmla="*/ 1622662 h 1850365"/>
              <a:gd name="connsiteX1" fmla="*/ 1835717 w 1835725"/>
              <a:gd name="connsiteY1" fmla="*/ 1680254 h 1850365"/>
              <a:gd name="connsiteX2" fmla="*/ 1815722 w 1835725"/>
              <a:gd name="connsiteY2" fmla="*/ 1850365 h 1850365"/>
              <a:gd name="connsiteX3" fmla="*/ 1693039 w 1835725"/>
              <a:gd name="connsiteY3" fmla="*/ 1808259 h 1850365"/>
              <a:gd name="connsiteX4" fmla="*/ 1708939 w 1835725"/>
              <a:gd name="connsiteY4" fmla="*/ 1673301 h 1850365"/>
              <a:gd name="connsiteX5" fmla="*/ 1778129 w 1835725"/>
              <a:gd name="connsiteY5" fmla="*/ 1615979 h 1850365"/>
              <a:gd name="connsiteX6" fmla="*/ 1801138 w 1835725"/>
              <a:gd name="connsiteY6" fmla="*/ 1622662 h 1850365"/>
              <a:gd name="connsiteX7" fmla="*/ 1585229 w 1835725"/>
              <a:gd name="connsiteY7" fmla="*/ 764759 h 1850365"/>
              <a:gd name="connsiteX8" fmla="*/ 1623024 w 1835725"/>
              <a:gd name="connsiteY8" fmla="*/ 792810 h 1850365"/>
              <a:gd name="connsiteX9" fmla="*/ 1777614 w 1835725"/>
              <a:gd name="connsiteY9" fmla="*/ 1157141 h 1850365"/>
              <a:gd name="connsiteX10" fmla="*/ 1733799 w 1835725"/>
              <a:gd name="connsiteY10" fmla="*/ 1235532 h 1850365"/>
              <a:gd name="connsiteX11" fmla="*/ 1716464 w 1835725"/>
              <a:gd name="connsiteY11" fmla="*/ 1237722 h 1850365"/>
              <a:gd name="connsiteX12" fmla="*/ 1716464 w 1835725"/>
              <a:gd name="connsiteY12" fmla="*/ 1237913 h 1850365"/>
              <a:gd name="connsiteX13" fmla="*/ 1655409 w 1835725"/>
              <a:gd name="connsiteY13" fmla="*/ 1191717 h 1850365"/>
              <a:gd name="connsiteX14" fmla="*/ 1513200 w 1835725"/>
              <a:gd name="connsiteY14" fmla="*/ 856627 h 1850365"/>
              <a:gd name="connsiteX15" fmla="*/ 1538499 w 1835725"/>
              <a:gd name="connsiteY15" fmla="*/ 770415 h 1850365"/>
              <a:gd name="connsiteX16" fmla="*/ 1585229 w 1835725"/>
              <a:gd name="connsiteY16" fmla="*/ 764759 h 1850365"/>
              <a:gd name="connsiteX17" fmla="*/ 477919 w 1835725"/>
              <a:gd name="connsiteY17" fmla="*/ 21437 h 1850365"/>
              <a:gd name="connsiteX18" fmla="*/ 509236 w 1835725"/>
              <a:gd name="connsiteY18" fmla="*/ 84182 h 1850365"/>
              <a:gd name="connsiteX19" fmla="*/ 445829 w 1835725"/>
              <a:gd name="connsiteY19" fmla="*/ 139871 h 1850365"/>
              <a:gd name="connsiteX20" fmla="*/ 437447 w 1835725"/>
              <a:gd name="connsiteY20" fmla="*/ 139395 h 1850365"/>
              <a:gd name="connsiteX21" fmla="*/ 73211 w 1835725"/>
              <a:gd name="connsiteY21" fmla="*/ 137204 h 1850365"/>
              <a:gd name="connsiteX22" fmla="*/ 749 w 1835725"/>
              <a:gd name="connsiteY22" fmla="*/ 84082 h 1850365"/>
              <a:gd name="connsiteX23" fmla="*/ 53871 w 1835725"/>
              <a:gd name="connsiteY23" fmla="*/ 11621 h 1850365"/>
              <a:gd name="connsiteX24" fmla="*/ 58352 w 1835725"/>
              <a:gd name="connsiteY24" fmla="*/ 11093 h 1850365"/>
              <a:gd name="connsiteX25" fmla="*/ 454020 w 1835725"/>
              <a:gd name="connsiteY25" fmla="*/ 13474 h 1850365"/>
              <a:gd name="connsiteX26" fmla="*/ 477919 w 1835725"/>
              <a:gd name="connsiteY26" fmla="*/ 21437 h 1850365"/>
              <a:gd name="connsiteX27" fmla="*/ 957797 w 1835725"/>
              <a:gd name="connsiteY27" fmla="*/ 167970 h 1850365"/>
              <a:gd name="connsiteX28" fmla="*/ 1286982 w 1835725"/>
              <a:gd name="connsiteY28" fmla="*/ 387616 h 1850365"/>
              <a:gd name="connsiteX29" fmla="*/ 1293725 w 1835725"/>
              <a:gd name="connsiteY29" fmla="*/ 477075 h 1850365"/>
              <a:gd name="connsiteX30" fmla="*/ 1245453 w 1835725"/>
              <a:gd name="connsiteY30" fmla="*/ 499154 h 1850365"/>
              <a:gd name="connsiteX31" fmla="*/ 1245167 w 1835725"/>
              <a:gd name="connsiteY31" fmla="*/ 499154 h 1850365"/>
              <a:gd name="connsiteX32" fmla="*/ 1203638 w 1835725"/>
              <a:gd name="connsiteY32" fmla="*/ 484104 h 1850365"/>
              <a:gd name="connsiteX33" fmla="*/ 900647 w 1835725"/>
              <a:gd name="connsiteY33" fmla="*/ 281508 h 1850365"/>
              <a:gd name="connsiteX34" fmla="*/ 872454 w 1835725"/>
              <a:gd name="connsiteY34" fmla="*/ 196164 h 1850365"/>
              <a:gd name="connsiteX35" fmla="*/ 957797 w 1835725"/>
              <a:gd name="connsiteY35" fmla="*/ 167970 h 185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35725" h="1850365">
                <a:moveTo>
                  <a:pt x="1801138" y="1622662"/>
                </a:moveTo>
                <a:cubicBezTo>
                  <a:pt x="1822106" y="1633400"/>
                  <a:pt x="1836117" y="1655372"/>
                  <a:pt x="1835717" y="1680254"/>
                </a:cubicBezTo>
                <a:lnTo>
                  <a:pt x="1815722" y="1850365"/>
                </a:lnTo>
                <a:lnTo>
                  <a:pt x="1693039" y="1808259"/>
                </a:lnTo>
                <a:lnTo>
                  <a:pt x="1708939" y="1673301"/>
                </a:ln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CF5E7AE0-415D-4236-B5E6-F2FC68DB9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1302" y="6106160"/>
            <a:ext cx="1804272" cy="746882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27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27564"/>
            <a:ext cx="8657617" cy="132556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How to indicate the character set being used by a document in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11" y="2143082"/>
            <a:ext cx="8239327" cy="687080"/>
          </a:xfrm>
        </p:spPr>
        <p:txBody>
          <a:bodyPr anchor="ctr"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The character set is defined in 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&lt;meta&gt; 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tag inside 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&lt;head&gt; 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element.</a:t>
            </a:r>
            <a:endParaRPr lang="en-US" b="0" i="0" dirty="0">
              <a:solidFill>
                <a:srgbClr val="1A3D3C"/>
              </a:solidFill>
              <a:effectLst/>
              <a:latin typeface="-apple-syste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ML5 - Wikipedia">
            <a:extLst>
              <a:ext uri="{FF2B5EF4-FFF2-40B4-BE49-F238E27FC236}">
                <a16:creationId xmlns:a16="http://schemas.microsoft.com/office/drawing/2014/main" id="{DA2EDA0D-BEDC-41AC-A6D8-0F67D9628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251005" y="2830161"/>
            <a:ext cx="1400783" cy="119767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C78591-13C3-40C8-8368-1C4033CA8866}"/>
              </a:ext>
            </a:extLst>
          </p:cNvPr>
          <p:cNvSpPr txBox="1"/>
          <p:nvPr/>
        </p:nvSpPr>
        <p:spPr>
          <a:xfrm>
            <a:off x="1883113" y="3237656"/>
            <a:ext cx="6094378" cy="23083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 ...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5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27564"/>
            <a:ext cx="8657617" cy="1325563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7030A0"/>
                </a:solidFill>
                <a:latin typeface="-apple-system"/>
              </a:rPr>
              <a:t>D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ifference between &lt;strong&gt;, &lt;b&gt; tags and &lt;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-apple-system"/>
              </a:rPr>
              <a:t>em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&gt;, &lt;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-apple-system"/>
              </a:rPr>
              <a:t>i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&gt; tags?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11" y="2143082"/>
            <a:ext cx="8239327" cy="4209080"/>
          </a:xfrm>
        </p:spPr>
        <p:txBody>
          <a:bodyPr anchor="ctr">
            <a:normAutofit/>
          </a:bodyPr>
          <a:lstStyle/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&lt;b&gt; and &lt;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-apple-system"/>
              </a:rPr>
              <a:t>i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&gt; tags 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stands for 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bold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 and </a:t>
            </a:r>
            <a:r>
              <a:rPr lang="en-US" b="1" i="1" dirty="0">
                <a:solidFill>
                  <a:srgbClr val="7030A0"/>
                </a:solidFill>
                <a:effectLst/>
                <a:latin typeface="-apple-system"/>
              </a:rPr>
              <a:t>italic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. These two tags only apply font styling and bold tag &lt;b&gt;, just adds more 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ink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 to the text, these tags don't say anything about the text.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&lt;strong&gt; and &lt;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-apple-system"/>
              </a:rPr>
              <a:t>em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&gt; 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tags represent that the span of text is of 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strong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importance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 or </a:t>
            </a:r>
            <a:r>
              <a:rPr lang="en-US" b="1" dirty="0">
                <a:solidFill>
                  <a:srgbClr val="7030A0"/>
                </a:solidFill>
                <a:latin typeface="-apple-system"/>
              </a:rPr>
              <a:t>more importance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 and emphatic stress respectively than the rest of the text. These tags have semantic meaning.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ML5 - Wikipedia">
            <a:extLst>
              <a:ext uri="{FF2B5EF4-FFF2-40B4-BE49-F238E27FC236}">
                <a16:creationId xmlns:a16="http://schemas.microsoft.com/office/drawing/2014/main" id="{DA2EDA0D-BEDC-41AC-A6D8-0F67D9628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251005" y="2830161"/>
            <a:ext cx="1400783" cy="119767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342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27564"/>
            <a:ext cx="8657617" cy="1325563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7030A0"/>
                </a:solidFill>
                <a:latin typeface="-apple-system"/>
              </a:rPr>
              <a:t>W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eb page inside a web page or Is nesting of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11" y="2143081"/>
            <a:ext cx="8239327" cy="1325563"/>
          </a:xfrm>
        </p:spPr>
        <p:txBody>
          <a:bodyPr anchor="ctr">
            <a:normAutofit/>
          </a:bodyPr>
          <a:lstStyle/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Yes, By a &lt;iframe&gt; tag</a:t>
            </a:r>
            <a:endParaRPr lang="en-US" b="0" i="0" dirty="0">
              <a:solidFill>
                <a:srgbClr val="373E3F"/>
              </a:solidFill>
              <a:effectLst/>
              <a:latin typeface="-apple-syste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ML5 - Wikipedia">
            <a:extLst>
              <a:ext uri="{FF2B5EF4-FFF2-40B4-BE49-F238E27FC236}">
                <a16:creationId xmlns:a16="http://schemas.microsoft.com/office/drawing/2014/main" id="{DA2EDA0D-BEDC-41AC-A6D8-0F67D9628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251005" y="2830161"/>
            <a:ext cx="1400783" cy="119767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82A603-FCA7-483D-8D24-EF3219D74326}"/>
              </a:ext>
            </a:extLst>
          </p:cNvPr>
          <p:cNvSpPr txBox="1"/>
          <p:nvPr/>
        </p:nvSpPr>
        <p:spPr>
          <a:xfrm>
            <a:off x="1136428" y="3428999"/>
            <a:ext cx="6094378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endParaRPr lang="en-IN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”test.html”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67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8" y="627564"/>
            <a:ext cx="7865882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What </a:t>
            </a:r>
            <a:r>
              <a:rPr lang="en-US" b="1" dirty="0">
                <a:solidFill>
                  <a:srgbClr val="7030A0"/>
                </a:solidFill>
                <a:latin typeface="-apple-system"/>
              </a:rPr>
              <a:t>is Doctype in HTML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18" y="2044709"/>
            <a:ext cx="7865882" cy="345061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383646"/>
                </a:solidFill>
                <a:latin typeface="Libre Baskerville"/>
              </a:rPr>
              <a:t>It i</a:t>
            </a:r>
            <a:r>
              <a:rPr lang="en-US" b="0" i="0" dirty="0">
                <a:solidFill>
                  <a:srgbClr val="383646"/>
                </a:solidFill>
                <a:effectLst/>
                <a:latin typeface="Libre Baskerville"/>
              </a:rPr>
              <a:t>nforms the web browser which </a:t>
            </a:r>
            <a:r>
              <a:rPr lang="en-US" b="1" i="0" dirty="0">
                <a:solidFill>
                  <a:srgbClr val="7030A0"/>
                </a:solidFill>
                <a:effectLst/>
                <a:latin typeface="Libre Baskerville"/>
              </a:rPr>
              <a:t>version</a:t>
            </a:r>
            <a:r>
              <a:rPr lang="en-US" b="0" i="0" dirty="0">
                <a:solidFill>
                  <a:srgbClr val="383646"/>
                </a:solidFill>
                <a:effectLst/>
                <a:latin typeface="Libre Baskerville"/>
              </a:rPr>
              <a:t> of HTML you’re using.</a:t>
            </a:r>
          </a:p>
          <a:p>
            <a:r>
              <a:rPr lang="en-US" sz="2800" b="0" i="0" dirty="0">
                <a:solidFill>
                  <a:srgbClr val="383646"/>
                </a:solidFill>
                <a:effectLst/>
                <a:latin typeface="Libre Baskerville"/>
              </a:rPr>
              <a:t>It should appear at the </a:t>
            </a:r>
            <a:r>
              <a:rPr lang="en-US" sz="2800" b="1" i="0" dirty="0">
                <a:solidFill>
                  <a:srgbClr val="7030A0"/>
                </a:solidFill>
                <a:effectLst/>
                <a:latin typeface="Libre Baskerville"/>
              </a:rPr>
              <a:t>very top</a:t>
            </a:r>
            <a:r>
              <a:rPr lang="en-US" sz="2800" b="0" i="0" dirty="0">
                <a:solidFill>
                  <a:srgbClr val="383646"/>
                </a:solidFill>
                <a:effectLst/>
                <a:latin typeface="Libre Baskerville"/>
              </a:rPr>
              <a:t> of every </a:t>
            </a:r>
            <a:r>
              <a:rPr lang="en-US" sz="2800" b="1" i="0" dirty="0">
                <a:solidFill>
                  <a:srgbClr val="7030A0"/>
                </a:solidFill>
                <a:effectLst/>
                <a:latin typeface="Libre Baskerville"/>
              </a:rPr>
              <a:t>web</a:t>
            </a:r>
            <a:r>
              <a:rPr lang="en-US" sz="2800" b="0" i="0" dirty="0">
                <a:solidFill>
                  <a:srgbClr val="383646"/>
                </a:solidFill>
                <a:effectLst/>
                <a:latin typeface="Libre Baskerville"/>
              </a:rPr>
              <a:t> </a:t>
            </a:r>
            <a:r>
              <a:rPr lang="en-US" sz="2800" b="1" i="0" dirty="0">
                <a:solidFill>
                  <a:srgbClr val="7030A0"/>
                </a:solidFill>
                <a:effectLst/>
                <a:latin typeface="Libre Baskerville"/>
              </a:rPr>
              <a:t>page</a:t>
            </a:r>
            <a:r>
              <a:rPr lang="en-US" sz="2800" b="0" i="0" dirty="0">
                <a:solidFill>
                  <a:srgbClr val="383646"/>
                </a:solidFill>
                <a:effectLst/>
                <a:latin typeface="Libre Baskerville"/>
              </a:rPr>
              <a:t>.</a:t>
            </a:r>
          </a:p>
          <a:p>
            <a:r>
              <a:rPr lang="en-US" sz="2800" b="1" i="0" dirty="0">
                <a:solidFill>
                  <a:srgbClr val="7030A0"/>
                </a:solidFill>
                <a:effectLst/>
                <a:latin typeface="Libre Baskerville"/>
              </a:rPr>
              <a:t>DOCTYPE's</a:t>
            </a:r>
            <a:r>
              <a:rPr lang="en-US" sz="2800" b="0" i="0" dirty="0">
                <a:solidFill>
                  <a:srgbClr val="383646"/>
                </a:solidFill>
                <a:effectLst/>
                <a:latin typeface="Libre Baskerville"/>
              </a:rPr>
              <a:t> are a </a:t>
            </a:r>
            <a:r>
              <a:rPr lang="en-US" sz="2800" b="1" i="0" dirty="0">
                <a:solidFill>
                  <a:srgbClr val="7030A0"/>
                </a:solidFill>
                <a:effectLst/>
                <a:latin typeface="Libre Baskerville"/>
              </a:rPr>
              <a:t>key</a:t>
            </a:r>
            <a:r>
              <a:rPr lang="en-US" sz="2800" b="0" i="0" dirty="0">
                <a:solidFill>
                  <a:srgbClr val="383646"/>
                </a:solidFill>
                <a:effectLst/>
                <a:latin typeface="Libre Baskerville"/>
              </a:rPr>
              <a:t> component of standards-compliant web pages, plus your code won’t render correctly or validate without them.</a:t>
            </a:r>
            <a:endParaRPr lang="en-IN" sz="4000" b="1" dirty="0">
              <a:solidFill>
                <a:srgbClr val="7030A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ML5 - Wikipedia">
            <a:extLst>
              <a:ext uri="{FF2B5EF4-FFF2-40B4-BE49-F238E27FC236}">
                <a16:creationId xmlns:a16="http://schemas.microsoft.com/office/drawing/2014/main" id="{DA2EDA0D-BEDC-41AC-A6D8-0F67D9628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251005" y="2830161"/>
            <a:ext cx="1400783" cy="119767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66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8" y="627564"/>
            <a:ext cx="7865882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What are void elements in HTML?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123" y="2044709"/>
            <a:ext cx="7189639" cy="3450613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HTML elements which 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do not have closing tags 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or do not need to be closed are Void elements. For Example, 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-apple-system"/>
              </a:rPr>
              <a:t>br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 /&gt;</a:t>
            </a:r>
            <a:r>
              <a:rPr lang="en-US" b="1" i="0" dirty="0">
                <a:solidFill>
                  <a:srgbClr val="373E3F"/>
                </a:solidFill>
                <a:effectLst/>
                <a:latin typeface="-apple-system"/>
              </a:rPr>
              <a:t>, 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-apple-system"/>
              </a:rPr>
              <a:t>img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 /&gt;, &lt;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-apple-system"/>
              </a:rPr>
              <a:t>hr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 /&gt;, 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-apple-system"/>
              </a:rPr>
              <a:t>etc</a:t>
            </a:r>
            <a:endParaRPr lang="en-IN" sz="4000" b="1" dirty="0">
              <a:solidFill>
                <a:srgbClr val="7030A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ML5 - Wikipedia">
            <a:extLst>
              <a:ext uri="{FF2B5EF4-FFF2-40B4-BE49-F238E27FC236}">
                <a16:creationId xmlns:a16="http://schemas.microsoft.com/office/drawing/2014/main" id="{DA2EDA0D-BEDC-41AC-A6D8-0F67D9628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251005" y="2830161"/>
            <a:ext cx="1400783" cy="119767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53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8" y="627564"/>
            <a:ext cx="7865882" cy="132556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What are different types of lists in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705" y="2043714"/>
            <a:ext cx="6702358" cy="630397"/>
          </a:xfrm>
        </p:spPr>
        <p:txBody>
          <a:bodyPr anchor="ctr">
            <a:normAutofit lnSpcReduction="10000"/>
          </a:bodyPr>
          <a:lstStyle/>
          <a:p>
            <a:r>
              <a:rPr lang="en-US" sz="4000" dirty="0">
                <a:solidFill>
                  <a:srgbClr val="002060"/>
                </a:solidFill>
                <a:latin typeface="-apple-system"/>
              </a:rPr>
              <a:t>&lt;ul&gt;,&lt;</a:t>
            </a:r>
            <a:r>
              <a:rPr lang="en-US" sz="4000" dirty="0" err="1">
                <a:solidFill>
                  <a:srgbClr val="002060"/>
                </a:solidFill>
                <a:latin typeface="-apple-system"/>
              </a:rPr>
              <a:t>ol</a:t>
            </a:r>
            <a:r>
              <a:rPr lang="en-US" sz="4000" dirty="0">
                <a:solidFill>
                  <a:srgbClr val="002060"/>
                </a:solidFill>
                <a:latin typeface="-apple-system"/>
              </a:rPr>
              <a:t>&gt;,&lt;li&gt;,&lt;dl&gt;,&lt;dt&gt;,&lt;dd&gt;</a:t>
            </a:r>
            <a:endParaRPr lang="en-IN" sz="4000" b="1" dirty="0">
              <a:solidFill>
                <a:srgbClr val="00206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ML5 - Wikipedia">
            <a:extLst>
              <a:ext uri="{FF2B5EF4-FFF2-40B4-BE49-F238E27FC236}">
                <a16:creationId xmlns:a16="http://schemas.microsoft.com/office/drawing/2014/main" id="{DA2EDA0D-BEDC-41AC-A6D8-0F67D9628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251005" y="2830161"/>
            <a:ext cx="1400783" cy="119767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D0B484-EE00-4D4C-969C-CD3C3337F4E9}"/>
              </a:ext>
            </a:extLst>
          </p:cNvPr>
          <p:cNvSpPr txBox="1"/>
          <p:nvPr/>
        </p:nvSpPr>
        <p:spPr>
          <a:xfrm>
            <a:off x="534929" y="2830161"/>
            <a:ext cx="2946759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Dot Items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C6383D-590E-48A9-9FFE-6899E13E496C}"/>
              </a:ext>
            </a:extLst>
          </p:cNvPr>
          <p:cNvSpPr txBox="1"/>
          <p:nvPr/>
        </p:nvSpPr>
        <p:spPr>
          <a:xfrm>
            <a:off x="4278049" y="2830161"/>
            <a:ext cx="3229014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 Items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71AC0E-4A8F-46DE-9EF3-9F52588C9CB1}"/>
              </a:ext>
            </a:extLst>
          </p:cNvPr>
          <p:cNvSpPr txBox="1"/>
          <p:nvPr/>
        </p:nvSpPr>
        <p:spPr>
          <a:xfrm>
            <a:off x="2111714" y="4191928"/>
            <a:ext cx="3405328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Description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9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8" y="627564"/>
            <a:ext cx="7865882" cy="132556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What is the ‘class’ attribute in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8" y="2143081"/>
            <a:ext cx="7942892" cy="3769513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solidFill>
                  <a:srgbClr val="373E3F"/>
                </a:solidFill>
                <a:effectLst/>
                <a:latin typeface="-apple-system"/>
              </a:rPr>
              <a:t>The </a:t>
            </a:r>
            <a:r>
              <a:rPr lang="en-US" sz="2800" b="1" i="0" dirty="0">
                <a:solidFill>
                  <a:srgbClr val="7030A0"/>
                </a:solidFill>
                <a:effectLst/>
                <a:latin typeface="-apple-system"/>
              </a:rPr>
              <a:t>class</a:t>
            </a:r>
            <a:r>
              <a:rPr lang="en-US" sz="2800" b="0" i="0" dirty="0">
                <a:solidFill>
                  <a:srgbClr val="373E3F"/>
                </a:solidFill>
                <a:effectLst/>
                <a:latin typeface="-apple-system"/>
              </a:rPr>
              <a:t> attribute is used to specify the class name for an HTML element. </a:t>
            </a:r>
          </a:p>
          <a:p>
            <a:r>
              <a:rPr lang="en-US" sz="2800" b="0" i="0" dirty="0">
                <a:solidFill>
                  <a:srgbClr val="373E3F"/>
                </a:solidFill>
                <a:effectLst/>
                <a:latin typeface="-apple-system"/>
              </a:rPr>
              <a:t>Multiple elements in HTML can have the same class value. </a:t>
            </a:r>
          </a:p>
          <a:p>
            <a:r>
              <a:rPr lang="en-US" sz="2800" b="0" i="0" dirty="0">
                <a:solidFill>
                  <a:srgbClr val="373E3F"/>
                </a:solidFill>
                <a:effectLst/>
                <a:latin typeface="-apple-system"/>
              </a:rPr>
              <a:t>Also, it is mainly used to associate the styles written in the stylesheet with the HTML elements</a:t>
            </a:r>
            <a:endParaRPr lang="en-IN" sz="4000" b="1" dirty="0">
              <a:solidFill>
                <a:srgbClr val="00206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ML5 - Wikipedia">
            <a:extLst>
              <a:ext uri="{FF2B5EF4-FFF2-40B4-BE49-F238E27FC236}">
                <a16:creationId xmlns:a16="http://schemas.microsoft.com/office/drawing/2014/main" id="{DA2EDA0D-BEDC-41AC-A6D8-0F67D9628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251005" y="2830161"/>
            <a:ext cx="1400783" cy="119767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27564"/>
            <a:ext cx="8657617" cy="1325563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7030A0"/>
                </a:solidFill>
                <a:latin typeface="-apple-system"/>
              </a:rPr>
              <a:t>D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ifference between ‘id’ and ‘class’ attribute in HTML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8" y="2143081"/>
            <a:ext cx="7942892" cy="3769513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Multiple elements in HTML can have the 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same class value</a:t>
            </a:r>
            <a:r>
              <a:rPr lang="en-US" dirty="0">
                <a:solidFill>
                  <a:srgbClr val="373E3F"/>
                </a:solidFill>
                <a:latin typeface="-apple-system"/>
              </a:rPr>
              <a:t>.</a:t>
            </a:r>
            <a:endParaRPr lang="en-US" b="0" i="0" dirty="0">
              <a:solidFill>
                <a:srgbClr val="373E3F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373E3F"/>
                </a:solidFill>
                <a:latin typeface="-apple-system"/>
              </a:rPr>
              <a:t>W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hereas a value of 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id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 attribute of one element cannot be associated with another HTML element</a:t>
            </a:r>
            <a:endParaRPr lang="en-IN" sz="4000" b="1" dirty="0">
              <a:solidFill>
                <a:srgbClr val="00206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ML5 - Wikipedia">
            <a:extLst>
              <a:ext uri="{FF2B5EF4-FFF2-40B4-BE49-F238E27FC236}">
                <a16:creationId xmlns:a16="http://schemas.microsoft.com/office/drawing/2014/main" id="{DA2EDA0D-BEDC-41AC-A6D8-0F67D9628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251005" y="2830161"/>
            <a:ext cx="1400783" cy="119767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19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27564"/>
            <a:ext cx="8657617" cy="1325563"/>
          </a:xfrm>
        </p:spPr>
        <p:txBody>
          <a:bodyPr>
            <a:normAutofit/>
          </a:bodyPr>
          <a:lstStyle/>
          <a:p>
            <a:pPr algn="l"/>
            <a:r>
              <a:rPr lang="en-IN" b="1" i="0" dirty="0">
                <a:solidFill>
                  <a:srgbClr val="7030A0"/>
                </a:solidFill>
                <a:effectLst/>
                <a:latin typeface="-apple-system"/>
              </a:rPr>
              <a:t>Define multipart form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8" y="2143081"/>
            <a:ext cx="7942892" cy="3769513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Multipart form data is one of the values of the 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-apple-system"/>
              </a:rPr>
              <a:t>enctype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 attribute. </a:t>
            </a:r>
          </a:p>
          <a:p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It is used to send the file data to the 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server-side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 for processing. </a:t>
            </a:r>
          </a:p>
          <a:p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The other valid values of the </a:t>
            </a:r>
            <a:r>
              <a:rPr lang="en-US" b="0" i="0" dirty="0" err="1">
                <a:solidFill>
                  <a:srgbClr val="373E3F"/>
                </a:solidFill>
                <a:effectLst/>
                <a:latin typeface="-apple-system"/>
              </a:rPr>
              <a:t>enctype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 attribute are 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text/plain 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and application/x-www-form-</a:t>
            </a:r>
            <a:r>
              <a:rPr lang="en-US" b="0" i="0" dirty="0" err="1">
                <a:solidFill>
                  <a:srgbClr val="373E3F"/>
                </a:solidFill>
                <a:effectLst/>
                <a:latin typeface="-apple-system"/>
              </a:rPr>
              <a:t>urlencoded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.</a:t>
            </a:r>
            <a:endParaRPr lang="en-IN" sz="4000" b="1" dirty="0">
              <a:solidFill>
                <a:srgbClr val="00206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ML5 - Wikipedia">
            <a:extLst>
              <a:ext uri="{FF2B5EF4-FFF2-40B4-BE49-F238E27FC236}">
                <a16:creationId xmlns:a16="http://schemas.microsoft.com/office/drawing/2014/main" id="{DA2EDA0D-BEDC-41AC-A6D8-0F67D9628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251005" y="2830161"/>
            <a:ext cx="1400783" cy="119767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28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27564"/>
            <a:ext cx="8657617" cy="1325563"/>
          </a:xfrm>
        </p:spPr>
        <p:txBody>
          <a:bodyPr>
            <a:normAutofit/>
          </a:bodyPr>
          <a:lstStyle/>
          <a:p>
            <a:pPr algn="l"/>
            <a:r>
              <a:rPr lang="en-IN" b="1" i="0" dirty="0">
                <a:solidFill>
                  <a:srgbClr val="7030A0"/>
                </a:solidFill>
                <a:effectLst/>
                <a:latin typeface="-apple-system"/>
              </a:rPr>
              <a:t>Describe HTML layout structure.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11" y="2143081"/>
            <a:ext cx="8419289" cy="3769513"/>
          </a:xfrm>
        </p:spPr>
        <p:txBody>
          <a:bodyPr anchor="ctr"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&lt;header&gt;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: Stores the starting information about the web 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1A3D3C"/>
                </a:solidFill>
                <a:effectLst/>
                <a:latin typeface="-apple-system"/>
              </a:rPr>
              <a:t>&lt;</a:t>
            </a:r>
            <a:r>
              <a:rPr lang="en-US" b="1">
                <a:solidFill>
                  <a:srgbClr val="7030A0"/>
                </a:solidFill>
                <a:latin typeface="-apple-system"/>
              </a:rPr>
              <a:t>body</a:t>
            </a:r>
            <a:r>
              <a:rPr lang="en-US" b="1" i="0">
                <a:solidFill>
                  <a:srgbClr val="1A3D3C"/>
                </a:solidFill>
                <a:effectLst/>
                <a:latin typeface="-apple-system"/>
              </a:rPr>
              <a:t>&gt;</a:t>
            </a:r>
            <a:r>
              <a:rPr lang="en-US" b="0" i="0">
                <a:solidFill>
                  <a:srgbClr val="1A3D3C"/>
                </a:solidFill>
                <a:effectLst/>
                <a:latin typeface="-apple-system"/>
              </a:rPr>
              <a:t>: </a:t>
            </a: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This contains everything you want to display on the Web Page.</a:t>
            </a:r>
            <a:endParaRPr lang="en-US" b="0" i="0" dirty="0">
              <a:solidFill>
                <a:srgbClr val="1A3D3C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&lt;footer&gt;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: 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Represents the last section of the 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&lt;nav&gt;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: 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The navigation menu of the HTML 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&lt;article&gt;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: 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It is a set of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&lt;section&gt;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: 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It is used inside the article block to define the basic structure of a 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&lt;aside&gt;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: 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Sidebar content of the page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ML5 - Wikipedia">
            <a:extLst>
              <a:ext uri="{FF2B5EF4-FFF2-40B4-BE49-F238E27FC236}">
                <a16:creationId xmlns:a16="http://schemas.microsoft.com/office/drawing/2014/main" id="{DA2EDA0D-BEDC-41AC-A6D8-0F67D9628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251005" y="2830161"/>
            <a:ext cx="1400783" cy="119767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20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27564"/>
            <a:ext cx="8657617" cy="132556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What are the various formatting tags in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11" y="2143081"/>
            <a:ext cx="8419289" cy="4336873"/>
          </a:xfrm>
        </p:spPr>
        <p:txBody>
          <a:bodyPr anchor="ctr"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&lt;b&gt; 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- makes text bold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-apple-system"/>
              </a:rPr>
              <a:t>i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&gt;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 - 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makes text italic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-apple-system"/>
              </a:rPr>
              <a:t>em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&gt;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 -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 makes text italic but with added semantics importance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&lt;big&gt;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 - 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increases the font size of the text by one unit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&lt;small&gt;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 - 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decreases the font size of the text by one unit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&lt;sub&gt;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 - 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makes the text a subscript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&lt;sup&gt;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 - 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makes the text a superscript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&lt;del&gt;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 - 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displays as strike out text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&lt;strong&gt;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 - 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marks the text as important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&lt;mark&gt;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 - 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highlights the text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&lt;ins&gt;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 - 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displays as added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ML5 - Wikipedia">
            <a:extLst>
              <a:ext uri="{FF2B5EF4-FFF2-40B4-BE49-F238E27FC236}">
                <a16:creationId xmlns:a16="http://schemas.microsoft.com/office/drawing/2014/main" id="{DA2EDA0D-BEDC-41AC-A6D8-0F67D9628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251005" y="2830161"/>
            <a:ext cx="1400783" cy="119767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64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3056</TotalTime>
  <Words>704</Words>
  <Application>Microsoft Office PowerPoint</Application>
  <PresentationFormat>Widescreen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Consolas</vt:lpstr>
      <vt:lpstr>Libre Baskerville</vt:lpstr>
      <vt:lpstr>urw-din</vt:lpstr>
      <vt:lpstr>Office Theme</vt:lpstr>
      <vt:lpstr>HTML</vt:lpstr>
      <vt:lpstr>What is Doctype in HTML</vt:lpstr>
      <vt:lpstr>What are void elements in HTML?</vt:lpstr>
      <vt:lpstr>What are different types of lists in HTML?</vt:lpstr>
      <vt:lpstr>What is the ‘class’ attribute in HTML?</vt:lpstr>
      <vt:lpstr>Difference between ‘id’ and ‘class’ attribute in HTML ?</vt:lpstr>
      <vt:lpstr>Define multipart form data?</vt:lpstr>
      <vt:lpstr>Describe HTML layout structure.</vt:lpstr>
      <vt:lpstr>What are the various formatting tags in HTML?</vt:lpstr>
      <vt:lpstr>How to indicate the character set being used by a document in HTML?</vt:lpstr>
      <vt:lpstr>Difference between &lt;strong&gt;, &lt;b&gt; tags and &lt;em&gt;, &lt;i&gt; tags?</vt:lpstr>
      <vt:lpstr>Web page inside a web page or Is nesting of webpage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|| CSS || JAVASCRIPT</dc:title>
  <dc:creator>Nayak, Rahul Ranjan</dc:creator>
  <cp:lastModifiedBy>CHAUDHARY, VIKASH</cp:lastModifiedBy>
  <cp:revision>59</cp:revision>
  <dcterms:created xsi:type="dcterms:W3CDTF">2022-02-26T07:44:53Z</dcterms:created>
  <dcterms:modified xsi:type="dcterms:W3CDTF">2023-04-17T15:16:56Z</dcterms:modified>
</cp:coreProperties>
</file>