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6" r:id="rId3"/>
    <p:sldId id="259" r:id="rId4"/>
    <p:sldId id="287" r:id="rId5"/>
    <p:sldId id="263" r:id="rId6"/>
    <p:sldId id="264" r:id="rId7"/>
    <p:sldId id="265" r:id="rId8"/>
    <p:sldId id="261" r:id="rId9"/>
    <p:sldId id="262" r:id="rId10"/>
    <p:sldId id="260" r:id="rId11"/>
    <p:sldId id="292" r:id="rId12"/>
    <p:sldId id="293" r:id="rId13"/>
    <p:sldId id="289" r:id="rId14"/>
    <p:sldId id="290" r:id="rId15"/>
    <p:sldId id="295" r:id="rId16"/>
    <p:sldId id="296" r:id="rId17"/>
    <p:sldId id="294" r:id="rId18"/>
    <p:sldId id="297" r:id="rId19"/>
    <p:sldId id="298" r:id="rId20"/>
    <p:sldId id="291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/>
    <p:restoredTop sz="94648"/>
  </p:normalViewPr>
  <p:slideViewPr>
    <p:cSldViewPr snapToGrid="0">
      <p:cViewPr>
        <p:scale>
          <a:sx n="109" d="100"/>
          <a:sy n="109" d="100"/>
        </p:scale>
        <p:origin x="1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C0659-BAA5-4C0D-9668-940D4A9A407F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E9671-C7E0-44E4-B7CE-6AAEBF356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1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9671-C7E0-44E4-B7CE-6AAEBF35650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1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E36A-8E34-4577-9E5A-F912DAE1C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F45DB-DF66-4FBB-927A-FD83D64B8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3091-73B3-4822-BAE4-1FAD3F2C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ADA2-1478-4A54-85B6-7FB31D3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EAFA-E26E-46B9-A7CB-E1E44A94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FFC6-B63F-4F93-96D9-2FBF8650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6F1B-7F54-4E2C-8562-89BDB300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2FB6-8DD6-4AB5-9F4E-1C8FCF03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F5E7-AD5D-490E-9BAE-939D8472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E808-7E85-4182-8EB9-8546A298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5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EE536-AC47-42A4-B892-19AD4C765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3A57-FD50-4117-AA34-84135CAC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F880-618D-40AF-8C67-D028DA52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5ED9-143B-4F66-BCF7-76512A12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1369-A6CC-4E25-A2B9-3CC7EEA7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1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E856-5818-4FE8-9CF8-559742A5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78D6-4845-49A7-89A1-8E224429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FFC2-6041-4068-9F39-A3346C0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385C-F907-4B7E-A64E-D65B1CBE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DC3A-83A3-4317-A5CB-D8C17C82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5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C236-6736-41B4-A123-99B96F81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C46D-3550-4195-A36A-E1A00906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E1CD-5314-4036-B3AE-AF1E31E8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0378-38BF-499F-9A8B-1457BA74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AB2E-BFFE-4412-9962-0881E38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C8C2-ED99-4218-9128-81DF188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51EE-F5E5-4E34-A91C-63F528D2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C4092-59A2-4116-AB06-B12E9A0C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649B-7560-4F0F-9265-D9CDDE1C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D75A-586F-4C1C-B123-14164A21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83852-A4D9-401F-873D-F469EB9B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6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49D8-3059-491F-B38E-8398AEF5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A512-C3EE-490A-98A6-8FA1066B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97567-9AF8-491D-9BEC-477C4260A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B67F4-4E8F-4183-8D5E-79D57210B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7DEC-9B50-4E1C-B820-377EB8EEF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AB74A-6C8D-4A2B-8111-A4612E8A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1D033-3BA6-48EB-ACF5-2C262F66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02460-6CB3-4044-A0EB-8ABCC8F7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1F66-B65C-45DF-923F-6581220C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3DD98-7D81-43F9-9B31-F20941AC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040F6-5572-4384-96C9-EA3A921E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AD8E0-3D2B-418E-A700-58B5B363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F63F6-4AA8-41F2-849C-5C8094E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24E20-45E1-496C-8FC1-80F03AB8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C4DD-1007-45A1-85D9-A685F546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1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5C06-17F6-441B-910C-6375B4B6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7D50-DF7E-42F2-86FE-7B74FC324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6F698-9238-4E62-8F45-F128A83B3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C657-8043-4D2F-B418-E0373407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C5D4A-BD82-40FB-B2DA-81D0FAB3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119F-5F98-45FE-890C-27FCC599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6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E849-A71C-4A11-9A40-5389903A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DFEBB-BB9C-4C9F-A3AB-9AB9B6B5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D8A8-FE66-47F9-8976-A2FBB59F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E86A9-129E-47D7-8F4E-B03C3E1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4928-6C3A-4FEC-ABF7-7A72763C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7113E-7D22-4964-BB1C-701DAE01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0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68299-C97D-4B87-AE8A-FFFD7042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45CA-278A-4920-BE9D-69198F72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FFA3-41D7-41CE-8A71-8373C8039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51C4-5D4C-41E3-9592-01C2C88F9CFC}" type="datetimeFigureOut">
              <a:rPr lang="en-IN" smtClean="0"/>
              <a:t>06/03/22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5693-69E8-4CCD-ABB9-2D61CDCAF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0D6F-21E5-4867-BCD3-416B220F1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E615-B75F-4CDC-B9DB-571C5BE7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lineinterviewquestions.com/advanced-javascript-interview-questions/#collapseUnfiled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lineinterviewquestions.com/advanced-javascript-interview-questions/#collapseUnfiled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lineinterviewquestions.com/advanced-javascript-interview-questions/#collapseUnfiled4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lineinterviewquestions.com/advanced-javascript-interview-questions/#collapseUnfiled4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lineinterviewquestions.com/advanced-javascript-interview-questions/#collapseUnfiled4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lineinterviewquestions.com/advanced-javascript-interview-questions/#collapseUnfiled4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lineinterviewquestions.com/advanced-javascript-interview-questions/#collapseUnfiled4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lineinterviewquestions.com/advanced-javascript-interview-questions/#collapseUnfiled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57928-9A62-4868-8B27-6BCE5EC44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73" y="753626"/>
            <a:ext cx="6274341" cy="3004145"/>
          </a:xfrm>
        </p:spPr>
        <p:txBody>
          <a:bodyPr>
            <a:normAutofit/>
          </a:bodyPr>
          <a:lstStyle/>
          <a:p>
            <a:r>
              <a:rPr lang="en-US" dirty="0"/>
              <a:t>HTML || CSS ||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FEF90-52C3-4B65-B208-615214C7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INTERVIEW QUESTIONS</a:t>
            </a:r>
            <a:endParaRPr lang="en-I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52" name="Picture 4" descr="HTML5 - Wikipedia">
            <a:extLst>
              <a:ext uri="{FF2B5EF4-FFF2-40B4-BE49-F238E27FC236}">
                <a16:creationId xmlns:a16="http://schemas.microsoft.com/office/drawing/2014/main" id="{B1BA88C3-C2E7-4A21-BE06-54B85B146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072954" y="4087524"/>
            <a:ext cx="3197019" cy="2733472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Logo Icon - Download in Flat Style">
            <a:extLst>
              <a:ext uri="{FF2B5EF4-FFF2-40B4-BE49-F238E27FC236}">
                <a16:creationId xmlns:a16="http://schemas.microsoft.com/office/drawing/2014/main" id="{403730F7-F8BF-491C-80D5-0B683EA4A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401202" y="1790202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- Wikipedia">
            <a:extLst>
              <a:ext uri="{FF2B5EF4-FFF2-40B4-BE49-F238E27FC236}">
                <a16:creationId xmlns:a16="http://schemas.microsoft.com/office/drawing/2014/main" id="{FCBB24DA-D896-4197-992C-2A40B36EA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8" r="3" b="8980"/>
          <a:stretch/>
        </p:blipFill>
        <p:spPr bwMode="auto">
          <a:xfrm>
            <a:off x="9487620" y="6990"/>
            <a:ext cx="2701332" cy="2553877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67622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06160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7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/>
              <a:t>Event Bubbling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JavaScript allows DOM element to be nested each other.</a:t>
            </a:r>
          </a:p>
          <a:p>
            <a:r>
              <a:rPr lang="en-US" sz="2400"/>
              <a:t>In such case, if the handler of the Child is clicked, the handler of parent will also work as it is clicked too.</a:t>
            </a:r>
          </a:p>
          <a:p>
            <a:endParaRPr lang="en-IN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E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987" y="2857501"/>
            <a:ext cx="11429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9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Higher Order Function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8ECE3-B79F-7948-9CF2-92F0C555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5880" cy="4351338"/>
          </a:xfrm>
        </p:spPr>
        <p:txBody>
          <a:bodyPr/>
          <a:lstStyle/>
          <a:p>
            <a:r>
              <a:rPr lang="en-US" dirty="0"/>
              <a:t>When a Function returns another function then that is called as Higher Order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7D2B1-486A-D943-8B5E-4A83F42A7E2D}"/>
              </a:ext>
            </a:extLst>
          </p:cNvPr>
          <p:cNvSpPr txBox="1"/>
          <p:nvPr/>
        </p:nvSpPr>
        <p:spPr>
          <a:xfrm>
            <a:off x="895172" y="2760643"/>
            <a:ext cx="6097978" cy="313932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myHocFun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"boom"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}};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myHocFun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"Rah"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"Nayak"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67038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Explain Closures in JavaScript?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70" y="770007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Closures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is an action that is inner function can have access to the outer function variables as well as global variables.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7CDB09-0BEB-9442-9A75-D5B99E668A29}"/>
              </a:ext>
            </a:extLst>
          </p:cNvPr>
          <p:cNvSpPr txBox="1"/>
          <p:nvPr/>
        </p:nvSpPr>
        <p:spPr>
          <a:xfrm>
            <a:off x="816311" y="3144190"/>
            <a:ext cx="3965466" cy="313932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innerFun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"sum is 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innerFun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inner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inner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409D1-7A32-DF46-AF90-09632C9270D1}"/>
              </a:ext>
            </a:extLst>
          </p:cNvPr>
          <p:cNvSpPr txBox="1"/>
          <p:nvPr/>
        </p:nvSpPr>
        <p:spPr>
          <a:xfrm>
            <a:off x="5122217" y="3144190"/>
            <a:ext cx="3599690" cy="258532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innerFun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=()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"sum is 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sum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innerFun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outerFun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778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Explain function hoisting in JavaScript?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49" y="1290345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JavaScript’s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default behavior that allows moving declarations to the top is called Hoisting. 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2 ways of creating 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functions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in JavaScript are 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Function Declaration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and 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Function Expression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7C81E-ACC0-40B2-8261-FD75D7B3F75F}"/>
              </a:ext>
            </a:extLst>
          </p:cNvPr>
          <p:cNvSpPr txBox="1"/>
          <p:nvPr/>
        </p:nvSpPr>
        <p:spPr>
          <a:xfrm>
            <a:off x="745031" y="4037123"/>
            <a:ext cx="3758938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logs "foo"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61D65-42BA-43BB-9305-8A2B7DB55689}"/>
              </a:ext>
            </a:extLst>
          </p:cNvPr>
          <p:cNvSpPr txBox="1"/>
          <p:nvPr/>
        </p:nvSpPr>
        <p:spPr>
          <a:xfrm>
            <a:off x="744718" y="5349678"/>
            <a:ext cx="6998541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notHoisted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//TypeError: notHoisted is not a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notHoisted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14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124548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Promises JavaScript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72" y="420703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Promise is an Object, which constantly keeps track on the actions which are being performed, either is it completed or not. It has three Stages.</a:t>
            </a:r>
          </a:p>
          <a:p>
            <a:pPr lvl="1"/>
            <a:r>
              <a:rPr lang="en-US" sz="2000" dirty="0"/>
              <a:t>Pending </a:t>
            </a:r>
          </a:p>
          <a:p>
            <a:pPr lvl="1"/>
            <a:r>
              <a:rPr lang="en-US" sz="2000" dirty="0"/>
              <a:t>Resolve</a:t>
            </a:r>
          </a:p>
          <a:p>
            <a:pPr lvl="1"/>
            <a:r>
              <a:rPr lang="en-US" sz="2000" dirty="0"/>
              <a:t>Reject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586405-5DBE-4A45-96B9-71B33B197B0C}"/>
              </a:ext>
            </a:extLst>
          </p:cNvPr>
          <p:cNvSpPr txBox="1"/>
          <p:nvPr/>
        </p:nvSpPr>
        <p:spPr>
          <a:xfrm>
            <a:off x="744718" y="3164681"/>
            <a:ext cx="8066774" cy="3416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myPro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resolve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reject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"error while fetching data"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ArrDoubler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Promise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resolve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reject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resolve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	reject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"error while converting data"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546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Promises JavaScript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49" y="227820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Promise using </a:t>
            </a:r>
            <a:r>
              <a:rPr lang="en-US" sz="2400" dirty="0">
                <a:solidFill>
                  <a:srgbClr val="7030A0"/>
                </a:solidFill>
              </a:rPr>
              <a:t>.then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83461-5733-464F-8F59-77947D9EED8A}"/>
              </a:ext>
            </a:extLst>
          </p:cNvPr>
          <p:cNvSpPr txBox="1"/>
          <p:nvPr/>
        </p:nvSpPr>
        <p:spPr>
          <a:xfrm>
            <a:off x="633072" y="2508516"/>
            <a:ext cx="6097978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myPro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ArrDoubler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}).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}).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511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Promises JavaScript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49" y="227820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Promise using </a:t>
            </a:r>
            <a:r>
              <a:rPr lang="en-US" sz="2400" dirty="0">
                <a:solidFill>
                  <a:srgbClr val="7030A0"/>
                </a:solidFill>
              </a:rPr>
              <a:t>Async Await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D25C8D-FDD8-004F-9CC5-0C380BE02874}"/>
              </a:ext>
            </a:extLst>
          </p:cNvPr>
          <p:cNvSpPr txBox="1"/>
          <p:nvPr/>
        </p:nvSpPr>
        <p:spPr>
          <a:xfrm>
            <a:off x="744718" y="3006207"/>
            <a:ext cx="6097978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Async Await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getData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myPro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"k"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ArrDoubler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"a"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getData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3964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CLONING JavaScript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493546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 console will return “</a:t>
            </a:r>
            <a:r>
              <a:rPr lang="en-US" sz="2400" dirty="0" err="1"/>
              <a:t>rrr</a:t>
            </a:r>
            <a:r>
              <a:rPr lang="en-US" sz="2400" dirty="0"/>
              <a:t>” by changing “</a:t>
            </a:r>
            <a:r>
              <a:rPr lang="en-US" sz="2400" dirty="0" err="1"/>
              <a:t>rahul</a:t>
            </a:r>
            <a:r>
              <a:rPr lang="en-US" sz="2400" dirty="0"/>
              <a:t>” while 2</a:t>
            </a:r>
            <a:r>
              <a:rPr lang="en-US" sz="2400" baseline="30000" dirty="0"/>
              <a:t>nd</a:t>
            </a:r>
            <a:r>
              <a:rPr lang="en-US" sz="2400" dirty="0"/>
              <a:t> one will give “</a:t>
            </a:r>
            <a:r>
              <a:rPr lang="en-US" sz="2400" dirty="0" err="1"/>
              <a:t>rrr</a:t>
            </a:r>
            <a:r>
              <a:rPr lang="en-US" sz="2400" dirty="0"/>
              <a:t>” without doing any change.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5BFCCC-CE26-4516-9B2E-F52C0CC55264}"/>
              </a:ext>
            </a:extLst>
          </p:cNvPr>
          <p:cNvSpPr txBox="1"/>
          <p:nvPr/>
        </p:nvSpPr>
        <p:spPr>
          <a:xfrm>
            <a:off x="1029879" y="3067924"/>
            <a:ext cx="6094428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rahul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rrr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...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rrrrrrrrr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052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8" y="627564"/>
            <a:ext cx="913212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map(), reduce() &amp; filter()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JavaScript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17" y="593489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Reduce returns single reduced op.</a:t>
            </a:r>
          </a:p>
          <a:p>
            <a:r>
              <a:rPr lang="en-US" sz="2400" dirty="0"/>
              <a:t>Filter returns filtered op</a:t>
            </a:r>
          </a:p>
          <a:p>
            <a:r>
              <a:rPr lang="en-US" sz="2400" dirty="0"/>
              <a:t>Map can modify the existing Arr.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A873DB-0333-1848-BD4F-F4B229A65618}"/>
              </a:ext>
            </a:extLst>
          </p:cNvPr>
          <p:cNvSpPr txBox="1"/>
          <p:nvPr/>
        </p:nvSpPr>
        <p:spPr>
          <a:xfrm>
            <a:off x="792679" y="3152714"/>
            <a:ext cx="6097978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reduceArr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filterArr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myMap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7588A-86E2-6140-BBF9-BE3F2EF34635}"/>
              </a:ext>
            </a:extLst>
          </p:cNvPr>
          <p:cNvSpPr txBox="1"/>
          <p:nvPr/>
        </p:nvSpPr>
        <p:spPr>
          <a:xfrm>
            <a:off x="792679" y="6015036"/>
            <a:ext cx="609797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reduceArr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filterArr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myMap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09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04" y="606455"/>
            <a:ext cx="913212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Roboto" panose="02000000000000000000" pitchFamily="2" charset="0"/>
              </a:rPr>
              <a:t>Equity of Array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17" y="593489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Check if two array are equal or not.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AF48C-B7FB-5E4E-8476-2FB02294A530}"/>
              </a:ext>
            </a:extLst>
          </p:cNvPr>
          <p:cNvSpPr txBox="1"/>
          <p:nvPr/>
        </p:nvSpPr>
        <p:spPr>
          <a:xfrm>
            <a:off x="695104" y="2772842"/>
            <a:ext cx="6097978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a2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arrCompare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isSame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===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every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el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if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indexOf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el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&gt; -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el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indexOf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el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isSame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765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What is JavaScript?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11" y="1290345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is a scripting language(supports scripts) for Web pages, but it is also used in non-browser environments as well. 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It is a powerful, lightweight, interpreted, scripting language with first-class functions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85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</a:t>
            </a:r>
            <a:r>
              <a:rPr lang="en-US" b="1" dirty="0">
                <a:solidFill>
                  <a:srgbClr val="7030A0"/>
                </a:solidFill>
                <a:latin typeface="-apple-system"/>
              </a:rPr>
              <a:t>is Doctype in HTML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2044709"/>
            <a:ext cx="7865882" cy="34506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83646"/>
                </a:solidFill>
                <a:latin typeface="Libre Baskerville"/>
              </a:rPr>
              <a:t>It i</a:t>
            </a:r>
            <a:r>
              <a:rPr lang="en-US" b="0" i="0" dirty="0">
                <a:solidFill>
                  <a:srgbClr val="383646"/>
                </a:solidFill>
                <a:effectLst/>
                <a:latin typeface="Libre Baskerville"/>
              </a:rPr>
              <a:t>nforms the web browser which </a:t>
            </a:r>
            <a:r>
              <a:rPr lang="en-US" b="1" i="0" dirty="0">
                <a:solidFill>
                  <a:srgbClr val="7030A0"/>
                </a:solidFill>
                <a:effectLst/>
                <a:latin typeface="Libre Baskerville"/>
              </a:rPr>
              <a:t>version</a:t>
            </a:r>
            <a:r>
              <a:rPr lang="en-US" b="0" i="0" dirty="0">
                <a:solidFill>
                  <a:srgbClr val="383646"/>
                </a:solidFill>
                <a:effectLst/>
                <a:latin typeface="Libre Baskerville"/>
              </a:rPr>
              <a:t> of HTML you’re using.</a:t>
            </a:r>
          </a:p>
          <a:p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It should appear at the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very top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 of every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web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page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.</a:t>
            </a:r>
          </a:p>
          <a:p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DOCTYPE's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 are a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Libre Baskerville"/>
              </a:rPr>
              <a:t>key</a:t>
            </a:r>
            <a:r>
              <a:rPr lang="en-US" sz="2800" b="0" i="0" dirty="0">
                <a:solidFill>
                  <a:srgbClr val="383646"/>
                </a:solidFill>
                <a:effectLst/>
                <a:latin typeface="Libre Baskerville"/>
              </a:rPr>
              <a:t> component of standards-compliant web pages, plus your code won’t render correctly or validate without them.</a:t>
            </a:r>
            <a:endParaRPr lang="en-IN" sz="4000" b="1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6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are void elements in HTML?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3" y="2044709"/>
            <a:ext cx="7189639" cy="345061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HTML elements which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do not have closing tags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or do not need to be closed are Void elements. For Example,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br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 /&gt;</a:t>
            </a:r>
            <a:r>
              <a:rPr lang="en-US" b="1" i="0" dirty="0">
                <a:solidFill>
                  <a:srgbClr val="373E3F"/>
                </a:solidFill>
                <a:effectLst/>
                <a:latin typeface="-apple-system"/>
              </a:rPr>
              <a:t>,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img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 /&gt;,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hr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 /&gt;,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etc</a:t>
            </a:r>
            <a:endParaRPr lang="en-IN" sz="4000" b="1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31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are different types of lists in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05" y="2043714"/>
            <a:ext cx="6702358" cy="630397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-apple-system"/>
              </a:rPr>
              <a:t>&lt;ul&gt;,&lt;</a:t>
            </a:r>
            <a:r>
              <a:rPr lang="en-US" sz="4000" dirty="0" err="1">
                <a:solidFill>
                  <a:srgbClr val="002060"/>
                </a:solidFill>
                <a:latin typeface="-apple-system"/>
              </a:rPr>
              <a:t>ol</a:t>
            </a:r>
            <a:r>
              <a:rPr lang="en-US" sz="4000" dirty="0">
                <a:solidFill>
                  <a:srgbClr val="002060"/>
                </a:solidFill>
                <a:latin typeface="-apple-system"/>
              </a:rPr>
              <a:t>&gt;,&lt;li&gt;,&lt;dl&gt;,&lt;dt&gt;,&lt;dd&gt;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D0B484-EE00-4D4C-969C-CD3C3337F4E9}"/>
              </a:ext>
            </a:extLst>
          </p:cNvPr>
          <p:cNvSpPr txBox="1"/>
          <p:nvPr/>
        </p:nvSpPr>
        <p:spPr>
          <a:xfrm>
            <a:off x="534929" y="2830161"/>
            <a:ext cx="2946759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Dot Items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6383D-590E-48A9-9FFE-6899E13E496C}"/>
              </a:ext>
            </a:extLst>
          </p:cNvPr>
          <p:cNvSpPr txBox="1"/>
          <p:nvPr/>
        </p:nvSpPr>
        <p:spPr>
          <a:xfrm>
            <a:off x="4278049" y="2830161"/>
            <a:ext cx="3229014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 Items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1AC0E-4A8F-46DE-9EF3-9F52588C9CB1}"/>
              </a:ext>
            </a:extLst>
          </p:cNvPr>
          <p:cNvSpPr txBox="1"/>
          <p:nvPr/>
        </p:nvSpPr>
        <p:spPr>
          <a:xfrm>
            <a:off x="2111714" y="4191928"/>
            <a:ext cx="3405328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Description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9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is the ‘class’ attribute in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8" y="2143081"/>
            <a:ext cx="7942892" cy="3769513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373E3F"/>
                </a:solidFill>
                <a:effectLst/>
                <a:latin typeface="-apple-system"/>
              </a:rPr>
              <a:t>The </a:t>
            </a:r>
            <a:r>
              <a:rPr lang="en-US" sz="2800" b="1" i="0" dirty="0">
                <a:solidFill>
                  <a:srgbClr val="7030A0"/>
                </a:solidFill>
                <a:effectLst/>
                <a:latin typeface="-apple-system"/>
              </a:rPr>
              <a:t>class</a:t>
            </a:r>
            <a:r>
              <a:rPr lang="en-US" sz="2800" b="0" i="0" dirty="0">
                <a:solidFill>
                  <a:srgbClr val="373E3F"/>
                </a:solidFill>
                <a:effectLst/>
                <a:latin typeface="-apple-system"/>
              </a:rPr>
              <a:t> attribute is used to specify the class name for an HTML element. </a:t>
            </a:r>
          </a:p>
          <a:p>
            <a:r>
              <a:rPr lang="en-US" sz="2800" b="0" i="0" dirty="0">
                <a:solidFill>
                  <a:srgbClr val="373E3F"/>
                </a:solidFill>
                <a:effectLst/>
                <a:latin typeface="-apple-system"/>
              </a:rPr>
              <a:t>Multiple elements in HTML can have the same class value. </a:t>
            </a:r>
          </a:p>
          <a:p>
            <a:r>
              <a:rPr lang="en-US" sz="2800" b="0" i="0" dirty="0">
                <a:solidFill>
                  <a:srgbClr val="373E3F"/>
                </a:solidFill>
                <a:effectLst/>
                <a:latin typeface="-apple-system"/>
              </a:rPr>
              <a:t>Also, it is mainly used to associate the styles written in the stylesheet with the HTML elements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-apple-system"/>
              </a:rPr>
              <a:t>D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ifference between ‘id’ and ‘class’ attribute in HTML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8" y="2143081"/>
            <a:ext cx="7942892" cy="376951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Multiple elements in HTML can have the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same class value</a:t>
            </a:r>
            <a:r>
              <a:rPr lang="en-US" dirty="0">
                <a:solidFill>
                  <a:srgbClr val="373E3F"/>
                </a:solidFill>
                <a:latin typeface="-apple-system"/>
              </a:rPr>
              <a:t>.</a:t>
            </a:r>
            <a:endParaRPr lang="en-US" b="0" i="0" dirty="0">
              <a:solidFill>
                <a:srgbClr val="373E3F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373E3F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hereas a value of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id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attribute of one element cannot be associated with another HTML element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91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  <a:t>Define multipart form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8" y="2143081"/>
            <a:ext cx="7942892" cy="3769513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Multipart form data is one of the values of the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enctype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attribute. </a:t>
            </a:r>
          </a:p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It is used to send the file data to the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server-side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for processing. </a:t>
            </a:r>
          </a:p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The other valid values of the </a:t>
            </a:r>
            <a:r>
              <a:rPr lang="en-US" b="0" i="0" dirty="0" err="1">
                <a:solidFill>
                  <a:srgbClr val="373E3F"/>
                </a:solidFill>
                <a:effectLst/>
                <a:latin typeface="-apple-system"/>
              </a:rPr>
              <a:t>enctype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attribute are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text/plain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and application/x-www-form-</a:t>
            </a:r>
            <a:r>
              <a:rPr lang="en-US" b="0" i="0" dirty="0" err="1">
                <a:solidFill>
                  <a:srgbClr val="373E3F"/>
                </a:solidFill>
                <a:effectLst/>
                <a:latin typeface="-apple-system"/>
              </a:rPr>
              <a:t>urlencoded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.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8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  <a:t>Describe HTML layout structure.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1"/>
            <a:ext cx="8419289" cy="3769513"/>
          </a:xfrm>
        </p:spPr>
        <p:txBody>
          <a:bodyPr anchor="ctr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&lt;header&gt;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Stores the starting information about the web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&lt;footer&gt;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Represents the last section of the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&lt;nav&gt;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The navigation menu of the HTML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&lt;article&gt;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It is a set of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&lt;section&gt;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It is used inside the article block to define the basic structure of a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&lt;aside&gt;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Sidebar content of the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20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are the various formatting tags in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1"/>
            <a:ext cx="8419289" cy="4336873"/>
          </a:xfrm>
        </p:spPr>
        <p:txBody>
          <a:bodyPr anchor="ctr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&lt;b&gt; 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- makes text bold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i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makes text italic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em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 makes text italic but with added semantics importance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&lt;big&gt;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increases the font size of the text by one 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&lt;small&gt;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decreases the font size of the text by one 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&lt;sub&gt;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makes the text a subscript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&lt;sup&gt;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makes the text a superscript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&lt;del&gt;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displays as strike out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&lt;strong&gt;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marks the text as important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&lt;mark&gt;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highlights the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&lt;ins&gt;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- 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displays as added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45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How to indicate the character set being used by a document in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2"/>
            <a:ext cx="8239327" cy="687080"/>
          </a:xfrm>
        </p:spPr>
        <p:txBody>
          <a:bodyPr anchor="ctr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The character set is defined in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&lt;meta&gt;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tag inside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&lt;head&gt;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element.</a:t>
            </a:r>
            <a:endParaRPr lang="en-US" b="0" i="0" dirty="0">
              <a:solidFill>
                <a:srgbClr val="1A3D3C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78591-13C3-40C8-8368-1C4033CA8866}"/>
              </a:ext>
            </a:extLst>
          </p:cNvPr>
          <p:cNvSpPr txBox="1"/>
          <p:nvPr/>
        </p:nvSpPr>
        <p:spPr>
          <a:xfrm>
            <a:off x="1883113" y="3237656"/>
            <a:ext cx="6094378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 ...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-apple-system"/>
              </a:rPr>
              <a:t>D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ifference between &lt;strong&gt;, &lt;b&gt; tags and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em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&gt;,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i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 tags?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2"/>
            <a:ext cx="8239327" cy="4209080"/>
          </a:xfrm>
        </p:spPr>
        <p:txBody>
          <a:bodyPr anchor="ctr"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&lt;b&gt; and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i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 tags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stands for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bold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and </a:t>
            </a:r>
            <a:r>
              <a:rPr lang="en-US" b="1" i="1" dirty="0">
                <a:solidFill>
                  <a:srgbClr val="7030A0"/>
                </a:solidFill>
                <a:effectLst/>
                <a:latin typeface="-apple-system"/>
              </a:rPr>
              <a:t>italic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. These two tags only apply font styling and bold tag &lt;b&gt;, just adds more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ink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to the text, these tags don't say anything about the text.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&lt;strong&gt; and &lt;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-apple-system"/>
              </a:rPr>
              <a:t>em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&gt;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tags represent that the span of text is of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strong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importance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or </a:t>
            </a:r>
            <a:r>
              <a:rPr lang="en-US" b="1" dirty="0">
                <a:solidFill>
                  <a:srgbClr val="7030A0"/>
                </a:solidFill>
                <a:latin typeface="-apple-system"/>
              </a:rPr>
              <a:t>more importance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and emphatic stress respectively than the rest of the text. These tags have semantic meaning.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4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Multiline String in JS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lvl="0"/>
            <a:r>
              <a:rPr lang="en-US" sz="3200" dirty="0"/>
              <a:t>Yes Possible.</a:t>
            </a:r>
          </a:p>
          <a:p>
            <a:pPr lvl="0"/>
            <a:r>
              <a:rPr lang="en-US" sz="3200" dirty="0"/>
              <a:t>Using Backticks ``.</a:t>
            </a:r>
          </a:p>
          <a:p>
            <a:r>
              <a:rPr lang="en-US" sz="3200" dirty="0"/>
              <a:t>Using Back-Slash \n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1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-apple-system"/>
              </a:rPr>
              <a:t>W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eb page inside a web page or Is nesting of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1"/>
            <a:ext cx="8239327" cy="1325563"/>
          </a:xfrm>
        </p:spPr>
        <p:txBody>
          <a:bodyPr anchor="ctr"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Yes, By a &lt;iframe&gt; tag</a:t>
            </a:r>
            <a:endParaRPr lang="en-US" b="0" i="0" dirty="0">
              <a:solidFill>
                <a:srgbClr val="373E3F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82A603-FCA7-483D-8D24-EF3219D74326}"/>
              </a:ext>
            </a:extLst>
          </p:cNvPr>
          <p:cNvSpPr txBox="1"/>
          <p:nvPr/>
        </p:nvSpPr>
        <p:spPr>
          <a:xfrm>
            <a:off x="1136428" y="3428999"/>
            <a:ext cx="609437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n-IN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”test.html”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7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How is Cell Padding different from Cell Spacing?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143081"/>
            <a:ext cx="8351110" cy="3742153"/>
          </a:xfrm>
        </p:spPr>
        <p:txBody>
          <a:bodyPr anchor="ctr"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Cell Spacing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is the space or gap between two consecutive cells. </a:t>
            </a:r>
          </a:p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Cell Padding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is the space or gap between the text/ content of the cell and the edge/ border of the cell.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32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-apple-system"/>
              </a:rPr>
              <a:t>W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hat are the permissible values of the position attribute?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67" y="2143081"/>
            <a:ext cx="8535936" cy="4247991"/>
          </a:xfrm>
        </p:spPr>
        <p:txBody>
          <a:bodyPr anchor="ctr">
            <a:normAutofit fontScale="85000" lnSpcReduction="20000"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static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Default value. Here the element is positioned according to the normal flow of the document.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absolute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Here the element is positioned relative to its parent element. The final position is determined by the values of left, right, top, bottom.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fixed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This is like absolute except here the elements are positioned relative to the &lt;html&gt; element.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relative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Here the element is positioned according to the normal flow of the document and positioned relative to its original/ normal position.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initial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This resets the property to its default value.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inherit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Here the element inherits or takes the property of its parent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7030A0"/>
                </a:solidFill>
                <a:latin typeface="-apple-system"/>
              </a:rPr>
              <a:t>D</a:t>
            </a:r>
            <a: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  <a:t>isplay HTML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 fontScale="77500" lnSpcReduction="20000"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inline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Using this we can display any block-level element as an inline element. The height and width attribute values of the element will not affect.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block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using this, we can display any inline element as a block-level element. 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inline-block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This property is like inline, except by using the display as inline-block, we can format the element using height and width values.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flex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It displays the container and element as a flexible structure. It follows flexbox property.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inline-flex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It displays the flex container as an inline element while its content follows the flexbox properties.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grid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It displays the HTML elements as a grid container.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none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: Using this property we can hide the HTML element.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89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“display: none” and “visibility: hidden”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“visibility: hidden”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for an HTML element then that element will be hidden from the webpage but still takes up space.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“display: none”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attribute for an HTML element then the element will be hidden, and it won’t take up any space on the webpage</a:t>
            </a:r>
            <a:endParaRPr lang="en-US" b="0" i="0" dirty="0">
              <a:solidFill>
                <a:srgbClr val="1A3D3C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DA2EDA0D-BEDC-41AC-A6D8-0F67D9628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251005" y="2830161"/>
            <a:ext cx="1400783" cy="119767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634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7030A0"/>
                </a:solidFill>
                <a:effectLst/>
                <a:latin typeface="-apple-system"/>
              </a:rPr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38" y="1545303"/>
            <a:ext cx="8466266" cy="4041244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CSS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stands for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Cascading Style Sheet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. </a:t>
            </a:r>
          </a:p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It’s a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style sheet language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that determines how the elements/contents in the page are looked/shown. 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CSS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is used to develop a consistent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look and feel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for all the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pages.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SS - Wikipedia">
            <a:extLst>
              <a:ext uri="{FF2B5EF4-FFF2-40B4-BE49-F238E27FC236}">
                <a16:creationId xmlns:a16="http://schemas.microsoft.com/office/drawing/2014/main" id="{EC1CC818-9B3F-48ED-9C4C-41588E9D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 r="-2064"/>
          <a:stretch/>
        </p:blipFill>
        <p:spPr bwMode="auto">
          <a:xfrm>
            <a:off x="9503644" y="2886704"/>
            <a:ext cx="963684" cy="10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48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is the Box model in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 fontScale="92500"/>
          </a:bodyPr>
          <a:lstStyle/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A rectangle box is wrapped around every HTML element. </a:t>
            </a:r>
          </a:p>
          <a:p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The </a:t>
            </a: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box model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is used to determine the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height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and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width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of the 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rectangular box.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Content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 Actual Content of the box where the text or image is placed.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Padding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Area surrounding the content (Space between the border and content).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Border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Area surrounding the padding.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Margin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Area surrounding the border.</a:t>
            </a:r>
          </a:p>
          <a:p>
            <a:endParaRPr lang="en-US" b="0" i="0" dirty="0">
              <a:solidFill>
                <a:srgbClr val="373E3F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SS - Wikipedia">
            <a:extLst>
              <a:ext uri="{FF2B5EF4-FFF2-40B4-BE49-F238E27FC236}">
                <a16:creationId xmlns:a16="http://schemas.microsoft.com/office/drawing/2014/main" id="{EC1CC818-9B3F-48ED-9C4C-41588E9D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 r="-2064"/>
          <a:stretch/>
        </p:blipFill>
        <p:spPr bwMode="auto">
          <a:xfrm>
            <a:off x="9503644" y="2886704"/>
            <a:ext cx="963684" cy="10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What are the limitations of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Browser Compatibility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Some style selectors are supported, and some are not. We must determine which style is supported or not using the @support selector).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Cross Browser issue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Some selectors behave differently in a different browser).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There is no parent selector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1A3D3C"/>
                </a:solidFill>
                <a:effectLst/>
                <a:latin typeface="-apple-system"/>
              </a:rPr>
              <a:t> Currently, Using CSS, you can’t select a parent tag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SS - Wikipedia">
            <a:extLst>
              <a:ext uri="{FF2B5EF4-FFF2-40B4-BE49-F238E27FC236}">
                <a16:creationId xmlns:a16="http://schemas.microsoft.com/office/drawing/2014/main" id="{EC1CC818-9B3F-48ED-9C4C-41588E9D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 r="-2064"/>
          <a:stretch/>
        </p:blipFill>
        <p:spPr bwMode="auto">
          <a:xfrm>
            <a:off x="9503644" y="2886704"/>
            <a:ext cx="963684" cy="10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25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27564"/>
            <a:ext cx="8657617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How to include CSS in the webpage?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2007216"/>
            <a:ext cx="8466266" cy="4041244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External Style Sheet</a:t>
            </a:r>
            <a:r>
              <a:rPr lang="en-US" b="1" i="0" dirty="0">
                <a:solidFill>
                  <a:srgbClr val="373E3F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An external file linked to your HTML document: Using link tag, we can link the style sheet to the HTML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Embed CSS with a style tag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: A set of CSS styles included within your HTML page.</a:t>
            </a:r>
            <a:endParaRPr lang="en-US" dirty="0">
              <a:solidFill>
                <a:srgbClr val="373E3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Add inline styles to HTML elements: </a:t>
            </a:r>
            <a:r>
              <a:rPr lang="en-US" b="0" i="0" dirty="0">
                <a:solidFill>
                  <a:srgbClr val="373E3F"/>
                </a:solidFill>
                <a:effectLst/>
                <a:latin typeface="-apple-system"/>
              </a:rPr>
              <a:t>Style can be added directly to the HTML element using a style tag.</a:t>
            </a:r>
            <a:endParaRPr lang="en-US" b="0" i="0" dirty="0">
              <a:solidFill>
                <a:srgbClr val="1A3D3C"/>
              </a:solidFill>
              <a:effectLst/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SS - Wikipedia">
            <a:extLst>
              <a:ext uri="{FF2B5EF4-FFF2-40B4-BE49-F238E27FC236}">
                <a16:creationId xmlns:a16="http://schemas.microsoft.com/office/drawing/2014/main" id="{EC1CC818-9B3F-48ED-9C4C-41588E9D4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 r="-2064"/>
          <a:stretch/>
        </p:blipFill>
        <p:spPr bwMode="auto">
          <a:xfrm>
            <a:off x="9503644" y="2886704"/>
            <a:ext cx="963684" cy="10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the difference between let and var?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7" y="2278173"/>
            <a:ext cx="7968574" cy="3450613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Both var and let are used for variable/ method declaration in JavaScript but the main difference between let and var is that </a:t>
            </a:r>
          </a:p>
          <a:p>
            <a:r>
              <a:rPr lang="en-US" sz="24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var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is function scoped </a:t>
            </a:r>
          </a:p>
          <a:p>
            <a:r>
              <a:rPr lang="en-US" sz="24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let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is block scoped.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2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7" y="627564"/>
            <a:ext cx="8725607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JavaScript HTML DOM Document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03" y="1864056"/>
            <a:ext cx="6339700" cy="104978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Finding HTML Tags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E78919-EAF3-4286-856C-8E444D55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0604"/>
              </p:ext>
            </p:extLst>
          </p:nvPr>
        </p:nvGraphicFramePr>
        <p:xfrm>
          <a:off x="422705" y="3032682"/>
          <a:ext cx="8264905" cy="2158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01859">
                  <a:extLst>
                    <a:ext uri="{9D8B030D-6E8A-4147-A177-3AD203B41FA5}">
                      <a16:colId xmlns:a16="http://schemas.microsoft.com/office/drawing/2014/main" val="18666292"/>
                    </a:ext>
                  </a:extLst>
                </a:gridCol>
                <a:gridCol w="3463046">
                  <a:extLst>
                    <a:ext uri="{9D8B030D-6E8A-4147-A177-3AD203B41FA5}">
                      <a16:colId xmlns:a16="http://schemas.microsoft.com/office/drawing/2014/main" val="1485859082"/>
                    </a:ext>
                  </a:extLst>
                </a:gridCol>
              </a:tblGrid>
              <a:tr h="4616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Method</a:t>
                      </a:r>
                    </a:p>
                  </a:txBody>
                  <a:tcPr marL="53540" marR="26770" marT="26770" marB="2677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</a:p>
                  </a:txBody>
                  <a:tcPr marL="26770" marR="26770" marT="26770" marB="2677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37188"/>
                  </a:ext>
                </a:extLst>
              </a:tr>
              <a:tr h="47485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document.getElementById</a:t>
                      </a:r>
                      <a:r>
                        <a:rPr lang="en-IN" sz="2000" dirty="0">
                          <a:effectLst/>
                        </a:rPr>
                        <a:t>(id)</a:t>
                      </a:r>
                    </a:p>
                  </a:txBody>
                  <a:tcPr marL="53540" marR="26770" marT="26770" marB="267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an element-by-element id</a:t>
                      </a:r>
                    </a:p>
                  </a:txBody>
                  <a:tcPr marL="26770" marR="26770" marT="26770" marB="267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376724"/>
                  </a:ext>
                </a:extLst>
              </a:tr>
              <a:tr h="4616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document.getElementsByTagName</a:t>
                      </a:r>
                      <a:r>
                        <a:rPr lang="en-IN" sz="2000" dirty="0">
                          <a:effectLst/>
                        </a:rPr>
                        <a:t>(name)</a:t>
                      </a:r>
                    </a:p>
                  </a:txBody>
                  <a:tcPr marL="53540" marR="26770" marT="26770" marB="267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elements by tag name</a:t>
                      </a:r>
                    </a:p>
                  </a:txBody>
                  <a:tcPr marL="26770" marR="26770" marT="26770" marB="267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6948"/>
                  </a:ext>
                </a:extLst>
              </a:tr>
              <a:tr h="7599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document.getElementsByClassName</a:t>
                      </a:r>
                      <a:r>
                        <a:rPr lang="en-IN" sz="2000" dirty="0">
                          <a:effectLst/>
                        </a:rPr>
                        <a:t>(name)</a:t>
                      </a:r>
                    </a:p>
                  </a:txBody>
                  <a:tcPr marL="53540" marR="26770" marT="26770" marB="267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elements by class name</a:t>
                      </a:r>
                    </a:p>
                  </a:txBody>
                  <a:tcPr marL="26770" marR="26770" marT="26770" marB="267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37168"/>
                  </a:ext>
                </a:extLst>
              </a:tr>
            </a:tbl>
          </a:graphicData>
        </a:graphic>
      </p:graphicFrame>
      <p:pic>
        <p:nvPicPr>
          <p:cNvPr id="11" name="Picture 2" descr="Javascript Logo Icon - Download in Flat Style">
            <a:extLst>
              <a:ext uri="{FF2B5EF4-FFF2-40B4-BE49-F238E27FC236}">
                <a16:creationId xmlns:a16="http://schemas.microsoft.com/office/drawing/2014/main" id="{9E611593-390C-4C67-A33E-4F9E540A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41" y="3011425"/>
            <a:ext cx="835144" cy="83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ML5 - Wikipedia">
            <a:extLst>
              <a:ext uri="{FF2B5EF4-FFF2-40B4-BE49-F238E27FC236}">
                <a16:creationId xmlns:a16="http://schemas.microsoft.com/office/drawing/2014/main" id="{166E6B6C-32FA-4304-BF0E-4365FCA11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940919" y="3011425"/>
            <a:ext cx="976770" cy="835144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0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7" y="627564"/>
            <a:ext cx="8725607" cy="1325563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JavaScript HTML DOM Document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03" y="1864056"/>
            <a:ext cx="6339700" cy="1049782"/>
          </a:xfrm>
        </p:spPr>
        <p:txBody>
          <a:bodyPr anchor="ctr">
            <a:normAutofit/>
          </a:bodyPr>
          <a:lstStyle/>
          <a:p>
            <a:r>
              <a:rPr lang="en-US" sz="2400"/>
              <a:t>Changing HTML Elements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41" y="3011425"/>
            <a:ext cx="835144" cy="83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E78919-EAF3-4286-856C-8E444D55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14486"/>
              </p:ext>
            </p:extLst>
          </p:nvPr>
        </p:nvGraphicFramePr>
        <p:xfrm>
          <a:off x="234597" y="3033860"/>
          <a:ext cx="8623856" cy="2297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10408">
                  <a:extLst>
                    <a:ext uri="{9D8B030D-6E8A-4147-A177-3AD203B41FA5}">
                      <a16:colId xmlns:a16="http://schemas.microsoft.com/office/drawing/2014/main" val="18666292"/>
                    </a:ext>
                  </a:extLst>
                </a:gridCol>
                <a:gridCol w="3613448">
                  <a:extLst>
                    <a:ext uri="{9D8B030D-6E8A-4147-A177-3AD203B41FA5}">
                      <a16:colId xmlns:a16="http://schemas.microsoft.com/office/drawing/2014/main" val="1485859082"/>
                    </a:ext>
                  </a:extLst>
                </a:gridCol>
              </a:tblGrid>
              <a:tr h="4616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Method</a:t>
                      </a:r>
                    </a:p>
                  </a:txBody>
                  <a:tcPr marL="53540" marR="26770" marT="26770" marB="2677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2000" dirty="0">
                        <a:effectLst/>
                      </a:endParaRPr>
                    </a:p>
                  </a:txBody>
                  <a:tcPr marL="26770" marR="26770" marT="26770" marB="2677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37188"/>
                  </a:ext>
                </a:extLst>
              </a:tr>
              <a:tr h="47368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element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.innerHTML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=  </a:t>
                      </a:r>
                      <a:r>
                        <a:rPr lang="en-US" sz="1800" b="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html content</a:t>
                      </a:r>
                      <a:endParaRPr lang="en-IN" sz="1800" dirty="0">
                        <a:effectLst/>
                      </a:endParaRPr>
                    </a:p>
                  </a:txBody>
                  <a:tcPr marL="53540" marR="26770" marT="26770" marB="267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inner HTML of an element</a:t>
                      </a:r>
                      <a:endParaRPr lang="en-US" sz="1800" dirty="0">
                        <a:effectLst/>
                      </a:endParaRPr>
                    </a:p>
                  </a:txBody>
                  <a:tcPr marL="26770" marR="26770" marT="26770" marB="267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376724"/>
                  </a:ext>
                </a:extLst>
              </a:tr>
              <a:tr h="4616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I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value</a:t>
                      </a:r>
                      <a:endParaRPr lang="en-IN" sz="2000" dirty="0">
                        <a:effectLst/>
                      </a:endParaRPr>
                    </a:p>
                  </a:txBody>
                  <a:tcPr marL="53540" marR="26770" marT="26770" marB="267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attribute value of an HTML element</a:t>
                      </a:r>
                      <a:endParaRPr lang="en-US" sz="2000" dirty="0">
                        <a:effectLst/>
                      </a:endParaRPr>
                    </a:p>
                  </a:txBody>
                  <a:tcPr marL="26770" marR="26770" marT="26770" marB="267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6948"/>
                  </a:ext>
                </a:extLst>
              </a:tr>
              <a:tr h="75992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.style.</a:t>
                      </a:r>
                      <a:r>
                        <a:rPr lang="en-I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style</a:t>
                      </a:r>
                      <a:endParaRPr lang="en-IN" sz="2000" dirty="0">
                        <a:effectLst/>
                      </a:endParaRPr>
                    </a:p>
                  </a:txBody>
                  <a:tcPr marL="53540" marR="26770" marT="26770" marB="267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style of an HTML element</a:t>
                      </a:r>
                      <a:endParaRPr lang="en-US" sz="2000" dirty="0">
                        <a:effectLst/>
                      </a:endParaRPr>
                    </a:p>
                  </a:txBody>
                  <a:tcPr marL="26770" marR="26770" marT="26770" marB="267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37168"/>
                  </a:ext>
                </a:extLst>
              </a:tr>
            </a:tbl>
          </a:graphicData>
        </a:graphic>
      </p:graphicFrame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0E485B34-07A7-4A7C-971F-5BBEE3E83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940919" y="3011425"/>
            <a:ext cx="976770" cy="835144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5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7" y="627564"/>
            <a:ext cx="8725607" cy="1325563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JavaScript HTML DOM Document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03" y="1864056"/>
            <a:ext cx="6339700" cy="104978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Adding and Deleting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41" y="3011425"/>
            <a:ext cx="835144" cy="83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ML5 - Wikipedia">
            <a:extLst>
              <a:ext uri="{FF2B5EF4-FFF2-40B4-BE49-F238E27FC236}">
                <a16:creationId xmlns:a16="http://schemas.microsoft.com/office/drawing/2014/main" id="{0E485B34-07A7-4A7C-971F-5BBEE3E83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4" t="14350" r="5947" b="142"/>
          <a:stretch/>
        </p:blipFill>
        <p:spPr bwMode="auto">
          <a:xfrm>
            <a:off x="9940919" y="3011425"/>
            <a:ext cx="976770" cy="835144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9A240C-8D15-47ED-B2B2-1AA66A101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49563"/>
              </p:ext>
            </p:extLst>
          </p:nvPr>
        </p:nvGraphicFramePr>
        <p:xfrm>
          <a:off x="611302" y="3050673"/>
          <a:ext cx="8128000" cy="25681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804142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577028"/>
                    </a:ext>
                  </a:extLst>
                </a:gridCol>
              </a:tblGrid>
              <a:tr h="42802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6756"/>
                  </a:ext>
                </a:extLst>
              </a:tr>
              <a:tr h="428022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document.createElement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 HTML element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23912"/>
                  </a:ext>
                </a:extLst>
              </a:tr>
              <a:tr h="428022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document.removeChild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an HTML element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68402"/>
                  </a:ext>
                </a:extLst>
              </a:tr>
              <a:tr h="428022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document.appendChild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an HTML element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23129"/>
                  </a:ext>
                </a:extLst>
              </a:tr>
              <a:tr h="428022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document.replaceChild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new, old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an HTML element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58108"/>
                  </a:ext>
                </a:extLst>
              </a:tr>
              <a:tr h="428022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document.write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into the HTML output stream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Explain Window.onload and onDocumentReady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onload</a:t>
            </a:r>
            <a:r>
              <a:rPr lang="en-US" sz="2400" dirty="0"/>
              <a:t> function is not run until all the information on the page is loaded. This leads to a delay before any code executed.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onDocumentReady</a:t>
            </a:r>
            <a:r>
              <a:rPr lang="en-US" sz="2400" dirty="0"/>
              <a:t> loads the code just after the DOM is loaded, This allows early manipulation of code.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0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7F36-8DAA-4495-908D-55E23D51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627564"/>
            <a:ext cx="786588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do you get Status of a Check Box ?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59E-EB64-4C39-B9A1-6207AF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11" y="1542882"/>
            <a:ext cx="7968574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console</a:t>
            </a:r>
            <a:r>
              <a:rPr lang="en-US" sz="2400" dirty="0"/>
              <a:t>.</a:t>
            </a:r>
            <a:r>
              <a:rPr lang="en-US" sz="2400" dirty="0">
                <a:solidFill>
                  <a:schemeClr val="accent1"/>
                </a:solidFill>
              </a:rPr>
              <a:t>log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document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chemeClr val="accent2"/>
                </a:solidFill>
              </a:rPr>
              <a:t>getElementById</a:t>
            </a:r>
            <a:r>
              <a:rPr lang="en-US" sz="2400" dirty="0"/>
              <a:t>(‘</a:t>
            </a:r>
            <a:r>
              <a:rPr lang="en-US" sz="2400" dirty="0">
                <a:solidFill>
                  <a:srgbClr val="7030A0"/>
                </a:solidFill>
              </a:rPr>
              <a:t>checkbox</a:t>
            </a:r>
            <a:r>
              <a:rPr lang="en-US" sz="2400" dirty="0"/>
              <a:t>’).</a:t>
            </a:r>
            <a:r>
              <a:rPr lang="en-US" sz="2400" dirty="0">
                <a:solidFill>
                  <a:schemeClr val="accent2"/>
                </a:solidFill>
              </a:rPr>
              <a:t>checked</a:t>
            </a:r>
            <a:r>
              <a:rPr lang="en-US" sz="2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Javascript Logo Icon - Download in Flat Style">
            <a:extLst>
              <a:ext uri="{FF2B5EF4-FFF2-40B4-BE49-F238E27FC236}">
                <a16:creationId xmlns:a16="http://schemas.microsoft.com/office/drawing/2014/main" id="{0F40B6BA-77A1-4E51-A72A-099BF883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5" y="2913838"/>
            <a:ext cx="1030321" cy="10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88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2499</Words>
  <Application>Microsoft Macintosh PowerPoint</Application>
  <PresentationFormat>Widescreen</PresentationFormat>
  <Paragraphs>283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-apple-system</vt:lpstr>
      <vt:lpstr>Arial</vt:lpstr>
      <vt:lpstr>Calibri</vt:lpstr>
      <vt:lpstr>Calibri Light</vt:lpstr>
      <vt:lpstr>Consolas</vt:lpstr>
      <vt:lpstr>Libre Baskerville</vt:lpstr>
      <vt:lpstr>Menlo</vt:lpstr>
      <vt:lpstr>Roboto</vt:lpstr>
      <vt:lpstr>Segoe UI</vt:lpstr>
      <vt:lpstr>Verdana</vt:lpstr>
      <vt:lpstr>Office Theme</vt:lpstr>
      <vt:lpstr>HTML || CSS || JAVASCRIPT</vt:lpstr>
      <vt:lpstr>What is JavaScript?</vt:lpstr>
      <vt:lpstr>Multiline String in JS</vt:lpstr>
      <vt:lpstr>What is the difference between let and var?</vt:lpstr>
      <vt:lpstr>JavaScript HTML DOM Document</vt:lpstr>
      <vt:lpstr>JavaScript HTML DOM Document</vt:lpstr>
      <vt:lpstr>JavaScript HTML DOM Document</vt:lpstr>
      <vt:lpstr>Explain Window.onload and onDocumentReady</vt:lpstr>
      <vt:lpstr>How do you get Status of a Check Box ?</vt:lpstr>
      <vt:lpstr>Event Bubbling</vt:lpstr>
      <vt:lpstr>Higher Order Function</vt:lpstr>
      <vt:lpstr>Explain Closures in JavaScript?</vt:lpstr>
      <vt:lpstr>Explain function hoisting in JavaScript?</vt:lpstr>
      <vt:lpstr>Promises JavaScript</vt:lpstr>
      <vt:lpstr>Promises JavaScript</vt:lpstr>
      <vt:lpstr>Promises JavaScript</vt:lpstr>
      <vt:lpstr>OBJECT CLONING JavaScript</vt:lpstr>
      <vt:lpstr>map(), reduce() &amp; filter() JavaScript</vt:lpstr>
      <vt:lpstr>Equity of Array</vt:lpstr>
      <vt:lpstr>What is Doctype in HTML</vt:lpstr>
      <vt:lpstr>What are void elements in HTML?</vt:lpstr>
      <vt:lpstr>What are different types of lists in HTML?</vt:lpstr>
      <vt:lpstr>What is the ‘class’ attribute in HTML?</vt:lpstr>
      <vt:lpstr>Difference between ‘id’ and ‘class’ attribute in HTML ?</vt:lpstr>
      <vt:lpstr>Define multipart form data?</vt:lpstr>
      <vt:lpstr>Describe HTML layout structure.</vt:lpstr>
      <vt:lpstr>What are the various formatting tags in HTML?</vt:lpstr>
      <vt:lpstr>How to indicate the character set being used by a document in HTML?</vt:lpstr>
      <vt:lpstr>Difference between &lt;strong&gt;, &lt;b&gt; tags and &lt;em&gt;, &lt;i&gt; tags?</vt:lpstr>
      <vt:lpstr>Web page inside a web page or Is nesting of webpage</vt:lpstr>
      <vt:lpstr>How is Cell Padding different from Cell Spacing?</vt:lpstr>
      <vt:lpstr>What are the permissible values of the position attribute?</vt:lpstr>
      <vt:lpstr>Display HTML elements?</vt:lpstr>
      <vt:lpstr>“display: none” and “visibility: hidden”</vt:lpstr>
      <vt:lpstr>What is CSS?</vt:lpstr>
      <vt:lpstr>What is the Box model in CSS?</vt:lpstr>
      <vt:lpstr>What are the limitations of CSS?</vt:lpstr>
      <vt:lpstr>How to include CSS in the webpage?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|| CSS || JAVASCRIPT</dc:title>
  <dc:creator>Nayak, Rahul Ranjan</dc:creator>
  <cp:lastModifiedBy>Rahul Nayak</cp:lastModifiedBy>
  <cp:revision>54</cp:revision>
  <dcterms:created xsi:type="dcterms:W3CDTF">2022-02-26T07:44:53Z</dcterms:created>
  <dcterms:modified xsi:type="dcterms:W3CDTF">2022-03-08T08:49:35Z</dcterms:modified>
</cp:coreProperties>
</file>