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11866-D7FC-786D-8DE9-54FFBF61CD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25F1812-D514-57AC-A554-012C34A888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160213-853A-F890-A6E5-4D5CD3155DD5}"/>
              </a:ext>
            </a:extLst>
          </p:cNvPr>
          <p:cNvSpPr>
            <a:spLocks noGrp="1"/>
          </p:cNvSpPr>
          <p:nvPr>
            <p:ph type="dt" sz="half" idx="10"/>
          </p:nvPr>
        </p:nvSpPr>
        <p:spPr/>
        <p:txBody>
          <a:bodyPr/>
          <a:lstStyle/>
          <a:p>
            <a:fld id="{5B661BAE-BD6A-4429-82F4-9223969A6AEF}" type="datetimeFigureOut">
              <a:rPr lang="en-IN" smtClean="0"/>
              <a:t>09-03-2023</a:t>
            </a:fld>
            <a:endParaRPr lang="en-IN"/>
          </a:p>
        </p:txBody>
      </p:sp>
      <p:sp>
        <p:nvSpPr>
          <p:cNvPr id="5" name="Footer Placeholder 4">
            <a:extLst>
              <a:ext uri="{FF2B5EF4-FFF2-40B4-BE49-F238E27FC236}">
                <a16:creationId xmlns:a16="http://schemas.microsoft.com/office/drawing/2014/main" id="{0D6CB550-B55C-0ED8-EEFD-CDD46E506E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EE6591-E52A-6F05-80C8-7DFD00317F5C}"/>
              </a:ext>
            </a:extLst>
          </p:cNvPr>
          <p:cNvSpPr>
            <a:spLocks noGrp="1"/>
          </p:cNvSpPr>
          <p:nvPr>
            <p:ph type="sldNum" sz="quarter" idx="12"/>
          </p:nvPr>
        </p:nvSpPr>
        <p:spPr/>
        <p:txBody>
          <a:bodyPr/>
          <a:lstStyle/>
          <a:p>
            <a:fld id="{613D222C-AB15-448F-9A2E-1A44E2670D86}" type="slidenum">
              <a:rPr lang="en-IN" smtClean="0"/>
              <a:t>‹#›</a:t>
            </a:fld>
            <a:endParaRPr lang="en-IN"/>
          </a:p>
        </p:txBody>
      </p:sp>
    </p:spTree>
    <p:extLst>
      <p:ext uri="{BB962C8B-B14F-4D97-AF65-F5344CB8AC3E}">
        <p14:creationId xmlns:p14="http://schemas.microsoft.com/office/powerpoint/2010/main" val="1087987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8481B-EC20-9BB6-F668-63597DED69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C925B5-A7CB-3077-7C52-8B0DE6BEB6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857EF3-9950-1087-BC82-BA4589179485}"/>
              </a:ext>
            </a:extLst>
          </p:cNvPr>
          <p:cNvSpPr>
            <a:spLocks noGrp="1"/>
          </p:cNvSpPr>
          <p:nvPr>
            <p:ph type="dt" sz="half" idx="10"/>
          </p:nvPr>
        </p:nvSpPr>
        <p:spPr/>
        <p:txBody>
          <a:bodyPr/>
          <a:lstStyle/>
          <a:p>
            <a:fld id="{5B661BAE-BD6A-4429-82F4-9223969A6AEF}" type="datetimeFigureOut">
              <a:rPr lang="en-IN" smtClean="0"/>
              <a:t>09-03-2023</a:t>
            </a:fld>
            <a:endParaRPr lang="en-IN"/>
          </a:p>
        </p:txBody>
      </p:sp>
      <p:sp>
        <p:nvSpPr>
          <p:cNvPr id="5" name="Footer Placeholder 4">
            <a:extLst>
              <a:ext uri="{FF2B5EF4-FFF2-40B4-BE49-F238E27FC236}">
                <a16:creationId xmlns:a16="http://schemas.microsoft.com/office/drawing/2014/main" id="{9301BDEC-4F09-CDC6-A6FC-8926465927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48F1F-BE88-345D-0A88-6FCF5E4EFA0C}"/>
              </a:ext>
            </a:extLst>
          </p:cNvPr>
          <p:cNvSpPr>
            <a:spLocks noGrp="1"/>
          </p:cNvSpPr>
          <p:nvPr>
            <p:ph type="sldNum" sz="quarter" idx="12"/>
          </p:nvPr>
        </p:nvSpPr>
        <p:spPr/>
        <p:txBody>
          <a:bodyPr/>
          <a:lstStyle/>
          <a:p>
            <a:fld id="{613D222C-AB15-448F-9A2E-1A44E2670D86}" type="slidenum">
              <a:rPr lang="en-IN" smtClean="0"/>
              <a:t>‹#›</a:t>
            </a:fld>
            <a:endParaRPr lang="en-IN"/>
          </a:p>
        </p:txBody>
      </p:sp>
    </p:spTree>
    <p:extLst>
      <p:ext uri="{BB962C8B-B14F-4D97-AF65-F5344CB8AC3E}">
        <p14:creationId xmlns:p14="http://schemas.microsoft.com/office/powerpoint/2010/main" val="3365813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C20703-8970-54A4-60A3-DC1DD09B44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0133EB-EB28-D036-1A32-1EA5F8D8FD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351FE3-491A-C616-C1D1-1A589C92988C}"/>
              </a:ext>
            </a:extLst>
          </p:cNvPr>
          <p:cNvSpPr>
            <a:spLocks noGrp="1"/>
          </p:cNvSpPr>
          <p:nvPr>
            <p:ph type="dt" sz="half" idx="10"/>
          </p:nvPr>
        </p:nvSpPr>
        <p:spPr/>
        <p:txBody>
          <a:bodyPr/>
          <a:lstStyle/>
          <a:p>
            <a:fld id="{5B661BAE-BD6A-4429-82F4-9223969A6AEF}" type="datetimeFigureOut">
              <a:rPr lang="en-IN" smtClean="0"/>
              <a:t>09-03-2023</a:t>
            </a:fld>
            <a:endParaRPr lang="en-IN"/>
          </a:p>
        </p:txBody>
      </p:sp>
      <p:sp>
        <p:nvSpPr>
          <p:cNvPr id="5" name="Footer Placeholder 4">
            <a:extLst>
              <a:ext uri="{FF2B5EF4-FFF2-40B4-BE49-F238E27FC236}">
                <a16:creationId xmlns:a16="http://schemas.microsoft.com/office/drawing/2014/main" id="{0ABCF56C-D943-65A5-A913-5FDB8EF433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F11A57-644D-40A9-33C9-49B9AFD4E3D3}"/>
              </a:ext>
            </a:extLst>
          </p:cNvPr>
          <p:cNvSpPr>
            <a:spLocks noGrp="1"/>
          </p:cNvSpPr>
          <p:nvPr>
            <p:ph type="sldNum" sz="quarter" idx="12"/>
          </p:nvPr>
        </p:nvSpPr>
        <p:spPr/>
        <p:txBody>
          <a:bodyPr/>
          <a:lstStyle/>
          <a:p>
            <a:fld id="{613D222C-AB15-448F-9A2E-1A44E2670D86}" type="slidenum">
              <a:rPr lang="en-IN" smtClean="0"/>
              <a:t>‹#›</a:t>
            </a:fld>
            <a:endParaRPr lang="en-IN"/>
          </a:p>
        </p:txBody>
      </p:sp>
    </p:spTree>
    <p:extLst>
      <p:ext uri="{BB962C8B-B14F-4D97-AF65-F5344CB8AC3E}">
        <p14:creationId xmlns:p14="http://schemas.microsoft.com/office/powerpoint/2010/main" val="1072378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4A2FA-26FF-FF9A-580F-FFE7ED9CDE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5BAE27-398F-B04F-9067-025F6B9979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8F57C0-5DD7-D5F4-0C4D-1EED3A87BC23}"/>
              </a:ext>
            </a:extLst>
          </p:cNvPr>
          <p:cNvSpPr>
            <a:spLocks noGrp="1"/>
          </p:cNvSpPr>
          <p:nvPr>
            <p:ph type="dt" sz="half" idx="10"/>
          </p:nvPr>
        </p:nvSpPr>
        <p:spPr/>
        <p:txBody>
          <a:bodyPr/>
          <a:lstStyle/>
          <a:p>
            <a:fld id="{5B661BAE-BD6A-4429-82F4-9223969A6AEF}" type="datetimeFigureOut">
              <a:rPr lang="en-IN" smtClean="0"/>
              <a:t>09-03-2023</a:t>
            </a:fld>
            <a:endParaRPr lang="en-IN"/>
          </a:p>
        </p:txBody>
      </p:sp>
      <p:sp>
        <p:nvSpPr>
          <p:cNvPr id="5" name="Footer Placeholder 4">
            <a:extLst>
              <a:ext uri="{FF2B5EF4-FFF2-40B4-BE49-F238E27FC236}">
                <a16:creationId xmlns:a16="http://schemas.microsoft.com/office/drawing/2014/main" id="{53DBC2DA-1B00-F7B0-9B9A-04528614CF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65AF21-CF78-3910-A013-203E6469E360}"/>
              </a:ext>
            </a:extLst>
          </p:cNvPr>
          <p:cNvSpPr>
            <a:spLocks noGrp="1"/>
          </p:cNvSpPr>
          <p:nvPr>
            <p:ph type="sldNum" sz="quarter" idx="12"/>
          </p:nvPr>
        </p:nvSpPr>
        <p:spPr/>
        <p:txBody>
          <a:bodyPr/>
          <a:lstStyle/>
          <a:p>
            <a:fld id="{613D222C-AB15-448F-9A2E-1A44E2670D86}" type="slidenum">
              <a:rPr lang="en-IN" smtClean="0"/>
              <a:t>‹#›</a:t>
            </a:fld>
            <a:endParaRPr lang="en-IN"/>
          </a:p>
        </p:txBody>
      </p:sp>
    </p:spTree>
    <p:extLst>
      <p:ext uri="{BB962C8B-B14F-4D97-AF65-F5344CB8AC3E}">
        <p14:creationId xmlns:p14="http://schemas.microsoft.com/office/powerpoint/2010/main" val="33837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9AA60-5F7B-E89D-68E8-4D993AAE0F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D9DF85-B907-BEAA-17B4-E6357D7F63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E0B6BB-3D1B-E5E8-823E-649DA93F1BF8}"/>
              </a:ext>
            </a:extLst>
          </p:cNvPr>
          <p:cNvSpPr>
            <a:spLocks noGrp="1"/>
          </p:cNvSpPr>
          <p:nvPr>
            <p:ph type="dt" sz="half" idx="10"/>
          </p:nvPr>
        </p:nvSpPr>
        <p:spPr/>
        <p:txBody>
          <a:bodyPr/>
          <a:lstStyle/>
          <a:p>
            <a:fld id="{5B661BAE-BD6A-4429-82F4-9223969A6AEF}" type="datetimeFigureOut">
              <a:rPr lang="en-IN" smtClean="0"/>
              <a:t>09-03-2023</a:t>
            </a:fld>
            <a:endParaRPr lang="en-IN"/>
          </a:p>
        </p:txBody>
      </p:sp>
      <p:sp>
        <p:nvSpPr>
          <p:cNvPr id="5" name="Footer Placeholder 4">
            <a:extLst>
              <a:ext uri="{FF2B5EF4-FFF2-40B4-BE49-F238E27FC236}">
                <a16:creationId xmlns:a16="http://schemas.microsoft.com/office/drawing/2014/main" id="{61AD9BF7-50FB-8F76-C9F2-AF96CBAA40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F0E0F0-3469-9046-6619-23A9EDFF3FF0}"/>
              </a:ext>
            </a:extLst>
          </p:cNvPr>
          <p:cNvSpPr>
            <a:spLocks noGrp="1"/>
          </p:cNvSpPr>
          <p:nvPr>
            <p:ph type="sldNum" sz="quarter" idx="12"/>
          </p:nvPr>
        </p:nvSpPr>
        <p:spPr/>
        <p:txBody>
          <a:bodyPr/>
          <a:lstStyle/>
          <a:p>
            <a:fld id="{613D222C-AB15-448F-9A2E-1A44E2670D86}" type="slidenum">
              <a:rPr lang="en-IN" smtClean="0"/>
              <a:t>‹#›</a:t>
            </a:fld>
            <a:endParaRPr lang="en-IN"/>
          </a:p>
        </p:txBody>
      </p:sp>
    </p:spTree>
    <p:extLst>
      <p:ext uri="{BB962C8B-B14F-4D97-AF65-F5344CB8AC3E}">
        <p14:creationId xmlns:p14="http://schemas.microsoft.com/office/powerpoint/2010/main" val="196861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38A2B-653A-7A17-4B0E-833B620F1F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C12AF2-5ED8-3CF8-1894-F144085B79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A82EB84-0291-A39E-0CA6-366909ED3C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3200E8C-6138-37BB-E023-2176C4C7AE00}"/>
              </a:ext>
            </a:extLst>
          </p:cNvPr>
          <p:cNvSpPr>
            <a:spLocks noGrp="1"/>
          </p:cNvSpPr>
          <p:nvPr>
            <p:ph type="dt" sz="half" idx="10"/>
          </p:nvPr>
        </p:nvSpPr>
        <p:spPr/>
        <p:txBody>
          <a:bodyPr/>
          <a:lstStyle/>
          <a:p>
            <a:fld id="{5B661BAE-BD6A-4429-82F4-9223969A6AEF}" type="datetimeFigureOut">
              <a:rPr lang="en-IN" smtClean="0"/>
              <a:t>09-03-2023</a:t>
            </a:fld>
            <a:endParaRPr lang="en-IN"/>
          </a:p>
        </p:txBody>
      </p:sp>
      <p:sp>
        <p:nvSpPr>
          <p:cNvPr id="6" name="Footer Placeholder 5">
            <a:extLst>
              <a:ext uri="{FF2B5EF4-FFF2-40B4-BE49-F238E27FC236}">
                <a16:creationId xmlns:a16="http://schemas.microsoft.com/office/drawing/2014/main" id="{EC11F262-5907-82AA-1432-6829CEEA71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5AF13A-7B62-F02B-C970-415EC1D14FB6}"/>
              </a:ext>
            </a:extLst>
          </p:cNvPr>
          <p:cNvSpPr>
            <a:spLocks noGrp="1"/>
          </p:cNvSpPr>
          <p:nvPr>
            <p:ph type="sldNum" sz="quarter" idx="12"/>
          </p:nvPr>
        </p:nvSpPr>
        <p:spPr/>
        <p:txBody>
          <a:bodyPr/>
          <a:lstStyle/>
          <a:p>
            <a:fld id="{613D222C-AB15-448F-9A2E-1A44E2670D86}" type="slidenum">
              <a:rPr lang="en-IN" smtClean="0"/>
              <a:t>‹#›</a:t>
            </a:fld>
            <a:endParaRPr lang="en-IN"/>
          </a:p>
        </p:txBody>
      </p:sp>
    </p:spTree>
    <p:extLst>
      <p:ext uri="{BB962C8B-B14F-4D97-AF65-F5344CB8AC3E}">
        <p14:creationId xmlns:p14="http://schemas.microsoft.com/office/powerpoint/2010/main" val="873432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198AE-F356-5025-79E2-A2B15FB313C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3DC6AE-90BB-8F64-048B-7477B116A9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5286DD-2F15-9A07-2661-E761C3B672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A0B45A9-3C42-C204-E652-9501CBB3A6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D4E3EB-CD64-C205-5809-71D6FC0C80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5916B79-4DF8-66C7-0C7D-81C076DC810B}"/>
              </a:ext>
            </a:extLst>
          </p:cNvPr>
          <p:cNvSpPr>
            <a:spLocks noGrp="1"/>
          </p:cNvSpPr>
          <p:nvPr>
            <p:ph type="dt" sz="half" idx="10"/>
          </p:nvPr>
        </p:nvSpPr>
        <p:spPr/>
        <p:txBody>
          <a:bodyPr/>
          <a:lstStyle/>
          <a:p>
            <a:fld id="{5B661BAE-BD6A-4429-82F4-9223969A6AEF}" type="datetimeFigureOut">
              <a:rPr lang="en-IN" smtClean="0"/>
              <a:t>09-03-2023</a:t>
            </a:fld>
            <a:endParaRPr lang="en-IN"/>
          </a:p>
        </p:txBody>
      </p:sp>
      <p:sp>
        <p:nvSpPr>
          <p:cNvPr id="8" name="Footer Placeholder 7">
            <a:extLst>
              <a:ext uri="{FF2B5EF4-FFF2-40B4-BE49-F238E27FC236}">
                <a16:creationId xmlns:a16="http://schemas.microsoft.com/office/drawing/2014/main" id="{36E943CE-807D-DA15-0E3E-51646F1F55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6B3E5A9-0069-1D78-35D2-12C496F16DE2}"/>
              </a:ext>
            </a:extLst>
          </p:cNvPr>
          <p:cNvSpPr>
            <a:spLocks noGrp="1"/>
          </p:cNvSpPr>
          <p:nvPr>
            <p:ph type="sldNum" sz="quarter" idx="12"/>
          </p:nvPr>
        </p:nvSpPr>
        <p:spPr/>
        <p:txBody>
          <a:bodyPr/>
          <a:lstStyle/>
          <a:p>
            <a:fld id="{613D222C-AB15-448F-9A2E-1A44E2670D86}" type="slidenum">
              <a:rPr lang="en-IN" smtClean="0"/>
              <a:t>‹#›</a:t>
            </a:fld>
            <a:endParaRPr lang="en-IN"/>
          </a:p>
        </p:txBody>
      </p:sp>
    </p:spTree>
    <p:extLst>
      <p:ext uri="{BB962C8B-B14F-4D97-AF65-F5344CB8AC3E}">
        <p14:creationId xmlns:p14="http://schemas.microsoft.com/office/powerpoint/2010/main" val="2063950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CF432-51E8-A117-B39E-649C1A2C42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618FAB-7952-8009-9820-73EF5EFF7F12}"/>
              </a:ext>
            </a:extLst>
          </p:cNvPr>
          <p:cNvSpPr>
            <a:spLocks noGrp="1"/>
          </p:cNvSpPr>
          <p:nvPr>
            <p:ph type="dt" sz="half" idx="10"/>
          </p:nvPr>
        </p:nvSpPr>
        <p:spPr/>
        <p:txBody>
          <a:bodyPr/>
          <a:lstStyle/>
          <a:p>
            <a:fld id="{5B661BAE-BD6A-4429-82F4-9223969A6AEF}" type="datetimeFigureOut">
              <a:rPr lang="en-IN" smtClean="0"/>
              <a:t>09-03-2023</a:t>
            </a:fld>
            <a:endParaRPr lang="en-IN"/>
          </a:p>
        </p:txBody>
      </p:sp>
      <p:sp>
        <p:nvSpPr>
          <p:cNvPr id="4" name="Footer Placeholder 3">
            <a:extLst>
              <a:ext uri="{FF2B5EF4-FFF2-40B4-BE49-F238E27FC236}">
                <a16:creationId xmlns:a16="http://schemas.microsoft.com/office/drawing/2014/main" id="{C61E36C8-C78E-4A8B-C0D8-5394C1F25F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E78F90B-256E-9367-7CB6-EFBD7F457FF3}"/>
              </a:ext>
            </a:extLst>
          </p:cNvPr>
          <p:cNvSpPr>
            <a:spLocks noGrp="1"/>
          </p:cNvSpPr>
          <p:nvPr>
            <p:ph type="sldNum" sz="quarter" idx="12"/>
          </p:nvPr>
        </p:nvSpPr>
        <p:spPr/>
        <p:txBody>
          <a:bodyPr/>
          <a:lstStyle/>
          <a:p>
            <a:fld id="{613D222C-AB15-448F-9A2E-1A44E2670D86}" type="slidenum">
              <a:rPr lang="en-IN" smtClean="0"/>
              <a:t>‹#›</a:t>
            </a:fld>
            <a:endParaRPr lang="en-IN"/>
          </a:p>
        </p:txBody>
      </p:sp>
    </p:spTree>
    <p:extLst>
      <p:ext uri="{BB962C8B-B14F-4D97-AF65-F5344CB8AC3E}">
        <p14:creationId xmlns:p14="http://schemas.microsoft.com/office/powerpoint/2010/main" val="96754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E71701-F27E-4F70-CEF5-B50F1D4AA60B}"/>
              </a:ext>
            </a:extLst>
          </p:cNvPr>
          <p:cNvSpPr>
            <a:spLocks noGrp="1"/>
          </p:cNvSpPr>
          <p:nvPr>
            <p:ph type="dt" sz="half" idx="10"/>
          </p:nvPr>
        </p:nvSpPr>
        <p:spPr/>
        <p:txBody>
          <a:bodyPr/>
          <a:lstStyle/>
          <a:p>
            <a:fld id="{5B661BAE-BD6A-4429-82F4-9223969A6AEF}" type="datetimeFigureOut">
              <a:rPr lang="en-IN" smtClean="0"/>
              <a:t>09-03-2023</a:t>
            </a:fld>
            <a:endParaRPr lang="en-IN"/>
          </a:p>
        </p:txBody>
      </p:sp>
      <p:sp>
        <p:nvSpPr>
          <p:cNvPr id="3" name="Footer Placeholder 2">
            <a:extLst>
              <a:ext uri="{FF2B5EF4-FFF2-40B4-BE49-F238E27FC236}">
                <a16:creationId xmlns:a16="http://schemas.microsoft.com/office/drawing/2014/main" id="{9F596B17-FB23-E62C-F055-F35DCDCA41F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442348D-BE34-B3FF-87E1-A7B4DB2227A4}"/>
              </a:ext>
            </a:extLst>
          </p:cNvPr>
          <p:cNvSpPr>
            <a:spLocks noGrp="1"/>
          </p:cNvSpPr>
          <p:nvPr>
            <p:ph type="sldNum" sz="quarter" idx="12"/>
          </p:nvPr>
        </p:nvSpPr>
        <p:spPr/>
        <p:txBody>
          <a:bodyPr/>
          <a:lstStyle/>
          <a:p>
            <a:fld id="{613D222C-AB15-448F-9A2E-1A44E2670D86}" type="slidenum">
              <a:rPr lang="en-IN" smtClean="0"/>
              <a:t>‹#›</a:t>
            </a:fld>
            <a:endParaRPr lang="en-IN"/>
          </a:p>
        </p:txBody>
      </p:sp>
    </p:spTree>
    <p:extLst>
      <p:ext uri="{BB962C8B-B14F-4D97-AF65-F5344CB8AC3E}">
        <p14:creationId xmlns:p14="http://schemas.microsoft.com/office/powerpoint/2010/main" val="156532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8A885-916B-280C-3BD9-5BD4A4A9CC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B45A99-EA1D-778B-994F-AAD1DD84AB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CE8D97-9917-5B70-E0F3-C1A173A7BB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B5B7CF-A9AA-10F7-7D3F-39BFA3470C3A}"/>
              </a:ext>
            </a:extLst>
          </p:cNvPr>
          <p:cNvSpPr>
            <a:spLocks noGrp="1"/>
          </p:cNvSpPr>
          <p:nvPr>
            <p:ph type="dt" sz="half" idx="10"/>
          </p:nvPr>
        </p:nvSpPr>
        <p:spPr/>
        <p:txBody>
          <a:bodyPr/>
          <a:lstStyle/>
          <a:p>
            <a:fld id="{5B661BAE-BD6A-4429-82F4-9223969A6AEF}" type="datetimeFigureOut">
              <a:rPr lang="en-IN" smtClean="0"/>
              <a:t>09-03-2023</a:t>
            </a:fld>
            <a:endParaRPr lang="en-IN"/>
          </a:p>
        </p:txBody>
      </p:sp>
      <p:sp>
        <p:nvSpPr>
          <p:cNvPr id="6" name="Footer Placeholder 5">
            <a:extLst>
              <a:ext uri="{FF2B5EF4-FFF2-40B4-BE49-F238E27FC236}">
                <a16:creationId xmlns:a16="http://schemas.microsoft.com/office/drawing/2014/main" id="{30A300FA-210C-9375-9A31-DA57FCEC90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1A6998-B68A-862E-7014-98E78E217E35}"/>
              </a:ext>
            </a:extLst>
          </p:cNvPr>
          <p:cNvSpPr>
            <a:spLocks noGrp="1"/>
          </p:cNvSpPr>
          <p:nvPr>
            <p:ph type="sldNum" sz="quarter" idx="12"/>
          </p:nvPr>
        </p:nvSpPr>
        <p:spPr/>
        <p:txBody>
          <a:bodyPr/>
          <a:lstStyle/>
          <a:p>
            <a:fld id="{613D222C-AB15-448F-9A2E-1A44E2670D86}" type="slidenum">
              <a:rPr lang="en-IN" smtClean="0"/>
              <a:t>‹#›</a:t>
            </a:fld>
            <a:endParaRPr lang="en-IN"/>
          </a:p>
        </p:txBody>
      </p:sp>
    </p:spTree>
    <p:extLst>
      <p:ext uri="{BB962C8B-B14F-4D97-AF65-F5344CB8AC3E}">
        <p14:creationId xmlns:p14="http://schemas.microsoft.com/office/powerpoint/2010/main" val="3558129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24DDE-DEC3-831B-1EB1-B3A38007FD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1066BC-3AF3-F401-63D8-5DDCD83366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652EE8-2835-7050-F03E-E764A0778E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6E6610-2120-A4E0-129B-40A12C14C801}"/>
              </a:ext>
            </a:extLst>
          </p:cNvPr>
          <p:cNvSpPr>
            <a:spLocks noGrp="1"/>
          </p:cNvSpPr>
          <p:nvPr>
            <p:ph type="dt" sz="half" idx="10"/>
          </p:nvPr>
        </p:nvSpPr>
        <p:spPr/>
        <p:txBody>
          <a:bodyPr/>
          <a:lstStyle/>
          <a:p>
            <a:fld id="{5B661BAE-BD6A-4429-82F4-9223969A6AEF}" type="datetimeFigureOut">
              <a:rPr lang="en-IN" smtClean="0"/>
              <a:t>09-03-2023</a:t>
            </a:fld>
            <a:endParaRPr lang="en-IN"/>
          </a:p>
        </p:txBody>
      </p:sp>
      <p:sp>
        <p:nvSpPr>
          <p:cNvPr id="6" name="Footer Placeholder 5">
            <a:extLst>
              <a:ext uri="{FF2B5EF4-FFF2-40B4-BE49-F238E27FC236}">
                <a16:creationId xmlns:a16="http://schemas.microsoft.com/office/drawing/2014/main" id="{CC3D553F-53E6-6C0A-502A-1F39507482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11F61E-7743-7B42-615B-2D7CEB11BB72}"/>
              </a:ext>
            </a:extLst>
          </p:cNvPr>
          <p:cNvSpPr>
            <a:spLocks noGrp="1"/>
          </p:cNvSpPr>
          <p:nvPr>
            <p:ph type="sldNum" sz="quarter" idx="12"/>
          </p:nvPr>
        </p:nvSpPr>
        <p:spPr/>
        <p:txBody>
          <a:bodyPr/>
          <a:lstStyle/>
          <a:p>
            <a:fld id="{613D222C-AB15-448F-9A2E-1A44E2670D86}" type="slidenum">
              <a:rPr lang="en-IN" smtClean="0"/>
              <a:t>‹#›</a:t>
            </a:fld>
            <a:endParaRPr lang="en-IN"/>
          </a:p>
        </p:txBody>
      </p:sp>
    </p:spTree>
    <p:extLst>
      <p:ext uri="{BB962C8B-B14F-4D97-AF65-F5344CB8AC3E}">
        <p14:creationId xmlns:p14="http://schemas.microsoft.com/office/powerpoint/2010/main" val="1171402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380907-0565-8937-E3E6-3D7E1622AA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D71F68-00C4-302D-63BC-E08A22D9A6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EA6F94-66A5-C0F5-D243-188F6B18EF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661BAE-BD6A-4429-82F4-9223969A6AEF}" type="datetimeFigureOut">
              <a:rPr lang="en-IN" smtClean="0"/>
              <a:t>09-03-2023</a:t>
            </a:fld>
            <a:endParaRPr lang="en-IN"/>
          </a:p>
        </p:txBody>
      </p:sp>
      <p:sp>
        <p:nvSpPr>
          <p:cNvPr id="5" name="Footer Placeholder 4">
            <a:extLst>
              <a:ext uri="{FF2B5EF4-FFF2-40B4-BE49-F238E27FC236}">
                <a16:creationId xmlns:a16="http://schemas.microsoft.com/office/drawing/2014/main" id="{D2174629-572D-BB82-0F74-927F2EEA7C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4485A7F-62FF-C899-7985-B11A4B8097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3D222C-AB15-448F-9A2E-1A44E2670D86}" type="slidenum">
              <a:rPr lang="en-IN" smtClean="0"/>
              <a:t>‹#›</a:t>
            </a:fld>
            <a:endParaRPr lang="en-IN"/>
          </a:p>
        </p:txBody>
      </p:sp>
    </p:spTree>
    <p:extLst>
      <p:ext uri="{BB962C8B-B14F-4D97-AF65-F5344CB8AC3E}">
        <p14:creationId xmlns:p14="http://schemas.microsoft.com/office/powerpoint/2010/main" val="1323004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guru99.com/sql-server-questions.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career.guru99.com/xml-interview-question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areer.guru99.com/xml-interview-question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areer.guru99.com/net-technology-interview-questio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2BA37-777E-5F19-C6A2-1C23979CB6AF}"/>
              </a:ext>
            </a:extLst>
          </p:cNvPr>
          <p:cNvSpPr>
            <a:spLocks noGrp="1"/>
          </p:cNvSpPr>
          <p:nvPr>
            <p:ph type="ctrTitle"/>
          </p:nvPr>
        </p:nvSpPr>
        <p:spPr/>
        <p:txBody>
          <a:bodyPr/>
          <a:lstStyle/>
          <a:p>
            <a:r>
              <a:rPr lang="en-IN" dirty="0"/>
              <a:t>Language-Integrated Query (LINQ)</a:t>
            </a:r>
          </a:p>
        </p:txBody>
      </p:sp>
      <p:sp>
        <p:nvSpPr>
          <p:cNvPr id="3" name="Subtitle 2">
            <a:extLst>
              <a:ext uri="{FF2B5EF4-FFF2-40B4-BE49-F238E27FC236}">
                <a16:creationId xmlns:a16="http://schemas.microsoft.com/office/drawing/2014/main" id="{15ED60F9-A39E-C77C-B7EE-9D0ACD1DFC0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08651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24E13-AE23-79F9-3E7C-753BF6955498}"/>
              </a:ext>
            </a:extLst>
          </p:cNvPr>
          <p:cNvSpPr>
            <a:spLocks noGrp="1"/>
          </p:cNvSpPr>
          <p:nvPr>
            <p:ph type="title"/>
          </p:nvPr>
        </p:nvSpPr>
        <p:spPr/>
        <p:txBody>
          <a:bodyPr>
            <a:normAutofit/>
          </a:bodyPr>
          <a:lstStyle/>
          <a:p>
            <a:r>
              <a:rPr lang="en-US" b="1" i="0" dirty="0">
                <a:effectLst/>
                <a:latin typeface="-apple-system"/>
              </a:rPr>
              <a:t>Explain how LINQ with databases can be used?</a:t>
            </a:r>
            <a:endParaRPr lang="en-IN" dirty="0"/>
          </a:p>
        </p:txBody>
      </p:sp>
      <p:sp>
        <p:nvSpPr>
          <p:cNvPr id="3" name="Content Placeholder 2">
            <a:extLst>
              <a:ext uri="{FF2B5EF4-FFF2-40B4-BE49-F238E27FC236}">
                <a16:creationId xmlns:a16="http://schemas.microsoft.com/office/drawing/2014/main" id="{29F493C2-BFAF-B92E-9208-2518002FC1F5}"/>
              </a:ext>
            </a:extLst>
          </p:cNvPr>
          <p:cNvSpPr>
            <a:spLocks noGrp="1"/>
          </p:cNvSpPr>
          <p:nvPr>
            <p:ph idx="1"/>
          </p:nvPr>
        </p:nvSpPr>
        <p:spPr/>
        <p:txBody>
          <a:bodyPr/>
          <a:lstStyle/>
          <a:p>
            <a:r>
              <a:rPr lang="en-US" b="0" i="0" dirty="0">
                <a:solidFill>
                  <a:srgbClr val="2D3748"/>
                </a:solidFill>
                <a:effectLst/>
                <a:latin typeface="-apple-system"/>
              </a:rPr>
              <a:t>LINQ supports XML, SQL, Dataset and Objects. Through LINQ to objects or LINQ to Datasets one can use LINQ with other databases. The objects and datasets take care of database particular operations, and LINQ only needs to deal with those objects and not the database operations directly.</a:t>
            </a:r>
            <a:endParaRPr lang="en-IN" dirty="0"/>
          </a:p>
        </p:txBody>
      </p:sp>
    </p:spTree>
    <p:extLst>
      <p:ext uri="{BB962C8B-B14F-4D97-AF65-F5344CB8AC3E}">
        <p14:creationId xmlns:p14="http://schemas.microsoft.com/office/powerpoint/2010/main" val="4164865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15A64-CC2F-BD8A-F751-C9C6ADCE649F}"/>
              </a:ext>
            </a:extLst>
          </p:cNvPr>
          <p:cNvSpPr>
            <a:spLocks noGrp="1"/>
          </p:cNvSpPr>
          <p:nvPr>
            <p:ph type="title"/>
          </p:nvPr>
        </p:nvSpPr>
        <p:spPr/>
        <p:txBody>
          <a:bodyPr>
            <a:normAutofit/>
          </a:bodyPr>
          <a:lstStyle/>
          <a:p>
            <a:r>
              <a:rPr lang="en-US" b="1" i="0" dirty="0">
                <a:effectLst/>
                <a:latin typeface="-apple-system"/>
              </a:rPr>
              <a:t>Explain what is the difference between Skip() and </a:t>
            </a:r>
            <a:r>
              <a:rPr lang="en-US" b="1" i="0" dirty="0" err="1">
                <a:effectLst/>
                <a:latin typeface="-apple-system"/>
              </a:rPr>
              <a:t>SkipWhile</a:t>
            </a:r>
            <a:r>
              <a:rPr lang="en-US" b="1" i="0" dirty="0">
                <a:effectLst/>
                <a:latin typeface="-apple-system"/>
              </a:rPr>
              <a:t>() extension method?</a:t>
            </a:r>
            <a:endParaRPr lang="en-IN" dirty="0"/>
          </a:p>
        </p:txBody>
      </p:sp>
      <p:sp>
        <p:nvSpPr>
          <p:cNvPr id="3" name="Content Placeholder 2">
            <a:extLst>
              <a:ext uri="{FF2B5EF4-FFF2-40B4-BE49-F238E27FC236}">
                <a16:creationId xmlns:a16="http://schemas.microsoft.com/office/drawing/2014/main" id="{8D578348-D88D-D1E6-2DC7-47EF52A81056}"/>
              </a:ext>
            </a:extLst>
          </p:cNvPr>
          <p:cNvSpPr>
            <a:spLocks noGrp="1"/>
          </p:cNvSpPr>
          <p:nvPr>
            <p:ph idx="1"/>
          </p:nvPr>
        </p:nvSpPr>
        <p:spPr/>
        <p:txBody>
          <a:bodyPr/>
          <a:lstStyle/>
          <a:p>
            <a:pPr algn="l">
              <a:buFont typeface="Arial" panose="020B0604020202020204" pitchFamily="34" charset="0"/>
              <a:buChar char="•"/>
            </a:pPr>
            <a:r>
              <a:rPr lang="en-US" b="1" i="0" dirty="0">
                <a:solidFill>
                  <a:srgbClr val="2D3748"/>
                </a:solidFill>
                <a:effectLst/>
                <a:latin typeface="-apple-system"/>
              </a:rPr>
              <a:t>Skip():</a:t>
            </a:r>
            <a:r>
              <a:rPr lang="en-US" b="0" i="0" dirty="0">
                <a:solidFill>
                  <a:srgbClr val="2D3748"/>
                </a:solidFill>
                <a:effectLst/>
                <a:latin typeface="-apple-system"/>
              </a:rPr>
              <a:t> It will take an integer argument and from the given </a:t>
            </a:r>
            <a:r>
              <a:rPr lang="en-US" b="0" i="0" dirty="0" err="1">
                <a:solidFill>
                  <a:srgbClr val="2D3748"/>
                </a:solidFill>
                <a:effectLst/>
                <a:latin typeface="-apple-system"/>
              </a:rPr>
              <a:t>IEnumerable</a:t>
            </a:r>
            <a:r>
              <a:rPr lang="en-US" b="0" i="0" dirty="0">
                <a:solidFill>
                  <a:srgbClr val="2D3748"/>
                </a:solidFill>
                <a:effectLst/>
                <a:latin typeface="-apple-system"/>
              </a:rPr>
              <a:t> it skips the top n numbers</a:t>
            </a:r>
          </a:p>
          <a:p>
            <a:pPr algn="l">
              <a:buFont typeface="Arial" panose="020B0604020202020204" pitchFamily="34" charset="0"/>
              <a:buChar char="•"/>
            </a:pPr>
            <a:r>
              <a:rPr lang="en-US" b="1" i="0" dirty="0" err="1">
                <a:solidFill>
                  <a:srgbClr val="2D3748"/>
                </a:solidFill>
                <a:effectLst/>
                <a:latin typeface="-apple-system"/>
              </a:rPr>
              <a:t>SkipWhile</a:t>
            </a:r>
            <a:r>
              <a:rPr lang="en-US" b="1" i="0" dirty="0">
                <a:solidFill>
                  <a:srgbClr val="2D3748"/>
                </a:solidFill>
                <a:effectLst/>
                <a:latin typeface="-apple-system"/>
              </a:rPr>
              <a:t> ():</a:t>
            </a:r>
            <a:r>
              <a:rPr lang="en-US" b="0" i="0" dirty="0">
                <a:solidFill>
                  <a:srgbClr val="2D3748"/>
                </a:solidFill>
                <a:effectLst/>
                <a:latin typeface="-apple-system"/>
              </a:rPr>
              <a:t> It will continue to skip the elements as far as the input condition is true. It will return all remaining elements if the condition is false</a:t>
            </a:r>
          </a:p>
          <a:p>
            <a:br>
              <a:rPr lang="en-US" dirty="0"/>
            </a:br>
            <a:endParaRPr lang="en-IN" dirty="0"/>
          </a:p>
        </p:txBody>
      </p:sp>
    </p:spTree>
    <p:extLst>
      <p:ext uri="{BB962C8B-B14F-4D97-AF65-F5344CB8AC3E}">
        <p14:creationId xmlns:p14="http://schemas.microsoft.com/office/powerpoint/2010/main" val="2521598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54E96-15DA-6DC1-08F7-717ABFDD7FE8}"/>
              </a:ext>
            </a:extLst>
          </p:cNvPr>
          <p:cNvSpPr>
            <a:spLocks noGrp="1"/>
          </p:cNvSpPr>
          <p:nvPr>
            <p:ph type="title"/>
          </p:nvPr>
        </p:nvSpPr>
        <p:spPr/>
        <p:txBody>
          <a:bodyPr>
            <a:normAutofit fontScale="90000"/>
          </a:bodyPr>
          <a:lstStyle/>
          <a:p>
            <a:r>
              <a:rPr lang="en-US" b="1" i="0" dirty="0">
                <a:effectLst/>
                <a:latin typeface="-apple-system"/>
              </a:rPr>
              <a:t>In LINQ how will you find the index of the element using where () with Lambda Expressions?</a:t>
            </a:r>
            <a:endParaRPr lang="en-IN" dirty="0"/>
          </a:p>
        </p:txBody>
      </p:sp>
      <p:sp>
        <p:nvSpPr>
          <p:cNvPr id="3" name="Content Placeholder 2">
            <a:extLst>
              <a:ext uri="{FF2B5EF4-FFF2-40B4-BE49-F238E27FC236}">
                <a16:creationId xmlns:a16="http://schemas.microsoft.com/office/drawing/2014/main" id="{BA0A8500-1C3C-2620-9310-ED5F1832FFC7}"/>
              </a:ext>
            </a:extLst>
          </p:cNvPr>
          <p:cNvSpPr>
            <a:spLocks noGrp="1"/>
          </p:cNvSpPr>
          <p:nvPr>
            <p:ph idx="1"/>
          </p:nvPr>
        </p:nvSpPr>
        <p:spPr/>
        <p:txBody>
          <a:bodyPr/>
          <a:lstStyle/>
          <a:p>
            <a:r>
              <a:rPr lang="en-US" b="0" i="0" dirty="0">
                <a:solidFill>
                  <a:srgbClr val="2D3748"/>
                </a:solidFill>
                <a:effectLst/>
                <a:latin typeface="-apple-system"/>
              </a:rPr>
              <a:t>In order to find the index of the element using where () with the lambda expression Where ( ( </a:t>
            </a:r>
            <a:r>
              <a:rPr lang="en-US" b="0" i="0" dirty="0" err="1">
                <a:solidFill>
                  <a:srgbClr val="2D3748"/>
                </a:solidFill>
                <a:effectLst/>
                <a:latin typeface="-apple-system"/>
              </a:rPr>
              <a:t>i</a:t>
            </a:r>
            <a:r>
              <a:rPr lang="en-US" b="0" i="0" dirty="0">
                <a:solidFill>
                  <a:srgbClr val="2D3748"/>
                </a:solidFill>
                <a:effectLst/>
                <a:latin typeface="-apple-system"/>
              </a:rPr>
              <a:t>, ix ) =&gt; </a:t>
            </a:r>
            <a:r>
              <a:rPr lang="en-US" b="0" i="0" dirty="0" err="1">
                <a:solidFill>
                  <a:srgbClr val="2D3748"/>
                </a:solidFill>
                <a:effectLst/>
                <a:latin typeface="-apple-system"/>
              </a:rPr>
              <a:t>i</a:t>
            </a:r>
            <a:r>
              <a:rPr lang="en-US" b="0" i="0" dirty="0">
                <a:solidFill>
                  <a:srgbClr val="2D3748"/>
                </a:solidFill>
                <a:effectLst/>
                <a:latin typeface="-apple-system"/>
              </a:rPr>
              <a:t> == ix);</a:t>
            </a:r>
            <a:endParaRPr lang="en-IN" dirty="0"/>
          </a:p>
        </p:txBody>
      </p:sp>
    </p:spTree>
    <p:extLst>
      <p:ext uri="{BB962C8B-B14F-4D97-AF65-F5344CB8AC3E}">
        <p14:creationId xmlns:p14="http://schemas.microsoft.com/office/powerpoint/2010/main" val="2924247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D504F-5195-17EC-601B-F9D810C72CFD}"/>
              </a:ext>
            </a:extLst>
          </p:cNvPr>
          <p:cNvSpPr>
            <a:spLocks noGrp="1"/>
          </p:cNvSpPr>
          <p:nvPr>
            <p:ph type="title"/>
          </p:nvPr>
        </p:nvSpPr>
        <p:spPr/>
        <p:txBody>
          <a:bodyPr>
            <a:normAutofit fontScale="90000"/>
          </a:bodyPr>
          <a:lstStyle/>
          <a:p>
            <a:r>
              <a:rPr lang="en-US" b="1" i="0" dirty="0">
                <a:effectLst/>
                <a:latin typeface="-apple-system"/>
              </a:rPr>
              <a:t>Explain how you can assign a lambda expression to a delegate?</a:t>
            </a:r>
            <a:br>
              <a:rPr lang="en-US" b="1" i="0" dirty="0">
                <a:effectLst/>
                <a:latin typeface="-apple-system"/>
              </a:rPr>
            </a:br>
            <a:endParaRPr lang="en-IN" dirty="0"/>
          </a:p>
        </p:txBody>
      </p:sp>
      <p:sp>
        <p:nvSpPr>
          <p:cNvPr id="3" name="Content Placeholder 2">
            <a:extLst>
              <a:ext uri="{FF2B5EF4-FFF2-40B4-BE49-F238E27FC236}">
                <a16:creationId xmlns:a16="http://schemas.microsoft.com/office/drawing/2014/main" id="{8EFC4977-657B-5AB1-6373-0481675DF5FE}"/>
              </a:ext>
            </a:extLst>
          </p:cNvPr>
          <p:cNvSpPr>
            <a:spLocks noGrp="1"/>
          </p:cNvSpPr>
          <p:nvPr>
            <p:ph idx="1"/>
          </p:nvPr>
        </p:nvSpPr>
        <p:spPr/>
        <p:txBody>
          <a:bodyPr/>
          <a:lstStyle/>
          <a:p>
            <a:r>
              <a:rPr lang="en-US" b="0" i="0" dirty="0">
                <a:solidFill>
                  <a:srgbClr val="2D3748"/>
                </a:solidFill>
                <a:effectLst/>
                <a:latin typeface="-apple-system"/>
              </a:rPr>
              <a:t>To assign a lambda expression to a delegate</a:t>
            </a:r>
          </a:p>
          <a:p>
            <a:endParaRPr lang="en-US" dirty="0">
              <a:solidFill>
                <a:srgbClr val="2D3748"/>
              </a:solidFill>
              <a:latin typeface="-apple-system"/>
            </a:endParaRPr>
          </a:p>
          <a:p>
            <a:pPr marL="457200" lvl="1" indent="0">
              <a:buNone/>
            </a:pPr>
            <a:r>
              <a:rPr lang="en-IN" dirty="0"/>
              <a:t>Delegate int del (int </a:t>
            </a:r>
            <a:r>
              <a:rPr lang="en-IN" dirty="0" err="1"/>
              <a:t>i</a:t>
            </a:r>
            <a:r>
              <a:rPr lang="en-IN" dirty="0"/>
              <a:t>);</a:t>
            </a:r>
          </a:p>
          <a:p>
            <a:pPr marL="457200" lvl="1" indent="0">
              <a:buNone/>
            </a:pPr>
            <a:endParaRPr lang="en-IN" dirty="0"/>
          </a:p>
          <a:p>
            <a:pPr marL="457200" lvl="1" indent="0">
              <a:buNone/>
            </a:pPr>
            <a:r>
              <a:rPr lang="en-IN" dirty="0"/>
              <a:t>Del </a:t>
            </a:r>
            <a:r>
              <a:rPr lang="en-IN" dirty="0" err="1"/>
              <a:t>myDelegate</a:t>
            </a:r>
            <a:r>
              <a:rPr lang="en-IN" dirty="0"/>
              <a:t>=x=&gt;x*x;</a:t>
            </a:r>
          </a:p>
          <a:p>
            <a:pPr marL="457200" lvl="1" indent="0">
              <a:buNone/>
            </a:pPr>
            <a:endParaRPr lang="en-IN" dirty="0"/>
          </a:p>
          <a:p>
            <a:pPr marL="457200" lvl="1" indent="0">
              <a:buNone/>
            </a:pPr>
            <a:r>
              <a:rPr lang="en-IN" dirty="0" err="1"/>
              <a:t>Intj</a:t>
            </a:r>
            <a:r>
              <a:rPr lang="en-IN" dirty="0"/>
              <a:t> = </a:t>
            </a:r>
            <a:r>
              <a:rPr lang="en-IN" dirty="0" err="1"/>
              <a:t>myDelegate</a:t>
            </a:r>
            <a:r>
              <a:rPr lang="en-IN" dirty="0"/>
              <a:t> (4); //j=16</a:t>
            </a:r>
          </a:p>
        </p:txBody>
      </p:sp>
    </p:spTree>
    <p:extLst>
      <p:ext uri="{BB962C8B-B14F-4D97-AF65-F5344CB8AC3E}">
        <p14:creationId xmlns:p14="http://schemas.microsoft.com/office/powerpoint/2010/main" val="994483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42736-857B-5D81-468E-14256E87F4B3}"/>
              </a:ext>
            </a:extLst>
          </p:cNvPr>
          <p:cNvSpPr>
            <a:spLocks noGrp="1"/>
          </p:cNvSpPr>
          <p:nvPr>
            <p:ph type="title"/>
          </p:nvPr>
        </p:nvSpPr>
        <p:spPr/>
        <p:txBody>
          <a:bodyPr>
            <a:normAutofit/>
          </a:bodyPr>
          <a:lstStyle/>
          <a:p>
            <a:r>
              <a:rPr lang="en-US" b="1" i="0" dirty="0">
                <a:effectLst/>
                <a:latin typeface="-apple-system"/>
              </a:rPr>
              <a:t> Explain what is the difference between Statement Lambda and Expression Lambda?</a:t>
            </a:r>
            <a:endParaRPr lang="en-IN" dirty="0"/>
          </a:p>
        </p:txBody>
      </p:sp>
      <p:sp>
        <p:nvSpPr>
          <p:cNvPr id="3" name="Content Placeholder 2">
            <a:extLst>
              <a:ext uri="{FF2B5EF4-FFF2-40B4-BE49-F238E27FC236}">
                <a16:creationId xmlns:a16="http://schemas.microsoft.com/office/drawing/2014/main" id="{5433DB13-5A9B-723F-B68A-8F67EEDB69C4}"/>
              </a:ext>
            </a:extLst>
          </p:cNvPr>
          <p:cNvSpPr>
            <a:spLocks noGrp="1"/>
          </p:cNvSpPr>
          <p:nvPr>
            <p:ph idx="1"/>
          </p:nvPr>
        </p:nvSpPr>
        <p:spPr/>
        <p:txBody>
          <a:bodyPr/>
          <a:lstStyle/>
          <a:p>
            <a:pPr algn="l">
              <a:buFont typeface="Arial" panose="020B0604020202020204" pitchFamily="34" charset="0"/>
              <a:buChar char="•"/>
            </a:pPr>
            <a:r>
              <a:rPr lang="en-US" b="0" i="0" dirty="0">
                <a:solidFill>
                  <a:srgbClr val="2D3748"/>
                </a:solidFill>
                <a:effectLst/>
                <a:latin typeface="-apple-system"/>
              </a:rPr>
              <a:t>Expression Lambdas are extensively used in the construction of Expression Trees</a:t>
            </a:r>
          </a:p>
          <a:p>
            <a:pPr algn="l">
              <a:buFont typeface="Arial" panose="020B0604020202020204" pitchFamily="34" charset="0"/>
              <a:buChar char="•"/>
            </a:pPr>
            <a:r>
              <a:rPr lang="en-US" b="0" i="0" dirty="0">
                <a:solidFill>
                  <a:srgbClr val="2D3748"/>
                </a:solidFill>
                <a:effectLst/>
                <a:latin typeface="-apple-system"/>
              </a:rPr>
              <a:t>To create expression trees statement lambdas cannot be used</a:t>
            </a:r>
          </a:p>
          <a:p>
            <a:endParaRPr lang="en-IN" dirty="0"/>
          </a:p>
        </p:txBody>
      </p:sp>
    </p:spTree>
    <p:extLst>
      <p:ext uri="{BB962C8B-B14F-4D97-AF65-F5344CB8AC3E}">
        <p14:creationId xmlns:p14="http://schemas.microsoft.com/office/powerpoint/2010/main" val="1109640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4C54-E3DF-A16A-4E09-AE8C15E64199}"/>
              </a:ext>
            </a:extLst>
          </p:cNvPr>
          <p:cNvSpPr>
            <a:spLocks noGrp="1"/>
          </p:cNvSpPr>
          <p:nvPr>
            <p:ph type="title"/>
          </p:nvPr>
        </p:nvSpPr>
        <p:spPr/>
        <p:txBody>
          <a:bodyPr>
            <a:normAutofit/>
          </a:bodyPr>
          <a:lstStyle/>
          <a:p>
            <a:r>
              <a:rPr lang="en-US" b="1" i="0" dirty="0">
                <a:effectLst/>
                <a:latin typeface="-apple-system"/>
              </a:rPr>
              <a:t>Mention what is the role of </a:t>
            </a:r>
            <a:r>
              <a:rPr lang="en-US" b="1" i="0" dirty="0" err="1">
                <a:effectLst/>
                <a:latin typeface="-apple-system"/>
              </a:rPr>
              <a:t>DataContext</a:t>
            </a:r>
            <a:r>
              <a:rPr lang="en-US" b="1" i="0" dirty="0">
                <a:effectLst/>
                <a:latin typeface="-apple-system"/>
              </a:rPr>
              <a:t> classes in LINQ?</a:t>
            </a:r>
            <a:endParaRPr lang="en-IN" dirty="0"/>
          </a:p>
        </p:txBody>
      </p:sp>
      <p:sp>
        <p:nvSpPr>
          <p:cNvPr id="3" name="Content Placeholder 2">
            <a:extLst>
              <a:ext uri="{FF2B5EF4-FFF2-40B4-BE49-F238E27FC236}">
                <a16:creationId xmlns:a16="http://schemas.microsoft.com/office/drawing/2014/main" id="{3271BC91-7A48-CF5A-C7A4-EBE223A92B7A}"/>
              </a:ext>
            </a:extLst>
          </p:cNvPr>
          <p:cNvSpPr>
            <a:spLocks noGrp="1"/>
          </p:cNvSpPr>
          <p:nvPr>
            <p:ph idx="1"/>
          </p:nvPr>
        </p:nvSpPr>
        <p:spPr/>
        <p:txBody>
          <a:bodyPr/>
          <a:lstStyle/>
          <a:p>
            <a:pPr algn="l"/>
            <a:r>
              <a:rPr lang="en-US" b="0" i="0" dirty="0" err="1">
                <a:solidFill>
                  <a:srgbClr val="2D3748"/>
                </a:solidFill>
                <a:effectLst/>
                <a:latin typeface="-apple-system"/>
              </a:rPr>
              <a:t>DataContext</a:t>
            </a:r>
            <a:r>
              <a:rPr lang="en-US" b="0" i="0" dirty="0">
                <a:solidFill>
                  <a:srgbClr val="2D3748"/>
                </a:solidFill>
                <a:effectLst/>
                <a:latin typeface="-apple-system"/>
              </a:rPr>
              <a:t> class acts as a bridge between </a:t>
            </a:r>
            <a:r>
              <a:rPr lang="en-US" b="0" i="0" u="none" strike="noStrike" dirty="0">
                <a:solidFill>
                  <a:srgbClr val="2D3748"/>
                </a:solidFill>
                <a:effectLst/>
                <a:latin typeface="-apple-system"/>
                <a:hlinkClick r:id="rId2" tooltip="SQL Server"/>
              </a:rPr>
              <a:t>SQL Server</a:t>
            </a:r>
            <a:r>
              <a:rPr lang="en-US" b="0" i="0" dirty="0">
                <a:solidFill>
                  <a:srgbClr val="2D3748"/>
                </a:solidFill>
                <a:effectLst/>
                <a:latin typeface="-apple-system"/>
              </a:rPr>
              <a:t> database and the LINQ to SQL. For accessing the database and also for changing the data in the database, it contains connections string and the functions.</a:t>
            </a:r>
          </a:p>
        </p:txBody>
      </p:sp>
    </p:spTree>
    <p:extLst>
      <p:ext uri="{BB962C8B-B14F-4D97-AF65-F5344CB8AC3E}">
        <p14:creationId xmlns:p14="http://schemas.microsoft.com/office/powerpoint/2010/main" val="27401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54266-EF03-E226-BB88-5232C06F3757}"/>
              </a:ext>
            </a:extLst>
          </p:cNvPr>
          <p:cNvSpPr>
            <a:spLocks noGrp="1"/>
          </p:cNvSpPr>
          <p:nvPr>
            <p:ph type="title"/>
          </p:nvPr>
        </p:nvSpPr>
        <p:spPr/>
        <p:txBody>
          <a:bodyPr/>
          <a:lstStyle/>
          <a:p>
            <a:r>
              <a:rPr lang="en-US" b="1" i="0" dirty="0">
                <a:effectLst/>
                <a:latin typeface="-apple-system"/>
              </a:rPr>
              <a:t>Explain what are LINQ query expressions?</a:t>
            </a:r>
            <a:endParaRPr lang="en-IN" dirty="0"/>
          </a:p>
        </p:txBody>
      </p:sp>
      <p:sp>
        <p:nvSpPr>
          <p:cNvPr id="3" name="Content Placeholder 2">
            <a:extLst>
              <a:ext uri="{FF2B5EF4-FFF2-40B4-BE49-F238E27FC236}">
                <a16:creationId xmlns:a16="http://schemas.microsoft.com/office/drawing/2014/main" id="{7A611D23-FDA8-DDB4-0892-867C98EEE042}"/>
              </a:ext>
            </a:extLst>
          </p:cNvPr>
          <p:cNvSpPr>
            <a:spLocks noGrp="1"/>
          </p:cNvSpPr>
          <p:nvPr>
            <p:ph idx="1"/>
          </p:nvPr>
        </p:nvSpPr>
        <p:spPr/>
        <p:txBody>
          <a:bodyPr/>
          <a:lstStyle/>
          <a:p>
            <a:pPr algn="l"/>
            <a:r>
              <a:rPr lang="en-US" b="0" i="0" dirty="0">
                <a:solidFill>
                  <a:srgbClr val="2D3748"/>
                </a:solidFill>
                <a:effectLst/>
                <a:latin typeface="-apple-system"/>
              </a:rPr>
              <a:t>Query expression is nothing but an LINQ query. It is a combination of query clauses that identifies the data sources for a query. It contains information for sorting, filtering, grouping or joining to apply to the source data. It determines what information should be retrieved from the data source.CV.</a:t>
            </a:r>
          </a:p>
        </p:txBody>
      </p:sp>
    </p:spTree>
    <p:extLst>
      <p:ext uri="{BB962C8B-B14F-4D97-AF65-F5344CB8AC3E}">
        <p14:creationId xmlns:p14="http://schemas.microsoft.com/office/powerpoint/2010/main" val="2413768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3711-861B-411D-5B4B-154279652CAC}"/>
              </a:ext>
            </a:extLst>
          </p:cNvPr>
          <p:cNvSpPr>
            <a:spLocks noGrp="1"/>
          </p:cNvSpPr>
          <p:nvPr>
            <p:ph type="title"/>
          </p:nvPr>
        </p:nvSpPr>
        <p:spPr/>
        <p:txBody>
          <a:bodyPr/>
          <a:lstStyle/>
          <a:p>
            <a:r>
              <a:rPr lang="en-US" b="1" i="0" dirty="0">
                <a:effectLst/>
                <a:latin typeface="-apple-system"/>
              </a:rPr>
              <a:t>Explain what are compiled queries?</a:t>
            </a:r>
            <a:endParaRPr lang="en-IN" dirty="0"/>
          </a:p>
        </p:txBody>
      </p:sp>
      <p:sp>
        <p:nvSpPr>
          <p:cNvPr id="3" name="Content Placeholder 2">
            <a:extLst>
              <a:ext uri="{FF2B5EF4-FFF2-40B4-BE49-F238E27FC236}">
                <a16:creationId xmlns:a16="http://schemas.microsoft.com/office/drawing/2014/main" id="{0DB49335-A5C0-B6D5-56F7-1C950D19EBD5}"/>
              </a:ext>
            </a:extLst>
          </p:cNvPr>
          <p:cNvSpPr>
            <a:spLocks noGrp="1"/>
          </p:cNvSpPr>
          <p:nvPr>
            <p:ph idx="1"/>
          </p:nvPr>
        </p:nvSpPr>
        <p:spPr/>
        <p:txBody>
          <a:bodyPr/>
          <a:lstStyle/>
          <a:p>
            <a:r>
              <a:rPr lang="en-US" b="0" i="0" dirty="0">
                <a:solidFill>
                  <a:srgbClr val="2D3748"/>
                </a:solidFill>
                <a:effectLst/>
                <a:latin typeface="-apple-system"/>
              </a:rPr>
              <a:t>In compiled LINQ queries, the plan is cached in a static class and static class is a global cache. Rather than preparing the query plan from scratch, LINQ prepares plan using stating class object.</a:t>
            </a:r>
            <a:endParaRPr lang="en-IN" dirty="0"/>
          </a:p>
        </p:txBody>
      </p:sp>
    </p:spTree>
    <p:extLst>
      <p:ext uri="{BB962C8B-B14F-4D97-AF65-F5344CB8AC3E}">
        <p14:creationId xmlns:p14="http://schemas.microsoft.com/office/powerpoint/2010/main" val="3840370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9F6D3-1A48-53E8-7D1D-3D74A2575D96}"/>
              </a:ext>
            </a:extLst>
          </p:cNvPr>
          <p:cNvSpPr>
            <a:spLocks noGrp="1"/>
          </p:cNvSpPr>
          <p:nvPr>
            <p:ph type="title"/>
          </p:nvPr>
        </p:nvSpPr>
        <p:spPr/>
        <p:txBody>
          <a:bodyPr>
            <a:normAutofit/>
          </a:bodyPr>
          <a:lstStyle/>
          <a:p>
            <a:r>
              <a:rPr lang="en-US" b="1" i="0" dirty="0">
                <a:effectLst/>
                <a:latin typeface="-apple-system"/>
              </a:rPr>
              <a:t>Explain how standard query operators useful in LINQ?</a:t>
            </a:r>
            <a:endParaRPr lang="en-IN" dirty="0"/>
          </a:p>
        </p:txBody>
      </p:sp>
      <p:sp>
        <p:nvSpPr>
          <p:cNvPr id="3" name="Content Placeholder 2">
            <a:extLst>
              <a:ext uri="{FF2B5EF4-FFF2-40B4-BE49-F238E27FC236}">
                <a16:creationId xmlns:a16="http://schemas.microsoft.com/office/drawing/2014/main" id="{BC2F2A55-80E1-DF41-C52C-5CD0427943EA}"/>
              </a:ext>
            </a:extLst>
          </p:cNvPr>
          <p:cNvSpPr>
            <a:spLocks noGrp="1"/>
          </p:cNvSpPr>
          <p:nvPr>
            <p:ph idx="1"/>
          </p:nvPr>
        </p:nvSpPr>
        <p:spPr/>
        <p:txBody>
          <a:bodyPr/>
          <a:lstStyle/>
          <a:p>
            <a:pPr algn="l"/>
            <a:r>
              <a:rPr lang="en-US" b="0" i="0" dirty="0">
                <a:solidFill>
                  <a:srgbClr val="2D3748"/>
                </a:solidFill>
                <a:effectLst/>
                <a:latin typeface="-apple-system"/>
              </a:rPr>
              <a:t>Standard Query Operators useful in LINQ are</a:t>
            </a:r>
          </a:p>
          <a:p>
            <a:pPr algn="l">
              <a:buFont typeface="Arial" panose="020B0604020202020204" pitchFamily="34" charset="0"/>
              <a:buChar char="•"/>
            </a:pPr>
            <a:r>
              <a:rPr lang="en-US" b="0" i="0" dirty="0">
                <a:solidFill>
                  <a:srgbClr val="2D3748"/>
                </a:solidFill>
                <a:effectLst/>
                <a:latin typeface="-apple-system"/>
              </a:rPr>
              <a:t>Get a total count of elements in the collection</a:t>
            </a:r>
          </a:p>
          <a:p>
            <a:pPr algn="l">
              <a:buFont typeface="Arial" panose="020B0604020202020204" pitchFamily="34" charset="0"/>
              <a:buChar char="•"/>
            </a:pPr>
            <a:r>
              <a:rPr lang="en-US" b="0" i="0" dirty="0">
                <a:solidFill>
                  <a:srgbClr val="2D3748"/>
                </a:solidFill>
                <a:effectLst/>
                <a:latin typeface="-apple-system"/>
              </a:rPr>
              <a:t>Order the results of a collection</a:t>
            </a:r>
          </a:p>
          <a:p>
            <a:pPr algn="l">
              <a:buFont typeface="Arial" panose="020B0604020202020204" pitchFamily="34" charset="0"/>
              <a:buChar char="•"/>
            </a:pPr>
            <a:r>
              <a:rPr lang="en-US" b="0" i="0" dirty="0">
                <a:solidFill>
                  <a:srgbClr val="2D3748"/>
                </a:solidFill>
                <a:effectLst/>
                <a:latin typeface="-apple-system"/>
              </a:rPr>
              <a:t>Grouping</a:t>
            </a:r>
          </a:p>
          <a:p>
            <a:pPr algn="l">
              <a:buFont typeface="Arial" panose="020B0604020202020204" pitchFamily="34" charset="0"/>
              <a:buChar char="•"/>
            </a:pPr>
            <a:r>
              <a:rPr lang="en-US" b="0" i="0" dirty="0">
                <a:solidFill>
                  <a:srgbClr val="2D3748"/>
                </a:solidFill>
                <a:effectLst/>
                <a:latin typeface="-apple-system"/>
              </a:rPr>
              <a:t>Computing average</a:t>
            </a:r>
          </a:p>
          <a:p>
            <a:pPr algn="l">
              <a:buFont typeface="Arial" panose="020B0604020202020204" pitchFamily="34" charset="0"/>
              <a:buChar char="•"/>
            </a:pPr>
            <a:r>
              <a:rPr lang="en-US" b="0" i="0" dirty="0">
                <a:solidFill>
                  <a:srgbClr val="2D3748"/>
                </a:solidFill>
                <a:effectLst/>
                <a:latin typeface="-apple-system"/>
              </a:rPr>
              <a:t>Joining two collections based on matching keys</a:t>
            </a:r>
          </a:p>
          <a:p>
            <a:pPr algn="l">
              <a:buFont typeface="Arial" panose="020B0604020202020204" pitchFamily="34" charset="0"/>
              <a:buChar char="•"/>
            </a:pPr>
            <a:r>
              <a:rPr lang="en-US" b="0" i="0" dirty="0">
                <a:solidFill>
                  <a:srgbClr val="2D3748"/>
                </a:solidFill>
                <a:effectLst/>
                <a:latin typeface="-apple-system"/>
              </a:rPr>
              <a:t>Filter the results</a:t>
            </a:r>
          </a:p>
          <a:p>
            <a:endParaRPr lang="en-IN" dirty="0"/>
          </a:p>
        </p:txBody>
      </p:sp>
    </p:spTree>
    <p:extLst>
      <p:ext uri="{BB962C8B-B14F-4D97-AF65-F5344CB8AC3E}">
        <p14:creationId xmlns:p14="http://schemas.microsoft.com/office/powerpoint/2010/main" val="1549952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6EC5B-FDF8-D6A9-9E38-4ADC7D6F09EA}"/>
              </a:ext>
            </a:extLst>
          </p:cNvPr>
          <p:cNvSpPr>
            <a:spLocks noGrp="1"/>
          </p:cNvSpPr>
          <p:nvPr>
            <p:ph type="title"/>
          </p:nvPr>
        </p:nvSpPr>
        <p:spPr/>
        <p:txBody>
          <a:bodyPr>
            <a:normAutofit/>
          </a:bodyPr>
          <a:lstStyle/>
          <a:p>
            <a:r>
              <a:rPr lang="en-US" b="1" i="0" dirty="0">
                <a:effectLst/>
                <a:latin typeface="-apple-system"/>
              </a:rPr>
              <a:t>Explain what is the purpose of LINQ providers in LINQ?</a:t>
            </a:r>
            <a:endParaRPr lang="en-IN" dirty="0"/>
          </a:p>
        </p:txBody>
      </p:sp>
      <p:sp>
        <p:nvSpPr>
          <p:cNvPr id="3" name="Content Placeholder 2">
            <a:extLst>
              <a:ext uri="{FF2B5EF4-FFF2-40B4-BE49-F238E27FC236}">
                <a16:creationId xmlns:a16="http://schemas.microsoft.com/office/drawing/2014/main" id="{DFCFCC37-9CCF-B97D-34AB-099F56FBF859}"/>
              </a:ext>
            </a:extLst>
          </p:cNvPr>
          <p:cNvSpPr>
            <a:spLocks noGrp="1"/>
          </p:cNvSpPr>
          <p:nvPr>
            <p:ph idx="1"/>
          </p:nvPr>
        </p:nvSpPr>
        <p:spPr/>
        <p:txBody>
          <a:bodyPr/>
          <a:lstStyle/>
          <a:p>
            <a:pPr algn="l"/>
            <a:r>
              <a:rPr lang="en-US" b="0" i="0" dirty="0">
                <a:solidFill>
                  <a:srgbClr val="2D3748"/>
                </a:solidFill>
                <a:effectLst/>
                <a:latin typeface="-apple-system"/>
              </a:rPr>
              <a:t>LINQ providers are set of classes that take an LINQ query which generates method that executes an equivalent query against a particular data source.</a:t>
            </a:r>
          </a:p>
          <a:p>
            <a:br>
              <a:rPr lang="en-US" dirty="0"/>
            </a:br>
            <a:endParaRPr lang="en-IN" dirty="0"/>
          </a:p>
        </p:txBody>
      </p:sp>
    </p:spTree>
    <p:extLst>
      <p:ext uri="{BB962C8B-B14F-4D97-AF65-F5344CB8AC3E}">
        <p14:creationId xmlns:p14="http://schemas.microsoft.com/office/powerpoint/2010/main" val="14270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940B4-3607-041E-72D2-26B1758A0FCF}"/>
              </a:ext>
            </a:extLst>
          </p:cNvPr>
          <p:cNvSpPr>
            <a:spLocks noGrp="1"/>
          </p:cNvSpPr>
          <p:nvPr>
            <p:ph type="title"/>
          </p:nvPr>
        </p:nvSpPr>
        <p:spPr/>
        <p:txBody>
          <a:bodyPr/>
          <a:lstStyle/>
          <a:p>
            <a:r>
              <a:rPr lang="en-US" b="1" i="0" dirty="0">
                <a:effectLst/>
                <a:latin typeface="-apple-system"/>
              </a:rPr>
              <a:t>Explain what is LINQ? Why is it required?</a:t>
            </a:r>
            <a:endParaRPr lang="en-IN" dirty="0"/>
          </a:p>
        </p:txBody>
      </p:sp>
      <p:sp>
        <p:nvSpPr>
          <p:cNvPr id="3" name="Content Placeholder 2">
            <a:extLst>
              <a:ext uri="{FF2B5EF4-FFF2-40B4-BE49-F238E27FC236}">
                <a16:creationId xmlns:a16="http://schemas.microsoft.com/office/drawing/2014/main" id="{66C4B3EC-83A5-A913-6F26-867389EA8988}"/>
              </a:ext>
            </a:extLst>
          </p:cNvPr>
          <p:cNvSpPr>
            <a:spLocks noGrp="1"/>
          </p:cNvSpPr>
          <p:nvPr>
            <p:ph idx="1"/>
          </p:nvPr>
        </p:nvSpPr>
        <p:spPr/>
        <p:txBody>
          <a:bodyPr/>
          <a:lstStyle/>
          <a:p>
            <a:r>
              <a:rPr lang="en-US" b="0" i="0" dirty="0">
                <a:solidFill>
                  <a:srgbClr val="2D3748"/>
                </a:solidFill>
                <a:effectLst/>
                <a:latin typeface="-apple-system"/>
              </a:rPr>
              <a:t>Language Integrated Query or LINQ is the collection of standard query operators which provides query facilities into.NET framework language like C#, VB.NET. LINQ is required as it bridges the gap between the world of data and world of objects.</a:t>
            </a:r>
            <a:endParaRPr lang="en-IN" dirty="0"/>
          </a:p>
        </p:txBody>
      </p:sp>
    </p:spTree>
    <p:extLst>
      <p:ext uri="{BB962C8B-B14F-4D97-AF65-F5344CB8AC3E}">
        <p14:creationId xmlns:p14="http://schemas.microsoft.com/office/powerpoint/2010/main" val="2628372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F816F-B2EA-08B2-A36E-C2AE34943F42}"/>
              </a:ext>
            </a:extLst>
          </p:cNvPr>
          <p:cNvSpPr>
            <a:spLocks noGrp="1"/>
          </p:cNvSpPr>
          <p:nvPr>
            <p:ph type="title"/>
          </p:nvPr>
        </p:nvSpPr>
        <p:spPr/>
        <p:txBody>
          <a:bodyPr>
            <a:normAutofit/>
          </a:bodyPr>
          <a:lstStyle/>
          <a:p>
            <a:r>
              <a:rPr lang="en-US" b="1" i="0" dirty="0">
                <a:effectLst/>
                <a:latin typeface="-apple-system"/>
              </a:rPr>
              <a:t>Explain how you can retrieve a single row with LINQ?</a:t>
            </a:r>
            <a:endParaRPr lang="en-IN" dirty="0"/>
          </a:p>
        </p:txBody>
      </p:sp>
      <p:sp>
        <p:nvSpPr>
          <p:cNvPr id="3" name="Content Placeholder 2">
            <a:extLst>
              <a:ext uri="{FF2B5EF4-FFF2-40B4-BE49-F238E27FC236}">
                <a16:creationId xmlns:a16="http://schemas.microsoft.com/office/drawing/2014/main" id="{4163EB0F-D1FC-A093-81D3-ECBD0ED1B0C1}"/>
              </a:ext>
            </a:extLst>
          </p:cNvPr>
          <p:cNvSpPr>
            <a:spLocks noGrp="1"/>
          </p:cNvSpPr>
          <p:nvPr>
            <p:ph idx="1"/>
          </p:nvPr>
        </p:nvSpPr>
        <p:spPr/>
        <p:txBody>
          <a:bodyPr>
            <a:normAutofit fontScale="85000" lnSpcReduction="20000"/>
          </a:bodyPr>
          <a:lstStyle/>
          <a:p>
            <a:pPr marL="0" indent="0">
              <a:buNone/>
            </a:pPr>
            <a:r>
              <a:rPr lang="en-IN" dirty="0"/>
              <a:t>Public User </a:t>
            </a:r>
            <a:r>
              <a:rPr lang="en-IN" dirty="0" err="1"/>
              <a:t>GetUser</a:t>
            </a:r>
            <a:r>
              <a:rPr lang="en-IN" dirty="0"/>
              <a:t> (string </a:t>
            </a:r>
            <a:r>
              <a:rPr lang="en-IN" dirty="0" err="1"/>
              <a:t>userName</a:t>
            </a:r>
            <a:r>
              <a:rPr lang="en-IN" dirty="0"/>
              <a:t>)</a:t>
            </a:r>
          </a:p>
          <a:p>
            <a:pPr marL="0" indent="0">
              <a:buNone/>
            </a:pPr>
            <a:endParaRPr lang="en-IN" dirty="0"/>
          </a:p>
          <a:p>
            <a:pPr marL="0" indent="0">
              <a:buNone/>
            </a:pPr>
            <a:r>
              <a:rPr lang="en-IN" dirty="0"/>
              <a:t>{</a:t>
            </a:r>
          </a:p>
          <a:p>
            <a:pPr marL="0" indent="0">
              <a:buNone/>
            </a:pPr>
            <a:endParaRPr lang="en-IN" dirty="0"/>
          </a:p>
          <a:p>
            <a:pPr marL="0" indent="0">
              <a:buNone/>
            </a:pPr>
            <a:r>
              <a:rPr lang="en-IN" dirty="0"/>
              <a:t> </a:t>
            </a:r>
            <a:r>
              <a:rPr lang="en-IN" dirty="0" err="1"/>
              <a:t>DBNameDataContext</a:t>
            </a:r>
            <a:r>
              <a:rPr lang="en-IN" dirty="0"/>
              <a:t> </a:t>
            </a:r>
            <a:r>
              <a:rPr lang="en-IN" dirty="0" err="1"/>
              <a:t>myDB</a:t>
            </a:r>
            <a:r>
              <a:rPr lang="en-IN" dirty="0"/>
              <a:t> = new </a:t>
            </a:r>
            <a:r>
              <a:rPr lang="en-IN" dirty="0" err="1"/>
              <a:t>DBNameDataContext</a:t>
            </a:r>
            <a:r>
              <a:rPr lang="en-IN" dirty="0"/>
              <a:t> ( ) ; </a:t>
            </a:r>
          </a:p>
          <a:p>
            <a:pPr marL="0" indent="0">
              <a:buNone/>
            </a:pPr>
            <a:endParaRPr lang="en-IN" dirty="0"/>
          </a:p>
          <a:p>
            <a:pPr marL="0" indent="0">
              <a:buNone/>
            </a:pPr>
            <a:r>
              <a:rPr lang="en-IN" dirty="0"/>
              <a:t> User </a:t>
            </a:r>
            <a:r>
              <a:rPr lang="en-IN" dirty="0" err="1"/>
              <a:t>user</a:t>
            </a:r>
            <a:r>
              <a:rPr lang="en-IN" dirty="0"/>
              <a:t> = </a:t>
            </a:r>
            <a:r>
              <a:rPr lang="en-IN" dirty="0" err="1"/>
              <a:t>myDB</a:t>
            </a:r>
            <a:r>
              <a:rPr lang="en-IN" dirty="0"/>
              <a:t>. Users. Single ( u, </a:t>
            </a:r>
            <a:r>
              <a:rPr lang="en-IN" dirty="0" err="1"/>
              <a:t>u.UserName</a:t>
            </a:r>
            <a:r>
              <a:rPr lang="en-IN" dirty="0"/>
              <a:t> =&gt; </a:t>
            </a:r>
            <a:r>
              <a:rPr lang="en-IN" dirty="0" err="1"/>
              <a:t>userName</a:t>
            </a:r>
            <a:r>
              <a:rPr lang="en-IN" dirty="0"/>
              <a:t> );</a:t>
            </a:r>
          </a:p>
          <a:p>
            <a:pPr marL="0" indent="0">
              <a:buNone/>
            </a:pPr>
            <a:endParaRPr lang="en-IN" dirty="0"/>
          </a:p>
          <a:p>
            <a:pPr marL="0" indent="0">
              <a:buNone/>
            </a:pPr>
            <a:r>
              <a:rPr lang="en-IN" dirty="0"/>
              <a:t> Return user;</a:t>
            </a:r>
          </a:p>
          <a:p>
            <a:pPr marL="0" indent="0">
              <a:buNone/>
            </a:pPr>
            <a:endParaRPr lang="en-IN" dirty="0"/>
          </a:p>
          <a:p>
            <a:pPr marL="0" indent="0">
              <a:buNone/>
            </a:pPr>
            <a:r>
              <a:rPr lang="en-IN" dirty="0"/>
              <a:t>}</a:t>
            </a:r>
          </a:p>
        </p:txBody>
      </p:sp>
    </p:spTree>
    <p:extLst>
      <p:ext uri="{BB962C8B-B14F-4D97-AF65-F5344CB8AC3E}">
        <p14:creationId xmlns:p14="http://schemas.microsoft.com/office/powerpoint/2010/main" val="2761817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2ACA6-BA86-A360-2D26-A7B91724535A}"/>
              </a:ext>
            </a:extLst>
          </p:cNvPr>
          <p:cNvSpPr>
            <a:spLocks noGrp="1"/>
          </p:cNvSpPr>
          <p:nvPr>
            <p:ph type="title"/>
          </p:nvPr>
        </p:nvSpPr>
        <p:spPr/>
        <p:txBody>
          <a:bodyPr/>
          <a:lstStyle/>
          <a:p>
            <a:r>
              <a:rPr lang="en-US" b="1" i="0" dirty="0">
                <a:effectLst/>
                <a:latin typeface="-apple-system"/>
              </a:rPr>
              <a:t>LINQ query is executed in which statement?</a:t>
            </a:r>
            <a:endParaRPr lang="en-IN" dirty="0"/>
          </a:p>
        </p:txBody>
      </p:sp>
      <p:sp>
        <p:nvSpPr>
          <p:cNvPr id="3" name="Content Placeholder 2">
            <a:extLst>
              <a:ext uri="{FF2B5EF4-FFF2-40B4-BE49-F238E27FC236}">
                <a16:creationId xmlns:a16="http://schemas.microsoft.com/office/drawing/2014/main" id="{874BD786-32AB-489F-27B8-FCEDCF2EE30A}"/>
              </a:ext>
            </a:extLst>
          </p:cNvPr>
          <p:cNvSpPr>
            <a:spLocks noGrp="1"/>
          </p:cNvSpPr>
          <p:nvPr>
            <p:ph idx="1"/>
          </p:nvPr>
        </p:nvSpPr>
        <p:spPr/>
        <p:txBody>
          <a:bodyPr/>
          <a:lstStyle/>
          <a:p>
            <a:pPr algn="l"/>
            <a:r>
              <a:rPr lang="en-US" b="0" i="0" dirty="0">
                <a:solidFill>
                  <a:srgbClr val="2D3748"/>
                </a:solidFill>
                <a:effectLst/>
                <a:latin typeface="-apple-system"/>
              </a:rPr>
              <a:t>In VB, an LINQ query is executed in the For Each Statement, and in the foreach statement for C#.</a:t>
            </a:r>
          </a:p>
          <a:p>
            <a:br>
              <a:rPr lang="en-US" dirty="0"/>
            </a:br>
            <a:endParaRPr lang="en-IN" dirty="0"/>
          </a:p>
        </p:txBody>
      </p:sp>
    </p:spTree>
    <p:extLst>
      <p:ext uri="{BB962C8B-B14F-4D97-AF65-F5344CB8AC3E}">
        <p14:creationId xmlns:p14="http://schemas.microsoft.com/office/powerpoint/2010/main" val="1345672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E5FB8-38A3-D554-5D00-338C2E5FFEAB}"/>
              </a:ext>
            </a:extLst>
          </p:cNvPr>
          <p:cNvSpPr>
            <a:spLocks noGrp="1"/>
          </p:cNvSpPr>
          <p:nvPr>
            <p:ph type="title"/>
          </p:nvPr>
        </p:nvSpPr>
        <p:spPr/>
        <p:txBody>
          <a:bodyPr/>
          <a:lstStyle/>
          <a:p>
            <a:r>
              <a:rPr lang="en-US" b="1" i="0" dirty="0">
                <a:effectLst/>
                <a:latin typeface="-apple-system"/>
              </a:rPr>
              <a:t>Explain what is “LINQ to Objects”?</a:t>
            </a:r>
            <a:endParaRPr lang="en-IN" dirty="0"/>
          </a:p>
        </p:txBody>
      </p:sp>
      <p:sp>
        <p:nvSpPr>
          <p:cNvPr id="3" name="Content Placeholder 2">
            <a:extLst>
              <a:ext uri="{FF2B5EF4-FFF2-40B4-BE49-F238E27FC236}">
                <a16:creationId xmlns:a16="http://schemas.microsoft.com/office/drawing/2014/main" id="{A6DA6D0B-D8D6-9394-9C96-BB4F32AFED9A}"/>
              </a:ext>
            </a:extLst>
          </p:cNvPr>
          <p:cNvSpPr>
            <a:spLocks noGrp="1"/>
          </p:cNvSpPr>
          <p:nvPr>
            <p:ph idx="1"/>
          </p:nvPr>
        </p:nvSpPr>
        <p:spPr/>
        <p:txBody>
          <a:bodyPr/>
          <a:lstStyle/>
          <a:p>
            <a:r>
              <a:rPr lang="en-US" b="0" i="0" dirty="0">
                <a:solidFill>
                  <a:srgbClr val="2D3748"/>
                </a:solidFill>
                <a:effectLst/>
                <a:latin typeface="-apple-system"/>
              </a:rPr>
              <a:t>When LINQ queries any </a:t>
            </a:r>
            <a:r>
              <a:rPr lang="en-US" b="0" i="0" dirty="0" err="1">
                <a:solidFill>
                  <a:srgbClr val="2D3748"/>
                </a:solidFill>
                <a:effectLst/>
                <a:latin typeface="-apple-system"/>
              </a:rPr>
              <a:t>IEnumerable</a:t>
            </a:r>
            <a:r>
              <a:rPr lang="en-US" b="0" i="0" dirty="0">
                <a:solidFill>
                  <a:srgbClr val="2D3748"/>
                </a:solidFill>
                <a:effectLst/>
                <a:latin typeface="-apple-system"/>
              </a:rPr>
              <a:t>(Of T) collection or </a:t>
            </a:r>
            <a:r>
              <a:rPr lang="en-US" b="0" i="0" dirty="0" err="1">
                <a:solidFill>
                  <a:srgbClr val="2D3748"/>
                </a:solidFill>
                <a:effectLst/>
                <a:latin typeface="-apple-system"/>
              </a:rPr>
              <a:t>IEnumerable</a:t>
            </a:r>
            <a:r>
              <a:rPr lang="en-US" b="0" i="0" dirty="0">
                <a:solidFill>
                  <a:srgbClr val="2D3748"/>
                </a:solidFill>
                <a:effectLst/>
                <a:latin typeface="-apple-system"/>
              </a:rPr>
              <a:t> directly without the use of an intermediate LINQ provider or API such as LINQ to SQL or LINQ to </a:t>
            </a:r>
            <a:r>
              <a:rPr lang="en-US" b="0" i="0" u="none" strike="noStrike" dirty="0">
                <a:effectLst/>
                <a:latin typeface="-apple-system"/>
                <a:hlinkClick r:id="rId2" tooltip="XML"/>
              </a:rPr>
              <a:t>XML</a:t>
            </a:r>
            <a:r>
              <a:rPr lang="en-US" b="0" i="0" dirty="0">
                <a:solidFill>
                  <a:srgbClr val="2D3748"/>
                </a:solidFill>
                <a:effectLst/>
                <a:latin typeface="-apple-system"/>
              </a:rPr>
              <a:t> is referred as “LINQ to Objects.”</a:t>
            </a:r>
            <a:endParaRPr lang="en-IN" dirty="0"/>
          </a:p>
        </p:txBody>
      </p:sp>
    </p:spTree>
    <p:extLst>
      <p:ext uri="{BB962C8B-B14F-4D97-AF65-F5344CB8AC3E}">
        <p14:creationId xmlns:p14="http://schemas.microsoft.com/office/powerpoint/2010/main" val="935998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F04D6-4050-406D-42C7-72C0BCDFBC87}"/>
              </a:ext>
            </a:extLst>
          </p:cNvPr>
          <p:cNvSpPr>
            <a:spLocks noGrp="1"/>
          </p:cNvSpPr>
          <p:nvPr>
            <p:ph type="title"/>
          </p:nvPr>
        </p:nvSpPr>
        <p:spPr/>
        <p:txBody>
          <a:bodyPr>
            <a:normAutofit fontScale="90000"/>
          </a:bodyPr>
          <a:lstStyle/>
          <a:p>
            <a:r>
              <a:rPr lang="en-US" b="1" i="0" dirty="0">
                <a:effectLst/>
                <a:latin typeface="-apple-system"/>
              </a:rPr>
              <a:t>Explain how you can differentiate between Conversion Operator “</a:t>
            </a:r>
            <a:r>
              <a:rPr lang="en-US" b="1" i="0" dirty="0" err="1">
                <a:effectLst/>
                <a:latin typeface="-apple-system"/>
              </a:rPr>
              <a:t>ToDictionary</a:t>
            </a:r>
            <a:r>
              <a:rPr lang="en-US" b="1" i="0" dirty="0">
                <a:effectLst/>
                <a:latin typeface="-apple-system"/>
              </a:rPr>
              <a:t>” and “</a:t>
            </a:r>
            <a:r>
              <a:rPr lang="en-US" b="1" i="0" dirty="0" err="1">
                <a:effectLst/>
                <a:latin typeface="-apple-system"/>
              </a:rPr>
              <a:t>IEnumerable</a:t>
            </a:r>
            <a:r>
              <a:rPr lang="en-US" b="1" i="0" dirty="0">
                <a:effectLst/>
                <a:latin typeface="-apple-system"/>
              </a:rPr>
              <a:t>” of LINQ?</a:t>
            </a:r>
            <a:endParaRPr lang="en-IN" dirty="0"/>
          </a:p>
        </p:txBody>
      </p:sp>
      <p:sp>
        <p:nvSpPr>
          <p:cNvPr id="3" name="Content Placeholder 2">
            <a:extLst>
              <a:ext uri="{FF2B5EF4-FFF2-40B4-BE49-F238E27FC236}">
                <a16:creationId xmlns:a16="http://schemas.microsoft.com/office/drawing/2014/main" id="{75B069F5-B37A-F8D3-3A13-8AFFEDF9E955}"/>
              </a:ext>
            </a:extLst>
          </p:cNvPr>
          <p:cNvSpPr>
            <a:spLocks noGrp="1"/>
          </p:cNvSpPr>
          <p:nvPr>
            <p:ph idx="1"/>
          </p:nvPr>
        </p:nvSpPr>
        <p:spPr/>
        <p:txBody>
          <a:bodyPr>
            <a:normAutofit/>
          </a:bodyPr>
          <a:lstStyle/>
          <a:p>
            <a:pPr marL="0" indent="0" algn="l">
              <a:spcAft>
                <a:spcPts val="600"/>
              </a:spcAft>
              <a:buNone/>
            </a:pPr>
            <a:r>
              <a:rPr lang="en-US" sz="2400" b="0" i="0" dirty="0">
                <a:solidFill>
                  <a:srgbClr val="2D3748"/>
                </a:solidFill>
                <a:effectLst/>
                <a:latin typeface="-apple-system"/>
              </a:rPr>
              <a:t>To solve the conversion type problems “</a:t>
            </a:r>
            <a:r>
              <a:rPr lang="en-US" sz="2400" b="0" i="0" dirty="0" err="1">
                <a:solidFill>
                  <a:srgbClr val="2D3748"/>
                </a:solidFill>
                <a:effectLst/>
                <a:latin typeface="-apple-system"/>
              </a:rPr>
              <a:t>IEnumerable</a:t>
            </a:r>
            <a:r>
              <a:rPr lang="en-US" sz="2400" b="0" i="0" dirty="0">
                <a:solidFill>
                  <a:srgbClr val="2D3748"/>
                </a:solidFill>
                <a:effectLst/>
                <a:latin typeface="-apple-system"/>
              </a:rPr>
              <a:t>” and “</a:t>
            </a:r>
            <a:r>
              <a:rPr lang="en-US" sz="2400" b="0" i="0" dirty="0" err="1">
                <a:solidFill>
                  <a:srgbClr val="2D3748"/>
                </a:solidFill>
                <a:effectLst/>
                <a:latin typeface="-apple-system"/>
              </a:rPr>
              <a:t>ToDictionary</a:t>
            </a:r>
            <a:r>
              <a:rPr lang="en-US" sz="2400" b="0" i="0" dirty="0">
                <a:solidFill>
                  <a:srgbClr val="2D3748"/>
                </a:solidFill>
                <a:effectLst/>
                <a:latin typeface="-apple-system"/>
              </a:rPr>
              <a:t>” conversion operator are used.</a:t>
            </a:r>
          </a:p>
          <a:p>
            <a:pPr marL="0" indent="0" algn="l">
              <a:spcAft>
                <a:spcPts val="600"/>
              </a:spcAft>
              <a:buNone/>
            </a:pPr>
            <a:r>
              <a:rPr lang="en-US" sz="2400" b="0" i="0" dirty="0">
                <a:solidFill>
                  <a:srgbClr val="2D3748"/>
                </a:solidFill>
                <a:effectLst/>
                <a:latin typeface="-apple-system"/>
              </a:rPr>
              <a:t>“</a:t>
            </a:r>
            <a:r>
              <a:rPr lang="en-US" sz="2400" b="0" i="0" dirty="0" err="1">
                <a:solidFill>
                  <a:srgbClr val="2D3748"/>
                </a:solidFill>
                <a:effectLst/>
                <a:latin typeface="-apple-system"/>
              </a:rPr>
              <a:t>ToDictionary</a:t>
            </a:r>
            <a:r>
              <a:rPr lang="en-US" sz="2400" b="0" i="0" dirty="0">
                <a:solidFill>
                  <a:srgbClr val="2D3748"/>
                </a:solidFill>
                <a:effectLst/>
                <a:latin typeface="-apple-system"/>
              </a:rPr>
              <a:t>” conversion operator is the instance of Dictionary (k, T). The “</a:t>
            </a:r>
            <a:r>
              <a:rPr lang="en-US" sz="2400" b="0" i="0" dirty="0" err="1">
                <a:solidFill>
                  <a:srgbClr val="2D3748"/>
                </a:solidFill>
                <a:effectLst/>
                <a:latin typeface="-apple-system"/>
              </a:rPr>
              <a:t>keySelector</a:t>
            </a:r>
            <a:r>
              <a:rPr lang="en-US" sz="2400" b="0" i="0" dirty="0">
                <a:solidFill>
                  <a:srgbClr val="2D3748"/>
                </a:solidFill>
                <a:effectLst/>
                <a:latin typeface="-apple-system"/>
              </a:rPr>
              <a:t>” predicate recognizes the key of each item, while “</a:t>
            </a:r>
            <a:r>
              <a:rPr lang="en-US" sz="2400" b="0" i="0" dirty="0" err="1">
                <a:solidFill>
                  <a:srgbClr val="2D3748"/>
                </a:solidFill>
                <a:effectLst/>
                <a:latin typeface="-apple-system"/>
              </a:rPr>
              <a:t>elementSelector</a:t>
            </a:r>
            <a:r>
              <a:rPr lang="en-US" sz="2400" b="0" i="0" dirty="0">
                <a:solidFill>
                  <a:srgbClr val="2D3748"/>
                </a:solidFill>
                <a:effectLst/>
                <a:latin typeface="-apple-system"/>
              </a:rPr>
              <a:t>”, is used to extract each single item, if it is given.</a:t>
            </a:r>
          </a:p>
          <a:p>
            <a:pPr marL="0" indent="0" algn="l">
              <a:spcAft>
                <a:spcPts val="600"/>
              </a:spcAft>
              <a:buNone/>
            </a:pPr>
            <a:r>
              <a:rPr lang="en-US" sz="2400" b="0" i="0" dirty="0">
                <a:solidFill>
                  <a:srgbClr val="2D3748"/>
                </a:solidFill>
                <a:effectLst/>
                <a:latin typeface="-apple-system"/>
              </a:rPr>
              <a:t>Extension method on “</a:t>
            </a:r>
            <a:r>
              <a:rPr lang="en-US" sz="2400" b="0" i="0" dirty="0" err="1">
                <a:solidFill>
                  <a:srgbClr val="2D3748"/>
                </a:solidFill>
                <a:effectLst/>
                <a:latin typeface="-apple-system"/>
              </a:rPr>
              <a:t>IEnumerable</a:t>
            </a:r>
            <a:r>
              <a:rPr lang="en-US" sz="2400" b="0" i="0" dirty="0">
                <a:solidFill>
                  <a:srgbClr val="2D3748"/>
                </a:solidFill>
                <a:effectLst/>
                <a:latin typeface="-apple-system"/>
              </a:rPr>
              <a:t>” </a:t>
            </a:r>
            <a:r>
              <a:rPr lang="en-US" sz="2400" b="0" i="0" dirty="0" err="1">
                <a:solidFill>
                  <a:srgbClr val="2D3748"/>
                </a:solidFill>
                <a:effectLst/>
                <a:latin typeface="-apple-system"/>
              </a:rPr>
              <a:t>is.AsEnumerable</a:t>
            </a:r>
            <a:r>
              <a:rPr lang="en-US" sz="2400" b="0" i="0" dirty="0">
                <a:solidFill>
                  <a:srgbClr val="2D3748"/>
                </a:solidFill>
                <a:effectLst/>
                <a:latin typeface="-apple-system"/>
              </a:rPr>
              <a:t>. </a:t>
            </a:r>
            <a:r>
              <a:rPr lang="en-US" sz="2400" b="0" i="0" dirty="0" err="1">
                <a:solidFill>
                  <a:srgbClr val="2D3748"/>
                </a:solidFill>
                <a:effectLst/>
                <a:latin typeface="-apple-system"/>
              </a:rPr>
              <a:t>AsEnumerable</a:t>
            </a:r>
            <a:r>
              <a:rPr lang="en-US" sz="2400" b="0" i="0" dirty="0">
                <a:solidFill>
                  <a:srgbClr val="2D3748"/>
                </a:solidFill>
                <a:effectLst/>
                <a:latin typeface="-apple-system"/>
              </a:rPr>
              <a:t> simply returns the source sequence as an object of type </a:t>
            </a:r>
            <a:r>
              <a:rPr lang="en-US" sz="2400" b="0" i="0" dirty="0" err="1">
                <a:solidFill>
                  <a:srgbClr val="2D3748"/>
                </a:solidFill>
                <a:effectLst/>
                <a:latin typeface="-apple-system"/>
              </a:rPr>
              <a:t>IEnumerable</a:t>
            </a:r>
            <a:r>
              <a:rPr lang="en-US" sz="2400" b="0" i="0" dirty="0">
                <a:solidFill>
                  <a:srgbClr val="2D3748"/>
                </a:solidFill>
                <a:effectLst/>
                <a:latin typeface="-apple-system"/>
              </a:rPr>
              <a:t> &lt;T&gt;</a:t>
            </a:r>
            <a:r>
              <a:rPr lang="en-IN" sz="2400" b="0" i="0" dirty="0">
                <a:solidFill>
                  <a:srgbClr val="2D3748"/>
                </a:solidFill>
                <a:effectLst/>
                <a:latin typeface="-apple-system"/>
              </a:rPr>
              <a:t>.</a:t>
            </a:r>
            <a:endParaRPr lang="en-US" sz="2400" b="0" i="0" dirty="0">
              <a:solidFill>
                <a:srgbClr val="2D3748"/>
              </a:solidFill>
              <a:effectLst/>
              <a:latin typeface="-apple-system"/>
            </a:endParaRPr>
          </a:p>
        </p:txBody>
      </p:sp>
    </p:spTree>
    <p:extLst>
      <p:ext uri="{BB962C8B-B14F-4D97-AF65-F5344CB8AC3E}">
        <p14:creationId xmlns:p14="http://schemas.microsoft.com/office/powerpoint/2010/main" val="4271718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39A97-9C2C-FA81-55A0-12D131F1F97F}"/>
              </a:ext>
            </a:extLst>
          </p:cNvPr>
          <p:cNvSpPr>
            <a:spLocks noGrp="1"/>
          </p:cNvSpPr>
          <p:nvPr>
            <p:ph type="title"/>
          </p:nvPr>
        </p:nvSpPr>
        <p:spPr/>
        <p:txBody>
          <a:bodyPr>
            <a:normAutofit/>
          </a:bodyPr>
          <a:lstStyle/>
          <a:p>
            <a:r>
              <a:rPr lang="en-US" b="0" i="0" dirty="0">
                <a:solidFill>
                  <a:srgbClr val="610B4B"/>
                </a:solidFill>
                <a:effectLst/>
                <a:latin typeface="erdana"/>
              </a:rPr>
              <a:t>What is the difference between First() and </a:t>
            </a:r>
            <a:r>
              <a:rPr lang="en-US" b="0" i="0" dirty="0" err="1">
                <a:solidFill>
                  <a:srgbClr val="610B4B"/>
                </a:solidFill>
                <a:effectLst/>
                <a:latin typeface="erdana"/>
              </a:rPr>
              <a:t>FirstOrDefault</a:t>
            </a:r>
            <a:r>
              <a:rPr lang="en-US" b="0" i="0" dirty="0">
                <a:solidFill>
                  <a:srgbClr val="610B4B"/>
                </a:solidFill>
                <a:effectLst/>
                <a:latin typeface="erdana"/>
              </a:rPr>
              <a:t>() selector methods in LINQ?</a:t>
            </a:r>
            <a:endParaRPr lang="en-IN" dirty="0"/>
          </a:p>
        </p:txBody>
      </p:sp>
      <p:sp>
        <p:nvSpPr>
          <p:cNvPr id="3" name="Content Placeholder 2">
            <a:extLst>
              <a:ext uri="{FF2B5EF4-FFF2-40B4-BE49-F238E27FC236}">
                <a16:creationId xmlns:a16="http://schemas.microsoft.com/office/drawing/2014/main" id="{19481998-31E3-FB0D-2D19-A819FEAE945B}"/>
              </a:ext>
            </a:extLst>
          </p:cNvPr>
          <p:cNvSpPr>
            <a:spLocks noGrp="1"/>
          </p:cNvSpPr>
          <p:nvPr>
            <p:ph idx="1"/>
          </p:nvPr>
        </p:nvSpPr>
        <p:spPr/>
        <p:txBody>
          <a:bodyPr/>
          <a:lstStyle/>
          <a:p>
            <a:r>
              <a:rPr lang="en-US" b="0" i="0" dirty="0">
                <a:solidFill>
                  <a:srgbClr val="333333"/>
                </a:solidFill>
                <a:effectLst/>
                <a:latin typeface="inter-regular"/>
              </a:rPr>
              <a:t>The First() method always expects at least one element in the result set. If there isn't any element in the result, First() returns an exception. While </a:t>
            </a:r>
            <a:r>
              <a:rPr lang="en-US" b="0" i="0" dirty="0" err="1">
                <a:solidFill>
                  <a:srgbClr val="333333"/>
                </a:solidFill>
                <a:effectLst/>
                <a:latin typeface="inter-regular"/>
              </a:rPr>
              <a:t>FirstOrDefault</a:t>
            </a:r>
            <a:r>
              <a:rPr lang="en-US" b="0" i="0" dirty="0">
                <a:solidFill>
                  <a:srgbClr val="333333"/>
                </a:solidFill>
                <a:effectLst/>
                <a:latin typeface="inter-regular"/>
              </a:rPr>
              <a:t>() is compatible with a result set having 0 elements, it does not throw any exception.</a:t>
            </a:r>
            <a:endParaRPr lang="en-IN" dirty="0"/>
          </a:p>
        </p:txBody>
      </p:sp>
    </p:spTree>
    <p:extLst>
      <p:ext uri="{BB962C8B-B14F-4D97-AF65-F5344CB8AC3E}">
        <p14:creationId xmlns:p14="http://schemas.microsoft.com/office/powerpoint/2010/main" val="1870066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A419C-1324-6FD6-B9BC-04FAE3941624}"/>
              </a:ext>
            </a:extLst>
          </p:cNvPr>
          <p:cNvSpPr>
            <a:spLocks noGrp="1"/>
          </p:cNvSpPr>
          <p:nvPr>
            <p:ph type="title"/>
          </p:nvPr>
        </p:nvSpPr>
        <p:spPr/>
        <p:txBody>
          <a:bodyPr>
            <a:normAutofit/>
          </a:bodyPr>
          <a:lstStyle/>
          <a:p>
            <a:r>
              <a:rPr lang="en-US" b="0" i="0" dirty="0">
                <a:solidFill>
                  <a:srgbClr val="610B4B"/>
                </a:solidFill>
                <a:effectLst/>
                <a:latin typeface="erdana"/>
              </a:rPr>
              <a:t>What do you understand by </a:t>
            </a:r>
            <a:r>
              <a:rPr lang="en-US" b="0" i="0" dirty="0" err="1">
                <a:solidFill>
                  <a:srgbClr val="610B4B"/>
                </a:solidFill>
                <a:effectLst/>
                <a:latin typeface="erdana"/>
              </a:rPr>
              <a:t>DataContext</a:t>
            </a:r>
            <a:r>
              <a:rPr lang="en-US" b="0" i="0" dirty="0">
                <a:solidFill>
                  <a:srgbClr val="610B4B"/>
                </a:solidFill>
                <a:effectLst/>
                <a:latin typeface="erdana"/>
              </a:rPr>
              <a:t> class? How is it related to LINQ?</a:t>
            </a:r>
            <a:endParaRPr lang="en-IN" dirty="0"/>
          </a:p>
        </p:txBody>
      </p:sp>
      <p:sp>
        <p:nvSpPr>
          <p:cNvPr id="3" name="Content Placeholder 2">
            <a:extLst>
              <a:ext uri="{FF2B5EF4-FFF2-40B4-BE49-F238E27FC236}">
                <a16:creationId xmlns:a16="http://schemas.microsoft.com/office/drawing/2014/main" id="{6E66C08C-61F3-2D85-610A-7C3AD04FD41B}"/>
              </a:ext>
            </a:extLst>
          </p:cNvPr>
          <p:cNvSpPr>
            <a:spLocks noGrp="1"/>
          </p:cNvSpPr>
          <p:nvPr>
            <p:ph idx="1"/>
          </p:nvPr>
        </p:nvSpPr>
        <p:spPr/>
        <p:txBody>
          <a:bodyPr/>
          <a:lstStyle/>
          <a:p>
            <a:pPr algn="just"/>
            <a:r>
              <a:rPr lang="en-US" b="0" i="0" dirty="0">
                <a:solidFill>
                  <a:srgbClr val="333333"/>
                </a:solidFill>
                <a:effectLst/>
                <a:latin typeface="inter-regular"/>
              </a:rPr>
              <a:t>The </a:t>
            </a:r>
            <a:r>
              <a:rPr lang="en-US" b="1" i="0" dirty="0" err="1">
                <a:solidFill>
                  <a:srgbClr val="333333"/>
                </a:solidFill>
                <a:effectLst/>
                <a:latin typeface="inter-bold"/>
              </a:rPr>
              <a:t>DataContext</a:t>
            </a:r>
            <a:r>
              <a:rPr lang="en-US" b="0" i="0" dirty="0">
                <a:solidFill>
                  <a:srgbClr val="333333"/>
                </a:solidFill>
                <a:effectLst/>
                <a:latin typeface="inter-regular"/>
              </a:rPr>
              <a:t> class acts as a passing point for the LINQ to SQL framework. It is the foundation of all accesses mapped over a database connection.</a:t>
            </a:r>
          </a:p>
          <a:p>
            <a:pPr algn="just"/>
            <a:r>
              <a:rPr lang="en-US" b="0" i="0" dirty="0">
                <a:solidFill>
                  <a:srgbClr val="333333"/>
                </a:solidFill>
                <a:effectLst/>
                <a:latin typeface="inter-regular"/>
              </a:rPr>
              <a:t>A </a:t>
            </a:r>
            <a:r>
              <a:rPr lang="en-US" b="0" i="0" dirty="0" err="1">
                <a:solidFill>
                  <a:srgbClr val="333333"/>
                </a:solidFill>
                <a:effectLst/>
                <a:latin typeface="inter-regular"/>
              </a:rPr>
              <a:t>Datacontext</a:t>
            </a:r>
            <a:r>
              <a:rPr lang="en-US" b="0" i="0" dirty="0">
                <a:solidFill>
                  <a:srgbClr val="333333"/>
                </a:solidFill>
                <a:effectLst/>
                <a:latin typeface="inter-regular"/>
              </a:rPr>
              <a:t> is lightweight and cheap to create. After adding LINQ to SQL classes, empty </a:t>
            </a:r>
            <a:r>
              <a:rPr lang="en-US" b="0" i="0" dirty="0" err="1">
                <a:solidFill>
                  <a:srgbClr val="333333"/>
                </a:solidFill>
                <a:effectLst/>
                <a:latin typeface="inter-regular"/>
              </a:rPr>
              <a:t>DataContext</a:t>
            </a:r>
            <a:r>
              <a:rPr lang="en-US" b="0" i="0" dirty="0">
                <a:solidFill>
                  <a:srgbClr val="333333"/>
                </a:solidFill>
                <a:effectLst/>
                <a:latin typeface="inter-regular"/>
              </a:rPr>
              <a:t> classes that are ready to be configured are represented by empty design surface. </a:t>
            </a:r>
            <a:r>
              <a:rPr lang="en-US" b="0" i="0" dirty="0" err="1">
                <a:solidFill>
                  <a:srgbClr val="333333"/>
                </a:solidFill>
                <a:effectLst/>
                <a:latin typeface="inter-regular"/>
              </a:rPr>
              <a:t>DataContext</a:t>
            </a:r>
            <a:r>
              <a:rPr lang="en-US" b="0" i="0" dirty="0">
                <a:solidFill>
                  <a:srgbClr val="333333"/>
                </a:solidFill>
                <a:effectLst/>
                <a:latin typeface="inter-regular"/>
              </a:rPr>
              <a:t> class holds information about the methods for connecting to a database. It also manipulates the data in the database. </a:t>
            </a:r>
            <a:r>
              <a:rPr lang="en-US" b="0" i="0" dirty="0" err="1">
                <a:solidFill>
                  <a:srgbClr val="333333"/>
                </a:solidFill>
                <a:effectLst/>
                <a:latin typeface="inter-regular"/>
              </a:rPr>
              <a:t>DataContext</a:t>
            </a:r>
            <a:r>
              <a:rPr lang="en-US" b="0" i="0" dirty="0">
                <a:solidFill>
                  <a:srgbClr val="333333"/>
                </a:solidFill>
                <a:effectLst/>
                <a:latin typeface="inter-regular"/>
              </a:rPr>
              <a:t> classes are configured with the connection data that is availed by the first item.</a:t>
            </a:r>
          </a:p>
        </p:txBody>
      </p:sp>
    </p:spTree>
    <p:extLst>
      <p:ext uri="{BB962C8B-B14F-4D97-AF65-F5344CB8AC3E}">
        <p14:creationId xmlns:p14="http://schemas.microsoft.com/office/powerpoint/2010/main" val="3977981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7B6D5-1A0D-7CA9-4C36-A7CA0AA927D6}"/>
              </a:ext>
            </a:extLst>
          </p:cNvPr>
          <p:cNvSpPr>
            <a:spLocks noGrp="1"/>
          </p:cNvSpPr>
          <p:nvPr>
            <p:ph type="title"/>
          </p:nvPr>
        </p:nvSpPr>
        <p:spPr/>
        <p:txBody>
          <a:bodyPr/>
          <a:lstStyle/>
          <a:p>
            <a:r>
              <a:rPr lang="en-US" b="0" i="0" dirty="0">
                <a:solidFill>
                  <a:srgbClr val="610B4B"/>
                </a:solidFill>
                <a:effectLst/>
                <a:latin typeface="erdana"/>
              </a:rPr>
              <a:t>What is Expression Tree in LINQ?</a:t>
            </a:r>
            <a:endParaRPr lang="en-IN" dirty="0"/>
          </a:p>
        </p:txBody>
      </p:sp>
      <p:sp>
        <p:nvSpPr>
          <p:cNvPr id="3" name="Content Placeholder 2">
            <a:extLst>
              <a:ext uri="{FF2B5EF4-FFF2-40B4-BE49-F238E27FC236}">
                <a16:creationId xmlns:a16="http://schemas.microsoft.com/office/drawing/2014/main" id="{AFE8274D-B149-E56B-044E-8036AEA6CB5A}"/>
              </a:ext>
            </a:extLst>
          </p:cNvPr>
          <p:cNvSpPr>
            <a:spLocks noGrp="1"/>
          </p:cNvSpPr>
          <p:nvPr>
            <p:ph idx="1"/>
          </p:nvPr>
        </p:nvSpPr>
        <p:spPr/>
        <p:txBody>
          <a:bodyPr/>
          <a:lstStyle/>
          <a:p>
            <a:pPr algn="just"/>
            <a:r>
              <a:rPr lang="en-US" b="0" i="0" dirty="0">
                <a:solidFill>
                  <a:srgbClr val="333333"/>
                </a:solidFill>
                <a:effectLst/>
                <a:latin typeface="inter-regular"/>
              </a:rPr>
              <a:t>Lambda expressions are extensively used in Expression Tree construction. An Expression Tree represents code in a tree-like format, where each node acts as an impression. Expression trees can be converted into compiled code and run it.</a:t>
            </a:r>
          </a:p>
          <a:p>
            <a:pPr algn="just"/>
            <a:r>
              <a:rPr lang="en-US" b="0" i="0" dirty="0">
                <a:solidFill>
                  <a:srgbClr val="333333"/>
                </a:solidFill>
                <a:effectLst/>
                <a:latin typeface="inter-regular"/>
              </a:rPr>
              <a:t>In, .NET framework, Expression class is used to create expression tree through the API. Expression Trees API also support assignment and some control flow expression such as conditional blocks, loops, and try-catch blocks. By using the API, we can generate expression trees that are more complex than those that can be created from lambda expressions.</a:t>
            </a:r>
          </a:p>
          <a:p>
            <a:endParaRPr lang="en-IN" dirty="0"/>
          </a:p>
        </p:txBody>
      </p:sp>
    </p:spTree>
    <p:extLst>
      <p:ext uri="{BB962C8B-B14F-4D97-AF65-F5344CB8AC3E}">
        <p14:creationId xmlns:p14="http://schemas.microsoft.com/office/powerpoint/2010/main" val="2267161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FB3F4-1398-DBC4-0F22-E757736788CB}"/>
              </a:ext>
            </a:extLst>
          </p:cNvPr>
          <p:cNvSpPr>
            <a:spLocks noGrp="1"/>
          </p:cNvSpPr>
          <p:nvPr>
            <p:ph type="title"/>
          </p:nvPr>
        </p:nvSpPr>
        <p:spPr/>
        <p:txBody>
          <a:bodyPr/>
          <a:lstStyle/>
          <a:p>
            <a:r>
              <a:rPr lang="en-IN" b="0" i="0" dirty="0">
                <a:solidFill>
                  <a:srgbClr val="610B4B"/>
                </a:solidFill>
                <a:effectLst/>
                <a:latin typeface="erdana"/>
              </a:rPr>
              <a:t>Define API in LINQ?</a:t>
            </a:r>
            <a:endParaRPr lang="en-IN" dirty="0"/>
          </a:p>
        </p:txBody>
      </p:sp>
      <p:sp>
        <p:nvSpPr>
          <p:cNvPr id="3" name="Content Placeholder 2">
            <a:extLst>
              <a:ext uri="{FF2B5EF4-FFF2-40B4-BE49-F238E27FC236}">
                <a16:creationId xmlns:a16="http://schemas.microsoft.com/office/drawing/2014/main" id="{1061F9A9-0A5F-D1C3-30AB-8AEBF4E50500}"/>
              </a:ext>
            </a:extLst>
          </p:cNvPr>
          <p:cNvSpPr>
            <a:spLocks noGrp="1"/>
          </p:cNvSpPr>
          <p:nvPr>
            <p:ph idx="1"/>
          </p:nvPr>
        </p:nvSpPr>
        <p:spPr/>
        <p:txBody>
          <a:bodyPr/>
          <a:lstStyle/>
          <a:p>
            <a:pPr algn="just"/>
            <a:r>
              <a:rPr lang="en-IN" b="0" i="0" dirty="0">
                <a:solidFill>
                  <a:srgbClr val="333333"/>
                </a:solidFill>
                <a:effectLst/>
                <a:latin typeface="inter-regular"/>
              </a:rPr>
              <a:t>LINQ queries can be written for the classes that implement </a:t>
            </a:r>
            <a:r>
              <a:rPr lang="en-IN" b="1" i="0" dirty="0" err="1">
                <a:solidFill>
                  <a:srgbClr val="333333"/>
                </a:solidFill>
                <a:effectLst/>
                <a:latin typeface="inter-bold"/>
              </a:rPr>
              <a:t>IEnumerable</a:t>
            </a:r>
            <a:r>
              <a:rPr lang="en-IN" b="0" i="0" dirty="0">
                <a:solidFill>
                  <a:srgbClr val="333333"/>
                </a:solidFill>
                <a:effectLst/>
                <a:latin typeface="inter-regular"/>
              </a:rPr>
              <a:t> or </a:t>
            </a:r>
            <a:r>
              <a:rPr lang="en-IN" b="1" i="0" dirty="0" err="1">
                <a:solidFill>
                  <a:srgbClr val="333333"/>
                </a:solidFill>
                <a:effectLst/>
                <a:latin typeface="inter-bold"/>
              </a:rPr>
              <a:t>IQueryable</a:t>
            </a:r>
            <a:r>
              <a:rPr lang="en-IN" b="0" i="0" dirty="0">
                <a:solidFill>
                  <a:srgbClr val="333333"/>
                </a:solidFill>
                <a:effectLst/>
                <a:latin typeface="inter-regular"/>
              </a:rPr>
              <a:t> interface. The </a:t>
            </a:r>
            <a:r>
              <a:rPr lang="en-IN" b="1" i="0" dirty="0" err="1">
                <a:solidFill>
                  <a:srgbClr val="333333"/>
                </a:solidFill>
                <a:effectLst/>
                <a:latin typeface="inter-bold"/>
              </a:rPr>
              <a:t>System.Linq</a:t>
            </a:r>
            <a:r>
              <a:rPr lang="en-IN" b="0" i="0" dirty="0">
                <a:solidFill>
                  <a:srgbClr val="333333"/>
                </a:solidFill>
                <a:effectLst/>
                <a:latin typeface="inter-regular"/>
              </a:rPr>
              <a:t> namespace provides many classes for interfaces require for LINQ queries.</a:t>
            </a:r>
          </a:p>
          <a:p>
            <a:pPr algn="just"/>
            <a:r>
              <a:rPr lang="en-IN" b="0" i="0" dirty="0">
                <a:solidFill>
                  <a:srgbClr val="333333"/>
                </a:solidFill>
                <a:effectLst/>
                <a:latin typeface="inter-regular"/>
              </a:rPr>
              <a:t>LINQ queries use some extension methods for such classes that implement </a:t>
            </a:r>
            <a:r>
              <a:rPr lang="en-IN" b="0" i="0" dirty="0" err="1">
                <a:solidFill>
                  <a:srgbClr val="333333"/>
                </a:solidFill>
                <a:effectLst/>
                <a:latin typeface="inter-regular"/>
              </a:rPr>
              <a:t>IEnumerable</a:t>
            </a:r>
            <a:r>
              <a:rPr lang="en-IN" b="0" i="0" dirty="0">
                <a:solidFill>
                  <a:srgbClr val="333333"/>
                </a:solidFill>
                <a:effectLst/>
                <a:latin typeface="inter-regular"/>
              </a:rPr>
              <a:t> or </a:t>
            </a:r>
            <a:r>
              <a:rPr lang="en-IN" b="0" i="0" dirty="0" err="1">
                <a:solidFill>
                  <a:srgbClr val="333333"/>
                </a:solidFill>
                <a:effectLst/>
                <a:latin typeface="inter-regular"/>
              </a:rPr>
              <a:t>IQueryable</a:t>
            </a:r>
            <a:r>
              <a:rPr lang="en-IN" b="0" i="0" dirty="0">
                <a:solidFill>
                  <a:srgbClr val="333333"/>
                </a:solidFill>
                <a:effectLst/>
                <a:latin typeface="inter-regular"/>
              </a:rPr>
              <a:t> interface.</a:t>
            </a:r>
          </a:p>
          <a:p>
            <a:endParaRPr lang="en-IN" dirty="0"/>
          </a:p>
        </p:txBody>
      </p:sp>
    </p:spTree>
    <p:extLst>
      <p:ext uri="{BB962C8B-B14F-4D97-AF65-F5344CB8AC3E}">
        <p14:creationId xmlns:p14="http://schemas.microsoft.com/office/powerpoint/2010/main" val="3299205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DCB30-1108-74F7-6BBB-8F16A135AA84}"/>
              </a:ext>
            </a:extLst>
          </p:cNvPr>
          <p:cNvSpPr>
            <a:spLocks noGrp="1"/>
          </p:cNvSpPr>
          <p:nvPr>
            <p:ph type="title"/>
          </p:nvPr>
        </p:nvSpPr>
        <p:spPr/>
        <p:txBody>
          <a:bodyPr>
            <a:normAutofit/>
          </a:bodyPr>
          <a:lstStyle/>
          <a:p>
            <a:r>
              <a:rPr lang="en-US" b="0" i="0" dirty="0">
                <a:solidFill>
                  <a:srgbClr val="610B4B"/>
                </a:solidFill>
                <a:effectLst/>
                <a:latin typeface="erdana"/>
              </a:rPr>
              <a:t>Explain LINQ Lambda expression with example?</a:t>
            </a:r>
            <a:endParaRPr lang="en-IN" dirty="0"/>
          </a:p>
        </p:txBody>
      </p:sp>
      <p:sp>
        <p:nvSpPr>
          <p:cNvPr id="3" name="Content Placeholder 2">
            <a:extLst>
              <a:ext uri="{FF2B5EF4-FFF2-40B4-BE49-F238E27FC236}">
                <a16:creationId xmlns:a16="http://schemas.microsoft.com/office/drawing/2014/main" id="{ECE5B218-F790-640F-AFCA-2CAB1D51BAAA}"/>
              </a:ext>
            </a:extLst>
          </p:cNvPr>
          <p:cNvSpPr>
            <a:spLocks noGrp="1"/>
          </p:cNvSpPr>
          <p:nvPr>
            <p:ph idx="1"/>
          </p:nvPr>
        </p:nvSpPr>
        <p:spPr/>
        <p:txBody>
          <a:bodyPr/>
          <a:lstStyle/>
          <a:p>
            <a:r>
              <a:rPr lang="en-US" b="0" i="0" dirty="0">
                <a:solidFill>
                  <a:srgbClr val="333333"/>
                </a:solidFill>
                <a:effectLst/>
                <a:latin typeface="inter-regular"/>
              </a:rPr>
              <a:t>In LINQ, Lambda expression is a function that has no name. It makes the syntax more comprehensive by making it short and precise. It is equally important as the LINQ query although it is not as readable as LINQ query. The scope of Lambda expression is limited. It can't be reused.</a:t>
            </a:r>
          </a:p>
          <a:p>
            <a:r>
              <a:rPr lang="en-IN" b="0" i="0" dirty="0">
                <a:solidFill>
                  <a:srgbClr val="000000"/>
                </a:solidFill>
                <a:effectLst/>
                <a:latin typeface="inter-regular"/>
              </a:rPr>
              <a:t>(Input Parameter) =&gt; Method Expression  </a:t>
            </a:r>
          </a:p>
          <a:p>
            <a:endParaRPr lang="en-IN" dirty="0"/>
          </a:p>
        </p:txBody>
      </p:sp>
    </p:spTree>
    <p:extLst>
      <p:ext uri="{BB962C8B-B14F-4D97-AF65-F5344CB8AC3E}">
        <p14:creationId xmlns:p14="http://schemas.microsoft.com/office/powerpoint/2010/main" val="18317593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F6EAA-EB90-F273-4C06-AA8A9070C671}"/>
              </a:ext>
            </a:extLst>
          </p:cNvPr>
          <p:cNvSpPr>
            <a:spLocks noGrp="1"/>
          </p:cNvSpPr>
          <p:nvPr>
            <p:ph type="title"/>
          </p:nvPr>
        </p:nvSpPr>
        <p:spPr/>
        <p:txBody>
          <a:bodyPr>
            <a:normAutofit/>
          </a:bodyPr>
          <a:lstStyle/>
          <a:p>
            <a:r>
              <a:rPr lang="en-US" b="0" i="0" dirty="0">
                <a:solidFill>
                  <a:srgbClr val="610B4B"/>
                </a:solidFill>
                <a:effectLst/>
                <a:latin typeface="erdana"/>
              </a:rPr>
              <a:t>What are the advantages of using LINQ in Dataset?</a:t>
            </a:r>
            <a:endParaRPr lang="en-IN" dirty="0"/>
          </a:p>
        </p:txBody>
      </p:sp>
      <p:sp>
        <p:nvSpPr>
          <p:cNvPr id="3" name="Content Placeholder 2">
            <a:extLst>
              <a:ext uri="{FF2B5EF4-FFF2-40B4-BE49-F238E27FC236}">
                <a16:creationId xmlns:a16="http://schemas.microsoft.com/office/drawing/2014/main" id="{4E88583B-D93F-CE31-BFDE-8D7666A7D071}"/>
              </a:ext>
            </a:extLst>
          </p:cNvPr>
          <p:cNvSpPr>
            <a:spLocks noGrp="1"/>
          </p:cNvSpPr>
          <p:nvPr>
            <p:ph idx="1"/>
          </p:nvPr>
        </p:nvSpPr>
        <p:spPr/>
        <p:txBody>
          <a:bodyPr/>
          <a:lstStyle/>
          <a:p>
            <a:pPr algn="just"/>
            <a:r>
              <a:rPr lang="en-US" b="0" i="0" dirty="0">
                <a:solidFill>
                  <a:srgbClr val="333333"/>
                </a:solidFill>
                <a:effectLst/>
                <a:latin typeface="inter-regular"/>
              </a:rPr>
              <a:t>The advantages of LINQ are as follows -</a:t>
            </a:r>
          </a:p>
          <a:p>
            <a:pPr algn="just">
              <a:buFont typeface="Arial" panose="020B0604020202020204" pitchFamily="34" charset="0"/>
              <a:buChar char="•"/>
            </a:pPr>
            <a:r>
              <a:rPr lang="en-US" b="0" i="0" dirty="0">
                <a:solidFill>
                  <a:srgbClr val="000000"/>
                </a:solidFill>
                <a:effectLst/>
                <a:latin typeface="inter-regular"/>
              </a:rPr>
              <a:t>The primary purpose of using LINQ is to retrieve complex query in a dataset.</a:t>
            </a:r>
          </a:p>
          <a:p>
            <a:pPr algn="just">
              <a:buFont typeface="Arial" panose="020B0604020202020204" pitchFamily="34" charset="0"/>
              <a:buChar char="•"/>
            </a:pPr>
            <a:r>
              <a:rPr lang="en-US" b="0" i="0" dirty="0">
                <a:solidFill>
                  <a:srgbClr val="000000"/>
                </a:solidFill>
                <a:effectLst/>
                <a:latin typeface="inter-regular"/>
              </a:rPr>
              <a:t>LINQ is used to combine the values from two different data set.</a:t>
            </a:r>
          </a:p>
          <a:p>
            <a:pPr algn="just">
              <a:buFont typeface="Arial" panose="020B0604020202020204" pitchFamily="34" charset="0"/>
              <a:buChar char="•"/>
            </a:pPr>
            <a:r>
              <a:rPr lang="en-US" b="0" i="0" dirty="0">
                <a:solidFill>
                  <a:srgbClr val="000000"/>
                </a:solidFill>
                <a:effectLst/>
                <a:latin typeface="inter-regular"/>
              </a:rPr>
              <a:t>It is also used to fetch a unique value from the data set.</a:t>
            </a:r>
          </a:p>
          <a:p>
            <a:pPr algn="just">
              <a:buFont typeface="Arial" panose="020B0604020202020204" pitchFamily="34" charset="0"/>
              <a:buChar char="•"/>
            </a:pPr>
            <a:r>
              <a:rPr lang="en-US" b="0" i="0" dirty="0">
                <a:solidFill>
                  <a:srgbClr val="000000"/>
                </a:solidFill>
                <a:effectLst/>
                <a:latin typeface="inter-regular"/>
              </a:rPr>
              <a:t>LINQ gives a more precise way than SQL query of querying the dataset.</a:t>
            </a:r>
          </a:p>
          <a:p>
            <a:pPr algn="just">
              <a:buFont typeface="Arial" panose="020B0604020202020204" pitchFamily="34" charset="0"/>
              <a:buChar char="•"/>
            </a:pPr>
            <a:r>
              <a:rPr lang="en-US" b="0" i="0" dirty="0">
                <a:solidFill>
                  <a:srgbClr val="000000"/>
                </a:solidFill>
                <a:effectLst/>
                <a:latin typeface="inter-regular"/>
              </a:rPr>
              <a:t>LINQ also provides more functionality as compared with ADO.NET.</a:t>
            </a:r>
          </a:p>
          <a:p>
            <a:endParaRPr lang="en-IN" dirty="0"/>
          </a:p>
        </p:txBody>
      </p:sp>
    </p:spTree>
    <p:extLst>
      <p:ext uri="{BB962C8B-B14F-4D97-AF65-F5344CB8AC3E}">
        <p14:creationId xmlns:p14="http://schemas.microsoft.com/office/powerpoint/2010/main" val="3166049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828F4-E7B1-163F-DE37-E3AE94B17FD7}"/>
              </a:ext>
            </a:extLst>
          </p:cNvPr>
          <p:cNvSpPr>
            <a:spLocks noGrp="1"/>
          </p:cNvSpPr>
          <p:nvPr>
            <p:ph type="title"/>
          </p:nvPr>
        </p:nvSpPr>
        <p:spPr/>
        <p:txBody>
          <a:bodyPr/>
          <a:lstStyle/>
          <a:p>
            <a:r>
              <a:rPr lang="en-US" b="1" i="0" dirty="0">
                <a:effectLst/>
                <a:latin typeface="-apple-system"/>
              </a:rPr>
              <a:t>What are the types of LINQ?</a:t>
            </a:r>
            <a:endParaRPr lang="en-IN" dirty="0"/>
          </a:p>
        </p:txBody>
      </p:sp>
      <p:sp>
        <p:nvSpPr>
          <p:cNvPr id="3" name="Content Placeholder 2">
            <a:extLst>
              <a:ext uri="{FF2B5EF4-FFF2-40B4-BE49-F238E27FC236}">
                <a16:creationId xmlns:a16="http://schemas.microsoft.com/office/drawing/2014/main" id="{11167571-9F40-4490-15D8-B759110625A0}"/>
              </a:ext>
            </a:extLst>
          </p:cNvPr>
          <p:cNvSpPr>
            <a:spLocks noGrp="1"/>
          </p:cNvSpPr>
          <p:nvPr>
            <p:ph idx="1"/>
          </p:nvPr>
        </p:nvSpPr>
        <p:spPr/>
        <p:txBody>
          <a:bodyPr/>
          <a:lstStyle/>
          <a:p>
            <a:pPr algn="l">
              <a:buFont typeface="Arial" panose="020B0604020202020204" pitchFamily="34" charset="0"/>
              <a:buChar char="•"/>
            </a:pPr>
            <a:r>
              <a:rPr lang="en-US" b="0" i="0" dirty="0">
                <a:solidFill>
                  <a:srgbClr val="2D3748"/>
                </a:solidFill>
                <a:effectLst/>
                <a:latin typeface="-apple-system"/>
              </a:rPr>
              <a:t>LINQ to Objects</a:t>
            </a:r>
          </a:p>
          <a:p>
            <a:pPr algn="l">
              <a:buFont typeface="Arial" panose="020B0604020202020204" pitchFamily="34" charset="0"/>
              <a:buChar char="•"/>
            </a:pPr>
            <a:r>
              <a:rPr lang="en-US" b="0" i="0" dirty="0">
                <a:solidFill>
                  <a:srgbClr val="2D3748"/>
                </a:solidFill>
                <a:effectLst/>
                <a:latin typeface="-apple-system"/>
              </a:rPr>
              <a:t>LINQ to </a:t>
            </a:r>
            <a:r>
              <a:rPr lang="en-US" b="0" i="0" u="none" strike="noStrike" dirty="0">
                <a:solidFill>
                  <a:srgbClr val="2D3748"/>
                </a:solidFill>
                <a:effectLst/>
                <a:latin typeface="-apple-system"/>
                <a:hlinkClick r:id="rId2" tooltip="XML"/>
              </a:rPr>
              <a:t>XML</a:t>
            </a:r>
            <a:endParaRPr lang="en-US" b="0" i="0" dirty="0">
              <a:solidFill>
                <a:srgbClr val="2D3748"/>
              </a:solidFill>
              <a:effectLst/>
              <a:latin typeface="-apple-system"/>
            </a:endParaRPr>
          </a:p>
          <a:p>
            <a:pPr algn="l">
              <a:buFont typeface="Arial" panose="020B0604020202020204" pitchFamily="34" charset="0"/>
              <a:buChar char="•"/>
            </a:pPr>
            <a:r>
              <a:rPr lang="en-US" b="0" i="0" dirty="0">
                <a:solidFill>
                  <a:srgbClr val="2D3748"/>
                </a:solidFill>
                <a:effectLst/>
                <a:latin typeface="-apple-system"/>
              </a:rPr>
              <a:t>LINQ to Dataset</a:t>
            </a:r>
          </a:p>
          <a:p>
            <a:pPr algn="l">
              <a:buFont typeface="Arial" panose="020B0604020202020204" pitchFamily="34" charset="0"/>
              <a:buChar char="•"/>
            </a:pPr>
            <a:r>
              <a:rPr lang="en-US" b="0" i="0" dirty="0">
                <a:solidFill>
                  <a:srgbClr val="2D3748"/>
                </a:solidFill>
                <a:effectLst/>
                <a:latin typeface="-apple-system"/>
              </a:rPr>
              <a:t>LINQ to SQL</a:t>
            </a:r>
          </a:p>
          <a:p>
            <a:pPr algn="l">
              <a:buFont typeface="Arial" panose="020B0604020202020204" pitchFamily="34" charset="0"/>
              <a:buChar char="•"/>
            </a:pPr>
            <a:r>
              <a:rPr lang="en-US" b="0" i="0" dirty="0">
                <a:solidFill>
                  <a:srgbClr val="2D3748"/>
                </a:solidFill>
                <a:effectLst/>
                <a:latin typeface="-apple-system"/>
              </a:rPr>
              <a:t>LINQ to Entities</a:t>
            </a:r>
          </a:p>
        </p:txBody>
      </p:sp>
    </p:spTree>
    <p:extLst>
      <p:ext uri="{BB962C8B-B14F-4D97-AF65-F5344CB8AC3E}">
        <p14:creationId xmlns:p14="http://schemas.microsoft.com/office/powerpoint/2010/main" val="939407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0A99-A072-4798-EE1C-D5C44B0807AE}"/>
              </a:ext>
            </a:extLst>
          </p:cNvPr>
          <p:cNvSpPr>
            <a:spLocks noGrp="1"/>
          </p:cNvSpPr>
          <p:nvPr>
            <p:ph type="title"/>
          </p:nvPr>
        </p:nvSpPr>
        <p:spPr/>
        <p:txBody>
          <a:bodyPr>
            <a:normAutofit/>
          </a:bodyPr>
          <a:lstStyle/>
          <a:p>
            <a:r>
              <a:rPr lang="en-US" b="0" i="0" dirty="0">
                <a:solidFill>
                  <a:srgbClr val="610B4B"/>
                </a:solidFill>
                <a:effectLst/>
                <a:latin typeface="erdana"/>
              </a:rPr>
              <a:t>What are the different ways to write LINQ query syntax?</a:t>
            </a:r>
            <a:endParaRPr lang="en-IN" dirty="0"/>
          </a:p>
        </p:txBody>
      </p:sp>
      <p:sp>
        <p:nvSpPr>
          <p:cNvPr id="3" name="Content Placeholder 2">
            <a:extLst>
              <a:ext uri="{FF2B5EF4-FFF2-40B4-BE49-F238E27FC236}">
                <a16:creationId xmlns:a16="http://schemas.microsoft.com/office/drawing/2014/main" id="{76685CEB-0490-BB67-F1D1-FA6C8DD53DAA}"/>
              </a:ext>
            </a:extLst>
          </p:cNvPr>
          <p:cNvSpPr>
            <a:spLocks noGrp="1"/>
          </p:cNvSpPr>
          <p:nvPr>
            <p:ph idx="1"/>
          </p:nvPr>
        </p:nvSpPr>
        <p:spPr/>
        <p:txBody>
          <a:bodyPr/>
          <a:lstStyle/>
          <a:p>
            <a:pPr algn="just"/>
            <a:r>
              <a:rPr lang="en-US" b="0" i="0" dirty="0">
                <a:solidFill>
                  <a:srgbClr val="333333"/>
                </a:solidFill>
                <a:effectLst/>
                <a:latin typeface="inter-regular"/>
              </a:rPr>
              <a:t>There are two common ways to write a LINQ query to data sources.</a:t>
            </a:r>
          </a:p>
          <a:p>
            <a:pPr lvl="1" algn="just"/>
            <a:r>
              <a:rPr lang="en-US" b="0" i="0" dirty="0">
                <a:solidFill>
                  <a:srgbClr val="000000"/>
                </a:solidFill>
                <a:effectLst/>
                <a:latin typeface="inter-regular"/>
              </a:rPr>
              <a:t>Query syntax or Expression syntax</a:t>
            </a:r>
          </a:p>
          <a:p>
            <a:pPr lvl="1" algn="just"/>
            <a:r>
              <a:rPr lang="en-US" b="0" i="0" dirty="0">
                <a:solidFill>
                  <a:srgbClr val="000000"/>
                </a:solidFill>
                <a:effectLst/>
                <a:latin typeface="inter-regular"/>
              </a:rPr>
              <a:t>Method syntax or method Extension Syntax</a:t>
            </a:r>
          </a:p>
          <a:p>
            <a:endParaRPr lang="en-IN" dirty="0"/>
          </a:p>
        </p:txBody>
      </p:sp>
    </p:spTree>
    <p:extLst>
      <p:ext uri="{BB962C8B-B14F-4D97-AF65-F5344CB8AC3E}">
        <p14:creationId xmlns:p14="http://schemas.microsoft.com/office/powerpoint/2010/main" val="19015107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E7E7E-E9A5-55E4-7927-E853F7E5BD33}"/>
              </a:ext>
            </a:extLst>
          </p:cNvPr>
          <p:cNvSpPr>
            <a:spLocks noGrp="1"/>
          </p:cNvSpPr>
          <p:nvPr>
            <p:ph type="title"/>
          </p:nvPr>
        </p:nvSpPr>
        <p:spPr/>
        <p:txBody>
          <a:bodyPr/>
          <a:lstStyle/>
          <a:p>
            <a:r>
              <a:rPr lang="en-US" b="0" i="0" dirty="0">
                <a:solidFill>
                  <a:srgbClr val="610B4B"/>
                </a:solidFill>
                <a:effectLst/>
                <a:latin typeface="erdana"/>
              </a:rPr>
              <a:t>What is the Query syntax?</a:t>
            </a:r>
            <a:endParaRPr lang="en-IN" dirty="0"/>
          </a:p>
        </p:txBody>
      </p:sp>
      <p:sp>
        <p:nvSpPr>
          <p:cNvPr id="3" name="Content Placeholder 2">
            <a:extLst>
              <a:ext uri="{FF2B5EF4-FFF2-40B4-BE49-F238E27FC236}">
                <a16:creationId xmlns:a16="http://schemas.microsoft.com/office/drawing/2014/main" id="{1499A0A6-B4D5-5052-CD97-B0E794696BBB}"/>
              </a:ext>
            </a:extLst>
          </p:cNvPr>
          <p:cNvSpPr>
            <a:spLocks noGrp="1"/>
          </p:cNvSpPr>
          <p:nvPr>
            <p:ph idx="1"/>
          </p:nvPr>
        </p:nvSpPr>
        <p:spPr/>
        <p:txBody>
          <a:bodyPr>
            <a:normAutofit fontScale="85000" lnSpcReduction="20000"/>
          </a:bodyPr>
          <a:lstStyle/>
          <a:p>
            <a:r>
              <a:rPr lang="en-US" b="0" i="0" dirty="0">
                <a:solidFill>
                  <a:srgbClr val="333333"/>
                </a:solidFill>
                <a:effectLst/>
                <a:latin typeface="inter-regular"/>
              </a:rPr>
              <a:t>Query syntax is similar to Structured Query Language for the database. It is described within the C# or VB code.</a:t>
            </a:r>
          </a:p>
          <a:p>
            <a:pPr marL="0" indent="0">
              <a:buNone/>
            </a:pPr>
            <a:r>
              <a:rPr lang="en-US" dirty="0">
                <a:solidFill>
                  <a:srgbClr val="333333"/>
                </a:solidFill>
                <a:latin typeface="inter-regular"/>
              </a:rPr>
              <a:t>Syntax:-</a:t>
            </a:r>
          </a:p>
          <a:p>
            <a:pPr marL="457200" lvl="1" indent="0" algn="just">
              <a:buNone/>
            </a:pPr>
            <a:r>
              <a:rPr lang="en-US" b="0" i="0" dirty="0">
                <a:solidFill>
                  <a:srgbClr val="000000"/>
                </a:solidFill>
                <a:effectLst/>
                <a:latin typeface="inter-regular"/>
              </a:rPr>
              <a:t>from &lt;range variable&gt; in &lt;</a:t>
            </a:r>
            <a:r>
              <a:rPr lang="en-US" b="0" i="0" dirty="0" err="1">
                <a:solidFill>
                  <a:srgbClr val="000000"/>
                </a:solidFill>
                <a:effectLst/>
                <a:latin typeface="inter-regular"/>
              </a:rPr>
              <a:t>IEnumerable</a:t>
            </a:r>
            <a:r>
              <a:rPr lang="en-US" b="0" i="0" dirty="0">
                <a:solidFill>
                  <a:srgbClr val="000000"/>
                </a:solidFill>
                <a:effectLst/>
                <a:latin typeface="inter-regular"/>
              </a:rPr>
              <a:t>&lt;T&gt; or </a:t>
            </a:r>
            <a:r>
              <a:rPr lang="en-US" b="0" i="0" dirty="0" err="1">
                <a:solidFill>
                  <a:srgbClr val="000000"/>
                </a:solidFill>
                <a:effectLst/>
                <a:latin typeface="inter-regular"/>
              </a:rPr>
              <a:t>IQueryable</a:t>
            </a:r>
            <a:r>
              <a:rPr lang="en-US" b="0" i="0" dirty="0">
                <a:solidFill>
                  <a:srgbClr val="000000"/>
                </a:solidFill>
                <a:effectLst/>
                <a:latin typeface="inter-regular"/>
              </a:rPr>
              <a:t>&lt;T&gt; Collection&gt;  </a:t>
            </a:r>
          </a:p>
          <a:p>
            <a:pPr marL="457200" lvl="1" indent="0" algn="just">
              <a:buNone/>
            </a:pPr>
            <a:r>
              <a:rPr lang="en-US" b="0" i="0" dirty="0">
                <a:solidFill>
                  <a:srgbClr val="000000"/>
                </a:solidFill>
                <a:effectLst/>
                <a:latin typeface="inter-regular"/>
              </a:rPr>
              <a:t>&lt;specific Query Operators&gt; &lt;lambda expression&gt;  </a:t>
            </a:r>
          </a:p>
          <a:p>
            <a:pPr marL="457200" lvl="1" indent="0" algn="just">
              <a:buNone/>
            </a:pPr>
            <a:r>
              <a:rPr lang="en-US" b="0" i="0" dirty="0">
                <a:solidFill>
                  <a:srgbClr val="000000"/>
                </a:solidFill>
                <a:effectLst/>
                <a:latin typeface="inter-regular"/>
              </a:rPr>
              <a:t>&lt;select or </a:t>
            </a:r>
            <a:r>
              <a:rPr lang="en-US" b="0" i="0" dirty="0" err="1">
                <a:solidFill>
                  <a:srgbClr val="000000"/>
                </a:solidFill>
                <a:effectLst/>
                <a:latin typeface="inter-regular"/>
              </a:rPr>
              <a:t>groupBy</a:t>
            </a:r>
            <a:r>
              <a:rPr lang="en-US" b="0" i="0" dirty="0">
                <a:solidFill>
                  <a:srgbClr val="000000"/>
                </a:solidFill>
                <a:effectLst/>
                <a:latin typeface="inter-regular"/>
              </a:rPr>
              <a:t> operator&gt; &lt;result formation&gt;  </a:t>
            </a:r>
          </a:p>
          <a:p>
            <a:pPr marL="457200" lvl="1" indent="0">
              <a:buNone/>
            </a:pPr>
            <a:endParaRPr lang="en-IN" dirty="0"/>
          </a:p>
          <a:p>
            <a:pPr algn="just"/>
            <a:r>
              <a:rPr lang="en-US" b="0" i="0" dirty="0">
                <a:solidFill>
                  <a:srgbClr val="333333"/>
                </a:solidFill>
                <a:effectLst/>
                <a:latin typeface="inter-regular"/>
              </a:rPr>
              <a:t>Few important points about Query syntax are as follows.</a:t>
            </a:r>
          </a:p>
          <a:p>
            <a:pPr algn="just">
              <a:buFont typeface="Arial" panose="020B0604020202020204" pitchFamily="34" charset="0"/>
              <a:buChar char="•"/>
            </a:pPr>
            <a:r>
              <a:rPr lang="en-US" b="0" i="0" dirty="0">
                <a:solidFill>
                  <a:srgbClr val="000000"/>
                </a:solidFill>
                <a:effectLst/>
                <a:latin typeface="inter-regular"/>
              </a:rPr>
              <a:t>It starts with </a:t>
            </a:r>
            <a:r>
              <a:rPr lang="en-US" b="1" i="0" dirty="0">
                <a:solidFill>
                  <a:srgbClr val="000000"/>
                </a:solidFill>
                <a:effectLst/>
                <a:latin typeface="inter-bold"/>
              </a:rPr>
              <a:t>FROM</a:t>
            </a:r>
            <a:r>
              <a:rPr lang="en-US" b="0" i="0" dirty="0">
                <a:solidFill>
                  <a:srgbClr val="000000"/>
                </a:solidFill>
                <a:effectLst/>
                <a:latin typeface="inter-regular"/>
              </a:rPr>
              <a:t> keyword and ends with </a:t>
            </a:r>
            <a:r>
              <a:rPr lang="en-US" b="1" i="0" dirty="0">
                <a:solidFill>
                  <a:srgbClr val="000000"/>
                </a:solidFill>
                <a:effectLst/>
                <a:latin typeface="inter-bold"/>
              </a:rPr>
              <a:t>SELECT</a:t>
            </a:r>
            <a:r>
              <a:rPr lang="en-US" b="0" i="0" dirty="0">
                <a:solidFill>
                  <a:srgbClr val="000000"/>
                </a:solidFill>
                <a:effectLst/>
                <a:latin typeface="inter-regular"/>
              </a:rPr>
              <a:t> or </a:t>
            </a:r>
            <a:r>
              <a:rPr lang="en-US" b="1" i="0" dirty="0">
                <a:solidFill>
                  <a:srgbClr val="000000"/>
                </a:solidFill>
                <a:effectLst/>
                <a:latin typeface="inter-bold"/>
              </a:rPr>
              <a:t>GROUP BY</a:t>
            </a:r>
            <a:r>
              <a:rPr lang="en-US" b="0" i="0" dirty="0">
                <a:solidFill>
                  <a:srgbClr val="000000"/>
                </a:solidFill>
                <a:effectLst/>
                <a:latin typeface="inter-regular"/>
              </a:rPr>
              <a:t> keyword.</a:t>
            </a:r>
          </a:p>
          <a:p>
            <a:pPr algn="just">
              <a:buFont typeface="Arial" panose="020B0604020202020204" pitchFamily="34" charset="0"/>
              <a:buChar char="•"/>
            </a:pPr>
            <a:r>
              <a:rPr lang="en-US" b="0" i="0" dirty="0">
                <a:solidFill>
                  <a:srgbClr val="000000"/>
                </a:solidFill>
                <a:effectLst/>
                <a:latin typeface="inter-regular"/>
              </a:rPr>
              <a:t>It is same as SQL (Structured Query Language) syntax.</a:t>
            </a:r>
          </a:p>
          <a:p>
            <a:pPr algn="just">
              <a:buFont typeface="Arial" panose="020B0604020202020204" pitchFamily="34" charset="0"/>
              <a:buChar char="•"/>
            </a:pPr>
            <a:r>
              <a:rPr lang="en-US" b="0" i="0" dirty="0">
                <a:solidFill>
                  <a:srgbClr val="000000"/>
                </a:solidFill>
                <a:effectLst/>
                <a:latin typeface="inter-regular"/>
              </a:rPr>
              <a:t>It uses some different operators like joining, grouping, sorting, filtering operators to construct the desired result.</a:t>
            </a:r>
          </a:p>
          <a:p>
            <a:pPr algn="just">
              <a:buFont typeface="Arial" panose="020B0604020202020204" pitchFamily="34" charset="0"/>
              <a:buChar char="•"/>
            </a:pPr>
            <a:r>
              <a:rPr lang="en-US" b="0" i="0" dirty="0">
                <a:solidFill>
                  <a:srgbClr val="000000"/>
                </a:solidFill>
                <a:effectLst/>
                <a:latin typeface="inter-regular"/>
              </a:rPr>
              <a:t>It uses </a:t>
            </a:r>
            <a:r>
              <a:rPr lang="en-US" b="1" i="0" dirty="0">
                <a:solidFill>
                  <a:srgbClr val="000000"/>
                </a:solidFill>
                <a:effectLst/>
                <a:latin typeface="inter-bold"/>
              </a:rPr>
              <a:t>implicitly typed variable</a:t>
            </a:r>
            <a:r>
              <a:rPr lang="en-US" b="0" i="0" dirty="0">
                <a:solidFill>
                  <a:srgbClr val="000000"/>
                </a:solidFill>
                <a:effectLst/>
                <a:latin typeface="inter-regular"/>
              </a:rPr>
              <a:t> to hold the result of the LINQ query.</a:t>
            </a:r>
          </a:p>
          <a:p>
            <a:pPr marL="457200" lvl="1" indent="0">
              <a:buNone/>
            </a:pPr>
            <a:endParaRPr lang="en-IN" dirty="0"/>
          </a:p>
        </p:txBody>
      </p:sp>
    </p:spTree>
    <p:extLst>
      <p:ext uri="{BB962C8B-B14F-4D97-AF65-F5344CB8AC3E}">
        <p14:creationId xmlns:p14="http://schemas.microsoft.com/office/powerpoint/2010/main" val="18757987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B7E2F-D113-1948-9493-09B12568C93F}"/>
              </a:ext>
            </a:extLst>
          </p:cNvPr>
          <p:cNvSpPr>
            <a:spLocks noGrp="1"/>
          </p:cNvSpPr>
          <p:nvPr>
            <p:ph type="title"/>
          </p:nvPr>
        </p:nvSpPr>
        <p:spPr/>
        <p:txBody>
          <a:bodyPr/>
          <a:lstStyle/>
          <a:p>
            <a:r>
              <a:rPr lang="en-IN" b="0" i="0" dirty="0">
                <a:solidFill>
                  <a:srgbClr val="333333"/>
                </a:solidFill>
                <a:effectLst/>
                <a:latin typeface="inter-regular"/>
              </a:rPr>
              <a:t>Enumerable or </a:t>
            </a:r>
            <a:r>
              <a:rPr lang="en-IN" b="0" i="0">
                <a:solidFill>
                  <a:srgbClr val="333333"/>
                </a:solidFill>
                <a:effectLst/>
                <a:latin typeface="inter-regular"/>
              </a:rPr>
              <a:t>Queryable</a:t>
            </a:r>
            <a:endParaRPr lang="en-IN"/>
          </a:p>
        </p:txBody>
      </p:sp>
      <p:sp>
        <p:nvSpPr>
          <p:cNvPr id="3" name="Content Placeholder 2">
            <a:extLst>
              <a:ext uri="{FF2B5EF4-FFF2-40B4-BE49-F238E27FC236}">
                <a16:creationId xmlns:a16="http://schemas.microsoft.com/office/drawing/2014/main" id="{CB5CFA44-5741-5009-F63D-1D70916A65C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579759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B7E33-0CB9-4F2A-3736-C8494595C862}"/>
              </a:ext>
            </a:extLst>
          </p:cNvPr>
          <p:cNvSpPr>
            <a:spLocks noGrp="1"/>
          </p:cNvSpPr>
          <p:nvPr>
            <p:ph type="title"/>
          </p:nvPr>
        </p:nvSpPr>
        <p:spPr/>
        <p:txBody>
          <a:bodyPr>
            <a:normAutofit/>
          </a:bodyPr>
          <a:lstStyle/>
          <a:p>
            <a:r>
              <a:rPr lang="en-US" b="1" i="0" dirty="0">
                <a:effectLst/>
                <a:latin typeface="-apple-system"/>
              </a:rPr>
              <a:t>Explain how LINQ is useful than Stored Procedures?</a:t>
            </a:r>
            <a:endParaRPr lang="en-IN" dirty="0"/>
          </a:p>
        </p:txBody>
      </p:sp>
      <p:sp>
        <p:nvSpPr>
          <p:cNvPr id="3" name="Content Placeholder 2">
            <a:extLst>
              <a:ext uri="{FF2B5EF4-FFF2-40B4-BE49-F238E27FC236}">
                <a16:creationId xmlns:a16="http://schemas.microsoft.com/office/drawing/2014/main" id="{A67BFAE3-E2CD-358A-D4E7-BDB5322C037A}"/>
              </a:ext>
            </a:extLst>
          </p:cNvPr>
          <p:cNvSpPr>
            <a:spLocks noGrp="1"/>
          </p:cNvSpPr>
          <p:nvPr>
            <p:ph idx="1"/>
          </p:nvPr>
        </p:nvSpPr>
        <p:spPr/>
        <p:txBody>
          <a:bodyPr/>
          <a:lstStyle/>
          <a:p>
            <a:pPr algn="l">
              <a:buFont typeface="Arial" panose="020B0604020202020204" pitchFamily="34" charset="0"/>
              <a:buChar char="•"/>
            </a:pPr>
            <a:r>
              <a:rPr lang="en-US" b="1" i="0" dirty="0">
                <a:solidFill>
                  <a:srgbClr val="2D3748"/>
                </a:solidFill>
                <a:effectLst/>
                <a:latin typeface="-apple-system"/>
              </a:rPr>
              <a:t>Debugging:</a:t>
            </a:r>
            <a:r>
              <a:rPr lang="en-US" b="0" i="0" dirty="0">
                <a:solidFill>
                  <a:srgbClr val="2D3748"/>
                </a:solidFill>
                <a:effectLst/>
                <a:latin typeface="-apple-system"/>
              </a:rPr>
              <a:t> It is difficult to debug a stored procedure but as LINQ is part of </a:t>
            </a:r>
            <a:r>
              <a:rPr lang="en-US" b="0" i="0" u="none" strike="noStrike" dirty="0">
                <a:solidFill>
                  <a:srgbClr val="2D3748"/>
                </a:solidFill>
                <a:effectLst/>
                <a:latin typeface="-apple-system"/>
                <a:hlinkClick r:id="rId2"/>
              </a:rPr>
              <a:t>.NET</a:t>
            </a:r>
            <a:r>
              <a:rPr lang="en-US" b="0" i="0" dirty="0">
                <a:solidFill>
                  <a:srgbClr val="2D3748"/>
                </a:solidFill>
                <a:effectLst/>
                <a:latin typeface="-apple-system"/>
              </a:rPr>
              <a:t>, visual studios debugger can be used to debug the queries</a:t>
            </a:r>
          </a:p>
          <a:p>
            <a:pPr algn="l">
              <a:buFont typeface="Arial" panose="020B0604020202020204" pitchFamily="34" charset="0"/>
              <a:buChar char="•"/>
            </a:pPr>
            <a:r>
              <a:rPr lang="en-US" b="1" i="0" dirty="0">
                <a:solidFill>
                  <a:srgbClr val="2D3748"/>
                </a:solidFill>
                <a:effectLst/>
                <a:latin typeface="-apple-system"/>
              </a:rPr>
              <a:t>Deployment:</a:t>
            </a:r>
            <a:r>
              <a:rPr lang="en-US" b="0" i="0" dirty="0">
                <a:solidFill>
                  <a:srgbClr val="2D3748"/>
                </a:solidFill>
                <a:effectLst/>
                <a:latin typeface="-apple-system"/>
              </a:rPr>
              <a:t> For stored procedure, additional script should be provided but with LINQ everything gets compiled into single DLL hence deployment becomes easy</a:t>
            </a:r>
          </a:p>
          <a:p>
            <a:pPr algn="l">
              <a:buFont typeface="Arial" panose="020B0604020202020204" pitchFamily="34" charset="0"/>
              <a:buChar char="•"/>
            </a:pPr>
            <a:r>
              <a:rPr lang="en-US" b="1" i="0" dirty="0">
                <a:solidFill>
                  <a:srgbClr val="2D3748"/>
                </a:solidFill>
                <a:effectLst/>
                <a:latin typeface="-apple-system"/>
              </a:rPr>
              <a:t>Type Safety:</a:t>
            </a:r>
            <a:r>
              <a:rPr lang="en-US" b="0" i="0" dirty="0">
                <a:solidFill>
                  <a:srgbClr val="2D3748"/>
                </a:solidFill>
                <a:effectLst/>
                <a:latin typeface="-apple-system"/>
              </a:rPr>
              <a:t> LINQ is type safe, so queries errors are type checked at compile time</a:t>
            </a:r>
          </a:p>
          <a:p>
            <a:endParaRPr lang="en-IN" dirty="0"/>
          </a:p>
        </p:txBody>
      </p:sp>
    </p:spTree>
    <p:extLst>
      <p:ext uri="{BB962C8B-B14F-4D97-AF65-F5344CB8AC3E}">
        <p14:creationId xmlns:p14="http://schemas.microsoft.com/office/powerpoint/2010/main" val="2768737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122D-55D9-78E8-25A8-C9E44BD792DD}"/>
              </a:ext>
            </a:extLst>
          </p:cNvPr>
          <p:cNvSpPr>
            <a:spLocks noGrp="1"/>
          </p:cNvSpPr>
          <p:nvPr>
            <p:ph type="title"/>
          </p:nvPr>
        </p:nvSpPr>
        <p:spPr/>
        <p:txBody>
          <a:bodyPr>
            <a:normAutofit fontScale="90000"/>
          </a:bodyPr>
          <a:lstStyle/>
          <a:p>
            <a:r>
              <a:rPr lang="en-US" b="1" i="0" dirty="0">
                <a:effectLst/>
                <a:latin typeface="-apple-system"/>
              </a:rPr>
              <a:t>List out the three main components of LINQ? Explain what is the extension of the file, when LINQ to SQL is used?</a:t>
            </a:r>
            <a:endParaRPr lang="en-IN" dirty="0"/>
          </a:p>
        </p:txBody>
      </p:sp>
      <p:sp>
        <p:nvSpPr>
          <p:cNvPr id="3" name="Content Placeholder 2">
            <a:extLst>
              <a:ext uri="{FF2B5EF4-FFF2-40B4-BE49-F238E27FC236}">
                <a16:creationId xmlns:a16="http://schemas.microsoft.com/office/drawing/2014/main" id="{BFFA9DA3-D7C2-843E-C0B3-A90FE72D6A2D}"/>
              </a:ext>
            </a:extLst>
          </p:cNvPr>
          <p:cNvSpPr>
            <a:spLocks noGrp="1"/>
          </p:cNvSpPr>
          <p:nvPr>
            <p:ph idx="1"/>
          </p:nvPr>
        </p:nvSpPr>
        <p:spPr/>
        <p:txBody>
          <a:bodyPr/>
          <a:lstStyle/>
          <a:p>
            <a:pPr algn="l"/>
            <a:r>
              <a:rPr lang="en-US" b="0" i="0" dirty="0">
                <a:solidFill>
                  <a:srgbClr val="2D3748"/>
                </a:solidFill>
                <a:effectLst/>
                <a:latin typeface="-apple-system"/>
              </a:rPr>
              <a:t>Three main components of LINQ are</a:t>
            </a:r>
          </a:p>
          <a:p>
            <a:pPr lvl="1"/>
            <a:r>
              <a:rPr lang="en-US" b="0" i="0" dirty="0">
                <a:solidFill>
                  <a:srgbClr val="2D3748"/>
                </a:solidFill>
                <a:effectLst/>
                <a:latin typeface="-apple-system"/>
              </a:rPr>
              <a:t>Standard Query Operators</a:t>
            </a:r>
          </a:p>
          <a:p>
            <a:pPr lvl="1"/>
            <a:r>
              <a:rPr lang="en-US" b="0" i="0" dirty="0">
                <a:solidFill>
                  <a:srgbClr val="2D3748"/>
                </a:solidFill>
                <a:effectLst/>
                <a:latin typeface="-apple-system"/>
              </a:rPr>
              <a:t>Language Extensions</a:t>
            </a:r>
          </a:p>
          <a:p>
            <a:pPr lvl="1"/>
            <a:r>
              <a:rPr lang="en-US" b="0" i="0" dirty="0">
                <a:solidFill>
                  <a:srgbClr val="2D3748"/>
                </a:solidFill>
                <a:effectLst/>
                <a:latin typeface="-apple-system"/>
              </a:rPr>
              <a:t>LINQ Providers</a:t>
            </a:r>
          </a:p>
          <a:p>
            <a:pPr algn="l"/>
            <a:r>
              <a:rPr lang="en-US" b="0" i="0" dirty="0">
                <a:solidFill>
                  <a:srgbClr val="2D3748"/>
                </a:solidFill>
                <a:effectLst/>
                <a:latin typeface="-apple-system"/>
              </a:rPr>
              <a:t>The extension of the file used is .</a:t>
            </a:r>
            <a:r>
              <a:rPr lang="en-US" b="0" i="0" dirty="0" err="1">
                <a:solidFill>
                  <a:srgbClr val="2D3748"/>
                </a:solidFill>
                <a:effectLst/>
                <a:latin typeface="-apple-system"/>
              </a:rPr>
              <a:t>dbml</a:t>
            </a:r>
            <a:endParaRPr lang="en-US" b="0" i="0" dirty="0">
              <a:solidFill>
                <a:srgbClr val="2D3748"/>
              </a:solidFill>
              <a:effectLst/>
              <a:latin typeface="-apple-system"/>
            </a:endParaRPr>
          </a:p>
          <a:p>
            <a:endParaRPr lang="en-IN" dirty="0"/>
          </a:p>
        </p:txBody>
      </p:sp>
    </p:spTree>
    <p:extLst>
      <p:ext uri="{BB962C8B-B14F-4D97-AF65-F5344CB8AC3E}">
        <p14:creationId xmlns:p14="http://schemas.microsoft.com/office/powerpoint/2010/main" val="2469292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BAE9E-FF03-D1D1-04B4-4F828A3CE38F}"/>
              </a:ext>
            </a:extLst>
          </p:cNvPr>
          <p:cNvSpPr>
            <a:spLocks noGrp="1"/>
          </p:cNvSpPr>
          <p:nvPr>
            <p:ph type="title"/>
          </p:nvPr>
        </p:nvSpPr>
        <p:spPr/>
        <p:txBody>
          <a:bodyPr/>
          <a:lstStyle/>
          <a:p>
            <a:r>
              <a:rPr lang="en-US" b="1" i="0" dirty="0">
                <a:effectLst/>
                <a:latin typeface="-apple-system"/>
              </a:rPr>
              <a:t>Define what is Where clause and Let clause?</a:t>
            </a:r>
            <a:endParaRPr lang="en-IN" dirty="0"/>
          </a:p>
        </p:txBody>
      </p:sp>
      <p:sp>
        <p:nvSpPr>
          <p:cNvPr id="3" name="Content Placeholder 2">
            <a:extLst>
              <a:ext uri="{FF2B5EF4-FFF2-40B4-BE49-F238E27FC236}">
                <a16:creationId xmlns:a16="http://schemas.microsoft.com/office/drawing/2014/main" id="{929C59B2-584C-51BF-6E78-DB311FA1C1E6}"/>
              </a:ext>
            </a:extLst>
          </p:cNvPr>
          <p:cNvSpPr>
            <a:spLocks noGrp="1"/>
          </p:cNvSpPr>
          <p:nvPr>
            <p:ph idx="1"/>
          </p:nvPr>
        </p:nvSpPr>
        <p:spPr/>
        <p:txBody>
          <a:bodyPr/>
          <a:lstStyle/>
          <a:p>
            <a:pPr algn="l">
              <a:buFont typeface="Arial" panose="020B0604020202020204" pitchFamily="34" charset="0"/>
              <a:buChar char="•"/>
            </a:pPr>
            <a:r>
              <a:rPr lang="en-US" b="1" i="0" dirty="0">
                <a:solidFill>
                  <a:srgbClr val="2D3748"/>
                </a:solidFill>
                <a:effectLst/>
                <a:latin typeface="-apple-system"/>
              </a:rPr>
              <a:t>Where clause</a:t>
            </a:r>
            <a:r>
              <a:rPr lang="en-US" b="0" i="0" dirty="0">
                <a:solidFill>
                  <a:srgbClr val="2D3748"/>
                </a:solidFill>
                <a:effectLst/>
                <a:latin typeface="-apple-system"/>
              </a:rPr>
              <a:t>: It allows adding some conditional filters to the query.</a:t>
            </a:r>
          </a:p>
          <a:p>
            <a:pPr algn="l">
              <a:buFont typeface="Arial" panose="020B0604020202020204" pitchFamily="34" charset="0"/>
              <a:buChar char="•"/>
            </a:pPr>
            <a:r>
              <a:rPr lang="en-US" b="1" i="0" dirty="0">
                <a:solidFill>
                  <a:srgbClr val="2D3748"/>
                </a:solidFill>
                <a:effectLst/>
                <a:latin typeface="-apple-system"/>
              </a:rPr>
              <a:t>Let clause</a:t>
            </a:r>
            <a:r>
              <a:rPr lang="en-US" b="0" i="0" dirty="0">
                <a:solidFill>
                  <a:srgbClr val="2D3748"/>
                </a:solidFill>
                <a:effectLst/>
                <a:latin typeface="-apple-system"/>
              </a:rPr>
              <a:t>: It allows defining a variable and assigning it a value calculated from the data values.</a:t>
            </a:r>
          </a:p>
        </p:txBody>
      </p:sp>
    </p:spTree>
    <p:extLst>
      <p:ext uri="{BB962C8B-B14F-4D97-AF65-F5344CB8AC3E}">
        <p14:creationId xmlns:p14="http://schemas.microsoft.com/office/powerpoint/2010/main" val="952189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8E06-6C65-246B-6894-1E8F0DF8AD16}"/>
              </a:ext>
            </a:extLst>
          </p:cNvPr>
          <p:cNvSpPr>
            <a:spLocks noGrp="1"/>
          </p:cNvSpPr>
          <p:nvPr>
            <p:ph type="title"/>
          </p:nvPr>
        </p:nvSpPr>
        <p:spPr/>
        <p:txBody>
          <a:bodyPr>
            <a:normAutofit/>
          </a:bodyPr>
          <a:lstStyle/>
          <a:p>
            <a:r>
              <a:rPr lang="en-US" b="1" i="0" dirty="0">
                <a:effectLst/>
                <a:latin typeface="-apple-system"/>
              </a:rPr>
              <a:t>Explain why SELECT clause comes after FROM clause in LINQ?</a:t>
            </a:r>
            <a:endParaRPr lang="en-IN" dirty="0"/>
          </a:p>
        </p:txBody>
      </p:sp>
      <p:sp>
        <p:nvSpPr>
          <p:cNvPr id="3" name="Content Placeholder 2">
            <a:extLst>
              <a:ext uri="{FF2B5EF4-FFF2-40B4-BE49-F238E27FC236}">
                <a16:creationId xmlns:a16="http://schemas.microsoft.com/office/drawing/2014/main" id="{4B014906-EF39-5082-3623-ADD1D393CEC1}"/>
              </a:ext>
            </a:extLst>
          </p:cNvPr>
          <p:cNvSpPr>
            <a:spLocks noGrp="1"/>
          </p:cNvSpPr>
          <p:nvPr>
            <p:ph idx="1"/>
          </p:nvPr>
        </p:nvSpPr>
        <p:spPr/>
        <p:txBody>
          <a:bodyPr/>
          <a:lstStyle/>
          <a:p>
            <a:r>
              <a:rPr lang="en-US" b="0" i="0" dirty="0">
                <a:solidFill>
                  <a:srgbClr val="2D3748"/>
                </a:solidFill>
                <a:effectLst/>
                <a:latin typeface="-apple-system"/>
              </a:rPr>
              <a:t>With other programming language and C#, LINQ is used, it requires all the variables to be declared first. “FROM” clause of LINQ query defines the range or conditions to select records. So, FROM clause must appear before SELECT in LINQ.</a:t>
            </a:r>
            <a:endParaRPr lang="en-IN" dirty="0"/>
          </a:p>
        </p:txBody>
      </p:sp>
    </p:spTree>
    <p:extLst>
      <p:ext uri="{BB962C8B-B14F-4D97-AF65-F5344CB8AC3E}">
        <p14:creationId xmlns:p14="http://schemas.microsoft.com/office/powerpoint/2010/main" val="2049638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B22F9-F2B5-E315-0DD8-97C2EF25AC5E}"/>
              </a:ext>
            </a:extLst>
          </p:cNvPr>
          <p:cNvSpPr>
            <a:spLocks noGrp="1"/>
          </p:cNvSpPr>
          <p:nvPr>
            <p:ph type="title"/>
          </p:nvPr>
        </p:nvSpPr>
        <p:spPr/>
        <p:txBody>
          <a:bodyPr>
            <a:normAutofit/>
          </a:bodyPr>
          <a:lstStyle/>
          <a:p>
            <a:r>
              <a:rPr lang="en-US" b="1" i="0" dirty="0">
                <a:effectLst/>
                <a:latin typeface="-apple-system"/>
              </a:rPr>
              <a:t>Explain what is the use of System.XML.Xlinq.dll?</a:t>
            </a:r>
            <a:endParaRPr lang="en-IN" dirty="0"/>
          </a:p>
        </p:txBody>
      </p:sp>
      <p:sp>
        <p:nvSpPr>
          <p:cNvPr id="3" name="Content Placeholder 2">
            <a:extLst>
              <a:ext uri="{FF2B5EF4-FFF2-40B4-BE49-F238E27FC236}">
                <a16:creationId xmlns:a16="http://schemas.microsoft.com/office/drawing/2014/main" id="{FE6B71B4-4446-036C-15E2-331813AA658A}"/>
              </a:ext>
            </a:extLst>
          </p:cNvPr>
          <p:cNvSpPr>
            <a:spLocks noGrp="1"/>
          </p:cNvSpPr>
          <p:nvPr>
            <p:ph idx="1"/>
          </p:nvPr>
        </p:nvSpPr>
        <p:spPr/>
        <p:txBody>
          <a:bodyPr/>
          <a:lstStyle/>
          <a:p>
            <a:r>
              <a:rPr lang="en-US" b="1" i="0" dirty="0">
                <a:solidFill>
                  <a:srgbClr val="2D3748"/>
                </a:solidFill>
                <a:effectLst/>
                <a:latin typeface="-apple-system"/>
              </a:rPr>
              <a:t>System.Data.Dlinq.dll</a:t>
            </a:r>
            <a:r>
              <a:rPr lang="en-US" b="0" i="0" dirty="0">
                <a:solidFill>
                  <a:srgbClr val="2D3748"/>
                </a:solidFill>
                <a:effectLst/>
                <a:latin typeface="-apple-system"/>
              </a:rPr>
              <a:t> provides the functionality to work with LINQ to SQL</a:t>
            </a:r>
            <a:endParaRPr lang="en-IN" dirty="0"/>
          </a:p>
        </p:txBody>
      </p:sp>
    </p:spTree>
    <p:extLst>
      <p:ext uri="{BB962C8B-B14F-4D97-AF65-F5344CB8AC3E}">
        <p14:creationId xmlns:p14="http://schemas.microsoft.com/office/powerpoint/2010/main" val="494746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51F9D-D49D-3E85-3194-1E756A3DDE65}"/>
              </a:ext>
            </a:extLst>
          </p:cNvPr>
          <p:cNvSpPr>
            <a:spLocks noGrp="1"/>
          </p:cNvSpPr>
          <p:nvPr>
            <p:ph type="title"/>
          </p:nvPr>
        </p:nvSpPr>
        <p:spPr/>
        <p:txBody>
          <a:bodyPr/>
          <a:lstStyle/>
          <a:p>
            <a:r>
              <a:rPr lang="en-US" b="1" i="0" dirty="0">
                <a:effectLst/>
                <a:latin typeface="-apple-system"/>
              </a:rPr>
              <a:t>Explain what is lambda expressions in LINQ?</a:t>
            </a:r>
            <a:endParaRPr lang="en-IN" dirty="0"/>
          </a:p>
        </p:txBody>
      </p:sp>
      <p:sp>
        <p:nvSpPr>
          <p:cNvPr id="3" name="Content Placeholder 2">
            <a:extLst>
              <a:ext uri="{FF2B5EF4-FFF2-40B4-BE49-F238E27FC236}">
                <a16:creationId xmlns:a16="http://schemas.microsoft.com/office/drawing/2014/main" id="{84971D7A-F8C3-627B-4918-7BB364AC8BDA}"/>
              </a:ext>
            </a:extLst>
          </p:cNvPr>
          <p:cNvSpPr>
            <a:spLocks noGrp="1"/>
          </p:cNvSpPr>
          <p:nvPr>
            <p:ph idx="1"/>
          </p:nvPr>
        </p:nvSpPr>
        <p:spPr/>
        <p:txBody>
          <a:bodyPr/>
          <a:lstStyle/>
          <a:p>
            <a:r>
              <a:rPr lang="en-US" b="0" i="0" dirty="0">
                <a:solidFill>
                  <a:srgbClr val="2D3748"/>
                </a:solidFill>
                <a:effectLst/>
                <a:latin typeface="-apple-system"/>
              </a:rPr>
              <a:t>Lambda expression is referred as a unique function use to form delegates or expression tree types, where right side is the output and left side is the input to the method. For writing LINQ queries particularly, Lambda expression is used.</a:t>
            </a:r>
            <a:endParaRPr lang="en-IN" dirty="0"/>
          </a:p>
        </p:txBody>
      </p:sp>
    </p:spTree>
    <p:extLst>
      <p:ext uri="{BB962C8B-B14F-4D97-AF65-F5344CB8AC3E}">
        <p14:creationId xmlns:p14="http://schemas.microsoft.com/office/powerpoint/2010/main" val="406171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1790</Words>
  <Application>Microsoft Office PowerPoint</Application>
  <PresentationFormat>Widescreen</PresentationFormat>
  <Paragraphs>123</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-apple-system</vt:lpstr>
      <vt:lpstr>Arial</vt:lpstr>
      <vt:lpstr>Calibri</vt:lpstr>
      <vt:lpstr>Calibri Light</vt:lpstr>
      <vt:lpstr>erdana</vt:lpstr>
      <vt:lpstr>inter-bold</vt:lpstr>
      <vt:lpstr>inter-regular</vt:lpstr>
      <vt:lpstr>Office Theme</vt:lpstr>
      <vt:lpstr>Language-Integrated Query (LINQ)</vt:lpstr>
      <vt:lpstr>Explain what is LINQ? Why is it required?</vt:lpstr>
      <vt:lpstr>What are the types of LINQ?</vt:lpstr>
      <vt:lpstr>Explain how LINQ is useful than Stored Procedures?</vt:lpstr>
      <vt:lpstr>List out the three main components of LINQ? Explain what is the extension of the file, when LINQ to SQL is used?</vt:lpstr>
      <vt:lpstr>Define what is Where clause and Let clause?</vt:lpstr>
      <vt:lpstr>Explain why SELECT clause comes after FROM clause in LINQ?</vt:lpstr>
      <vt:lpstr>Explain what is the use of System.XML.Xlinq.dll?</vt:lpstr>
      <vt:lpstr>Explain what is lambda expressions in LINQ?</vt:lpstr>
      <vt:lpstr>Explain how LINQ with databases can be used?</vt:lpstr>
      <vt:lpstr>Explain what is the difference between Skip() and SkipWhile() extension method?</vt:lpstr>
      <vt:lpstr>In LINQ how will you find the index of the element using where () with Lambda Expressions?</vt:lpstr>
      <vt:lpstr>Explain how you can assign a lambda expression to a delegate? </vt:lpstr>
      <vt:lpstr> Explain what is the difference between Statement Lambda and Expression Lambda?</vt:lpstr>
      <vt:lpstr>Mention what is the role of DataContext classes in LINQ?</vt:lpstr>
      <vt:lpstr>Explain what are LINQ query expressions?</vt:lpstr>
      <vt:lpstr>Explain what are compiled queries?</vt:lpstr>
      <vt:lpstr>Explain how standard query operators useful in LINQ?</vt:lpstr>
      <vt:lpstr>Explain what is the purpose of LINQ providers in LINQ?</vt:lpstr>
      <vt:lpstr>Explain how you can retrieve a single row with LINQ?</vt:lpstr>
      <vt:lpstr>LINQ query is executed in which statement?</vt:lpstr>
      <vt:lpstr>Explain what is “LINQ to Objects”?</vt:lpstr>
      <vt:lpstr>Explain how you can differentiate between Conversion Operator “ToDictionary” and “IEnumerable” of LINQ?</vt:lpstr>
      <vt:lpstr>What is the difference between First() and FirstOrDefault() selector methods in LINQ?</vt:lpstr>
      <vt:lpstr>What do you understand by DataContext class? How is it related to LINQ?</vt:lpstr>
      <vt:lpstr>What is Expression Tree in LINQ?</vt:lpstr>
      <vt:lpstr>Define API in LINQ?</vt:lpstr>
      <vt:lpstr>Explain LINQ Lambda expression with example?</vt:lpstr>
      <vt:lpstr>What are the advantages of using LINQ in Dataset?</vt:lpstr>
      <vt:lpstr>What are the different ways to write LINQ query syntax?</vt:lpstr>
      <vt:lpstr>What is the Query syntax?</vt:lpstr>
      <vt:lpstr>Enumerable or Queryable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Language-Integrated Query (LINQ)</dc:title>
  <dc:creator>CHAUDHARY, VIKASH</dc:creator>
  <cp:lastModifiedBy>CHAUDHARY, VIKASH</cp:lastModifiedBy>
  <cp:revision>12</cp:revision>
  <dcterms:created xsi:type="dcterms:W3CDTF">2023-03-09T10:43:38Z</dcterms:created>
  <dcterms:modified xsi:type="dcterms:W3CDTF">2023-03-09T12:25:38Z</dcterms:modified>
</cp:coreProperties>
</file>