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NodeJS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ExpressJs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MongoDB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NodeJS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 err="1"/>
            <a:t>ExpressJs</a:t>
          </a:r>
          <a:endParaRPr lang="en-US" sz="40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MongoDB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/>
              <a:t>Node.js, Express &amp; MongoDB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Rahul Ranjan Nayak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2BA3-06AD-4BAE-B283-F3C2DAC1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6769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 !!!!</a:t>
            </a:r>
          </a:p>
        </p:txBody>
      </p:sp>
    </p:spTree>
    <p:extLst>
      <p:ext uri="{BB962C8B-B14F-4D97-AF65-F5344CB8AC3E}">
        <p14:creationId xmlns:p14="http://schemas.microsoft.com/office/powerpoint/2010/main" val="238381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26278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095D-6F60-4D4D-BD88-612C8B08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9D0E-2298-419A-95BA-7039C14A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an implementation of a web server based on </a:t>
            </a:r>
            <a:r>
              <a:rPr lang="en-US" sz="2800" dirty="0" err="1"/>
              <a:t>Javascript</a:t>
            </a:r>
            <a:r>
              <a:rPr lang="en-US" sz="2800" dirty="0"/>
              <a:t>.</a:t>
            </a:r>
          </a:p>
          <a:p>
            <a:r>
              <a:rPr lang="en-US" sz="2800" dirty="0"/>
              <a:t> Is not a web framework, it’s a platform! </a:t>
            </a:r>
            <a:r>
              <a:rPr lang="en-US" sz="2400" dirty="0"/>
              <a:t>(It’s like saying that </a:t>
            </a:r>
            <a:r>
              <a:rPr lang="en-US" sz="2400" dirty="0" err="1"/>
              <a:t>.net</a:t>
            </a:r>
            <a:r>
              <a:rPr lang="en-US" sz="2400" dirty="0"/>
              <a:t> is a web development framework)</a:t>
            </a:r>
          </a:p>
        </p:txBody>
      </p:sp>
    </p:spTree>
    <p:extLst>
      <p:ext uri="{BB962C8B-B14F-4D97-AF65-F5344CB8AC3E}">
        <p14:creationId xmlns:p14="http://schemas.microsoft.com/office/powerpoint/2010/main" val="136548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57D4-6270-4645-A8DF-1FEE2A22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4577-97C2-4D31-AC50-142A0B8C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PROS: -</a:t>
            </a:r>
          </a:p>
          <a:p>
            <a:pPr lvl="1"/>
            <a:r>
              <a:rPr lang="en-US" sz="2000" dirty="0"/>
              <a:t> Is very efficient in resources usage. 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code is compiled. </a:t>
            </a:r>
          </a:p>
          <a:p>
            <a:pPr lvl="1"/>
            <a:r>
              <a:rPr lang="en-US" sz="2000" dirty="0"/>
              <a:t> Runs on a single thread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both on frontend &amp; backend - Easier for designers </a:t>
            </a:r>
          </a:p>
          <a:p>
            <a:r>
              <a:rPr lang="en-US" sz="2000" dirty="0"/>
              <a:t>CONS: -</a:t>
            </a:r>
          </a:p>
          <a:p>
            <a:pPr lvl="1"/>
            <a:r>
              <a:rPr lang="en-US" sz="2000" dirty="0"/>
              <a:t>Configuration on Windows systems is a pain in the ass. </a:t>
            </a:r>
          </a:p>
          <a:p>
            <a:pPr lvl="1"/>
            <a:r>
              <a:rPr lang="en-US" sz="2000" dirty="0"/>
              <a:t> Not useful for computation intensive tasks or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0484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6D3A-2057-4D91-A697-971016F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event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E917-0A53-499D-BE3C-AAA0215C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SYNC:-</a:t>
            </a:r>
          </a:p>
          <a:p>
            <a:pPr lvl="1"/>
            <a:r>
              <a:rPr lang="en-US" sz="2000" dirty="0"/>
              <a:t>var result = </a:t>
            </a:r>
            <a:r>
              <a:rPr lang="en-US" sz="2000" dirty="0" err="1"/>
              <a:t>db.query</a:t>
            </a:r>
            <a:r>
              <a:rPr lang="en-US" sz="2000" dirty="0"/>
              <a:t>("select x from </a:t>
            </a:r>
            <a:r>
              <a:rPr lang="en-US" sz="2000" dirty="0" err="1"/>
              <a:t>table_Y</a:t>
            </a:r>
            <a:r>
              <a:rPr lang="en-US" sz="2000" dirty="0"/>
              <a:t>"); </a:t>
            </a:r>
          </a:p>
          <a:p>
            <a:pPr marL="274320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doSomethingWith</a:t>
            </a:r>
            <a:r>
              <a:rPr lang="en-US" sz="2000" dirty="0"/>
              <a:t>(result); 		//wait for result </a:t>
            </a:r>
          </a:p>
          <a:p>
            <a:pPr marL="274320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doSomethingWithOutResult</a:t>
            </a:r>
            <a:r>
              <a:rPr lang="en-US" sz="2000" dirty="0"/>
              <a:t>(); 		//execution is blocked!! </a:t>
            </a:r>
          </a:p>
          <a:p>
            <a:r>
              <a:rPr lang="en-US" dirty="0"/>
              <a:t>ASYNC:-</a:t>
            </a:r>
          </a:p>
          <a:p>
            <a:pPr marL="274320" lvl="1" indent="0">
              <a:buNone/>
            </a:pPr>
            <a:r>
              <a:rPr lang="en-US" sz="2000" dirty="0" err="1"/>
              <a:t>db.query</a:t>
            </a:r>
            <a:r>
              <a:rPr lang="en-US" sz="2000" dirty="0"/>
              <a:t>(“select x from </a:t>
            </a:r>
            <a:r>
              <a:rPr lang="en-US" sz="2000" dirty="0" err="1"/>
              <a:t>table_Y</a:t>
            </a:r>
            <a:r>
              <a:rPr lang="en-US" sz="2000" dirty="0"/>
              <a:t>”, function (result) { </a:t>
            </a:r>
          </a:p>
          <a:p>
            <a:pPr marL="274320" lvl="1" indent="0">
              <a:buNone/>
            </a:pPr>
            <a:r>
              <a:rPr lang="en-US" sz="2000" dirty="0" err="1"/>
              <a:t>doSomethingWith</a:t>
            </a:r>
            <a:r>
              <a:rPr lang="en-US" sz="2000" dirty="0"/>
              <a:t>(result); 			//wait for result</a:t>
            </a:r>
          </a:p>
          <a:p>
            <a:pPr marL="274320" lvl="1" indent="0">
              <a:buNone/>
            </a:pPr>
            <a:r>
              <a:rPr lang="en-US" sz="2000" dirty="0"/>
              <a:t> }); </a:t>
            </a:r>
          </a:p>
          <a:p>
            <a:pPr marL="274320" lvl="1" indent="0">
              <a:buNone/>
            </a:pPr>
            <a:r>
              <a:rPr lang="en-US" sz="2000" dirty="0" err="1"/>
              <a:t>doSomethingWithOutResult</a:t>
            </a:r>
            <a:r>
              <a:rPr lang="en-US" sz="2000" dirty="0"/>
              <a:t>(); 		//executes without any delay!</a:t>
            </a:r>
          </a:p>
        </p:txBody>
      </p:sp>
    </p:spTree>
    <p:extLst>
      <p:ext uri="{BB962C8B-B14F-4D97-AF65-F5344CB8AC3E}">
        <p14:creationId xmlns:p14="http://schemas.microsoft.com/office/powerpoint/2010/main" val="313169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D9D4-E012-4FB1-BE11-31659072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- </a:t>
            </a:r>
            <a:r>
              <a:rPr lang="en-US" dirty="0" err="1"/>
              <a:t>FileSystem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3E4E-C098-4BBC-A329-E4033001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var fs = require("fs"); // Asynchronous read </a:t>
            </a:r>
          </a:p>
          <a:p>
            <a:pPr lvl="1"/>
            <a:r>
              <a:rPr lang="en-US" sz="2000" dirty="0" err="1"/>
              <a:t>fs.readFile</a:t>
            </a:r>
            <a:r>
              <a:rPr lang="en-US" sz="2000" dirty="0"/>
              <a:t>('input.txt’, </a:t>
            </a:r>
          </a:p>
          <a:p>
            <a:pPr lvl="1"/>
            <a:r>
              <a:rPr lang="en-US" sz="2000" dirty="0"/>
              <a:t>function (err, data) { </a:t>
            </a:r>
          </a:p>
          <a:p>
            <a:pPr lvl="1"/>
            <a:r>
              <a:rPr lang="en-US" sz="2000" dirty="0"/>
              <a:t>if (err) { return </a:t>
            </a:r>
            <a:r>
              <a:rPr lang="en-US" sz="2000" dirty="0" err="1"/>
              <a:t>console.error</a:t>
            </a:r>
            <a:r>
              <a:rPr lang="en-US" sz="2000" dirty="0"/>
              <a:t>(err); } </a:t>
            </a:r>
          </a:p>
          <a:p>
            <a:pPr lvl="1"/>
            <a:r>
              <a:rPr lang="en-US" sz="2000" dirty="0"/>
              <a:t>console.log("Asynchronous read: " + </a:t>
            </a:r>
            <a:r>
              <a:rPr lang="en-US" sz="2000" dirty="0" err="1"/>
              <a:t>data.toString</a:t>
            </a:r>
            <a:r>
              <a:rPr lang="en-US" sz="2000" dirty="0"/>
              <a:t>()); }); // Synchronous read </a:t>
            </a:r>
          </a:p>
          <a:p>
            <a:pPr lvl="1"/>
            <a:r>
              <a:rPr lang="en-US" sz="2000" dirty="0"/>
              <a:t>var data = </a:t>
            </a:r>
            <a:r>
              <a:rPr lang="en-US" sz="2000" dirty="0" err="1"/>
              <a:t>fs.readFileSync</a:t>
            </a:r>
            <a:r>
              <a:rPr lang="en-US" sz="2000" dirty="0"/>
              <a:t>('input.txt’); </a:t>
            </a:r>
          </a:p>
          <a:p>
            <a:pPr lvl="1"/>
            <a:r>
              <a:rPr lang="en-US" sz="2000" dirty="0"/>
              <a:t>console.log("Synchronous read: " + </a:t>
            </a:r>
            <a:r>
              <a:rPr lang="en-US" sz="2000" dirty="0" err="1"/>
              <a:t>data.toString</a:t>
            </a:r>
            <a:r>
              <a:rPr lang="en-US" sz="2000" dirty="0"/>
              <a:t>()); </a:t>
            </a:r>
          </a:p>
          <a:p>
            <a:pPr lvl="1"/>
            <a:r>
              <a:rPr lang="en-US" sz="2000" dirty="0"/>
              <a:t>console.log("Program Ended");</a:t>
            </a:r>
          </a:p>
        </p:txBody>
      </p:sp>
    </p:spTree>
    <p:extLst>
      <p:ext uri="{BB962C8B-B14F-4D97-AF65-F5344CB8AC3E}">
        <p14:creationId xmlns:p14="http://schemas.microsoft.com/office/powerpoint/2010/main" val="170986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D899-C906-4013-9B69-FE8B4781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6A36-E785-4568-8FAC-4448D2F8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It’s a non relational database It’s non-transactional: </a:t>
            </a:r>
          </a:p>
          <a:p>
            <a:r>
              <a:rPr lang="en-US" sz="2000" dirty="0"/>
              <a:t>Only guarantees that read/write operations are atomic, but rollback cannot be done </a:t>
            </a:r>
          </a:p>
          <a:p>
            <a:r>
              <a:rPr lang="en-US" sz="2000" dirty="0"/>
              <a:t>Better performance than most relational databases Not suitable for highly concurrent applications (i.e. commerce or financial applications where account balances or product stock must be synchronized between requests). </a:t>
            </a:r>
          </a:p>
          <a:p>
            <a:r>
              <a:rPr lang="en-US" sz="2000" dirty="0"/>
              <a:t>Suitable to work on non-concurrent and large amounts of data (i.e. timeline, logging, analytics, </a:t>
            </a:r>
            <a:r>
              <a:rPr lang="en-US" sz="2000" dirty="0" err="1"/>
              <a:t>etc</a:t>
            </a:r>
            <a:r>
              <a:rPr lang="en-US" sz="2000" dirty="0"/>
              <a:t>) </a:t>
            </a:r>
          </a:p>
          <a:p>
            <a:r>
              <a:rPr lang="en-US" sz="2000" dirty="0"/>
              <a:t>Uses </a:t>
            </a:r>
            <a:r>
              <a:rPr lang="en-US" sz="2000" dirty="0" err="1"/>
              <a:t>Javascript</a:t>
            </a:r>
            <a:r>
              <a:rPr lang="en-US" sz="2000" dirty="0"/>
              <a:t> as programming language! Mongoose Other relational &amp; non-relational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4361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46EE-FAF5-4813-ADB3-8B4D5D91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84E8-6E58-4B3E-B73F-60A0A31C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a node package:</a:t>
            </a:r>
          </a:p>
          <a:p>
            <a:pPr lvl="1"/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dirty="0" err="1"/>
              <a:t>mongodbd</a:t>
            </a:r>
            <a:endParaRPr lang="en-US" sz="2400" dirty="0"/>
          </a:p>
          <a:p>
            <a:r>
              <a:rPr lang="en-US" sz="2400" dirty="0"/>
              <a:t>Start database (from </a:t>
            </a:r>
            <a:r>
              <a:rPr lang="en-US" sz="2400" dirty="0" err="1"/>
              <a:t>cmd</a:t>
            </a:r>
            <a:r>
              <a:rPr lang="en-US" sz="2400" dirty="0"/>
              <a:t>):</a:t>
            </a:r>
          </a:p>
          <a:p>
            <a:pPr lvl="1"/>
            <a:r>
              <a:rPr lang="en-US" sz="2400" dirty="0" err="1"/>
              <a:t>mongod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mongo </a:t>
            </a:r>
          </a:p>
          <a:p>
            <a:pPr lvl="2"/>
            <a:r>
              <a:rPr lang="en-US" sz="2400" dirty="0"/>
              <a:t>default port is 27017</a:t>
            </a:r>
          </a:p>
        </p:txBody>
      </p:sp>
    </p:spTree>
    <p:extLst>
      <p:ext uri="{BB962C8B-B14F-4D97-AF65-F5344CB8AC3E}">
        <p14:creationId xmlns:p14="http://schemas.microsoft.com/office/powerpoint/2010/main" val="26218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9CE5-9018-47EA-972E-2EED65AF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F8A6-F973-415C-832A-4B48BD04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var Mongo = require(“</a:t>
            </a:r>
            <a:r>
              <a:rPr lang="en-US" sz="2000" dirty="0" err="1"/>
              <a:t>mongodb</a:t>
            </a:r>
            <a:r>
              <a:rPr lang="en-US" sz="2000" dirty="0"/>
              <a:t>”).</a:t>
            </a:r>
            <a:r>
              <a:rPr lang="en-US" sz="2000" dirty="0" err="1"/>
              <a:t>MongoClient</a:t>
            </a:r>
            <a:r>
              <a:rPr lang="en-US" sz="2000" dirty="0"/>
              <a:t>; //connect to ‘test’, if not exists, create it </a:t>
            </a:r>
          </a:p>
          <a:p>
            <a:r>
              <a:rPr lang="en-US" sz="2000" dirty="0" err="1"/>
              <a:t>Mongo.connect</a:t>
            </a:r>
            <a:r>
              <a:rPr lang="en-US" sz="2000" dirty="0"/>
              <a:t>(“</a:t>
            </a:r>
            <a:r>
              <a:rPr lang="en-US" sz="2000" dirty="0" err="1"/>
              <a:t>mongodb</a:t>
            </a:r>
            <a:r>
              <a:rPr lang="en-US" sz="2000" dirty="0"/>
              <a:t>://localhost:27017/test”, function(err, </a:t>
            </a:r>
            <a:r>
              <a:rPr lang="en-US" sz="2000" dirty="0" err="1"/>
              <a:t>db</a:t>
            </a:r>
            <a:r>
              <a:rPr lang="en-US" sz="2000" dirty="0"/>
              <a:t>){</a:t>
            </a:r>
          </a:p>
          <a:p>
            <a:r>
              <a:rPr lang="en-US" sz="2000" dirty="0"/>
              <a:t> if(!err){</a:t>
            </a:r>
          </a:p>
          <a:p>
            <a:r>
              <a:rPr lang="en-US" sz="2000" dirty="0"/>
              <a:t>var collection = </a:t>
            </a:r>
            <a:r>
              <a:rPr lang="en-US" sz="2000" dirty="0" err="1"/>
              <a:t>db.collection</a:t>
            </a:r>
            <a:r>
              <a:rPr lang="en-US" sz="2000" dirty="0"/>
              <a:t>(‘users’); </a:t>
            </a:r>
          </a:p>
          <a:p>
            <a:r>
              <a:rPr lang="en-US" sz="2000" dirty="0" err="1"/>
              <a:t>collection.insert</a:t>
            </a:r>
            <a:r>
              <a:rPr lang="en-US" sz="2000" dirty="0"/>
              <a:t>({</a:t>
            </a:r>
            <a:r>
              <a:rPr lang="en-US" sz="2000" dirty="0" err="1"/>
              <a:t>name:’Lionel</a:t>
            </a:r>
            <a:r>
              <a:rPr lang="en-US" sz="2000" dirty="0"/>
              <a:t>’, </a:t>
            </a:r>
            <a:r>
              <a:rPr lang="en-US" sz="2000" dirty="0" err="1"/>
              <a:t>apellidos</a:t>
            </a:r>
            <a:r>
              <a:rPr lang="en-US" sz="2000" dirty="0"/>
              <a:t>:’Messi’}, function(err, collection){}); </a:t>
            </a:r>
          </a:p>
          <a:p>
            <a:r>
              <a:rPr lang="en-US" sz="2000" dirty="0" err="1"/>
              <a:t>collection.update</a:t>
            </a:r>
            <a:r>
              <a:rPr lang="en-US" sz="2000" dirty="0"/>
              <a:t>({</a:t>
            </a:r>
            <a:r>
              <a:rPr lang="en-US" sz="2000" dirty="0" err="1"/>
              <a:t>apellidos</a:t>
            </a:r>
            <a:r>
              <a:rPr lang="en-US" sz="2000" dirty="0"/>
              <a:t>:’Messi’}, {$set:{name:’D10S’}}); </a:t>
            </a:r>
          </a:p>
          <a:p>
            <a:r>
              <a:rPr lang="en-US" sz="2000" dirty="0" err="1"/>
              <a:t>collection.remove</a:t>
            </a:r>
            <a:r>
              <a:rPr lang="en-US" sz="2000" dirty="0"/>
              <a:t>({</a:t>
            </a:r>
            <a:r>
              <a:rPr lang="en-US" sz="2000" dirty="0" err="1"/>
              <a:t>apellidos</a:t>
            </a:r>
            <a:r>
              <a:rPr lang="en-US" sz="2000" dirty="0"/>
              <a:t>:’Messi’}); } });</a:t>
            </a:r>
          </a:p>
        </p:txBody>
      </p:sp>
    </p:spTree>
    <p:extLst>
      <p:ext uri="{BB962C8B-B14F-4D97-AF65-F5344CB8AC3E}">
        <p14:creationId xmlns:p14="http://schemas.microsoft.com/office/powerpoint/2010/main" val="1550893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{5F3D8719-1161-450A-93C3-122AC804E530}tf78438558_win32</Template>
  <TotalTime>0</TotalTime>
  <Words>506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Node.js, Express &amp; MongoDB</vt:lpstr>
      <vt:lpstr>CONTENTS</vt:lpstr>
      <vt:lpstr>What is Node.js</vt:lpstr>
      <vt:lpstr>Pros &amp; Cons of Node.js</vt:lpstr>
      <vt:lpstr>Node.js event based</vt:lpstr>
      <vt:lpstr>Node.js - FileSystem</vt:lpstr>
      <vt:lpstr>MongoDB</vt:lpstr>
      <vt:lpstr>MongoDB - setup</vt:lpstr>
      <vt:lpstr>Example</vt:lpstr>
      <vt:lpstr>Thank You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2020-09-27T07:48:25Z</dcterms:created>
  <dcterms:modified xsi:type="dcterms:W3CDTF">2020-09-27T08:07:47Z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