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01" r:id="rId42"/>
    <p:sldId id="296" r:id="rId43"/>
    <p:sldId id="297" r:id="rId44"/>
    <p:sldId id="298" r:id="rId45"/>
    <p:sldId id="299" r:id="rId46"/>
    <p:sldId id="300"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6" r:id="rId91"/>
    <p:sldId id="347" r:id="rId92"/>
    <p:sldId id="345" r:id="rId93"/>
    <p:sldId id="348" r:id="rId94"/>
    <p:sldId id="349"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7" d="100"/>
          <a:sy n="37" d="100"/>
        </p:scale>
        <p:origin x="9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5EFCCA-5A1D-4D11-96E4-7628184F6D59}"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5D8C5B1A-B748-4A0A-96E0-F8E9E49D169D}">
      <dgm:prSet custT="1"/>
      <dgm:spPr/>
      <dgm:t>
        <a:bodyPr/>
        <a:lstStyle/>
        <a:p>
          <a:r>
            <a:rPr lang="en-US" sz="2000" b="0" i="0" dirty="0"/>
            <a:t>When functions can be treated like any other variable then those functions are first-class functions.</a:t>
          </a:r>
          <a:endParaRPr lang="en-US" sz="2000" dirty="0"/>
        </a:p>
      </dgm:t>
    </dgm:pt>
    <dgm:pt modelId="{367AB287-3155-44AA-B2A4-EB480D5F2BC2}" type="parTrans" cxnId="{064F12AE-3227-4033-9EFD-D896CEAE54EE}">
      <dgm:prSet/>
      <dgm:spPr/>
      <dgm:t>
        <a:bodyPr/>
        <a:lstStyle/>
        <a:p>
          <a:endParaRPr lang="en-US"/>
        </a:p>
      </dgm:t>
    </dgm:pt>
    <dgm:pt modelId="{3AF78ACA-A221-4AB9-9EC8-2A93E2532EE4}" type="sibTrans" cxnId="{064F12AE-3227-4033-9EFD-D896CEAE54EE}">
      <dgm:prSet phldrT="1" phldr="0"/>
      <dgm:spPr/>
      <dgm:t>
        <a:bodyPr/>
        <a:lstStyle/>
        <a:p>
          <a:r>
            <a:rPr lang="en-US"/>
            <a:t>1</a:t>
          </a:r>
          <a:endParaRPr lang="en-US" dirty="0"/>
        </a:p>
      </dgm:t>
    </dgm:pt>
    <dgm:pt modelId="{1C638522-A706-48AA-85BC-AB60127C5821}">
      <dgm:prSet/>
      <dgm:spPr/>
      <dgm:t>
        <a:bodyPr/>
        <a:lstStyle/>
        <a:p>
          <a:r>
            <a:rPr lang="en-US" b="0" i="0"/>
            <a:t>function can be passed as a param to another function(callback)</a:t>
          </a:r>
          <a:endParaRPr lang="en-US"/>
        </a:p>
      </dgm:t>
    </dgm:pt>
    <dgm:pt modelId="{15281716-E7BB-4D18-98CA-B597E3DF0982}" type="parTrans" cxnId="{522A9DE3-B038-4F96-BF0A-779F0B0476C1}">
      <dgm:prSet/>
      <dgm:spPr/>
      <dgm:t>
        <a:bodyPr/>
        <a:lstStyle/>
        <a:p>
          <a:endParaRPr lang="en-US"/>
        </a:p>
      </dgm:t>
    </dgm:pt>
    <dgm:pt modelId="{438059C2-3CC7-4421-B2D3-E7E753A6C8A5}" type="sibTrans" cxnId="{522A9DE3-B038-4F96-BF0A-779F0B0476C1}">
      <dgm:prSet phldrT="2" phldr="0"/>
      <dgm:spPr/>
      <dgm:t>
        <a:bodyPr/>
        <a:lstStyle/>
        <a:p>
          <a:r>
            <a:rPr lang="en-US"/>
            <a:t>2</a:t>
          </a:r>
        </a:p>
      </dgm:t>
    </dgm:pt>
    <dgm:pt modelId="{AD13E9DF-6583-4375-ABD6-C10C3ADBCE64}">
      <dgm:prSet/>
      <dgm:spPr/>
      <dgm:t>
        <a:bodyPr/>
        <a:lstStyle/>
        <a:p>
          <a:r>
            <a:rPr lang="en-US" b="0" i="0"/>
            <a:t>function can return another function(higher-order function).</a:t>
          </a:r>
          <a:endParaRPr lang="en-US"/>
        </a:p>
      </dgm:t>
    </dgm:pt>
    <dgm:pt modelId="{2EF0DAED-FBF7-4F60-ADFD-66BA32E0CDA9}" type="parTrans" cxnId="{3417EB6F-A16D-45B6-9B0F-3DF9020AD5D3}">
      <dgm:prSet/>
      <dgm:spPr/>
      <dgm:t>
        <a:bodyPr/>
        <a:lstStyle/>
        <a:p>
          <a:endParaRPr lang="en-US"/>
        </a:p>
      </dgm:t>
    </dgm:pt>
    <dgm:pt modelId="{DE1BA105-969D-4724-8CEF-63473DF5DC89}" type="sibTrans" cxnId="{3417EB6F-A16D-45B6-9B0F-3DF9020AD5D3}">
      <dgm:prSet phldrT="3" phldr="0"/>
      <dgm:spPr/>
      <dgm:t>
        <a:bodyPr/>
        <a:lstStyle/>
        <a:p>
          <a:r>
            <a:rPr lang="en-US"/>
            <a:t>3</a:t>
          </a:r>
        </a:p>
      </dgm:t>
    </dgm:pt>
    <dgm:pt modelId="{6E2E255C-6031-4D7B-8891-3344F5188758}">
      <dgm:prSet/>
      <dgm:spPr/>
      <dgm:t>
        <a:bodyPr/>
        <a:lstStyle/>
        <a:p>
          <a:r>
            <a:rPr lang="en-US" b="0" i="0"/>
            <a:t>map() and filter() are higher-order functions that are popularly used</a:t>
          </a:r>
          <a:r>
            <a:rPr lang="en-US"/>
            <a:t>.</a:t>
          </a:r>
        </a:p>
      </dgm:t>
    </dgm:pt>
    <dgm:pt modelId="{77AD9EC1-6A80-4067-B059-0764C9F5BC9D}" type="parTrans" cxnId="{E275C47C-7FE9-4842-B2AB-14E4CF7B44CD}">
      <dgm:prSet/>
      <dgm:spPr/>
      <dgm:t>
        <a:bodyPr/>
        <a:lstStyle/>
        <a:p>
          <a:endParaRPr lang="en-US"/>
        </a:p>
      </dgm:t>
    </dgm:pt>
    <dgm:pt modelId="{50B4DF36-10FB-42DE-AEAA-94230C2D2621}" type="sibTrans" cxnId="{E275C47C-7FE9-4842-B2AB-14E4CF7B44CD}">
      <dgm:prSet phldrT="4" phldr="0"/>
      <dgm:spPr/>
      <dgm:t>
        <a:bodyPr/>
        <a:lstStyle/>
        <a:p>
          <a:r>
            <a:rPr lang="en-US"/>
            <a:t>4</a:t>
          </a:r>
          <a:endParaRPr lang="en-US" dirty="0"/>
        </a:p>
      </dgm:t>
    </dgm:pt>
    <dgm:pt modelId="{81419987-524B-4F11-AEAD-F5CF8A1C56C9}" type="pres">
      <dgm:prSet presAssocID="{ED5EFCCA-5A1D-4D11-96E4-7628184F6D59}" presName="Name0" presStyleCnt="0">
        <dgm:presLayoutVars>
          <dgm:animLvl val="lvl"/>
          <dgm:resizeHandles val="exact"/>
        </dgm:presLayoutVars>
      </dgm:prSet>
      <dgm:spPr/>
    </dgm:pt>
    <dgm:pt modelId="{B32EDDA9-0494-418C-A3E8-4F7915B811A1}" type="pres">
      <dgm:prSet presAssocID="{5D8C5B1A-B748-4A0A-96E0-F8E9E49D169D}" presName="compositeNode" presStyleCnt="0">
        <dgm:presLayoutVars>
          <dgm:bulletEnabled val="1"/>
        </dgm:presLayoutVars>
      </dgm:prSet>
      <dgm:spPr/>
    </dgm:pt>
    <dgm:pt modelId="{20538CB9-F0A4-45DA-8426-1604B36BC821}" type="pres">
      <dgm:prSet presAssocID="{5D8C5B1A-B748-4A0A-96E0-F8E9E49D169D}" presName="bgRect" presStyleLbl="bgAccFollowNode1" presStyleIdx="0" presStyleCnt="4"/>
      <dgm:spPr/>
    </dgm:pt>
    <dgm:pt modelId="{E8CD3A8E-C028-49FE-94D5-00E09C8D26DC}" type="pres">
      <dgm:prSet presAssocID="{3AF78ACA-A221-4AB9-9EC8-2A93E2532EE4}" presName="sibTransNodeCircle" presStyleLbl="alignNode1" presStyleIdx="0" presStyleCnt="8" custLinFactNeighborX="-5230" custLinFactNeighborY="-78616">
        <dgm:presLayoutVars>
          <dgm:chMax val="0"/>
          <dgm:bulletEnabled/>
        </dgm:presLayoutVars>
      </dgm:prSet>
      <dgm:spPr/>
    </dgm:pt>
    <dgm:pt modelId="{BB84EC1E-50C5-4E30-B815-46BF3D839222}" type="pres">
      <dgm:prSet presAssocID="{5D8C5B1A-B748-4A0A-96E0-F8E9E49D169D}" presName="bottomLine" presStyleLbl="alignNode1" presStyleIdx="1" presStyleCnt="8">
        <dgm:presLayoutVars/>
      </dgm:prSet>
      <dgm:spPr/>
    </dgm:pt>
    <dgm:pt modelId="{96853BDA-36EB-414D-A16C-54B18D28D69E}" type="pres">
      <dgm:prSet presAssocID="{5D8C5B1A-B748-4A0A-96E0-F8E9E49D169D}" presName="nodeText" presStyleLbl="bgAccFollowNode1" presStyleIdx="0" presStyleCnt="4">
        <dgm:presLayoutVars>
          <dgm:bulletEnabled val="1"/>
        </dgm:presLayoutVars>
      </dgm:prSet>
      <dgm:spPr/>
    </dgm:pt>
    <dgm:pt modelId="{05E1FA44-4AFA-4F05-9461-C9E8ED89D2E7}" type="pres">
      <dgm:prSet presAssocID="{3AF78ACA-A221-4AB9-9EC8-2A93E2532EE4}" presName="sibTrans" presStyleCnt="0"/>
      <dgm:spPr/>
    </dgm:pt>
    <dgm:pt modelId="{219971F2-54E1-4A2A-B566-FA86B6AF1D83}" type="pres">
      <dgm:prSet presAssocID="{1C638522-A706-48AA-85BC-AB60127C5821}" presName="compositeNode" presStyleCnt="0">
        <dgm:presLayoutVars>
          <dgm:bulletEnabled val="1"/>
        </dgm:presLayoutVars>
      </dgm:prSet>
      <dgm:spPr/>
    </dgm:pt>
    <dgm:pt modelId="{97C467ED-4425-4FB5-B4F1-569AAB731EB0}" type="pres">
      <dgm:prSet presAssocID="{1C638522-A706-48AA-85BC-AB60127C5821}" presName="bgRect" presStyleLbl="bgAccFollowNode1" presStyleIdx="1" presStyleCnt="4"/>
      <dgm:spPr/>
    </dgm:pt>
    <dgm:pt modelId="{E622FE13-012F-4DE5-B43B-36429C834A8C}" type="pres">
      <dgm:prSet presAssocID="{438059C2-3CC7-4421-B2D3-E7E753A6C8A5}" presName="sibTransNodeCircle" presStyleLbl="alignNode1" presStyleIdx="2" presStyleCnt="8" custLinFactNeighborX="4738" custLinFactNeighborY="-83393">
        <dgm:presLayoutVars>
          <dgm:chMax val="0"/>
          <dgm:bulletEnabled/>
        </dgm:presLayoutVars>
      </dgm:prSet>
      <dgm:spPr/>
    </dgm:pt>
    <dgm:pt modelId="{6A04DA11-5F85-4C0C-B9ED-A2ED58344642}" type="pres">
      <dgm:prSet presAssocID="{1C638522-A706-48AA-85BC-AB60127C5821}" presName="bottomLine" presStyleLbl="alignNode1" presStyleIdx="3" presStyleCnt="8">
        <dgm:presLayoutVars/>
      </dgm:prSet>
      <dgm:spPr/>
    </dgm:pt>
    <dgm:pt modelId="{8F4B31C2-71E7-4454-9D35-E1C4B26D1FC1}" type="pres">
      <dgm:prSet presAssocID="{1C638522-A706-48AA-85BC-AB60127C5821}" presName="nodeText" presStyleLbl="bgAccFollowNode1" presStyleIdx="1" presStyleCnt="4">
        <dgm:presLayoutVars>
          <dgm:bulletEnabled val="1"/>
        </dgm:presLayoutVars>
      </dgm:prSet>
      <dgm:spPr/>
    </dgm:pt>
    <dgm:pt modelId="{A2FB7D3F-694A-4EAC-8393-ECE88A357EAF}" type="pres">
      <dgm:prSet presAssocID="{438059C2-3CC7-4421-B2D3-E7E753A6C8A5}" presName="sibTrans" presStyleCnt="0"/>
      <dgm:spPr/>
    </dgm:pt>
    <dgm:pt modelId="{8A793684-5B82-4DE0-A993-1B60F107644F}" type="pres">
      <dgm:prSet presAssocID="{AD13E9DF-6583-4375-ABD6-C10C3ADBCE64}" presName="compositeNode" presStyleCnt="0">
        <dgm:presLayoutVars>
          <dgm:bulletEnabled val="1"/>
        </dgm:presLayoutVars>
      </dgm:prSet>
      <dgm:spPr/>
    </dgm:pt>
    <dgm:pt modelId="{8AC33D9C-E04C-449D-A449-8A20C1CADAFB}" type="pres">
      <dgm:prSet presAssocID="{AD13E9DF-6583-4375-ABD6-C10C3ADBCE64}" presName="bgRect" presStyleLbl="bgAccFollowNode1" presStyleIdx="2" presStyleCnt="4"/>
      <dgm:spPr/>
    </dgm:pt>
    <dgm:pt modelId="{00372631-E834-460A-B30D-99AB3553831C}" type="pres">
      <dgm:prSet presAssocID="{DE1BA105-969D-4724-8CEF-63473DF5DC89}" presName="sibTransNodeCircle" presStyleLbl="alignNode1" presStyleIdx="4" presStyleCnt="8" custLinFactNeighborX="1895" custLinFactNeighborY="-79603">
        <dgm:presLayoutVars>
          <dgm:chMax val="0"/>
          <dgm:bulletEnabled/>
        </dgm:presLayoutVars>
      </dgm:prSet>
      <dgm:spPr/>
    </dgm:pt>
    <dgm:pt modelId="{71E44874-6BF8-4075-90AC-F5BEB6C6BE5C}" type="pres">
      <dgm:prSet presAssocID="{AD13E9DF-6583-4375-ABD6-C10C3ADBCE64}" presName="bottomLine" presStyleLbl="alignNode1" presStyleIdx="5" presStyleCnt="8">
        <dgm:presLayoutVars/>
      </dgm:prSet>
      <dgm:spPr/>
    </dgm:pt>
    <dgm:pt modelId="{594ABFD2-579D-4251-BE12-A18783F2E105}" type="pres">
      <dgm:prSet presAssocID="{AD13E9DF-6583-4375-ABD6-C10C3ADBCE64}" presName="nodeText" presStyleLbl="bgAccFollowNode1" presStyleIdx="2" presStyleCnt="4">
        <dgm:presLayoutVars>
          <dgm:bulletEnabled val="1"/>
        </dgm:presLayoutVars>
      </dgm:prSet>
      <dgm:spPr/>
    </dgm:pt>
    <dgm:pt modelId="{CDBB338D-C66A-4A71-830E-366A51DD1440}" type="pres">
      <dgm:prSet presAssocID="{DE1BA105-969D-4724-8CEF-63473DF5DC89}" presName="sibTrans" presStyleCnt="0"/>
      <dgm:spPr/>
    </dgm:pt>
    <dgm:pt modelId="{DDBE6033-0809-43E1-B9EA-925D51B43094}" type="pres">
      <dgm:prSet presAssocID="{6E2E255C-6031-4D7B-8891-3344F5188758}" presName="compositeNode" presStyleCnt="0">
        <dgm:presLayoutVars>
          <dgm:bulletEnabled val="1"/>
        </dgm:presLayoutVars>
      </dgm:prSet>
      <dgm:spPr/>
    </dgm:pt>
    <dgm:pt modelId="{D1C648C1-8A7A-49BE-8C1F-E0C8B991A198}" type="pres">
      <dgm:prSet presAssocID="{6E2E255C-6031-4D7B-8891-3344F5188758}" presName="bgRect" presStyleLbl="bgAccFollowNode1" presStyleIdx="3" presStyleCnt="4"/>
      <dgm:spPr/>
    </dgm:pt>
    <dgm:pt modelId="{4DE0BE70-DF5D-4178-9C17-B48C28DAC22F}" type="pres">
      <dgm:prSet presAssocID="{50B4DF36-10FB-42DE-AEAA-94230C2D2621}" presName="sibTransNodeCircle" presStyleLbl="alignNode1" presStyleIdx="6" presStyleCnt="8" custLinFactNeighborX="2539" custLinFactNeighborY="-76760">
        <dgm:presLayoutVars>
          <dgm:chMax val="0"/>
          <dgm:bulletEnabled/>
        </dgm:presLayoutVars>
      </dgm:prSet>
      <dgm:spPr/>
    </dgm:pt>
    <dgm:pt modelId="{D985A40B-6869-4399-BB52-7EBAE99E343C}" type="pres">
      <dgm:prSet presAssocID="{6E2E255C-6031-4D7B-8891-3344F5188758}" presName="bottomLine" presStyleLbl="alignNode1" presStyleIdx="7" presStyleCnt="8">
        <dgm:presLayoutVars/>
      </dgm:prSet>
      <dgm:spPr/>
    </dgm:pt>
    <dgm:pt modelId="{B1760093-9172-4FE6-8FFB-3B88B500AEF7}" type="pres">
      <dgm:prSet presAssocID="{6E2E255C-6031-4D7B-8891-3344F5188758}" presName="nodeText" presStyleLbl="bgAccFollowNode1" presStyleIdx="3" presStyleCnt="4">
        <dgm:presLayoutVars>
          <dgm:bulletEnabled val="1"/>
        </dgm:presLayoutVars>
      </dgm:prSet>
      <dgm:spPr/>
    </dgm:pt>
  </dgm:ptLst>
  <dgm:cxnLst>
    <dgm:cxn modelId="{E0C15A03-8DF5-4382-A318-1C1B3456E000}" type="presOf" srcId="{6E2E255C-6031-4D7B-8891-3344F5188758}" destId="{B1760093-9172-4FE6-8FFB-3B88B500AEF7}" srcOrd="1" destOrd="0" presId="urn:microsoft.com/office/officeart/2016/7/layout/BasicLinearProcessNumbered"/>
    <dgm:cxn modelId="{1E55DE40-CFC1-475D-94CA-60B52FADD63F}" type="presOf" srcId="{AD13E9DF-6583-4375-ABD6-C10C3ADBCE64}" destId="{8AC33D9C-E04C-449D-A449-8A20C1CADAFB}" srcOrd="0" destOrd="0" presId="urn:microsoft.com/office/officeart/2016/7/layout/BasicLinearProcessNumbered"/>
    <dgm:cxn modelId="{F5DF524D-1302-4FF3-9D5C-628A3AEC9AE6}" type="presOf" srcId="{1C638522-A706-48AA-85BC-AB60127C5821}" destId="{97C467ED-4425-4FB5-B4F1-569AAB731EB0}" srcOrd="0" destOrd="0" presId="urn:microsoft.com/office/officeart/2016/7/layout/BasicLinearProcessNumbered"/>
    <dgm:cxn modelId="{3417EB6F-A16D-45B6-9B0F-3DF9020AD5D3}" srcId="{ED5EFCCA-5A1D-4D11-96E4-7628184F6D59}" destId="{AD13E9DF-6583-4375-ABD6-C10C3ADBCE64}" srcOrd="2" destOrd="0" parTransId="{2EF0DAED-FBF7-4F60-ADFD-66BA32E0CDA9}" sibTransId="{DE1BA105-969D-4724-8CEF-63473DF5DC89}"/>
    <dgm:cxn modelId="{9F290250-1F87-441A-BE1D-55180E7981C2}" type="presOf" srcId="{ED5EFCCA-5A1D-4D11-96E4-7628184F6D59}" destId="{81419987-524B-4F11-AEAD-F5CF8A1C56C9}" srcOrd="0" destOrd="0" presId="urn:microsoft.com/office/officeart/2016/7/layout/BasicLinearProcessNumbered"/>
    <dgm:cxn modelId="{FB012755-239B-4541-B1B7-7507FF94DF13}" type="presOf" srcId="{DE1BA105-969D-4724-8CEF-63473DF5DC89}" destId="{00372631-E834-460A-B30D-99AB3553831C}" srcOrd="0" destOrd="0" presId="urn:microsoft.com/office/officeart/2016/7/layout/BasicLinearProcessNumbered"/>
    <dgm:cxn modelId="{E275C47C-7FE9-4842-B2AB-14E4CF7B44CD}" srcId="{ED5EFCCA-5A1D-4D11-96E4-7628184F6D59}" destId="{6E2E255C-6031-4D7B-8891-3344F5188758}" srcOrd="3" destOrd="0" parTransId="{77AD9EC1-6A80-4067-B059-0764C9F5BC9D}" sibTransId="{50B4DF36-10FB-42DE-AEAA-94230C2D2621}"/>
    <dgm:cxn modelId="{8F1EA89D-54E1-460D-ADA2-6B76E631258B}" type="presOf" srcId="{3AF78ACA-A221-4AB9-9EC8-2A93E2532EE4}" destId="{E8CD3A8E-C028-49FE-94D5-00E09C8D26DC}" srcOrd="0" destOrd="0" presId="urn:microsoft.com/office/officeart/2016/7/layout/BasicLinearProcessNumbered"/>
    <dgm:cxn modelId="{064F12AE-3227-4033-9EFD-D896CEAE54EE}" srcId="{ED5EFCCA-5A1D-4D11-96E4-7628184F6D59}" destId="{5D8C5B1A-B748-4A0A-96E0-F8E9E49D169D}" srcOrd="0" destOrd="0" parTransId="{367AB287-3155-44AA-B2A4-EB480D5F2BC2}" sibTransId="{3AF78ACA-A221-4AB9-9EC8-2A93E2532EE4}"/>
    <dgm:cxn modelId="{C96035B2-80BA-4B5E-BC6A-3A18B04B68B1}" type="presOf" srcId="{50B4DF36-10FB-42DE-AEAA-94230C2D2621}" destId="{4DE0BE70-DF5D-4178-9C17-B48C28DAC22F}" srcOrd="0" destOrd="0" presId="urn:microsoft.com/office/officeart/2016/7/layout/BasicLinearProcessNumbered"/>
    <dgm:cxn modelId="{8F0025BC-D132-44B7-A0AF-7FF971D4F7E5}" type="presOf" srcId="{6E2E255C-6031-4D7B-8891-3344F5188758}" destId="{D1C648C1-8A7A-49BE-8C1F-E0C8B991A198}" srcOrd="0" destOrd="0" presId="urn:microsoft.com/office/officeart/2016/7/layout/BasicLinearProcessNumbered"/>
    <dgm:cxn modelId="{A62B14D2-FDE2-434E-9CAD-4DB3F48A4C2F}" type="presOf" srcId="{1C638522-A706-48AA-85BC-AB60127C5821}" destId="{8F4B31C2-71E7-4454-9D35-E1C4B26D1FC1}" srcOrd="1" destOrd="0" presId="urn:microsoft.com/office/officeart/2016/7/layout/BasicLinearProcessNumbered"/>
    <dgm:cxn modelId="{2989A4D5-3C11-4096-A792-D91C2798D5CC}" type="presOf" srcId="{5D8C5B1A-B748-4A0A-96E0-F8E9E49D169D}" destId="{20538CB9-F0A4-45DA-8426-1604B36BC821}" srcOrd="0" destOrd="0" presId="urn:microsoft.com/office/officeart/2016/7/layout/BasicLinearProcessNumbered"/>
    <dgm:cxn modelId="{8DD61DD8-EC03-48C3-B1D0-C3C5DC6E27A4}" type="presOf" srcId="{5D8C5B1A-B748-4A0A-96E0-F8E9E49D169D}" destId="{96853BDA-36EB-414D-A16C-54B18D28D69E}" srcOrd="1" destOrd="0" presId="urn:microsoft.com/office/officeart/2016/7/layout/BasicLinearProcessNumbered"/>
    <dgm:cxn modelId="{522A9DE3-B038-4F96-BF0A-779F0B0476C1}" srcId="{ED5EFCCA-5A1D-4D11-96E4-7628184F6D59}" destId="{1C638522-A706-48AA-85BC-AB60127C5821}" srcOrd="1" destOrd="0" parTransId="{15281716-E7BB-4D18-98CA-B597E3DF0982}" sibTransId="{438059C2-3CC7-4421-B2D3-E7E753A6C8A5}"/>
    <dgm:cxn modelId="{1C5F84E8-7A05-4D23-A660-75AABA20362B}" type="presOf" srcId="{AD13E9DF-6583-4375-ABD6-C10C3ADBCE64}" destId="{594ABFD2-579D-4251-BE12-A18783F2E105}" srcOrd="1" destOrd="0" presId="urn:microsoft.com/office/officeart/2016/7/layout/BasicLinearProcessNumbered"/>
    <dgm:cxn modelId="{CE180DEE-9A7C-4760-8F0A-7FB4F6A10A2B}" type="presOf" srcId="{438059C2-3CC7-4421-B2D3-E7E753A6C8A5}" destId="{E622FE13-012F-4DE5-B43B-36429C834A8C}" srcOrd="0" destOrd="0" presId="urn:microsoft.com/office/officeart/2016/7/layout/BasicLinearProcessNumbered"/>
    <dgm:cxn modelId="{4E9B1E0C-B89D-4BA5-929E-1220BC8F3823}" type="presParOf" srcId="{81419987-524B-4F11-AEAD-F5CF8A1C56C9}" destId="{B32EDDA9-0494-418C-A3E8-4F7915B811A1}" srcOrd="0" destOrd="0" presId="urn:microsoft.com/office/officeart/2016/7/layout/BasicLinearProcessNumbered"/>
    <dgm:cxn modelId="{4E85A6B2-48C4-401D-A7AE-9D031DFEC745}" type="presParOf" srcId="{B32EDDA9-0494-418C-A3E8-4F7915B811A1}" destId="{20538CB9-F0A4-45DA-8426-1604B36BC821}" srcOrd="0" destOrd="0" presId="urn:microsoft.com/office/officeart/2016/7/layout/BasicLinearProcessNumbered"/>
    <dgm:cxn modelId="{AA3D4245-E6F3-498D-B214-30DE314271E6}" type="presParOf" srcId="{B32EDDA9-0494-418C-A3E8-4F7915B811A1}" destId="{E8CD3A8E-C028-49FE-94D5-00E09C8D26DC}" srcOrd="1" destOrd="0" presId="urn:microsoft.com/office/officeart/2016/7/layout/BasicLinearProcessNumbered"/>
    <dgm:cxn modelId="{F15711A2-F8F2-4224-819B-9210DFBFD7D4}" type="presParOf" srcId="{B32EDDA9-0494-418C-A3E8-4F7915B811A1}" destId="{BB84EC1E-50C5-4E30-B815-46BF3D839222}" srcOrd="2" destOrd="0" presId="urn:microsoft.com/office/officeart/2016/7/layout/BasicLinearProcessNumbered"/>
    <dgm:cxn modelId="{4CCB4522-1FAF-4B5A-B859-F8F9D611662B}" type="presParOf" srcId="{B32EDDA9-0494-418C-A3E8-4F7915B811A1}" destId="{96853BDA-36EB-414D-A16C-54B18D28D69E}" srcOrd="3" destOrd="0" presId="urn:microsoft.com/office/officeart/2016/7/layout/BasicLinearProcessNumbered"/>
    <dgm:cxn modelId="{54EC72BE-FE10-4322-A860-11B5DAE13966}" type="presParOf" srcId="{81419987-524B-4F11-AEAD-F5CF8A1C56C9}" destId="{05E1FA44-4AFA-4F05-9461-C9E8ED89D2E7}" srcOrd="1" destOrd="0" presId="urn:microsoft.com/office/officeart/2016/7/layout/BasicLinearProcessNumbered"/>
    <dgm:cxn modelId="{7EBF82FB-F45D-4393-9476-E690DA5F5E89}" type="presParOf" srcId="{81419987-524B-4F11-AEAD-F5CF8A1C56C9}" destId="{219971F2-54E1-4A2A-B566-FA86B6AF1D83}" srcOrd="2" destOrd="0" presId="urn:microsoft.com/office/officeart/2016/7/layout/BasicLinearProcessNumbered"/>
    <dgm:cxn modelId="{4D6F1160-FA28-4A8F-9FFC-0455B454A5F4}" type="presParOf" srcId="{219971F2-54E1-4A2A-B566-FA86B6AF1D83}" destId="{97C467ED-4425-4FB5-B4F1-569AAB731EB0}" srcOrd="0" destOrd="0" presId="urn:microsoft.com/office/officeart/2016/7/layout/BasicLinearProcessNumbered"/>
    <dgm:cxn modelId="{38E42F4B-AA5A-418A-BB1D-725775735C76}" type="presParOf" srcId="{219971F2-54E1-4A2A-B566-FA86B6AF1D83}" destId="{E622FE13-012F-4DE5-B43B-36429C834A8C}" srcOrd="1" destOrd="0" presId="urn:microsoft.com/office/officeart/2016/7/layout/BasicLinearProcessNumbered"/>
    <dgm:cxn modelId="{8D222342-5EB1-418B-8FC5-B38332A71097}" type="presParOf" srcId="{219971F2-54E1-4A2A-B566-FA86B6AF1D83}" destId="{6A04DA11-5F85-4C0C-B9ED-A2ED58344642}" srcOrd="2" destOrd="0" presId="urn:microsoft.com/office/officeart/2016/7/layout/BasicLinearProcessNumbered"/>
    <dgm:cxn modelId="{94120232-B961-43B4-832B-4D0FA1AF0F3E}" type="presParOf" srcId="{219971F2-54E1-4A2A-B566-FA86B6AF1D83}" destId="{8F4B31C2-71E7-4454-9D35-E1C4B26D1FC1}" srcOrd="3" destOrd="0" presId="urn:microsoft.com/office/officeart/2016/7/layout/BasicLinearProcessNumbered"/>
    <dgm:cxn modelId="{CC0F5CAE-6C16-4436-A074-6AAAF648DCE4}" type="presParOf" srcId="{81419987-524B-4F11-AEAD-F5CF8A1C56C9}" destId="{A2FB7D3F-694A-4EAC-8393-ECE88A357EAF}" srcOrd="3" destOrd="0" presId="urn:microsoft.com/office/officeart/2016/7/layout/BasicLinearProcessNumbered"/>
    <dgm:cxn modelId="{2C4B7B7B-9DD7-45A6-B810-2823BE9FB39A}" type="presParOf" srcId="{81419987-524B-4F11-AEAD-F5CF8A1C56C9}" destId="{8A793684-5B82-4DE0-A993-1B60F107644F}" srcOrd="4" destOrd="0" presId="urn:microsoft.com/office/officeart/2016/7/layout/BasicLinearProcessNumbered"/>
    <dgm:cxn modelId="{323CD4B3-B525-495B-BBE6-4166C78399C5}" type="presParOf" srcId="{8A793684-5B82-4DE0-A993-1B60F107644F}" destId="{8AC33D9C-E04C-449D-A449-8A20C1CADAFB}" srcOrd="0" destOrd="0" presId="urn:microsoft.com/office/officeart/2016/7/layout/BasicLinearProcessNumbered"/>
    <dgm:cxn modelId="{2DBE341C-11E0-4E40-AD31-9675D2605584}" type="presParOf" srcId="{8A793684-5B82-4DE0-A993-1B60F107644F}" destId="{00372631-E834-460A-B30D-99AB3553831C}" srcOrd="1" destOrd="0" presId="urn:microsoft.com/office/officeart/2016/7/layout/BasicLinearProcessNumbered"/>
    <dgm:cxn modelId="{4BD77ED4-5708-4C60-8F5E-245BFE0A1053}" type="presParOf" srcId="{8A793684-5B82-4DE0-A993-1B60F107644F}" destId="{71E44874-6BF8-4075-90AC-F5BEB6C6BE5C}" srcOrd="2" destOrd="0" presId="urn:microsoft.com/office/officeart/2016/7/layout/BasicLinearProcessNumbered"/>
    <dgm:cxn modelId="{2FA92EFE-6C42-4D9D-ABAF-C2B95E4306E3}" type="presParOf" srcId="{8A793684-5B82-4DE0-A993-1B60F107644F}" destId="{594ABFD2-579D-4251-BE12-A18783F2E105}" srcOrd="3" destOrd="0" presId="urn:microsoft.com/office/officeart/2016/7/layout/BasicLinearProcessNumbered"/>
    <dgm:cxn modelId="{D9E16F2B-3CBB-468A-9940-781E6FD6A720}" type="presParOf" srcId="{81419987-524B-4F11-AEAD-F5CF8A1C56C9}" destId="{CDBB338D-C66A-4A71-830E-366A51DD1440}" srcOrd="5" destOrd="0" presId="urn:microsoft.com/office/officeart/2016/7/layout/BasicLinearProcessNumbered"/>
    <dgm:cxn modelId="{FF1F5984-8D19-413E-9E74-8B9F533B9E54}" type="presParOf" srcId="{81419987-524B-4F11-AEAD-F5CF8A1C56C9}" destId="{DDBE6033-0809-43E1-B9EA-925D51B43094}" srcOrd="6" destOrd="0" presId="urn:microsoft.com/office/officeart/2016/7/layout/BasicLinearProcessNumbered"/>
    <dgm:cxn modelId="{6DF4AA87-E850-4754-AB5C-9DBF7710AE31}" type="presParOf" srcId="{DDBE6033-0809-43E1-B9EA-925D51B43094}" destId="{D1C648C1-8A7A-49BE-8C1F-E0C8B991A198}" srcOrd="0" destOrd="0" presId="urn:microsoft.com/office/officeart/2016/7/layout/BasicLinearProcessNumbered"/>
    <dgm:cxn modelId="{7EF61153-DB78-4E39-ADF0-97714DE8FFB2}" type="presParOf" srcId="{DDBE6033-0809-43E1-B9EA-925D51B43094}" destId="{4DE0BE70-DF5D-4178-9C17-B48C28DAC22F}" srcOrd="1" destOrd="0" presId="urn:microsoft.com/office/officeart/2016/7/layout/BasicLinearProcessNumbered"/>
    <dgm:cxn modelId="{F912B868-D02C-4E01-A634-A41BF1D73E78}" type="presParOf" srcId="{DDBE6033-0809-43E1-B9EA-925D51B43094}" destId="{D985A40B-6869-4399-BB52-7EBAE99E343C}" srcOrd="2" destOrd="0" presId="urn:microsoft.com/office/officeart/2016/7/layout/BasicLinearProcessNumbered"/>
    <dgm:cxn modelId="{4F82729B-4027-4367-899B-8AD238874D30}" type="presParOf" srcId="{DDBE6033-0809-43E1-B9EA-925D51B43094}" destId="{B1760093-9172-4FE6-8FFB-3B88B500AEF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F06F68-C1E9-4673-80B8-E834A3990C4E}"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3DDFC4F0-E3A3-403E-9A6C-77A3DC829B31}">
      <dgm:prSet/>
      <dgm:spPr>
        <a:solidFill>
          <a:schemeClr val="accent1">
            <a:lumMod val="75000"/>
          </a:schemeClr>
        </a:solidFill>
      </dgm:spPr>
      <dgm:t>
        <a:bodyPr/>
        <a:lstStyle/>
        <a:p>
          <a:r>
            <a:rPr lang="en-US" b="0" i="0" dirty="0">
              <a:solidFill>
                <a:schemeClr val="bg1"/>
              </a:solidFill>
            </a:rPr>
            <a:t>It can be managed by several package installers and their configuration file accordingly.</a:t>
          </a:r>
          <a:endParaRPr lang="en-US" dirty="0">
            <a:solidFill>
              <a:schemeClr val="bg1"/>
            </a:solidFill>
          </a:endParaRPr>
        </a:p>
      </dgm:t>
    </dgm:pt>
    <dgm:pt modelId="{E283FCD1-A31C-4E07-97C0-59566910FA9F}" type="parTrans" cxnId="{FB4B9D9D-893A-46BE-8346-5025DF5B319C}">
      <dgm:prSet/>
      <dgm:spPr/>
      <dgm:t>
        <a:bodyPr/>
        <a:lstStyle/>
        <a:p>
          <a:endParaRPr lang="en-US"/>
        </a:p>
      </dgm:t>
    </dgm:pt>
    <dgm:pt modelId="{6537292F-A131-4671-B66D-0672AED4E865}" type="sibTrans" cxnId="{FB4B9D9D-893A-46BE-8346-5025DF5B319C}">
      <dgm:prSet/>
      <dgm:spPr/>
      <dgm:t>
        <a:bodyPr/>
        <a:lstStyle/>
        <a:p>
          <a:endParaRPr lang="en-US"/>
        </a:p>
      </dgm:t>
    </dgm:pt>
    <dgm:pt modelId="{4C1CA9E5-B5D8-4FE4-88EC-09A6B4F614E1}">
      <dgm:prSet/>
      <dgm:spPr>
        <a:solidFill>
          <a:schemeClr val="accent1">
            <a:lumMod val="75000"/>
          </a:schemeClr>
        </a:solidFill>
      </dgm:spPr>
      <dgm:t>
        <a:bodyPr/>
        <a:lstStyle/>
        <a:p>
          <a:r>
            <a:rPr lang="en-US" b="0" i="0" dirty="0">
              <a:solidFill>
                <a:schemeClr val="bg1"/>
              </a:solidFill>
            </a:rPr>
            <a:t>Out of them mostly use </a:t>
          </a:r>
          <a:r>
            <a:rPr lang="en-US" b="0" i="0" dirty="0" err="1">
              <a:solidFill>
                <a:schemeClr val="bg1"/>
              </a:solidFill>
            </a:rPr>
            <a:t>npm</a:t>
          </a:r>
          <a:r>
            <a:rPr lang="en-US" b="0" i="0" dirty="0">
              <a:solidFill>
                <a:schemeClr val="bg1"/>
              </a:solidFill>
            </a:rPr>
            <a:t> or yarn.</a:t>
          </a:r>
          <a:endParaRPr lang="en-US" dirty="0">
            <a:solidFill>
              <a:schemeClr val="bg1"/>
            </a:solidFill>
          </a:endParaRPr>
        </a:p>
      </dgm:t>
    </dgm:pt>
    <dgm:pt modelId="{2A2D2497-2C98-4526-B635-CBC246D0F894}" type="parTrans" cxnId="{ABF8A6A8-2FBC-44D7-8CBC-BB8189E95B50}">
      <dgm:prSet/>
      <dgm:spPr/>
      <dgm:t>
        <a:bodyPr/>
        <a:lstStyle/>
        <a:p>
          <a:endParaRPr lang="en-US"/>
        </a:p>
      </dgm:t>
    </dgm:pt>
    <dgm:pt modelId="{F44B7FDD-015A-48DD-B185-BC881961D1B1}" type="sibTrans" cxnId="{ABF8A6A8-2FBC-44D7-8CBC-BB8189E95B50}">
      <dgm:prSet/>
      <dgm:spPr/>
      <dgm:t>
        <a:bodyPr/>
        <a:lstStyle/>
        <a:p>
          <a:endParaRPr lang="en-US"/>
        </a:p>
      </dgm:t>
    </dgm:pt>
    <dgm:pt modelId="{24703765-74CC-40F4-8FE4-310CB9FBE5F2}">
      <dgm:prSet/>
      <dgm:spPr/>
      <dgm:t>
        <a:bodyPr/>
        <a:lstStyle/>
        <a:p>
          <a:r>
            <a:rPr lang="en-US" b="0" i="0" dirty="0"/>
            <a:t>To maintain versions of libs being installed in a project we use </a:t>
          </a:r>
          <a:r>
            <a:rPr lang="en-US" b="0" i="0" dirty="0" err="1"/>
            <a:t>package.json</a:t>
          </a:r>
          <a:endParaRPr lang="en-US" dirty="0"/>
        </a:p>
      </dgm:t>
    </dgm:pt>
    <dgm:pt modelId="{A29CFCC3-8711-4AC7-A094-F9E896D768FA}" type="parTrans" cxnId="{60E72237-988B-4EB1-B671-FB0E35FE6F79}">
      <dgm:prSet/>
      <dgm:spPr/>
      <dgm:t>
        <a:bodyPr/>
        <a:lstStyle/>
        <a:p>
          <a:endParaRPr lang="en-US"/>
        </a:p>
      </dgm:t>
    </dgm:pt>
    <dgm:pt modelId="{96923282-97A3-458D-BE72-AA6722708643}" type="sibTrans" cxnId="{60E72237-988B-4EB1-B671-FB0E35FE6F79}">
      <dgm:prSet/>
      <dgm:spPr/>
      <dgm:t>
        <a:bodyPr/>
        <a:lstStyle/>
        <a:p>
          <a:endParaRPr lang="en-US"/>
        </a:p>
      </dgm:t>
    </dgm:pt>
    <dgm:pt modelId="{332B3364-6D1C-4960-A1F7-E855C60A11F5}" type="pres">
      <dgm:prSet presAssocID="{F0F06F68-C1E9-4673-80B8-E834A3990C4E}" presName="diagram" presStyleCnt="0">
        <dgm:presLayoutVars>
          <dgm:dir/>
          <dgm:resizeHandles val="exact"/>
        </dgm:presLayoutVars>
      </dgm:prSet>
      <dgm:spPr/>
    </dgm:pt>
    <dgm:pt modelId="{2A3FCE4B-9061-4108-9A4C-AEC4A75B6301}" type="pres">
      <dgm:prSet presAssocID="{3DDFC4F0-E3A3-403E-9A6C-77A3DC829B31}" presName="node" presStyleLbl="node1" presStyleIdx="0" presStyleCnt="3">
        <dgm:presLayoutVars>
          <dgm:bulletEnabled val="1"/>
        </dgm:presLayoutVars>
      </dgm:prSet>
      <dgm:spPr/>
    </dgm:pt>
    <dgm:pt modelId="{A5C5AD1C-119C-4293-AB07-0101D065DA93}" type="pres">
      <dgm:prSet presAssocID="{6537292F-A131-4671-B66D-0672AED4E865}" presName="sibTrans" presStyleCnt="0"/>
      <dgm:spPr/>
    </dgm:pt>
    <dgm:pt modelId="{EE7FE091-A313-4C56-A091-0A93DDE533CA}" type="pres">
      <dgm:prSet presAssocID="{4C1CA9E5-B5D8-4FE4-88EC-09A6B4F614E1}" presName="node" presStyleLbl="node1" presStyleIdx="1" presStyleCnt="3">
        <dgm:presLayoutVars>
          <dgm:bulletEnabled val="1"/>
        </dgm:presLayoutVars>
      </dgm:prSet>
      <dgm:spPr/>
    </dgm:pt>
    <dgm:pt modelId="{FC5CB853-99E8-4798-AE88-D0143AD6960C}" type="pres">
      <dgm:prSet presAssocID="{F44B7FDD-015A-48DD-B185-BC881961D1B1}" presName="sibTrans" presStyleCnt="0"/>
      <dgm:spPr/>
    </dgm:pt>
    <dgm:pt modelId="{8EAC4EE5-4E5F-40B9-B807-C7B1AFDB324A}" type="pres">
      <dgm:prSet presAssocID="{24703765-74CC-40F4-8FE4-310CB9FBE5F2}" presName="node" presStyleLbl="node1" presStyleIdx="2" presStyleCnt="3">
        <dgm:presLayoutVars>
          <dgm:bulletEnabled val="1"/>
        </dgm:presLayoutVars>
      </dgm:prSet>
      <dgm:spPr/>
    </dgm:pt>
  </dgm:ptLst>
  <dgm:cxnLst>
    <dgm:cxn modelId="{1B632716-CCF6-457D-B13C-94D4FC1F76DF}" type="presOf" srcId="{4C1CA9E5-B5D8-4FE4-88EC-09A6B4F614E1}" destId="{EE7FE091-A313-4C56-A091-0A93DDE533CA}" srcOrd="0" destOrd="0" presId="urn:microsoft.com/office/officeart/2005/8/layout/default"/>
    <dgm:cxn modelId="{60E72237-988B-4EB1-B671-FB0E35FE6F79}" srcId="{F0F06F68-C1E9-4673-80B8-E834A3990C4E}" destId="{24703765-74CC-40F4-8FE4-310CB9FBE5F2}" srcOrd="2" destOrd="0" parTransId="{A29CFCC3-8711-4AC7-A094-F9E896D768FA}" sibTransId="{96923282-97A3-458D-BE72-AA6722708643}"/>
    <dgm:cxn modelId="{B2171D4B-C4D2-4788-9CA3-2E1C9F9E2FA9}" type="presOf" srcId="{24703765-74CC-40F4-8FE4-310CB9FBE5F2}" destId="{8EAC4EE5-4E5F-40B9-B807-C7B1AFDB324A}" srcOrd="0" destOrd="0" presId="urn:microsoft.com/office/officeart/2005/8/layout/default"/>
    <dgm:cxn modelId="{21AF219B-F359-4C1F-8531-B0F37E29F8F9}" type="presOf" srcId="{F0F06F68-C1E9-4673-80B8-E834A3990C4E}" destId="{332B3364-6D1C-4960-A1F7-E855C60A11F5}" srcOrd="0" destOrd="0" presId="urn:microsoft.com/office/officeart/2005/8/layout/default"/>
    <dgm:cxn modelId="{FB4B9D9D-893A-46BE-8346-5025DF5B319C}" srcId="{F0F06F68-C1E9-4673-80B8-E834A3990C4E}" destId="{3DDFC4F0-E3A3-403E-9A6C-77A3DC829B31}" srcOrd="0" destOrd="0" parTransId="{E283FCD1-A31C-4E07-97C0-59566910FA9F}" sibTransId="{6537292F-A131-4671-B66D-0672AED4E865}"/>
    <dgm:cxn modelId="{ABF8A6A8-2FBC-44D7-8CBC-BB8189E95B50}" srcId="{F0F06F68-C1E9-4673-80B8-E834A3990C4E}" destId="{4C1CA9E5-B5D8-4FE4-88EC-09A6B4F614E1}" srcOrd="1" destOrd="0" parTransId="{2A2D2497-2C98-4526-B635-CBC246D0F894}" sibTransId="{F44B7FDD-015A-48DD-B185-BC881961D1B1}"/>
    <dgm:cxn modelId="{956B51C8-1B81-417B-971C-BFCDE3B9B903}" type="presOf" srcId="{3DDFC4F0-E3A3-403E-9A6C-77A3DC829B31}" destId="{2A3FCE4B-9061-4108-9A4C-AEC4A75B6301}" srcOrd="0" destOrd="0" presId="urn:microsoft.com/office/officeart/2005/8/layout/default"/>
    <dgm:cxn modelId="{BD3C9095-46F1-43F5-8C1E-89C8D6BA9EF4}" type="presParOf" srcId="{332B3364-6D1C-4960-A1F7-E855C60A11F5}" destId="{2A3FCE4B-9061-4108-9A4C-AEC4A75B6301}" srcOrd="0" destOrd="0" presId="urn:microsoft.com/office/officeart/2005/8/layout/default"/>
    <dgm:cxn modelId="{A507B82D-1189-4B13-97BB-FBA139642E6E}" type="presParOf" srcId="{332B3364-6D1C-4960-A1F7-E855C60A11F5}" destId="{A5C5AD1C-119C-4293-AB07-0101D065DA93}" srcOrd="1" destOrd="0" presId="urn:microsoft.com/office/officeart/2005/8/layout/default"/>
    <dgm:cxn modelId="{1EE52A9B-4615-4E7D-B8F6-4CEBC7F1246A}" type="presParOf" srcId="{332B3364-6D1C-4960-A1F7-E855C60A11F5}" destId="{EE7FE091-A313-4C56-A091-0A93DDE533CA}" srcOrd="2" destOrd="0" presId="urn:microsoft.com/office/officeart/2005/8/layout/default"/>
    <dgm:cxn modelId="{95ECDDD7-7C77-4C25-9B55-7E1207528689}" type="presParOf" srcId="{332B3364-6D1C-4960-A1F7-E855C60A11F5}" destId="{FC5CB853-99E8-4798-AE88-D0143AD6960C}" srcOrd="3" destOrd="0" presId="urn:microsoft.com/office/officeart/2005/8/layout/default"/>
    <dgm:cxn modelId="{6E516DBA-2A16-42A8-92B9-D33067D4E4EC}" type="presParOf" srcId="{332B3364-6D1C-4960-A1F7-E855C60A11F5}" destId="{8EAC4EE5-4E5F-40B9-B807-C7B1AFDB324A}"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A02226-8226-4DC4-82C2-176578C547DE}"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0C56EB1E-393F-4F4C-BFF7-CECEA1EFC511}">
      <dgm:prSet/>
      <dgm:spPr/>
      <dgm:t>
        <a:bodyPr/>
        <a:lstStyle/>
        <a:p>
          <a:r>
            <a:rPr lang="en-US" b="0" i="0"/>
            <a:t>Control the order of execution</a:t>
          </a:r>
          <a:endParaRPr lang="en-US"/>
        </a:p>
      </dgm:t>
    </dgm:pt>
    <dgm:pt modelId="{508B32B9-7CB5-44C5-B53C-B9B1BCFE487D}" type="parTrans" cxnId="{60003EB1-26BF-467F-9632-4764B0A25665}">
      <dgm:prSet/>
      <dgm:spPr/>
      <dgm:t>
        <a:bodyPr/>
        <a:lstStyle/>
        <a:p>
          <a:endParaRPr lang="en-US"/>
        </a:p>
      </dgm:t>
    </dgm:pt>
    <dgm:pt modelId="{5730A7E5-BCEB-46C0-A941-BF9E00212670}" type="sibTrans" cxnId="{60003EB1-26BF-467F-9632-4764B0A25665}">
      <dgm:prSet/>
      <dgm:spPr>
        <a:ln>
          <a:solidFill>
            <a:schemeClr val="bg1"/>
          </a:solidFill>
        </a:ln>
      </dgm:spPr>
      <dgm:t>
        <a:bodyPr/>
        <a:lstStyle/>
        <a:p>
          <a:endParaRPr lang="en-US"/>
        </a:p>
      </dgm:t>
    </dgm:pt>
    <dgm:pt modelId="{F8E60205-AAF8-49BF-8376-764F684010C2}">
      <dgm:prSet/>
      <dgm:spPr/>
      <dgm:t>
        <a:bodyPr/>
        <a:lstStyle/>
        <a:p>
          <a:r>
            <a:rPr lang="en-US" b="0" i="0"/>
            <a:t>Collect data</a:t>
          </a:r>
          <a:endParaRPr lang="en-US"/>
        </a:p>
      </dgm:t>
    </dgm:pt>
    <dgm:pt modelId="{F20DEF9F-53A0-4FA2-AC94-56541EEECC58}" type="parTrans" cxnId="{BA1B8F35-AB61-4389-9225-72A627F85853}">
      <dgm:prSet/>
      <dgm:spPr/>
      <dgm:t>
        <a:bodyPr/>
        <a:lstStyle/>
        <a:p>
          <a:endParaRPr lang="en-US"/>
        </a:p>
      </dgm:t>
    </dgm:pt>
    <dgm:pt modelId="{6C563840-80E0-47F4-BA1F-5F319B13CE4A}" type="sibTrans" cxnId="{BA1B8F35-AB61-4389-9225-72A627F85853}">
      <dgm:prSet/>
      <dgm:spPr>
        <a:ln>
          <a:solidFill>
            <a:schemeClr val="bg1"/>
          </a:solidFill>
        </a:ln>
      </dgm:spPr>
      <dgm:t>
        <a:bodyPr/>
        <a:lstStyle/>
        <a:p>
          <a:endParaRPr lang="en-US"/>
        </a:p>
      </dgm:t>
    </dgm:pt>
    <dgm:pt modelId="{2C100EA0-CC4C-4A29-931A-AEB7C3CB7112}">
      <dgm:prSet/>
      <dgm:spPr/>
      <dgm:t>
        <a:bodyPr/>
        <a:lstStyle/>
        <a:p>
          <a:r>
            <a:rPr lang="en-US" b="0" i="0"/>
            <a:t>Limit concurrency</a:t>
          </a:r>
          <a:endParaRPr lang="en-US"/>
        </a:p>
      </dgm:t>
    </dgm:pt>
    <dgm:pt modelId="{F636B466-0BEC-40C9-B715-41D2CE265894}" type="parTrans" cxnId="{53AC3B83-3466-49DF-8B5B-818A5B093D77}">
      <dgm:prSet/>
      <dgm:spPr/>
      <dgm:t>
        <a:bodyPr/>
        <a:lstStyle/>
        <a:p>
          <a:endParaRPr lang="en-US"/>
        </a:p>
      </dgm:t>
    </dgm:pt>
    <dgm:pt modelId="{B52551F7-F249-40D1-8465-D2D9D962CC97}" type="sibTrans" cxnId="{53AC3B83-3466-49DF-8B5B-818A5B093D77}">
      <dgm:prSet/>
      <dgm:spPr>
        <a:ln>
          <a:solidFill>
            <a:schemeClr val="bg1"/>
          </a:solidFill>
        </a:ln>
      </dgm:spPr>
      <dgm:t>
        <a:bodyPr/>
        <a:lstStyle/>
        <a:p>
          <a:endParaRPr lang="en-US"/>
        </a:p>
      </dgm:t>
    </dgm:pt>
    <dgm:pt modelId="{2ACCA61C-71E6-4EB6-ABEA-3AFFFAE023D4}">
      <dgm:prSet/>
      <dgm:spPr/>
      <dgm:t>
        <a:bodyPr/>
        <a:lstStyle/>
        <a:p>
          <a:r>
            <a:rPr lang="en-US" b="0" i="0"/>
            <a:t>Call the following step in the program.</a:t>
          </a:r>
          <a:endParaRPr lang="en-US"/>
        </a:p>
      </dgm:t>
    </dgm:pt>
    <dgm:pt modelId="{C4E1C9FD-B8D6-4194-87DF-9FA6D4DB2E33}" type="parTrans" cxnId="{454E7FAE-806A-4440-A4BD-AAD65F741FD5}">
      <dgm:prSet/>
      <dgm:spPr/>
      <dgm:t>
        <a:bodyPr/>
        <a:lstStyle/>
        <a:p>
          <a:endParaRPr lang="en-US"/>
        </a:p>
      </dgm:t>
    </dgm:pt>
    <dgm:pt modelId="{18FB7DEE-6896-4547-B63D-5A3DFDF8F899}" type="sibTrans" cxnId="{454E7FAE-806A-4440-A4BD-AAD65F741FD5}">
      <dgm:prSet/>
      <dgm:spPr/>
      <dgm:t>
        <a:bodyPr/>
        <a:lstStyle/>
        <a:p>
          <a:endParaRPr lang="en-US"/>
        </a:p>
      </dgm:t>
    </dgm:pt>
    <dgm:pt modelId="{FE515773-8EAD-445E-879D-6061C0E7EDAA}" type="pres">
      <dgm:prSet presAssocID="{45A02226-8226-4DC4-82C2-176578C547DE}" presName="Name0" presStyleCnt="0">
        <dgm:presLayoutVars>
          <dgm:dir/>
          <dgm:resizeHandles val="exact"/>
        </dgm:presLayoutVars>
      </dgm:prSet>
      <dgm:spPr/>
    </dgm:pt>
    <dgm:pt modelId="{18B7D705-4DF9-4B2C-8B79-D377E06B89AD}" type="pres">
      <dgm:prSet presAssocID="{0C56EB1E-393F-4F4C-BFF7-CECEA1EFC511}" presName="node" presStyleLbl="node1" presStyleIdx="0" presStyleCnt="4">
        <dgm:presLayoutVars>
          <dgm:bulletEnabled val="1"/>
        </dgm:presLayoutVars>
      </dgm:prSet>
      <dgm:spPr/>
    </dgm:pt>
    <dgm:pt modelId="{32E1BC51-1495-49B6-AA5F-718A57675C97}" type="pres">
      <dgm:prSet presAssocID="{5730A7E5-BCEB-46C0-A941-BF9E00212670}" presName="sibTrans" presStyleLbl="sibTrans1D1" presStyleIdx="0" presStyleCnt="3"/>
      <dgm:spPr/>
    </dgm:pt>
    <dgm:pt modelId="{623BF88A-3C29-4BBF-96B4-CB0E5076D0AA}" type="pres">
      <dgm:prSet presAssocID="{5730A7E5-BCEB-46C0-A941-BF9E00212670}" presName="connectorText" presStyleLbl="sibTrans1D1" presStyleIdx="0" presStyleCnt="3"/>
      <dgm:spPr/>
    </dgm:pt>
    <dgm:pt modelId="{C4B88A1A-4D41-49A5-BA85-BB96576164C5}" type="pres">
      <dgm:prSet presAssocID="{F8E60205-AAF8-49BF-8376-764F684010C2}" presName="node" presStyleLbl="node1" presStyleIdx="1" presStyleCnt="4">
        <dgm:presLayoutVars>
          <dgm:bulletEnabled val="1"/>
        </dgm:presLayoutVars>
      </dgm:prSet>
      <dgm:spPr/>
    </dgm:pt>
    <dgm:pt modelId="{5EC543A3-D1A4-4AFF-B097-66A7480A35D6}" type="pres">
      <dgm:prSet presAssocID="{6C563840-80E0-47F4-BA1F-5F319B13CE4A}" presName="sibTrans" presStyleLbl="sibTrans1D1" presStyleIdx="1" presStyleCnt="3"/>
      <dgm:spPr/>
    </dgm:pt>
    <dgm:pt modelId="{7418646D-75F3-45CE-B7B1-3007FBB9D55A}" type="pres">
      <dgm:prSet presAssocID="{6C563840-80E0-47F4-BA1F-5F319B13CE4A}" presName="connectorText" presStyleLbl="sibTrans1D1" presStyleIdx="1" presStyleCnt="3"/>
      <dgm:spPr/>
    </dgm:pt>
    <dgm:pt modelId="{D86FAA5D-3A74-4F01-AD4C-F5C497E779C0}" type="pres">
      <dgm:prSet presAssocID="{2C100EA0-CC4C-4A29-931A-AEB7C3CB7112}" presName="node" presStyleLbl="node1" presStyleIdx="2" presStyleCnt="4">
        <dgm:presLayoutVars>
          <dgm:bulletEnabled val="1"/>
        </dgm:presLayoutVars>
      </dgm:prSet>
      <dgm:spPr/>
    </dgm:pt>
    <dgm:pt modelId="{E1068CED-B1B3-4FD9-A019-4C785BB97BE4}" type="pres">
      <dgm:prSet presAssocID="{B52551F7-F249-40D1-8465-D2D9D962CC97}" presName="sibTrans" presStyleLbl="sibTrans1D1" presStyleIdx="2" presStyleCnt="3"/>
      <dgm:spPr/>
    </dgm:pt>
    <dgm:pt modelId="{0A63E34C-A099-484A-8FC8-A9D836DA8727}" type="pres">
      <dgm:prSet presAssocID="{B52551F7-F249-40D1-8465-D2D9D962CC97}" presName="connectorText" presStyleLbl="sibTrans1D1" presStyleIdx="2" presStyleCnt="3"/>
      <dgm:spPr/>
    </dgm:pt>
    <dgm:pt modelId="{7FA7CF25-C9C3-44FA-9149-0427F83ABB98}" type="pres">
      <dgm:prSet presAssocID="{2ACCA61C-71E6-4EB6-ABEA-3AFFFAE023D4}" presName="node" presStyleLbl="node1" presStyleIdx="3" presStyleCnt="4">
        <dgm:presLayoutVars>
          <dgm:bulletEnabled val="1"/>
        </dgm:presLayoutVars>
      </dgm:prSet>
      <dgm:spPr/>
    </dgm:pt>
  </dgm:ptLst>
  <dgm:cxnLst>
    <dgm:cxn modelId="{20935106-AA4F-4BC0-A3B1-3D27D53BD472}" type="presOf" srcId="{B52551F7-F249-40D1-8465-D2D9D962CC97}" destId="{E1068CED-B1B3-4FD9-A019-4C785BB97BE4}" srcOrd="0" destOrd="0" presId="urn:microsoft.com/office/officeart/2016/7/layout/RepeatingBendingProcessNew"/>
    <dgm:cxn modelId="{6DDA8818-4E3A-450D-B74E-24FA44F3B155}" type="presOf" srcId="{6C563840-80E0-47F4-BA1F-5F319B13CE4A}" destId="{7418646D-75F3-45CE-B7B1-3007FBB9D55A}" srcOrd="1" destOrd="0" presId="urn:microsoft.com/office/officeart/2016/7/layout/RepeatingBendingProcessNew"/>
    <dgm:cxn modelId="{F9AFDD1B-9B89-497E-AECD-D27C2DFCE28F}" type="presOf" srcId="{F8E60205-AAF8-49BF-8376-764F684010C2}" destId="{C4B88A1A-4D41-49A5-BA85-BB96576164C5}" srcOrd="0" destOrd="0" presId="urn:microsoft.com/office/officeart/2016/7/layout/RepeatingBendingProcessNew"/>
    <dgm:cxn modelId="{BA1B8F35-AB61-4389-9225-72A627F85853}" srcId="{45A02226-8226-4DC4-82C2-176578C547DE}" destId="{F8E60205-AAF8-49BF-8376-764F684010C2}" srcOrd="1" destOrd="0" parTransId="{F20DEF9F-53A0-4FA2-AC94-56541EEECC58}" sibTransId="{6C563840-80E0-47F4-BA1F-5F319B13CE4A}"/>
    <dgm:cxn modelId="{EDF65F6F-2BC4-4427-B220-E65E38503D75}" type="presOf" srcId="{B52551F7-F249-40D1-8465-D2D9D962CC97}" destId="{0A63E34C-A099-484A-8FC8-A9D836DA8727}" srcOrd="1" destOrd="0" presId="urn:microsoft.com/office/officeart/2016/7/layout/RepeatingBendingProcessNew"/>
    <dgm:cxn modelId="{53AC3B83-3466-49DF-8B5B-818A5B093D77}" srcId="{45A02226-8226-4DC4-82C2-176578C547DE}" destId="{2C100EA0-CC4C-4A29-931A-AEB7C3CB7112}" srcOrd="2" destOrd="0" parTransId="{F636B466-0BEC-40C9-B715-41D2CE265894}" sibTransId="{B52551F7-F249-40D1-8465-D2D9D962CC97}"/>
    <dgm:cxn modelId="{C2D4FDAB-A6F3-4EC3-A681-6C42C4C4F8A1}" type="presOf" srcId="{5730A7E5-BCEB-46C0-A941-BF9E00212670}" destId="{32E1BC51-1495-49B6-AA5F-718A57675C97}" srcOrd="0" destOrd="0" presId="urn:microsoft.com/office/officeart/2016/7/layout/RepeatingBendingProcessNew"/>
    <dgm:cxn modelId="{454E7FAE-806A-4440-A4BD-AAD65F741FD5}" srcId="{45A02226-8226-4DC4-82C2-176578C547DE}" destId="{2ACCA61C-71E6-4EB6-ABEA-3AFFFAE023D4}" srcOrd="3" destOrd="0" parTransId="{C4E1C9FD-B8D6-4194-87DF-9FA6D4DB2E33}" sibTransId="{18FB7DEE-6896-4547-B63D-5A3DFDF8F899}"/>
    <dgm:cxn modelId="{60003EB1-26BF-467F-9632-4764B0A25665}" srcId="{45A02226-8226-4DC4-82C2-176578C547DE}" destId="{0C56EB1E-393F-4F4C-BFF7-CECEA1EFC511}" srcOrd="0" destOrd="0" parTransId="{508B32B9-7CB5-44C5-B53C-B9B1BCFE487D}" sibTransId="{5730A7E5-BCEB-46C0-A941-BF9E00212670}"/>
    <dgm:cxn modelId="{2DE4A1B9-6736-4BA6-90AE-D631705A633D}" type="presOf" srcId="{45A02226-8226-4DC4-82C2-176578C547DE}" destId="{FE515773-8EAD-445E-879D-6061C0E7EDAA}" srcOrd="0" destOrd="0" presId="urn:microsoft.com/office/officeart/2016/7/layout/RepeatingBendingProcessNew"/>
    <dgm:cxn modelId="{331F1DDB-9CE0-4A3E-8B39-62E7A36B5C81}" type="presOf" srcId="{5730A7E5-BCEB-46C0-A941-BF9E00212670}" destId="{623BF88A-3C29-4BBF-96B4-CB0E5076D0AA}" srcOrd="1" destOrd="0" presId="urn:microsoft.com/office/officeart/2016/7/layout/RepeatingBendingProcessNew"/>
    <dgm:cxn modelId="{83A796E3-D380-432C-975A-9D4B7E89166C}" type="presOf" srcId="{2ACCA61C-71E6-4EB6-ABEA-3AFFFAE023D4}" destId="{7FA7CF25-C9C3-44FA-9149-0427F83ABB98}" srcOrd="0" destOrd="0" presId="urn:microsoft.com/office/officeart/2016/7/layout/RepeatingBendingProcessNew"/>
    <dgm:cxn modelId="{D9DB95EC-7781-4D0A-8294-8E37653C5B0D}" type="presOf" srcId="{0C56EB1E-393F-4F4C-BFF7-CECEA1EFC511}" destId="{18B7D705-4DF9-4B2C-8B79-D377E06B89AD}" srcOrd="0" destOrd="0" presId="urn:microsoft.com/office/officeart/2016/7/layout/RepeatingBendingProcessNew"/>
    <dgm:cxn modelId="{51205BEE-6C07-4FDD-ABC4-0BACA9468C24}" type="presOf" srcId="{6C563840-80E0-47F4-BA1F-5F319B13CE4A}" destId="{5EC543A3-D1A4-4AFF-B097-66A7480A35D6}" srcOrd="0" destOrd="0" presId="urn:microsoft.com/office/officeart/2016/7/layout/RepeatingBendingProcessNew"/>
    <dgm:cxn modelId="{0333FBF4-4053-40BA-AA1A-0EF5C708F3E4}" type="presOf" srcId="{2C100EA0-CC4C-4A29-931A-AEB7C3CB7112}" destId="{D86FAA5D-3A74-4F01-AD4C-F5C497E779C0}" srcOrd="0" destOrd="0" presId="urn:microsoft.com/office/officeart/2016/7/layout/RepeatingBendingProcessNew"/>
    <dgm:cxn modelId="{0AFAD9F7-E1D9-4C30-A80A-F1625D577F23}" type="presParOf" srcId="{FE515773-8EAD-445E-879D-6061C0E7EDAA}" destId="{18B7D705-4DF9-4B2C-8B79-D377E06B89AD}" srcOrd="0" destOrd="0" presId="urn:microsoft.com/office/officeart/2016/7/layout/RepeatingBendingProcessNew"/>
    <dgm:cxn modelId="{F25F7EBE-D043-44BB-B11B-8D29AA539C8C}" type="presParOf" srcId="{FE515773-8EAD-445E-879D-6061C0E7EDAA}" destId="{32E1BC51-1495-49B6-AA5F-718A57675C97}" srcOrd="1" destOrd="0" presId="urn:microsoft.com/office/officeart/2016/7/layout/RepeatingBendingProcessNew"/>
    <dgm:cxn modelId="{07D72859-1303-47B7-9740-68914ED76DEC}" type="presParOf" srcId="{32E1BC51-1495-49B6-AA5F-718A57675C97}" destId="{623BF88A-3C29-4BBF-96B4-CB0E5076D0AA}" srcOrd="0" destOrd="0" presId="urn:microsoft.com/office/officeart/2016/7/layout/RepeatingBendingProcessNew"/>
    <dgm:cxn modelId="{F692E97B-85D7-4979-92E4-E45CCCF1BE9E}" type="presParOf" srcId="{FE515773-8EAD-445E-879D-6061C0E7EDAA}" destId="{C4B88A1A-4D41-49A5-BA85-BB96576164C5}" srcOrd="2" destOrd="0" presId="urn:microsoft.com/office/officeart/2016/7/layout/RepeatingBendingProcessNew"/>
    <dgm:cxn modelId="{043BA4B5-4B39-4518-95BF-2658EFC33DD7}" type="presParOf" srcId="{FE515773-8EAD-445E-879D-6061C0E7EDAA}" destId="{5EC543A3-D1A4-4AFF-B097-66A7480A35D6}" srcOrd="3" destOrd="0" presId="urn:microsoft.com/office/officeart/2016/7/layout/RepeatingBendingProcessNew"/>
    <dgm:cxn modelId="{EAEE0244-E0AA-4017-BC6D-3D88251F3094}" type="presParOf" srcId="{5EC543A3-D1A4-4AFF-B097-66A7480A35D6}" destId="{7418646D-75F3-45CE-B7B1-3007FBB9D55A}" srcOrd="0" destOrd="0" presId="urn:microsoft.com/office/officeart/2016/7/layout/RepeatingBendingProcessNew"/>
    <dgm:cxn modelId="{38157AF8-ED12-4B60-8C12-ADE0A03A6400}" type="presParOf" srcId="{FE515773-8EAD-445E-879D-6061C0E7EDAA}" destId="{D86FAA5D-3A74-4F01-AD4C-F5C497E779C0}" srcOrd="4" destOrd="0" presId="urn:microsoft.com/office/officeart/2016/7/layout/RepeatingBendingProcessNew"/>
    <dgm:cxn modelId="{621E7D7D-767F-4B6F-97EB-706FD8EDFFF6}" type="presParOf" srcId="{FE515773-8EAD-445E-879D-6061C0E7EDAA}" destId="{E1068CED-B1B3-4FD9-A019-4C785BB97BE4}" srcOrd="5" destOrd="0" presId="urn:microsoft.com/office/officeart/2016/7/layout/RepeatingBendingProcessNew"/>
    <dgm:cxn modelId="{57D8943F-88D6-4207-B9C6-2B1E1E7ED1D8}" type="presParOf" srcId="{E1068CED-B1B3-4FD9-A019-4C785BB97BE4}" destId="{0A63E34C-A099-484A-8FC8-A9D836DA8727}" srcOrd="0" destOrd="0" presId="urn:microsoft.com/office/officeart/2016/7/layout/RepeatingBendingProcessNew"/>
    <dgm:cxn modelId="{20B40EC4-51E3-46FE-9BCB-A3B8E7676082}" type="presParOf" srcId="{FE515773-8EAD-445E-879D-6061C0E7EDAA}" destId="{7FA7CF25-C9C3-44FA-9149-0427F83ABB98}"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962758-1994-4F4E-AA2D-D74175E5254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5B2206A-8749-40FB-8B62-9B7C19B409FD}">
      <dgm:prSet/>
      <dgm:spPr/>
      <dgm:t>
        <a:bodyPr/>
        <a:lstStyle/>
        <a:p>
          <a:r>
            <a:rPr lang="en-US" b="1" i="0"/>
            <a:t>setTimeout/clearTimeout </a:t>
          </a:r>
          <a:r>
            <a:rPr lang="en-US" b="0" i="0"/>
            <a:t>– This is used to implement delays in code execution.</a:t>
          </a:r>
          <a:endParaRPr lang="en-US"/>
        </a:p>
      </dgm:t>
    </dgm:pt>
    <dgm:pt modelId="{EB4D81DD-7D5E-4170-94EE-766C1C2CEE8D}" type="parTrans" cxnId="{2B0E9A40-0A25-4445-96E5-B2A83A53869E}">
      <dgm:prSet/>
      <dgm:spPr/>
      <dgm:t>
        <a:bodyPr/>
        <a:lstStyle/>
        <a:p>
          <a:endParaRPr lang="en-US"/>
        </a:p>
      </dgm:t>
    </dgm:pt>
    <dgm:pt modelId="{BEECD129-2379-4E9B-A649-67EB3BD6006C}" type="sibTrans" cxnId="{2B0E9A40-0A25-4445-96E5-B2A83A53869E}">
      <dgm:prSet/>
      <dgm:spPr/>
      <dgm:t>
        <a:bodyPr/>
        <a:lstStyle/>
        <a:p>
          <a:endParaRPr lang="en-US"/>
        </a:p>
      </dgm:t>
    </dgm:pt>
    <dgm:pt modelId="{72C5BACA-CFE3-4CE8-A6B9-AD8F74D417E7}">
      <dgm:prSet/>
      <dgm:spPr/>
      <dgm:t>
        <a:bodyPr/>
        <a:lstStyle/>
        <a:p>
          <a:r>
            <a:rPr lang="en-US" b="1" i="0"/>
            <a:t>setInterval/clearInterval</a:t>
          </a:r>
          <a:r>
            <a:rPr lang="en-US" b="0" i="0"/>
            <a:t> – This is used to run a code block multiple times.</a:t>
          </a:r>
          <a:endParaRPr lang="en-US"/>
        </a:p>
      </dgm:t>
    </dgm:pt>
    <dgm:pt modelId="{AA74EA25-282C-4AD5-85C1-61048E11697C}" type="parTrans" cxnId="{CF481106-438B-472C-BDC1-176A5EEEC734}">
      <dgm:prSet/>
      <dgm:spPr/>
      <dgm:t>
        <a:bodyPr/>
        <a:lstStyle/>
        <a:p>
          <a:endParaRPr lang="en-US"/>
        </a:p>
      </dgm:t>
    </dgm:pt>
    <dgm:pt modelId="{7F8C8B31-6A40-488D-80B7-0ED854E9B4F4}" type="sibTrans" cxnId="{CF481106-438B-472C-BDC1-176A5EEEC734}">
      <dgm:prSet/>
      <dgm:spPr/>
      <dgm:t>
        <a:bodyPr/>
        <a:lstStyle/>
        <a:p>
          <a:endParaRPr lang="en-US"/>
        </a:p>
      </dgm:t>
    </dgm:pt>
    <dgm:pt modelId="{340E5CF3-43DB-458A-9614-CB852F340D9F}" type="pres">
      <dgm:prSet presAssocID="{B3962758-1994-4F4E-AA2D-D74175E52543}" presName="linear" presStyleCnt="0">
        <dgm:presLayoutVars>
          <dgm:animLvl val="lvl"/>
          <dgm:resizeHandles val="exact"/>
        </dgm:presLayoutVars>
      </dgm:prSet>
      <dgm:spPr/>
    </dgm:pt>
    <dgm:pt modelId="{B1492EF6-64C6-4A51-A5EC-7D2268340DDA}" type="pres">
      <dgm:prSet presAssocID="{65B2206A-8749-40FB-8B62-9B7C19B409FD}" presName="parentText" presStyleLbl="node1" presStyleIdx="0" presStyleCnt="2">
        <dgm:presLayoutVars>
          <dgm:chMax val="0"/>
          <dgm:bulletEnabled val="1"/>
        </dgm:presLayoutVars>
      </dgm:prSet>
      <dgm:spPr/>
    </dgm:pt>
    <dgm:pt modelId="{05D60908-3F05-4DB3-BCAA-6A02A393E727}" type="pres">
      <dgm:prSet presAssocID="{BEECD129-2379-4E9B-A649-67EB3BD6006C}" presName="spacer" presStyleCnt="0"/>
      <dgm:spPr/>
    </dgm:pt>
    <dgm:pt modelId="{8B8085C7-70A2-4CDE-BA7A-47BB4D7BE062}" type="pres">
      <dgm:prSet presAssocID="{72C5BACA-CFE3-4CE8-A6B9-AD8F74D417E7}" presName="parentText" presStyleLbl="node1" presStyleIdx="1" presStyleCnt="2">
        <dgm:presLayoutVars>
          <dgm:chMax val="0"/>
          <dgm:bulletEnabled val="1"/>
        </dgm:presLayoutVars>
      </dgm:prSet>
      <dgm:spPr/>
    </dgm:pt>
  </dgm:ptLst>
  <dgm:cxnLst>
    <dgm:cxn modelId="{CF481106-438B-472C-BDC1-176A5EEEC734}" srcId="{B3962758-1994-4F4E-AA2D-D74175E52543}" destId="{72C5BACA-CFE3-4CE8-A6B9-AD8F74D417E7}" srcOrd="1" destOrd="0" parTransId="{AA74EA25-282C-4AD5-85C1-61048E11697C}" sibTransId="{7F8C8B31-6A40-488D-80B7-0ED854E9B4F4}"/>
    <dgm:cxn modelId="{2B0E9A40-0A25-4445-96E5-B2A83A53869E}" srcId="{B3962758-1994-4F4E-AA2D-D74175E52543}" destId="{65B2206A-8749-40FB-8B62-9B7C19B409FD}" srcOrd="0" destOrd="0" parTransId="{EB4D81DD-7D5E-4170-94EE-766C1C2CEE8D}" sibTransId="{BEECD129-2379-4E9B-A649-67EB3BD6006C}"/>
    <dgm:cxn modelId="{D62DCD6B-8236-450F-991C-8A9BF4E7C40B}" type="presOf" srcId="{65B2206A-8749-40FB-8B62-9B7C19B409FD}" destId="{B1492EF6-64C6-4A51-A5EC-7D2268340DDA}" srcOrd="0" destOrd="0" presId="urn:microsoft.com/office/officeart/2005/8/layout/vList2"/>
    <dgm:cxn modelId="{678A6B95-C10D-4182-87E8-9B88D2EF8BA3}" type="presOf" srcId="{72C5BACA-CFE3-4CE8-A6B9-AD8F74D417E7}" destId="{8B8085C7-70A2-4CDE-BA7A-47BB4D7BE062}" srcOrd="0" destOrd="0" presId="urn:microsoft.com/office/officeart/2005/8/layout/vList2"/>
    <dgm:cxn modelId="{688A07B1-7322-4C00-A697-2370B1504820}" type="presOf" srcId="{B3962758-1994-4F4E-AA2D-D74175E52543}" destId="{340E5CF3-43DB-458A-9614-CB852F340D9F}" srcOrd="0" destOrd="0" presId="urn:microsoft.com/office/officeart/2005/8/layout/vList2"/>
    <dgm:cxn modelId="{C88DC04D-90FF-4C4B-80A0-F2E01861285E}" type="presParOf" srcId="{340E5CF3-43DB-458A-9614-CB852F340D9F}" destId="{B1492EF6-64C6-4A51-A5EC-7D2268340DDA}" srcOrd="0" destOrd="0" presId="urn:microsoft.com/office/officeart/2005/8/layout/vList2"/>
    <dgm:cxn modelId="{0CBEAA93-3B2E-4DE6-B813-E4B3DCC72D24}" type="presParOf" srcId="{340E5CF3-43DB-458A-9614-CB852F340D9F}" destId="{05D60908-3F05-4DB3-BCAA-6A02A393E727}" srcOrd="1" destOrd="0" presId="urn:microsoft.com/office/officeart/2005/8/layout/vList2"/>
    <dgm:cxn modelId="{B329FCA1-3D62-4ADB-ABA0-14624A4C745C}" type="presParOf" srcId="{340E5CF3-43DB-458A-9614-CB852F340D9F}" destId="{8B8085C7-70A2-4CDE-BA7A-47BB4D7BE06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E6024B-B410-4488-A2A6-E0F9C1DFE5F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3CC84B1-4054-42EB-B810-98B5D90C493B}">
      <dgm:prSet/>
      <dgm:spPr/>
      <dgm:t>
        <a:bodyPr/>
        <a:lstStyle/>
        <a:p>
          <a:r>
            <a:rPr lang="en-US" b="0" i="0" dirty="0"/>
            <a:t>Streams are instances of EventEmitter which can be used to work with streaming data in Node.js.</a:t>
          </a:r>
          <a:endParaRPr lang="en-US" dirty="0"/>
        </a:p>
      </dgm:t>
    </dgm:pt>
    <dgm:pt modelId="{199EEAEB-1200-4129-8875-70C9C6C74E61}" type="parTrans" cxnId="{C9D4D76E-EB1D-433E-A73F-A4A18C92DED8}">
      <dgm:prSet/>
      <dgm:spPr/>
      <dgm:t>
        <a:bodyPr/>
        <a:lstStyle/>
        <a:p>
          <a:endParaRPr lang="en-US"/>
        </a:p>
      </dgm:t>
    </dgm:pt>
    <dgm:pt modelId="{EF9083C4-DE38-4C7A-9303-99EC42977B38}" type="sibTrans" cxnId="{C9D4D76E-EB1D-433E-A73F-A4A18C92DED8}">
      <dgm:prSet/>
      <dgm:spPr/>
      <dgm:t>
        <a:bodyPr/>
        <a:lstStyle/>
        <a:p>
          <a:endParaRPr lang="en-US"/>
        </a:p>
      </dgm:t>
    </dgm:pt>
    <dgm:pt modelId="{850CF627-0C50-46D4-8FC2-8CA189F4A7A3}">
      <dgm:prSet/>
      <dgm:spPr/>
      <dgm:t>
        <a:bodyPr/>
        <a:lstStyle/>
        <a:p>
          <a:r>
            <a:rPr lang="en-US" b="1" i="0"/>
            <a:t>Writable:</a:t>
          </a:r>
          <a:r>
            <a:rPr lang="en-US" b="0" i="0"/>
            <a:t> streams to which data can be written (for example, fs.createWriteStream()).</a:t>
          </a:r>
          <a:endParaRPr lang="en-US"/>
        </a:p>
      </dgm:t>
    </dgm:pt>
    <dgm:pt modelId="{10BEDCC6-65E4-420C-929B-6FAED7A65218}" type="parTrans" cxnId="{86103F5E-BBC7-4793-A9B0-7AB3F735E109}">
      <dgm:prSet/>
      <dgm:spPr/>
      <dgm:t>
        <a:bodyPr/>
        <a:lstStyle/>
        <a:p>
          <a:endParaRPr lang="en-US"/>
        </a:p>
      </dgm:t>
    </dgm:pt>
    <dgm:pt modelId="{D506A596-605C-4A11-83E2-094ECB6C774B}" type="sibTrans" cxnId="{86103F5E-BBC7-4793-A9B0-7AB3F735E109}">
      <dgm:prSet/>
      <dgm:spPr/>
      <dgm:t>
        <a:bodyPr/>
        <a:lstStyle/>
        <a:p>
          <a:endParaRPr lang="en-US"/>
        </a:p>
      </dgm:t>
    </dgm:pt>
    <dgm:pt modelId="{5B4FE776-0AD2-49E4-8FCA-11233162179B}">
      <dgm:prSet/>
      <dgm:spPr/>
      <dgm:t>
        <a:bodyPr/>
        <a:lstStyle/>
        <a:p>
          <a:r>
            <a:rPr lang="en-US" b="1" i="0"/>
            <a:t>Readable:</a:t>
          </a:r>
          <a:r>
            <a:rPr lang="en-US" b="0" i="0"/>
            <a:t> streams from which data can be read (for example, fs.createReadStream()).</a:t>
          </a:r>
          <a:endParaRPr lang="en-US"/>
        </a:p>
      </dgm:t>
    </dgm:pt>
    <dgm:pt modelId="{49A6C58F-39CB-4A63-BF37-BA38001C44BB}" type="parTrans" cxnId="{65FDC21C-7026-418D-A34D-5F6BC6750EB9}">
      <dgm:prSet/>
      <dgm:spPr/>
      <dgm:t>
        <a:bodyPr/>
        <a:lstStyle/>
        <a:p>
          <a:endParaRPr lang="en-US"/>
        </a:p>
      </dgm:t>
    </dgm:pt>
    <dgm:pt modelId="{5DD68DD1-4253-4908-A907-AA66F6D64E41}" type="sibTrans" cxnId="{65FDC21C-7026-418D-A34D-5F6BC6750EB9}">
      <dgm:prSet/>
      <dgm:spPr/>
      <dgm:t>
        <a:bodyPr/>
        <a:lstStyle/>
        <a:p>
          <a:endParaRPr lang="en-US"/>
        </a:p>
      </dgm:t>
    </dgm:pt>
    <dgm:pt modelId="{6B43CC1A-3C1F-4F5F-8D4F-E75291EB3917}">
      <dgm:prSet/>
      <dgm:spPr/>
      <dgm:t>
        <a:bodyPr/>
        <a:lstStyle/>
        <a:p>
          <a:r>
            <a:rPr lang="en-US" b="1" i="0"/>
            <a:t>Duplex: </a:t>
          </a:r>
          <a:r>
            <a:rPr lang="en-US" b="0" i="0"/>
            <a:t>streams that are both Readable and Writable (for example, net.Socket).</a:t>
          </a:r>
          <a:endParaRPr lang="en-US"/>
        </a:p>
      </dgm:t>
    </dgm:pt>
    <dgm:pt modelId="{DFFB378C-8B24-47F4-9E6A-FCA97D795A05}" type="parTrans" cxnId="{8CD52EBC-4B65-46FF-B417-14E049B6794B}">
      <dgm:prSet/>
      <dgm:spPr/>
      <dgm:t>
        <a:bodyPr/>
        <a:lstStyle/>
        <a:p>
          <a:endParaRPr lang="en-US"/>
        </a:p>
      </dgm:t>
    </dgm:pt>
    <dgm:pt modelId="{C319BD1B-908C-4532-841D-C28C29AE465A}" type="sibTrans" cxnId="{8CD52EBC-4B65-46FF-B417-14E049B6794B}">
      <dgm:prSet/>
      <dgm:spPr/>
      <dgm:t>
        <a:bodyPr/>
        <a:lstStyle/>
        <a:p>
          <a:endParaRPr lang="en-US"/>
        </a:p>
      </dgm:t>
    </dgm:pt>
    <dgm:pt modelId="{9C77D024-B4E7-4BB0-A23A-CB95FB7735F3}">
      <dgm:prSet/>
      <dgm:spPr/>
      <dgm:t>
        <a:bodyPr/>
        <a:lstStyle/>
        <a:p>
          <a:r>
            <a:rPr lang="en-US" b="1" i="0"/>
            <a:t>Transform:</a:t>
          </a:r>
          <a:r>
            <a:rPr lang="en-US" b="0" i="0"/>
            <a:t> Duplex streams that can modify or transform the data as it is written and read (for example, zlib.createDeflate()).</a:t>
          </a:r>
          <a:endParaRPr lang="en-US"/>
        </a:p>
      </dgm:t>
    </dgm:pt>
    <dgm:pt modelId="{CDE416CC-5079-4AA9-B12E-76524C1A7E17}" type="parTrans" cxnId="{8A50D55B-1BCA-4B8C-B579-825F5FBEAE49}">
      <dgm:prSet/>
      <dgm:spPr/>
      <dgm:t>
        <a:bodyPr/>
        <a:lstStyle/>
        <a:p>
          <a:endParaRPr lang="en-US"/>
        </a:p>
      </dgm:t>
    </dgm:pt>
    <dgm:pt modelId="{3939D189-6DE8-424A-AF65-FA95E84D1088}" type="sibTrans" cxnId="{8A50D55B-1BCA-4B8C-B579-825F5FBEAE49}">
      <dgm:prSet/>
      <dgm:spPr/>
      <dgm:t>
        <a:bodyPr/>
        <a:lstStyle/>
        <a:p>
          <a:endParaRPr lang="en-US"/>
        </a:p>
      </dgm:t>
    </dgm:pt>
    <dgm:pt modelId="{F728D203-7560-491C-95BA-1B048587ABD6}" type="pres">
      <dgm:prSet presAssocID="{EBE6024B-B410-4488-A2A6-E0F9C1DFE5F0}" presName="linear" presStyleCnt="0">
        <dgm:presLayoutVars>
          <dgm:animLvl val="lvl"/>
          <dgm:resizeHandles val="exact"/>
        </dgm:presLayoutVars>
      </dgm:prSet>
      <dgm:spPr/>
    </dgm:pt>
    <dgm:pt modelId="{DD53F69A-12F0-4432-997B-663324CD44D4}" type="pres">
      <dgm:prSet presAssocID="{33CC84B1-4054-42EB-B810-98B5D90C493B}" presName="parentText" presStyleLbl="node1" presStyleIdx="0" presStyleCnt="5">
        <dgm:presLayoutVars>
          <dgm:chMax val="0"/>
          <dgm:bulletEnabled val="1"/>
        </dgm:presLayoutVars>
      </dgm:prSet>
      <dgm:spPr/>
    </dgm:pt>
    <dgm:pt modelId="{9FC55364-2885-499E-B043-E346AE30656C}" type="pres">
      <dgm:prSet presAssocID="{EF9083C4-DE38-4C7A-9303-99EC42977B38}" presName="spacer" presStyleCnt="0"/>
      <dgm:spPr/>
    </dgm:pt>
    <dgm:pt modelId="{806E7502-2128-4C4B-BCBE-7483456EC7F4}" type="pres">
      <dgm:prSet presAssocID="{850CF627-0C50-46D4-8FC2-8CA189F4A7A3}" presName="parentText" presStyleLbl="node1" presStyleIdx="1" presStyleCnt="5">
        <dgm:presLayoutVars>
          <dgm:chMax val="0"/>
          <dgm:bulletEnabled val="1"/>
        </dgm:presLayoutVars>
      </dgm:prSet>
      <dgm:spPr/>
    </dgm:pt>
    <dgm:pt modelId="{190B1047-AD7E-460A-AF16-37362AC7118A}" type="pres">
      <dgm:prSet presAssocID="{D506A596-605C-4A11-83E2-094ECB6C774B}" presName="spacer" presStyleCnt="0"/>
      <dgm:spPr/>
    </dgm:pt>
    <dgm:pt modelId="{501E452E-97BC-4560-88B0-7AD36CC1312C}" type="pres">
      <dgm:prSet presAssocID="{5B4FE776-0AD2-49E4-8FCA-11233162179B}" presName="parentText" presStyleLbl="node1" presStyleIdx="2" presStyleCnt="5">
        <dgm:presLayoutVars>
          <dgm:chMax val="0"/>
          <dgm:bulletEnabled val="1"/>
        </dgm:presLayoutVars>
      </dgm:prSet>
      <dgm:spPr/>
    </dgm:pt>
    <dgm:pt modelId="{E252BE48-881C-440C-9AEF-8E95DC86EAD2}" type="pres">
      <dgm:prSet presAssocID="{5DD68DD1-4253-4908-A907-AA66F6D64E41}" presName="spacer" presStyleCnt="0"/>
      <dgm:spPr/>
    </dgm:pt>
    <dgm:pt modelId="{0C44EBA9-ECF3-48D8-AC61-FC18EC19243C}" type="pres">
      <dgm:prSet presAssocID="{6B43CC1A-3C1F-4F5F-8D4F-E75291EB3917}" presName="parentText" presStyleLbl="node1" presStyleIdx="3" presStyleCnt="5">
        <dgm:presLayoutVars>
          <dgm:chMax val="0"/>
          <dgm:bulletEnabled val="1"/>
        </dgm:presLayoutVars>
      </dgm:prSet>
      <dgm:spPr/>
    </dgm:pt>
    <dgm:pt modelId="{E9EBCD48-04A9-4ED8-BE99-C95D664A594A}" type="pres">
      <dgm:prSet presAssocID="{C319BD1B-908C-4532-841D-C28C29AE465A}" presName="spacer" presStyleCnt="0"/>
      <dgm:spPr/>
    </dgm:pt>
    <dgm:pt modelId="{47E6B971-147D-4213-81DC-3C434B7A7D05}" type="pres">
      <dgm:prSet presAssocID="{9C77D024-B4E7-4BB0-A23A-CB95FB7735F3}" presName="parentText" presStyleLbl="node1" presStyleIdx="4" presStyleCnt="5">
        <dgm:presLayoutVars>
          <dgm:chMax val="0"/>
          <dgm:bulletEnabled val="1"/>
        </dgm:presLayoutVars>
      </dgm:prSet>
      <dgm:spPr/>
    </dgm:pt>
  </dgm:ptLst>
  <dgm:cxnLst>
    <dgm:cxn modelId="{77B8AA09-1EBB-4690-B2F0-FEE4E5672866}" type="presOf" srcId="{9C77D024-B4E7-4BB0-A23A-CB95FB7735F3}" destId="{47E6B971-147D-4213-81DC-3C434B7A7D05}" srcOrd="0" destOrd="0" presId="urn:microsoft.com/office/officeart/2005/8/layout/vList2"/>
    <dgm:cxn modelId="{D3075C1A-8460-40AA-A5CE-8E401110A4FA}" type="presOf" srcId="{6B43CC1A-3C1F-4F5F-8D4F-E75291EB3917}" destId="{0C44EBA9-ECF3-48D8-AC61-FC18EC19243C}" srcOrd="0" destOrd="0" presId="urn:microsoft.com/office/officeart/2005/8/layout/vList2"/>
    <dgm:cxn modelId="{65FDC21C-7026-418D-A34D-5F6BC6750EB9}" srcId="{EBE6024B-B410-4488-A2A6-E0F9C1DFE5F0}" destId="{5B4FE776-0AD2-49E4-8FCA-11233162179B}" srcOrd="2" destOrd="0" parTransId="{49A6C58F-39CB-4A63-BF37-BA38001C44BB}" sibTransId="{5DD68DD1-4253-4908-A907-AA66F6D64E41}"/>
    <dgm:cxn modelId="{8A50D55B-1BCA-4B8C-B579-825F5FBEAE49}" srcId="{EBE6024B-B410-4488-A2A6-E0F9C1DFE5F0}" destId="{9C77D024-B4E7-4BB0-A23A-CB95FB7735F3}" srcOrd="4" destOrd="0" parTransId="{CDE416CC-5079-4AA9-B12E-76524C1A7E17}" sibTransId="{3939D189-6DE8-424A-AF65-FA95E84D1088}"/>
    <dgm:cxn modelId="{86103F5E-BBC7-4793-A9B0-7AB3F735E109}" srcId="{EBE6024B-B410-4488-A2A6-E0F9C1DFE5F0}" destId="{850CF627-0C50-46D4-8FC2-8CA189F4A7A3}" srcOrd="1" destOrd="0" parTransId="{10BEDCC6-65E4-420C-929B-6FAED7A65218}" sibTransId="{D506A596-605C-4A11-83E2-094ECB6C774B}"/>
    <dgm:cxn modelId="{C9D4D76E-EB1D-433E-A73F-A4A18C92DED8}" srcId="{EBE6024B-B410-4488-A2A6-E0F9C1DFE5F0}" destId="{33CC84B1-4054-42EB-B810-98B5D90C493B}" srcOrd="0" destOrd="0" parTransId="{199EEAEB-1200-4129-8875-70C9C6C74E61}" sibTransId="{EF9083C4-DE38-4C7A-9303-99EC42977B38}"/>
    <dgm:cxn modelId="{BF3E1677-E464-4745-871F-8C8EBB9EDB59}" type="presOf" srcId="{EBE6024B-B410-4488-A2A6-E0F9C1DFE5F0}" destId="{F728D203-7560-491C-95BA-1B048587ABD6}" srcOrd="0" destOrd="0" presId="urn:microsoft.com/office/officeart/2005/8/layout/vList2"/>
    <dgm:cxn modelId="{62102EA9-1AC1-4E36-94B2-7854BD055A95}" type="presOf" srcId="{33CC84B1-4054-42EB-B810-98B5D90C493B}" destId="{DD53F69A-12F0-4432-997B-663324CD44D4}" srcOrd="0" destOrd="0" presId="urn:microsoft.com/office/officeart/2005/8/layout/vList2"/>
    <dgm:cxn modelId="{15636BA9-4235-4C47-B23E-9E4F5997DD79}" type="presOf" srcId="{5B4FE776-0AD2-49E4-8FCA-11233162179B}" destId="{501E452E-97BC-4560-88B0-7AD36CC1312C}" srcOrd="0" destOrd="0" presId="urn:microsoft.com/office/officeart/2005/8/layout/vList2"/>
    <dgm:cxn modelId="{8CD52EBC-4B65-46FF-B417-14E049B6794B}" srcId="{EBE6024B-B410-4488-A2A6-E0F9C1DFE5F0}" destId="{6B43CC1A-3C1F-4F5F-8D4F-E75291EB3917}" srcOrd="3" destOrd="0" parTransId="{DFFB378C-8B24-47F4-9E6A-FCA97D795A05}" sibTransId="{C319BD1B-908C-4532-841D-C28C29AE465A}"/>
    <dgm:cxn modelId="{8A305DE0-66D7-455B-8DF8-A491B03D84FC}" type="presOf" srcId="{850CF627-0C50-46D4-8FC2-8CA189F4A7A3}" destId="{806E7502-2128-4C4B-BCBE-7483456EC7F4}" srcOrd="0" destOrd="0" presId="urn:microsoft.com/office/officeart/2005/8/layout/vList2"/>
    <dgm:cxn modelId="{88EB4781-65F1-427B-BC56-08FCFF9EA9D7}" type="presParOf" srcId="{F728D203-7560-491C-95BA-1B048587ABD6}" destId="{DD53F69A-12F0-4432-997B-663324CD44D4}" srcOrd="0" destOrd="0" presId="urn:microsoft.com/office/officeart/2005/8/layout/vList2"/>
    <dgm:cxn modelId="{0BB30F07-C737-4CE8-AABA-2C8CC3AC9D05}" type="presParOf" srcId="{F728D203-7560-491C-95BA-1B048587ABD6}" destId="{9FC55364-2885-499E-B043-E346AE30656C}" srcOrd="1" destOrd="0" presId="urn:microsoft.com/office/officeart/2005/8/layout/vList2"/>
    <dgm:cxn modelId="{C413B45C-24FB-4962-94B8-52439D3B4F41}" type="presParOf" srcId="{F728D203-7560-491C-95BA-1B048587ABD6}" destId="{806E7502-2128-4C4B-BCBE-7483456EC7F4}" srcOrd="2" destOrd="0" presId="urn:microsoft.com/office/officeart/2005/8/layout/vList2"/>
    <dgm:cxn modelId="{C037890F-DB97-4984-ADFB-5DD21BA83B1B}" type="presParOf" srcId="{F728D203-7560-491C-95BA-1B048587ABD6}" destId="{190B1047-AD7E-460A-AF16-37362AC7118A}" srcOrd="3" destOrd="0" presId="urn:microsoft.com/office/officeart/2005/8/layout/vList2"/>
    <dgm:cxn modelId="{AC13D939-16BF-4097-A146-188681AC6948}" type="presParOf" srcId="{F728D203-7560-491C-95BA-1B048587ABD6}" destId="{501E452E-97BC-4560-88B0-7AD36CC1312C}" srcOrd="4" destOrd="0" presId="urn:microsoft.com/office/officeart/2005/8/layout/vList2"/>
    <dgm:cxn modelId="{E11DB25C-7286-4A54-AA69-CF3E511FE7FF}" type="presParOf" srcId="{F728D203-7560-491C-95BA-1B048587ABD6}" destId="{E252BE48-881C-440C-9AEF-8E95DC86EAD2}" srcOrd="5" destOrd="0" presId="urn:microsoft.com/office/officeart/2005/8/layout/vList2"/>
    <dgm:cxn modelId="{A5D22F7A-DB3D-4146-B106-5D77F5F510E1}" type="presParOf" srcId="{F728D203-7560-491C-95BA-1B048587ABD6}" destId="{0C44EBA9-ECF3-48D8-AC61-FC18EC19243C}" srcOrd="6" destOrd="0" presId="urn:microsoft.com/office/officeart/2005/8/layout/vList2"/>
    <dgm:cxn modelId="{E65E51AC-997D-456A-8A74-3339CF4CCF0D}" type="presParOf" srcId="{F728D203-7560-491C-95BA-1B048587ABD6}" destId="{E9EBCD48-04A9-4ED8-BE99-C95D664A594A}" srcOrd="7" destOrd="0" presId="urn:microsoft.com/office/officeart/2005/8/layout/vList2"/>
    <dgm:cxn modelId="{7E0B5E21-723B-403A-91F5-7A9BAE5B28B7}" type="presParOf" srcId="{F728D203-7560-491C-95BA-1B048587ABD6}" destId="{47E6B971-147D-4213-81DC-3C434B7A7D0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80232D-2A93-4EF8-B10E-AD4F92FB1E9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660D1B8-9BD1-41DA-913D-683AEE5242D6}">
      <dgm:prSet/>
      <dgm:spPr/>
      <dgm:t>
        <a:bodyPr/>
        <a:lstStyle/>
        <a:p>
          <a:r>
            <a:rPr lang="en-US" b="0" i="0"/>
            <a:t>Uncaught fatal exception - (code - 1) - There has been an exception that is not handled</a:t>
          </a:r>
          <a:endParaRPr lang="en-US"/>
        </a:p>
      </dgm:t>
    </dgm:pt>
    <dgm:pt modelId="{E78F729C-9A07-457D-82D3-42326AB56AED}" type="parTrans" cxnId="{9B2C0591-0A98-43F8-AD94-BE00E2B47E98}">
      <dgm:prSet/>
      <dgm:spPr/>
      <dgm:t>
        <a:bodyPr/>
        <a:lstStyle/>
        <a:p>
          <a:endParaRPr lang="en-US"/>
        </a:p>
      </dgm:t>
    </dgm:pt>
    <dgm:pt modelId="{D7851A60-ECA2-4F28-A766-A1A2B29D972D}" type="sibTrans" cxnId="{9B2C0591-0A98-43F8-AD94-BE00E2B47E98}">
      <dgm:prSet/>
      <dgm:spPr/>
      <dgm:t>
        <a:bodyPr/>
        <a:lstStyle/>
        <a:p>
          <a:endParaRPr lang="en-US"/>
        </a:p>
      </dgm:t>
    </dgm:pt>
    <dgm:pt modelId="{42DD393E-0DA2-4ED0-9D59-1CE6F0FC4887}">
      <dgm:prSet/>
      <dgm:spPr/>
      <dgm:t>
        <a:bodyPr/>
        <a:lstStyle/>
        <a:p>
          <a:r>
            <a:rPr lang="en-US" b="0" i="0"/>
            <a:t>Unused - (code - 2) - This is reserved by bash</a:t>
          </a:r>
          <a:endParaRPr lang="en-US"/>
        </a:p>
      </dgm:t>
    </dgm:pt>
    <dgm:pt modelId="{E08144DD-3111-41B3-A03A-781D93B0F765}" type="parTrans" cxnId="{DB562E3A-6159-468B-9D5E-B354E5A753BD}">
      <dgm:prSet/>
      <dgm:spPr/>
      <dgm:t>
        <a:bodyPr/>
        <a:lstStyle/>
        <a:p>
          <a:endParaRPr lang="en-US"/>
        </a:p>
      </dgm:t>
    </dgm:pt>
    <dgm:pt modelId="{CEA2E3FD-E733-4B0D-8442-F1FB5F847544}" type="sibTrans" cxnId="{DB562E3A-6159-468B-9D5E-B354E5A753BD}">
      <dgm:prSet/>
      <dgm:spPr/>
      <dgm:t>
        <a:bodyPr/>
        <a:lstStyle/>
        <a:p>
          <a:endParaRPr lang="en-US"/>
        </a:p>
      </dgm:t>
    </dgm:pt>
    <dgm:pt modelId="{72225F31-1D45-4597-9BD9-0B71D63D21BF}">
      <dgm:prSet/>
      <dgm:spPr/>
      <dgm:t>
        <a:bodyPr/>
        <a:lstStyle/>
        <a:p>
          <a:r>
            <a:rPr lang="en-US" b="0" i="0"/>
            <a:t>Fatal Error - (code - 5) - There has been an error in V8 with stderr output of the description</a:t>
          </a:r>
          <a:endParaRPr lang="en-US"/>
        </a:p>
      </dgm:t>
    </dgm:pt>
    <dgm:pt modelId="{1CF49C8F-E0D1-4856-B887-BA465001C560}" type="parTrans" cxnId="{40165080-E137-4145-BE45-21F5851BE594}">
      <dgm:prSet/>
      <dgm:spPr/>
      <dgm:t>
        <a:bodyPr/>
        <a:lstStyle/>
        <a:p>
          <a:endParaRPr lang="en-US"/>
        </a:p>
      </dgm:t>
    </dgm:pt>
    <dgm:pt modelId="{C9B23AEB-ACE8-4053-8508-BFAA2E60F262}" type="sibTrans" cxnId="{40165080-E137-4145-BE45-21F5851BE594}">
      <dgm:prSet/>
      <dgm:spPr/>
      <dgm:t>
        <a:bodyPr/>
        <a:lstStyle/>
        <a:p>
          <a:endParaRPr lang="en-US"/>
        </a:p>
      </dgm:t>
    </dgm:pt>
    <dgm:pt modelId="{F0C96819-8739-477C-885D-F94B0BEC37DF}">
      <dgm:prSet/>
      <dgm:spPr/>
      <dgm:t>
        <a:bodyPr/>
        <a:lstStyle/>
        <a:p>
          <a:r>
            <a:rPr lang="en-US" b="0" i="0"/>
            <a:t>Internal Exception handler Run-time failure - (code - 7) - There has been an exception when bootstrapping function was called</a:t>
          </a:r>
          <a:endParaRPr lang="en-US"/>
        </a:p>
      </dgm:t>
    </dgm:pt>
    <dgm:pt modelId="{47BDA01A-44E8-464A-B43E-F00F6D4ABC7E}" type="parTrans" cxnId="{B61EA702-D3B1-44C7-A38B-982E0A522D38}">
      <dgm:prSet/>
      <dgm:spPr/>
      <dgm:t>
        <a:bodyPr/>
        <a:lstStyle/>
        <a:p>
          <a:endParaRPr lang="en-US"/>
        </a:p>
      </dgm:t>
    </dgm:pt>
    <dgm:pt modelId="{4E490C34-0EBD-48AF-987D-95336A2AD9C9}" type="sibTrans" cxnId="{B61EA702-D3B1-44C7-A38B-982E0A522D38}">
      <dgm:prSet/>
      <dgm:spPr/>
      <dgm:t>
        <a:bodyPr/>
        <a:lstStyle/>
        <a:p>
          <a:endParaRPr lang="en-US"/>
        </a:p>
      </dgm:t>
    </dgm:pt>
    <dgm:pt modelId="{15D9B782-4A87-46EC-AC7A-0621B0137254}">
      <dgm:prSet/>
      <dgm:spPr/>
      <dgm:t>
        <a:bodyPr/>
        <a:lstStyle/>
        <a:p>
          <a:r>
            <a:rPr lang="en-US" b="0" i="0"/>
            <a:t>Internal JavaScript Evaluation Failure - (code - 4) - There has been an exception when the bootstrapping process failed to return function value when evaluated.</a:t>
          </a:r>
          <a:endParaRPr lang="en-US"/>
        </a:p>
      </dgm:t>
    </dgm:pt>
    <dgm:pt modelId="{01E327E6-5113-4B54-87DA-448091F59D77}" type="parTrans" cxnId="{8A07BDE7-585C-4966-B9D6-B3F0A2FAAAAD}">
      <dgm:prSet/>
      <dgm:spPr/>
      <dgm:t>
        <a:bodyPr/>
        <a:lstStyle/>
        <a:p>
          <a:endParaRPr lang="en-US"/>
        </a:p>
      </dgm:t>
    </dgm:pt>
    <dgm:pt modelId="{9C212FB1-D6C7-455E-98C2-585F3ADB6131}" type="sibTrans" cxnId="{8A07BDE7-585C-4966-B9D6-B3F0A2FAAAAD}">
      <dgm:prSet/>
      <dgm:spPr/>
      <dgm:t>
        <a:bodyPr/>
        <a:lstStyle/>
        <a:p>
          <a:endParaRPr lang="en-US"/>
        </a:p>
      </dgm:t>
    </dgm:pt>
    <dgm:pt modelId="{1A9F937A-61AE-459D-8AE4-ADB2AB4A7A65}" type="pres">
      <dgm:prSet presAssocID="{DC80232D-2A93-4EF8-B10E-AD4F92FB1E9B}" presName="linear" presStyleCnt="0">
        <dgm:presLayoutVars>
          <dgm:animLvl val="lvl"/>
          <dgm:resizeHandles val="exact"/>
        </dgm:presLayoutVars>
      </dgm:prSet>
      <dgm:spPr/>
    </dgm:pt>
    <dgm:pt modelId="{29F530C5-3625-4AA6-BC7E-9074B507A352}" type="pres">
      <dgm:prSet presAssocID="{F660D1B8-9BD1-41DA-913D-683AEE5242D6}" presName="parentText" presStyleLbl="node1" presStyleIdx="0" presStyleCnt="5">
        <dgm:presLayoutVars>
          <dgm:chMax val="0"/>
          <dgm:bulletEnabled val="1"/>
        </dgm:presLayoutVars>
      </dgm:prSet>
      <dgm:spPr/>
    </dgm:pt>
    <dgm:pt modelId="{63E3CC87-888F-4B0F-BA4B-909E670F4E80}" type="pres">
      <dgm:prSet presAssocID="{D7851A60-ECA2-4F28-A766-A1A2B29D972D}" presName="spacer" presStyleCnt="0"/>
      <dgm:spPr/>
    </dgm:pt>
    <dgm:pt modelId="{5F206CF2-9538-4086-BCA9-A3F2E479237F}" type="pres">
      <dgm:prSet presAssocID="{42DD393E-0DA2-4ED0-9D59-1CE6F0FC4887}" presName="parentText" presStyleLbl="node1" presStyleIdx="1" presStyleCnt="5">
        <dgm:presLayoutVars>
          <dgm:chMax val="0"/>
          <dgm:bulletEnabled val="1"/>
        </dgm:presLayoutVars>
      </dgm:prSet>
      <dgm:spPr/>
    </dgm:pt>
    <dgm:pt modelId="{B6FDECE5-F4FA-4867-922C-DC5950806C8F}" type="pres">
      <dgm:prSet presAssocID="{CEA2E3FD-E733-4B0D-8442-F1FB5F847544}" presName="spacer" presStyleCnt="0"/>
      <dgm:spPr/>
    </dgm:pt>
    <dgm:pt modelId="{E63FD362-6EE0-4330-82C2-DB7F0854FF30}" type="pres">
      <dgm:prSet presAssocID="{72225F31-1D45-4597-9BD9-0B71D63D21BF}" presName="parentText" presStyleLbl="node1" presStyleIdx="2" presStyleCnt="5">
        <dgm:presLayoutVars>
          <dgm:chMax val="0"/>
          <dgm:bulletEnabled val="1"/>
        </dgm:presLayoutVars>
      </dgm:prSet>
      <dgm:spPr/>
    </dgm:pt>
    <dgm:pt modelId="{E56D5217-653A-42FD-9B02-DBEF7589AAF2}" type="pres">
      <dgm:prSet presAssocID="{C9B23AEB-ACE8-4053-8508-BFAA2E60F262}" presName="spacer" presStyleCnt="0"/>
      <dgm:spPr/>
    </dgm:pt>
    <dgm:pt modelId="{355A2489-E320-4FC8-93DE-170337715702}" type="pres">
      <dgm:prSet presAssocID="{F0C96819-8739-477C-885D-F94B0BEC37DF}" presName="parentText" presStyleLbl="node1" presStyleIdx="3" presStyleCnt="5">
        <dgm:presLayoutVars>
          <dgm:chMax val="0"/>
          <dgm:bulletEnabled val="1"/>
        </dgm:presLayoutVars>
      </dgm:prSet>
      <dgm:spPr/>
    </dgm:pt>
    <dgm:pt modelId="{C4DC6548-A05D-47E4-96C1-043B28D91780}" type="pres">
      <dgm:prSet presAssocID="{4E490C34-0EBD-48AF-987D-95336A2AD9C9}" presName="spacer" presStyleCnt="0"/>
      <dgm:spPr/>
    </dgm:pt>
    <dgm:pt modelId="{F355526A-E885-4887-B82E-87A9F03E07E3}" type="pres">
      <dgm:prSet presAssocID="{15D9B782-4A87-46EC-AC7A-0621B0137254}" presName="parentText" presStyleLbl="node1" presStyleIdx="4" presStyleCnt="5">
        <dgm:presLayoutVars>
          <dgm:chMax val="0"/>
          <dgm:bulletEnabled val="1"/>
        </dgm:presLayoutVars>
      </dgm:prSet>
      <dgm:spPr/>
    </dgm:pt>
  </dgm:ptLst>
  <dgm:cxnLst>
    <dgm:cxn modelId="{8DF33301-7FC7-4510-9860-E234337F34A9}" type="presOf" srcId="{F0C96819-8739-477C-885D-F94B0BEC37DF}" destId="{355A2489-E320-4FC8-93DE-170337715702}" srcOrd="0" destOrd="0" presId="urn:microsoft.com/office/officeart/2005/8/layout/vList2"/>
    <dgm:cxn modelId="{B61EA702-D3B1-44C7-A38B-982E0A522D38}" srcId="{DC80232D-2A93-4EF8-B10E-AD4F92FB1E9B}" destId="{F0C96819-8739-477C-885D-F94B0BEC37DF}" srcOrd="3" destOrd="0" parTransId="{47BDA01A-44E8-464A-B43E-F00F6D4ABC7E}" sibTransId="{4E490C34-0EBD-48AF-987D-95336A2AD9C9}"/>
    <dgm:cxn modelId="{DFB59823-A0C0-4990-8B53-CC0F7BAB11DD}" type="presOf" srcId="{DC80232D-2A93-4EF8-B10E-AD4F92FB1E9B}" destId="{1A9F937A-61AE-459D-8AE4-ADB2AB4A7A65}" srcOrd="0" destOrd="0" presId="urn:microsoft.com/office/officeart/2005/8/layout/vList2"/>
    <dgm:cxn modelId="{DB562E3A-6159-468B-9D5E-B354E5A753BD}" srcId="{DC80232D-2A93-4EF8-B10E-AD4F92FB1E9B}" destId="{42DD393E-0DA2-4ED0-9D59-1CE6F0FC4887}" srcOrd="1" destOrd="0" parTransId="{E08144DD-3111-41B3-A03A-781D93B0F765}" sibTransId="{CEA2E3FD-E733-4B0D-8442-F1FB5F847544}"/>
    <dgm:cxn modelId="{40165080-E137-4145-BE45-21F5851BE594}" srcId="{DC80232D-2A93-4EF8-B10E-AD4F92FB1E9B}" destId="{72225F31-1D45-4597-9BD9-0B71D63D21BF}" srcOrd="2" destOrd="0" parTransId="{1CF49C8F-E0D1-4856-B887-BA465001C560}" sibTransId="{C9B23AEB-ACE8-4053-8508-BFAA2E60F262}"/>
    <dgm:cxn modelId="{702ED589-9B67-469C-9701-4FCCF4FD9177}" type="presOf" srcId="{42DD393E-0DA2-4ED0-9D59-1CE6F0FC4887}" destId="{5F206CF2-9538-4086-BCA9-A3F2E479237F}" srcOrd="0" destOrd="0" presId="urn:microsoft.com/office/officeart/2005/8/layout/vList2"/>
    <dgm:cxn modelId="{5E0A9C8A-F0A8-40F6-8C73-9C0A482901B9}" type="presOf" srcId="{72225F31-1D45-4597-9BD9-0B71D63D21BF}" destId="{E63FD362-6EE0-4330-82C2-DB7F0854FF30}" srcOrd="0" destOrd="0" presId="urn:microsoft.com/office/officeart/2005/8/layout/vList2"/>
    <dgm:cxn modelId="{9B2C0591-0A98-43F8-AD94-BE00E2B47E98}" srcId="{DC80232D-2A93-4EF8-B10E-AD4F92FB1E9B}" destId="{F660D1B8-9BD1-41DA-913D-683AEE5242D6}" srcOrd="0" destOrd="0" parTransId="{E78F729C-9A07-457D-82D3-42326AB56AED}" sibTransId="{D7851A60-ECA2-4F28-A766-A1A2B29D972D}"/>
    <dgm:cxn modelId="{107FE5D5-DDF7-4CD3-865A-3A9251D4CA5E}" type="presOf" srcId="{F660D1B8-9BD1-41DA-913D-683AEE5242D6}" destId="{29F530C5-3625-4AA6-BC7E-9074B507A352}" srcOrd="0" destOrd="0" presId="urn:microsoft.com/office/officeart/2005/8/layout/vList2"/>
    <dgm:cxn modelId="{8A07BDE7-585C-4966-B9D6-B3F0A2FAAAAD}" srcId="{DC80232D-2A93-4EF8-B10E-AD4F92FB1E9B}" destId="{15D9B782-4A87-46EC-AC7A-0621B0137254}" srcOrd="4" destOrd="0" parTransId="{01E327E6-5113-4B54-87DA-448091F59D77}" sibTransId="{9C212FB1-D6C7-455E-98C2-585F3ADB6131}"/>
    <dgm:cxn modelId="{381DDBE8-9C68-40CE-8474-12DCD0CA0F53}" type="presOf" srcId="{15D9B782-4A87-46EC-AC7A-0621B0137254}" destId="{F355526A-E885-4887-B82E-87A9F03E07E3}" srcOrd="0" destOrd="0" presId="urn:microsoft.com/office/officeart/2005/8/layout/vList2"/>
    <dgm:cxn modelId="{29D1AC3F-B116-40AA-A680-61173BB3FF05}" type="presParOf" srcId="{1A9F937A-61AE-459D-8AE4-ADB2AB4A7A65}" destId="{29F530C5-3625-4AA6-BC7E-9074B507A352}" srcOrd="0" destOrd="0" presId="urn:microsoft.com/office/officeart/2005/8/layout/vList2"/>
    <dgm:cxn modelId="{BA926F3A-F6A9-4563-B6FF-55D66E931B3B}" type="presParOf" srcId="{1A9F937A-61AE-459D-8AE4-ADB2AB4A7A65}" destId="{63E3CC87-888F-4B0F-BA4B-909E670F4E80}" srcOrd="1" destOrd="0" presId="urn:microsoft.com/office/officeart/2005/8/layout/vList2"/>
    <dgm:cxn modelId="{EC17753C-6697-4199-B361-E1AE386BE9CB}" type="presParOf" srcId="{1A9F937A-61AE-459D-8AE4-ADB2AB4A7A65}" destId="{5F206CF2-9538-4086-BCA9-A3F2E479237F}" srcOrd="2" destOrd="0" presId="urn:microsoft.com/office/officeart/2005/8/layout/vList2"/>
    <dgm:cxn modelId="{089A5501-BAFB-40F4-B9AD-A27FFE57420E}" type="presParOf" srcId="{1A9F937A-61AE-459D-8AE4-ADB2AB4A7A65}" destId="{B6FDECE5-F4FA-4867-922C-DC5950806C8F}" srcOrd="3" destOrd="0" presId="urn:microsoft.com/office/officeart/2005/8/layout/vList2"/>
    <dgm:cxn modelId="{79F0284B-30D7-4AEF-AA56-623CF4DD12C7}" type="presParOf" srcId="{1A9F937A-61AE-459D-8AE4-ADB2AB4A7A65}" destId="{E63FD362-6EE0-4330-82C2-DB7F0854FF30}" srcOrd="4" destOrd="0" presId="urn:microsoft.com/office/officeart/2005/8/layout/vList2"/>
    <dgm:cxn modelId="{4BC7D3A5-DAD9-470D-9C48-AFAA100556F7}" type="presParOf" srcId="{1A9F937A-61AE-459D-8AE4-ADB2AB4A7A65}" destId="{E56D5217-653A-42FD-9B02-DBEF7589AAF2}" srcOrd="5" destOrd="0" presId="urn:microsoft.com/office/officeart/2005/8/layout/vList2"/>
    <dgm:cxn modelId="{591FB55E-D4B2-41BB-A5A4-5280BA704491}" type="presParOf" srcId="{1A9F937A-61AE-459D-8AE4-ADB2AB4A7A65}" destId="{355A2489-E320-4FC8-93DE-170337715702}" srcOrd="6" destOrd="0" presId="urn:microsoft.com/office/officeart/2005/8/layout/vList2"/>
    <dgm:cxn modelId="{E453339B-1606-4BF3-A041-05F1441705D6}" type="presParOf" srcId="{1A9F937A-61AE-459D-8AE4-ADB2AB4A7A65}" destId="{C4DC6548-A05D-47E4-96C1-043B28D91780}" srcOrd="7" destOrd="0" presId="urn:microsoft.com/office/officeart/2005/8/layout/vList2"/>
    <dgm:cxn modelId="{22ED97B4-2BAC-406F-9562-9B76BD73961D}" type="presParOf" srcId="{1A9F937A-61AE-459D-8AE4-ADB2AB4A7A65}" destId="{F355526A-E885-4887-B82E-87A9F03E07E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538CB9-F0A4-45DA-8426-1604B36BC821}">
      <dsp:nvSpPr>
        <dsp:cNvPr id="0" name=""/>
        <dsp:cNvSpPr/>
      </dsp:nvSpPr>
      <dsp:spPr>
        <a:xfrm>
          <a:off x="3101" y="453487"/>
          <a:ext cx="2460258" cy="344436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811" tIns="330200" rIns="191811" bIns="330200" numCol="1" spcCol="1270" anchor="t" anchorCtr="0">
          <a:noAutofit/>
        </a:bodyPr>
        <a:lstStyle/>
        <a:p>
          <a:pPr marL="0" lvl="0" indent="0" algn="l" defTabSz="889000">
            <a:lnSpc>
              <a:spcPct val="90000"/>
            </a:lnSpc>
            <a:spcBef>
              <a:spcPct val="0"/>
            </a:spcBef>
            <a:spcAft>
              <a:spcPct val="35000"/>
            </a:spcAft>
            <a:buNone/>
          </a:pPr>
          <a:r>
            <a:rPr lang="en-US" sz="2000" b="0" i="0" kern="1200" dirty="0"/>
            <a:t>When functions can be treated like any other variable then those functions are first-class functions.</a:t>
          </a:r>
          <a:endParaRPr lang="en-US" sz="2000" kern="1200" dirty="0"/>
        </a:p>
      </dsp:txBody>
      <dsp:txXfrm>
        <a:off x="3101" y="1762345"/>
        <a:ext cx="2460258" cy="2066617"/>
      </dsp:txXfrm>
    </dsp:sp>
    <dsp:sp modelId="{E8CD3A8E-C028-49FE-94D5-00E09C8D26DC}">
      <dsp:nvSpPr>
        <dsp:cNvPr id="0" name=""/>
        <dsp:cNvSpPr/>
      </dsp:nvSpPr>
      <dsp:spPr>
        <a:xfrm>
          <a:off x="662534" y="0"/>
          <a:ext cx="1033308" cy="1033308"/>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561" tIns="12700" rIns="80561"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endParaRPr lang="en-US" sz="4800" kern="1200" dirty="0"/>
        </a:p>
      </dsp:txBody>
      <dsp:txXfrm>
        <a:off x="813858" y="151324"/>
        <a:ext cx="730660" cy="730660"/>
      </dsp:txXfrm>
    </dsp:sp>
    <dsp:sp modelId="{BB84EC1E-50C5-4E30-B815-46BF3D839222}">
      <dsp:nvSpPr>
        <dsp:cNvPr id="0" name=""/>
        <dsp:cNvSpPr/>
      </dsp:nvSpPr>
      <dsp:spPr>
        <a:xfrm>
          <a:off x="3101" y="3897778"/>
          <a:ext cx="2460258" cy="72"/>
        </a:xfrm>
        <a:prstGeom prst="rect">
          <a:avLst/>
        </a:prstGeom>
        <a:solidFill>
          <a:schemeClr val="accent2">
            <a:hueOff val="-126099"/>
            <a:satOff val="603"/>
            <a:lumOff val="840"/>
            <a:alphaOff val="0"/>
          </a:schemeClr>
        </a:solidFill>
        <a:ln w="12700" cap="flat" cmpd="sng" algn="ctr">
          <a:solidFill>
            <a:schemeClr val="accent2">
              <a:hueOff val="-126099"/>
              <a:satOff val="603"/>
              <a:lumOff val="84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C467ED-4425-4FB5-B4F1-569AAB731EB0}">
      <dsp:nvSpPr>
        <dsp:cNvPr id="0" name=""/>
        <dsp:cNvSpPr/>
      </dsp:nvSpPr>
      <dsp:spPr>
        <a:xfrm>
          <a:off x="2709385" y="453487"/>
          <a:ext cx="2460258" cy="3444362"/>
        </a:xfrm>
        <a:prstGeom prst="rect">
          <a:avLst/>
        </a:prstGeom>
        <a:solidFill>
          <a:schemeClr val="accent2">
            <a:tint val="40000"/>
            <a:alpha val="90000"/>
            <a:hueOff val="-398147"/>
            <a:satOff val="4656"/>
            <a:lumOff val="512"/>
            <a:alphaOff val="0"/>
          </a:schemeClr>
        </a:solidFill>
        <a:ln w="12700" cap="flat" cmpd="sng" algn="ctr">
          <a:solidFill>
            <a:schemeClr val="accent2">
              <a:tint val="40000"/>
              <a:alpha val="90000"/>
              <a:hueOff val="-398147"/>
              <a:satOff val="4656"/>
              <a:lumOff val="5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811" tIns="330200" rIns="191811" bIns="330200" numCol="1" spcCol="1270" anchor="t" anchorCtr="0">
          <a:noAutofit/>
        </a:bodyPr>
        <a:lstStyle/>
        <a:p>
          <a:pPr marL="0" lvl="0" indent="0" algn="l" defTabSz="977900">
            <a:lnSpc>
              <a:spcPct val="90000"/>
            </a:lnSpc>
            <a:spcBef>
              <a:spcPct val="0"/>
            </a:spcBef>
            <a:spcAft>
              <a:spcPct val="35000"/>
            </a:spcAft>
            <a:buNone/>
          </a:pPr>
          <a:r>
            <a:rPr lang="en-US" sz="2200" b="0" i="0" kern="1200"/>
            <a:t>function can be passed as a param to another function(callback)</a:t>
          </a:r>
          <a:endParaRPr lang="en-US" sz="2200" kern="1200"/>
        </a:p>
      </dsp:txBody>
      <dsp:txXfrm>
        <a:off x="2709385" y="1762345"/>
        <a:ext cx="2460258" cy="2066617"/>
      </dsp:txXfrm>
    </dsp:sp>
    <dsp:sp modelId="{E622FE13-012F-4DE5-B43B-36429C834A8C}">
      <dsp:nvSpPr>
        <dsp:cNvPr id="0" name=""/>
        <dsp:cNvSpPr/>
      </dsp:nvSpPr>
      <dsp:spPr>
        <a:xfrm>
          <a:off x="3471819" y="0"/>
          <a:ext cx="1033308" cy="1033308"/>
        </a:xfrm>
        <a:prstGeom prst="ellipse">
          <a:avLst/>
        </a:prstGeom>
        <a:solidFill>
          <a:schemeClr val="accent2">
            <a:hueOff val="-252199"/>
            <a:satOff val="1205"/>
            <a:lumOff val="1681"/>
            <a:alphaOff val="0"/>
          </a:schemeClr>
        </a:solidFill>
        <a:ln w="12700" cap="flat" cmpd="sng" algn="ctr">
          <a:solidFill>
            <a:schemeClr val="accent2">
              <a:hueOff val="-252199"/>
              <a:satOff val="1205"/>
              <a:lumOff val="16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561" tIns="12700" rIns="80561"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23143" y="151324"/>
        <a:ext cx="730660" cy="730660"/>
      </dsp:txXfrm>
    </dsp:sp>
    <dsp:sp modelId="{6A04DA11-5F85-4C0C-B9ED-A2ED58344642}">
      <dsp:nvSpPr>
        <dsp:cNvPr id="0" name=""/>
        <dsp:cNvSpPr/>
      </dsp:nvSpPr>
      <dsp:spPr>
        <a:xfrm>
          <a:off x="2709385" y="3897778"/>
          <a:ext cx="2460258" cy="72"/>
        </a:xfrm>
        <a:prstGeom prst="rect">
          <a:avLst/>
        </a:prstGeom>
        <a:solidFill>
          <a:schemeClr val="accent2">
            <a:hueOff val="-378298"/>
            <a:satOff val="1808"/>
            <a:lumOff val="2521"/>
            <a:alphaOff val="0"/>
          </a:schemeClr>
        </a:solidFill>
        <a:ln w="12700" cap="flat" cmpd="sng" algn="ctr">
          <a:solidFill>
            <a:schemeClr val="accent2">
              <a:hueOff val="-378298"/>
              <a:satOff val="1808"/>
              <a:lumOff val="25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C33D9C-E04C-449D-A449-8A20C1CADAFB}">
      <dsp:nvSpPr>
        <dsp:cNvPr id="0" name=""/>
        <dsp:cNvSpPr/>
      </dsp:nvSpPr>
      <dsp:spPr>
        <a:xfrm>
          <a:off x="5415670" y="453487"/>
          <a:ext cx="2460258" cy="3444362"/>
        </a:xfrm>
        <a:prstGeom prst="rect">
          <a:avLst/>
        </a:prstGeom>
        <a:solidFill>
          <a:schemeClr val="accent2">
            <a:tint val="40000"/>
            <a:alpha val="90000"/>
            <a:hueOff val="-796293"/>
            <a:satOff val="9313"/>
            <a:lumOff val="1023"/>
            <a:alphaOff val="0"/>
          </a:schemeClr>
        </a:solidFill>
        <a:ln w="12700" cap="flat" cmpd="sng" algn="ctr">
          <a:solidFill>
            <a:schemeClr val="accent2">
              <a:tint val="40000"/>
              <a:alpha val="90000"/>
              <a:hueOff val="-796293"/>
              <a:satOff val="9313"/>
              <a:lumOff val="10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811" tIns="330200" rIns="191811" bIns="330200" numCol="1" spcCol="1270" anchor="t" anchorCtr="0">
          <a:noAutofit/>
        </a:bodyPr>
        <a:lstStyle/>
        <a:p>
          <a:pPr marL="0" lvl="0" indent="0" algn="l" defTabSz="977900">
            <a:lnSpc>
              <a:spcPct val="90000"/>
            </a:lnSpc>
            <a:spcBef>
              <a:spcPct val="0"/>
            </a:spcBef>
            <a:spcAft>
              <a:spcPct val="35000"/>
            </a:spcAft>
            <a:buNone/>
          </a:pPr>
          <a:r>
            <a:rPr lang="en-US" sz="2200" b="0" i="0" kern="1200"/>
            <a:t>function can return another function(higher-order function).</a:t>
          </a:r>
          <a:endParaRPr lang="en-US" sz="2200" kern="1200"/>
        </a:p>
      </dsp:txBody>
      <dsp:txXfrm>
        <a:off x="5415670" y="1762345"/>
        <a:ext cx="2460258" cy="2066617"/>
      </dsp:txXfrm>
    </dsp:sp>
    <dsp:sp modelId="{00372631-E834-460A-B30D-99AB3553831C}">
      <dsp:nvSpPr>
        <dsp:cNvPr id="0" name=""/>
        <dsp:cNvSpPr/>
      </dsp:nvSpPr>
      <dsp:spPr>
        <a:xfrm>
          <a:off x="6148726" y="0"/>
          <a:ext cx="1033308" cy="1033308"/>
        </a:xfrm>
        <a:prstGeom prst="ellipse">
          <a:avLst/>
        </a:prstGeom>
        <a:solidFill>
          <a:schemeClr val="accent2">
            <a:hueOff val="-504398"/>
            <a:satOff val="2410"/>
            <a:lumOff val="3362"/>
            <a:alphaOff val="0"/>
          </a:schemeClr>
        </a:solidFill>
        <a:ln w="12700" cap="flat" cmpd="sng" algn="ctr">
          <a:solidFill>
            <a:schemeClr val="accent2">
              <a:hueOff val="-504398"/>
              <a:satOff val="2410"/>
              <a:lumOff val="33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561" tIns="12700" rIns="80561"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300050" y="151324"/>
        <a:ext cx="730660" cy="730660"/>
      </dsp:txXfrm>
    </dsp:sp>
    <dsp:sp modelId="{71E44874-6BF8-4075-90AC-F5BEB6C6BE5C}">
      <dsp:nvSpPr>
        <dsp:cNvPr id="0" name=""/>
        <dsp:cNvSpPr/>
      </dsp:nvSpPr>
      <dsp:spPr>
        <a:xfrm>
          <a:off x="5415670" y="3897778"/>
          <a:ext cx="2460258" cy="72"/>
        </a:xfrm>
        <a:prstGeom prst="rect">
          <a:avLst/>
        </a:prstGeom>
        <a:solidFill>
          <a:schemeClr val="accent2">
            <a:hueOff val="-630497"/>
            <a:satOff val="3013"/>
            <a:lumOff val="4202"/>
            <a:alphaOff val="0"/>
          </a:schemeClr>
        </a:solidFill>
        <a:ln w="12700" cap="flat" cmpd="sng" algn="ctr">
          <a:solidFill>
            <a:schemeClr val="accent2">
              <a:hueOff val="-630497"/>
              <a:satOff val="3013"/>
              <a:lumOff val="42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C648C1-8A7A-49BE-8C1F-E0C8B991A198}">
      <dsp:nvSpPr>
        <dsp:cNvPr id="0" name=""/>
        <dsp:cNvSpPr/>
      </dsp:nvSpPr>
      <dsp:spPr>
        <a:xfrm>
          <a:off x="8121955" y="453487"/>
          <a:ext cx="2460258" cy="3444362"/>
        </a:xfrm>
        <a:prstGeom prst="rect">
          <a:avLst/>
        </a:prstGeom>
        <a:solidFill>
          <a:schemeClr val="accent2">
            <a:tint val="40000"/>
            <a:alpha val="90000"/>
            <a:hueOff val="-1194440"/>
            <a:satOff val="13969"/>
            <a:lumOff val="1535"/>
            <a:alphaOff val="0"/>
          </a:schemeClr>
        </a:solidFill>
        <a:ln w="12700" cap="flat" cmpd="sng" algn="ctr">
          <a:solidFill>
            <a:schemeClr val="accent2">
              <a:tint val="40000"/>
              <a:alpha val="90000"/>
              <a:hueOff val="-1194440"/>
              <a:satOff val="13969"/>
              <a:lumOff val="153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811" tIns="330200" rIns="191811" bIns="330200" numCol="1" spcCol="1270" anchor="t" anchorCtr="0">
          <a:noAutofit/>
        </a:bodyPr>
        <a:lstStyle/>
        <a:p>
          <a:pPr marL="0" lvl="0" indent="0" algn="l" defTabSz="977900">
            <a:lnSpc>
              <a:spcPct val="90000"/>
            </a:lnSpc>
            <a:spcBef>
              <a:spcPct val="0"/>
            </a:spcBef>
            <a:spcAft>
              <a:spcPct val="35000"/>
            </a:spcAft>
            <a:buNone/>
          </a:pPr>
          <a:r>
            <a:rPr lang="en-US" sz="2200" b="0" i="0" kern="1200"/>
            <a:t>map() and filter() are higher-order functions that are popularly used</a:t>
          </a:r>
          <a:r>
            <a:rPr lang="en-US" sz="2200" kern="1200"/>
            <a:t>.</a:t>
          </a:r>
        </a:p>
      </dsp:txBody>
      <dsp:txXfrm>
        <a:off x="8121955" y="1762345"/>
        <a:ext cx="2460258" cy="2066617"/>
      </dsp:txXfrm>
    </dsp:sp>
    <dsp:sp modelId="{4DE0BE70-DF5D-4178-9C17-B48C28DAC22F}">
      <dsp:nvSpPr>
        <dsp:cNvPr id="0" name=""/>
        <dsp:cNvSpPr/>
      </dsp:nvSpPr>
      <dsp:spPr>
        <a:xfrm>
          <a:off x="8861665" y="4756"/>
          <a:ext cx="1033308" cy="1033308"/>
        </a:xfrm>
        <a:prstGeom prst="ellipse">
          <a:avLst/>
        </a:prstGeom>
        <a:solidFill>
          <a:schemeClr val="accent2">
            <a:hueOff val="-756597"/>
            <a:satOff val="3615"/>
            <a:lumOff val="5043"/>
            <a:alphaOff val="0"/>
          </a:schemeClr>
        </a:solidFill>
        <a:ln w="12700" cap="flat" cmpd="sng" algn="ctr">
          <a:solidFill>
            <a:schemeClr val="accent2">
              <a:hueOff val="-756597"/>
              <a:satOff val="3615"/>
              <a:lumOff val="50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561" tIns="12700" rIns="80561"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endParaRPr lang="en-US" sz="4800" kern="1200" dirty="0"/>
        </a:p>
      </dsp:txBody>
      <dsp:txXfrm>
        <a:off x="9012989" y="156080"/>
        <a:ext cx="730660" cy="730660"/>
      </dsp:txXfrm>
    </dsp:sp>
    <dsp:sp modelId="{D985A40B-6869-4399-BB52-7EBAE99E343C}">
      <dsp:nvSpPr>
        <dsp:cNvPr id="0" name=""/>
        <dsp:cNvSpPr/>
      </dsp:nvSpPr>
      <dsp:spPr>
        <a:xfrm>
          <a:off x="8121955" y="3897778"/>
          <a:ext cx="2460258" cy="72"/>
        </a:xfrm>
        <a:prstGeom prst="rect">
          <a:avLst/>
        </a:prstGeom>
        <a:solidFill>
          <a:schemeClr val="accent2">
            <a:hueOff val="-882696"/>
            <a:satOff val="4218"/>
            <a:lumOff val="5883"/>
            <a:alphaOff val="0"/>
          </a:schemeClr>
        </a:solidFill>
        <a:ln w="12700" cap="flat" cmpd="sng" algn="ctr">
          <a:solidFill>
            <a:schemeClr val="accent2">
              <a:hueOff val="-882696"/>
              <a:satOff val="4218"/>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FCE4B-9061-4108-9A4C-AEC4A75B6301}">
      <dsp:nvSpPr>
        <dsp:cNvPr id="0" name=""/>
        <dsp:cNvSpPr/>
      </dsp:nvSpPr>
      <dsp:spPr>
        <a:xfrm>
          <a:off x="1748064" y="2975"/>
          <a:ext cx="3342605" cy="2005563"/>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dirty="0">
              <a:solidFill>
                <a:schemeClr val="bg1"/>
              </a:solidFill>
            </a:rPr>
            <a:t>It can be managed by several package installers and their configuration file accordingly.</a:t>
          </a:r>
          <a:endParaRPr lang="en-US" sz="2700" kern="1200" dirty="0">
            <a:solidFill>
              <a:schemeClr val="bg1"/>
            </a:solidFill>
          </a:endParaRPr>
        </a:p>
      </dsp:txBody>
      <dsp:txXfrm>
        <a:off x="1748064" y="2975"/>
        <a:ext cx="3342605" cy="2005563"/>
      </dsp:txXfrm>
    </dsp:sp>
    <dsp:sp modelId="{EE7FE091-A313-4C56-A091-0A93DDE533CA}">
      <dsp:nvSpPr>
        <dsp:cNvPr id="0" name=""/>
        <dsp:cNvSpPr/>
      </dsp:nvSpPr>
      <dsp:spPr>
        <a:xfrm>
          <a:off x="5424930" y="2975"/>
          <a:ext cx="3342605" cy="2005563"/>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dirty="0">
              <a:solidFill>
                <a:schemeClr val="bg1"/>
              </a:solidFill>
            </a:rPr>
            <a:t>Out of them mostly use </a:t>
          </a:r>
          <a:r>
            <a:rPr lang="en-US" sz="2700" b="0" i="0" kern="1200" dirty="0" err="1">
              <a:solidFill>
                <a:schemeClr val="bg1"/>
              </a:solidFill>
            </a:rPr>
            <a:t>npm</a:t>
          </a:r>
          <a:r>
            <a:rPr lang="en-US" sz="2700" b="0" i="0" kern="1200" dirty="0">
              <a:solidFill>
                <a:schemeClr val="bg1"/>
              </a:solidFill>
            </a:rPr>
            <a:t> or yarn.</a:t>
          </a:r>
          <a:endParaRPr lang="en-US" sz="2700" kern="1200" dirty="0">
            <a:solidFill>
              <a:schemeClr val="bg1"/>
            </a:solidFill>
          </a:endParaRPr>
        </a:p>
      </dsp:txBody>
      <dsp:txXfrm>
        <a:off x="5424930" y="2975"/>
        <a:ext cx="3342605" cy="2005563"/>
      </dsp:txXfrm>
    </dsp:sp>
    <dsp:sp modelId="{8EAC4EE5-4E5F-40B9-B807-C7B1AFDB324A}">
      <dsp:nvSpPr>
        <dsp:cNvPr id="0" name=""/>
        <dsp:cNvSpPr/>
      </dsp:nvSpPr>
      <dsp:spPr>
        <a:xfrm>
          <a:off x="3586497" y="2342799"/>
          <a:ext cx="3342605" cy="200556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dirty="0"/>
            <a:t>To maintain versions of libs being installed in a project we use </a:t>
          </a:r>
          <a:r>
            <a:rPr lang="en-US" sz="2700" b="0" i="0" kern="1200" dirty="0" err="1"/>
            <a:t>package.json</a:t>
          </a:r>
          <a:endParaRPr lang="en-US" sz="2700" kern="1200" dirty="0"/>
        </a:p>
      </dsp:txBody>
      <dsp:txXfrm>
        <a:off x="3586497" y="2342799"/>
        <a:ext cx="3342605" cy="20055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1BC51-1495-49B6-AA5F-718A57675C97}">
      <dsp:nvSpPr>
        <dsp:cNvPr id="0" name=""/>
        <dsp:cNvSpPr/>
      </dsp:nvSpPr>
      <dsp:spPr>
        <a:xfrm>
          <a:off x="2798902" y="1587206"/>
          <a:ext cx="613259" cy="91440"/>
        </a:xfrm>
        <a:custGeom>
          <a:avLst/>
          <a:gdLst/>
          <a:ahLst/>
          <a:cxnLst/>
          <a:rect l="0" t="0" r="0" b="0"/>
          <a:pathLst>
            <a:path>
              <a:moveTo>
                <a:pt x="0" y="45720"/>
              </a:moveTo>
              <a:lnTo>
                <a:pt x="613259" y="45720"/>
              </a:lnTo>
            </a:path>
          </a:pathLst>
        </a:custGeom>
        <a:noFill/>
        <a:ln w="6350" cap="flat" cmpd="sng" algn="ctr">
          <a:solidFill>
            <a:schemeClr val="bg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89436" y="1629706"/>
        <a:ext cx="32192" cy="6438"/>
      </dsp:txXfrm>
    </dsp:sp>
    <dsp:sp modelId="{18B7D705-4DF9-4B2C-8B79-D377E06B89AD}">
      <dsp:nvSpPr>
        <dsp:cNvPr id="0" name=""/>
        <dsp:cNvSpPr/>
      </dsp:nvSpPr>
      <dsp:spPr>
        <a:xfrm>
          <a:off x="1311" y="793108"/>
          <a:ext cx="2799391" cy="16796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73" tIns="143987" rIns="137173" bIns="143987" numCol="1" spcCol="1270" anchor="ctr" anchorCtr="0">
          <a:noAutofit/>
        </a:bodyPr>
        <a:lstStyle/>
        <a:p>
          <a:pPr marL="0" lvl="0" indent="0" algn="ctr" defTabSz="1377950">
            <a:lnSpc>
              <a:spcPct val="90000"/>
            </a:lnSpc>
            <a:spcBef>
              <a:spcPct val="0"/>
            </a:spcBef>
            <a:spcAft>
              <a:spcPct val="35000"/>
            </a:spcAft>
            <a:buNone/>
          </a:pPr>
          <a:r>
            <a:rPr lang="en-US" sz="3100" b="0" i="0" kern="1200"/>
            <a:t>Control the order of execution</a:t>
          </a:r>
          <a:endParaRPr lang="en-US" sz="3100" kern="1200"/>
        </a:p>
      </dsp:txBody>
      <dsp:txXfrm>
        <a:off x="1311" y="793108"/>
        <a:ext cx="2799391" cy="1679634"/>
      </dsp:txXfrm>
    </dsp:sp>
    <dsp:sp modelId="{5EC543A3-D1A4-4AFF-B097-66A7480A35D6}">
      <dsp:nvSpPr>
        <dsp:cNvPr id="0" name=""/>
        <dsp:cNvSpPr/>
      </dsp:nvSpPr>
      <dsp:spPr>
        <a:xfrm>
          <a:off x="1401006" y="2470943"/>
          <a:ext cx="3443251" cy="613259"/>
        </a:xfrm>
        <a:custGeom>
          <a:avLst/>
          <a:gdLst/>
          <a:ahLst/>
          <a:cxnLst/>
          <a:rect l="0" t="0" r="0" b="0"/>
          <a:pathLst>
            <a:path>
              <a:moveTo>
                <a:pt x="3443251" y="0"/>
              </a:moveTo>
              <a:lnTo>
                <a:pt x="3443251" y="323729"/>
              </a:lnTo>
              <a:lnTo>
                <a:pt x="0" y="323729"/>
              </a:lnTo>
              <a:lnTo>
                <a:pt x="0" y="613259"/>
              </a:lnTo>
            </a:path>
          </a:pathLst>
        </a:custGeom>
        <a:noFill/>
        <a:ln w="6350" cap="flat" cmpd="sng" algn="ctr">
          <a:solidFill>
            <a:schemeClr val="bg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5059" y="2774354"/>
        <a:ext cx="175146" cy="6438"/>
      </dsp:txXfrm>
    </dsp:sp>
    <dsp:sp modelId="{C4B88A1A-4D41-49A5-BA85-BB96576164C5}">
      <dsp:nvSpPr>
        <dsp:cNvPr id="0" name=""/>
        <dsp:cNvSpPr/>
      </dsp:nvSpPr>
      <dsp:spPr>
        <a:xfrm>
          <a:off x="3444562" y="793108"/>
          <a:ext cx="2799391" cy="167963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73" tIns="143987" rIns="137173" bIns="143987" numCol="1" spcCol="1270" anchor="ctr" anchorCtr="0">
          <a:noAutofit/>
        </a:bodyPr>
        <a:lstStyle/>
        <a:p>
          <a:pPr marL="0" lvl="0" indent="0" algn="ctr" defTabSz="1377950">
            <a:lnSpc>
              <a:spcPct val="90000"/>
            </a:lnSpc>
            <a:spcBef>
              <a:spcPct val="0"/>
            </a:spcBef>
            <a:spcAft>
              <a:spcPct val="35000"/>
            </a:spcAft>
            <a:buNone/>
          </a:pPr>
          <a:r>
            <a:rPr lang="en-US" sz="3100" b="0" i="0" kern="1200"/>
            <a:t>Collect data</a:t>
          </a:r>
          <a:endParaRPr lang="en-US" sz="3100" kern="1200"/>
        </a:p>
      </dsp:txBody>
      <dsp:txXfrm>
        <a:off x="3444562" y="793108"/>
        <a:ext cx="2799391" cy="1679634"/>
      </dsp:txXfrm>
    </dsp:sp>
    <dsp:sp modelId="{E1068CED-B1B3-4FD9-A019-4C785BB97BE4}">
      <dsp:nvSpPr>
        <dsp:cNvPr id="0" name=""/>
        <dsp:cNvSpPr/>
      </dsp:nvSpPr>
      <dsp:spPr>
        <a:xfrm>
          <a:off x="2798902" y="3910700"/>
          <a:ext cx="613259" cy="91440"/>
        </a:xfrm>
        <a:custGeom>
          <a:avLst/>
          <a:gdLst/>
          <a:ahLst/>
          <a:cxnLst/>
          <a:rect l="0" t="0" r="0" b="0"/>
          <a:pathLst>
            <a:path>
              <a:moveTo>
                <a:pt x="0" y="45720"/>
              </a:moveTo>
              <a:lnTo>
                <a:pt x="613259" y="45720"/>
              </a:lnTo>
            </a:path>
          </a:pathLst>
        </a:custGeom>
        <a:noFill/>
        <a:ln w="6350" cap="flat" cmpd="sng" algn="ctr">
          <a:solidFill>
            <a:schemeClr val="bg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89436" y="3953201"/>
        <a:ext cx="32192" cy="6438"/>
      </dsp:txXfrm>
    </dsp:sp>
    <dsp:sp modelId="{D86FAA5D-3A74-4F01-AD4C-F5C497E779C0}">
      <dsp:nvSpPr>
        <dsp:cNvPr id="0" name=""/>
        <dsp:cNvSpPr/>
      </dsp:nvSpPr>
      <dsp:spPr>
        <a:xfrm>
          <a:off x="1311" y="3116603"/>
          <a:ext cx="2799391" cy="16796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73" tIns="143987" rIns="137173" bIns="143987" numCol="1" spcCol="1270" anchor="ctr" anchorCtr="0">
          <a:noAutofit/>
        </a:bodyPr>
        <a:lstStyle/>
        <a:p>
          <a:pPr marL="0" lvl="0" indent="0" algn="ctr" defTabSz="1377950">
            <a:lnSpc>
              <a:spcPct val="90000"/>
            </a:lnSpc>
            <a:spcBef>
              <a:spcPct val="0"/>
            </a:spcBef>
            <a:spcAft>
              <a:spcPct val="35000"/>
            </a:spcAft>
            <a:buNone/>
          </a:pPr>
          <a:r>
            <a:rPr lang="en-US" sz="3100" b="0" i="0" kern="1200"/>
            <a:t>Limit concurrency</a:t>
          </a:r>
          <a:endParaRPr lang="en-US" sz="3100" kern="1200"/>
        </a:p>
      </dsp:txBody>
      <dsp:txXfrm>
        <a:off x="1311" y="3116603"/>
        <a:ext cx="2799391" cy="1679634"/>
      </dsp:txXfrm>
    </dsp:sp>
    <dsp:sp modelId="{7FA7CF25-C9C3-44FA-9149-0427F83ABB98}">
      <dsp:nvSpPr>
        <dsp:cNvPr id="0" name=""/>
        <dsp:cNvSpPr/>
      </dsp:nvSpPr>
      <dsp:spPr>
        <a:xfrm>
          <a:off x="3444562" y="3116603"/>
          <a:ext cx="2799391" cy="167963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73" tIns="143987" rIns="137173" bIns="143987" numCol="1" spcCol="1270" anchor="ctr" anchorCtr="0">
          <a:noAutofit/>
        </a:bodyPr>
        <a:lstStyle/>
        <a:p>
          <a:pPr marL="0" lvl="0" indent="0" algn="ctr" defTabSz="1377950">
            <a:lnSpc>
              <a:spcPct val="90000"/>
            </a:lnSpc>
            <a:spcBef>
              <a:spcPct val="0"/>
            </a:spcBef>
            <a:spcAft>
              <a:spcPct val="35000"/>
            </a:spcAft>
            <a:buNone/>
          </a:pPr>
          <a:r>
            <a:rPr lang="en-US" sz="3100" b="0" i="0" kern="1200"/>
            <a:t>Call the following step in the program.</a:t>
          </a:r>
          <a:endParaRPr lang="en-US" sz="3100" kern="1200"/>
        </a:p>
      </dsp:txBody>
      <dsp:txXfrm>
        <a:off x="3444562" y="3116603"/>
        <a:ext cx="2799391" cy="16796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92EF6-64C6-4A51-A5EC-7D2268340DDA}">
      <dsp:nvSpPr>
        <dsp:cNvPr id="0" name=""/>
        <dsp:cNvSpPr/>
      </dsp:nvSpPr>
      <dsp:spPr>
        <a:xfrm>
          <a:off x="0" y="833494"/>
          <a:ext cx="5861090" cy="1872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i="0" kern="1200"/>
            <a:t>setTimeout/clearTimeout </a:t>
          </a:r>
          <a:r>
            <a:rPr lang="en-US" sz="3200" b="0" i="0" kern="1200"/>
            <a:t>– This is used to implement delays in code execution.</a:t>
          </a:r>
          <a:endParaRPr lang="en-US" sz="3200" kern="1200"/>
        </a:p>
      </dsp:txBody>
      <dsp:txXfrm>
        <a:off x="91384" y="924878"/>
        <a:ext cx="5678322" cy="1689232"/>
      </dsp:txXfrm>
    </dsp:sp>
    <dsp:sp modelId="{8B8085C7-70A2-4CDE-BA7A-47BB4D7BE062}">
      <dsp:nvSpPr>
        <dsp:cNvPr id="0" name=""/>
        <dsp:cNvSpPr/>
      </dsp:nvSpPr>
      <dsp:spPr>
        <a:xfrm>
          <a:off x="0" y="2797655"/>
          <a:ext cx="5861090" cy="1872000"/>
        </a:xfrm>
        <a:prstGeom prst="roundRect">
          <a:avLst/>
        </a:prstGeom>
        <a:solidFill>
          <a:schemeClr val="accent2">
            <a:hueOff val="-882696"/>
            <a:satOff val="4218"/>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i="0" kern="1200"/>
            <a:t>setInterval/clearInterval</a:t>
          </a:r>
          <a:r>
            <a:rPr lang="en-US" sz="3200" b="0" i="0" kern="1200"/>
            <a:t> – This is used to run a code block multiple times.</a:t>
          </a:r>
          <a:endParaRPr lang="en-US" sz="3200" kern="1200"/>
        </a:p>
      </dsp:txBody>
      <dsp:txXfrm>
        <a:off x="91384" y="2889039"/>
        <a:ext cx="5678322" cy="16892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3F69A-12F0-4432-997B-663324CD44D4}">
      <dsp:nvSpPr>
        <dsp:cNvPr id="0" name=""/>
        <dsp:cNvSpPr/>
      </dsp:nvSpPr>
      <dsp:spPr>
        <a:xfrm>
          <a:off x="0" y="87237"/>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Streams are instances of EventEmitter which can be used to work with streaming data in Node.js.</a:t>
          </a:r>
          <a:endParaRPr lang="en-US" sz="1900" kern="1200" dirty="0"/>
        </a:p>
      </dsp:txBody>
      <dsp:txXfrm>
        <a:off x="38643" y="125880"/>
        <a:ext cx="10438314" cy="714310"/>
      </dsp:txXfrm>
    </dsp:sp>
    <dsp:sp modelId="{806E7502-2128-4C4B-BCBE-7483456EC7F4}">
      <dsp:nvSpPr>
        <dsp:cNvPr id="0" name=""/>
        <dsp:cNvSpPr/>
      </dsp:nvSpPr>
      <dsp:spPr>
        <a:xfrm>
          <a:off x="0" y="933554"/>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Writable:</a:t>
          </a:r>
          <a:r>
            <a:rPr lang="en-US" sz="1900" b="0" i="0" kern="1200"/>
            <a:t> streams to which data can be written (for example, fs.createWriteStream()).</a:t>
          </a:r>
          <a:endParaRPr lang="en-US" sz="1900" kern="1200"/>
        </a:p>
      </dsp:txBody>
      <dsp:txXfrm>
        <a:off x="38643" y="972197"/>
        <a:ext cx="10438314" cy="714310"/>
      </dsp:txXfrm>
    </dsp:sp>
    <dsp:sp modelId="{501E452E-97BC-4560-88B0-7AD36CC1312C}">
      <dsp:nvSpPr>
        <dsp:cNvPr id="0" name=""/>
        <dsp:cNvSpPr/>
      </dsp:nvSpPr>
      <dsp:spPr>
        <a:xfrm>
          <a:off x="0" y="1779870"/>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Readable:</a:t>
          </a:r>
          <a:r>
            <a:rPr lang="en-US" sz="1900" b="0" i="0" kern="1200"/>
            <a:t> streams from which data can be read (for example, fs.createReadStream()).</a:t>
          </a:r>
          <a:endParaRPr lang="en-US" sz="1900" kern="1200"/>
        </a:p>
      </dsp:txBody>
      <dsp:txXfrm>
        <a:off x="38643" y="1818513"/>
        <a:ext cx="10438314" cy="714310"/>
      </dsp:txXfrm>
    </dsp:sp>
    <dsp:sp modelId="{0C44EBA9-ECF3-48D8-AC61-FC18EC19243C}">
      <dsp:nvSpPr>
        <dsp:cNvPr id="0" name=""/>
        <dsp:cNvSpPr/>
      </dsp:nvSpPr>
      <dsp:spPr>
        <a:xfrm>
          <a:off x="0" y="2626187"/>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Duplex: </a:t>
          </a:r>
          <a:r>
            <a:rPr lang="en-US" sz="1900" b="0" i="0" kern="1200"/>
            <a:t>streams that are both Readable and Writable (for example, net.Socket).</a:t>
          </a:r>
          <a:endParaRPr lang="en-US" sz="1900" kern="1200"/>
        </a:p>
      </dsp:txBody>
      <dsp:txXfrm>
        <a:off x="38643" y="2664830"/>
        <a:ext cx="10438314" cy="714310"/>
      </dsp:txXfrm>
    </dsp:sp>
    <dsp:sp modelId="{47E6B971-147D-4213-81DC-3C434B7A7D05}">
      <dsp:nvSpPr>
        <dsp:cNvPr id="0" name=""/>
        <dsp:cNvSpPr/>
      </dsp:nvSpPr>
      <dsp:spPr>
        <a:xfrm>
          <a:off x="0" y="3472503"/>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Transform:</a:t>
          </a:r>
          <a:r>
            <a:rPr lang="en-US" sz="1900" b="0" i="0" kern="1200"/>
            <a:t> Duplex streams that can modify or transform the data as it is written and read (for example, zlib.createDeflate()).</a:t>
          </a:r>
          <a:endParaRPr lang="en-US" sz="1900" kern="1200"/>
        </a:p>
      </dsp:txBody>
      <dsp:txXfrm>
        <a:off x="38643" y="3511146"/>
        <a:ext cx="10438314" cy="7143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530C5-3625-4AA6-BC7E-9074B507A352}">
      <dsp:nvSpPr>
        <dsp:cNvPr id="0" name=""/>
        <dsp:cNvSpPr/>
      </dsp:nvSpPr>
      <dsp:spPr>
        <a:xfrm>
          <a:off x="0" y="87237"/>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Uncaught fatal exception - (code - 1) - There has been an exception that is not handled</a:t>
          </a:r>
          <a:endParaRPr lang="en-US" sz="1900" kern="1200"/>
        </a:p>
      </dsp:txBody>
      <dsp:txXfrm>
        <a:off x="38643" y="125880"/>
        <a:ext cx="10438314" cy="714310"/>
      </dsp:txXfrm>
    </dsp:sp>
    <dsp:sp modelId="{5F206CF2-9538-4086-BCA9-A3F2E479237F}">
      <dsp:nvSpPr>
        <dsp:cNvPr id="0" name=""/>
        <dsp:cNvSpPr/>
      </dsp:nvSpPr>
      <dsp:spPr>
        <a:xfrm>
          <a:off x="0" y="933554"/>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Unused - (code - 2) - This is reserved by bash</a:t>
          </a:r>
          <a:endParaRPr lang="en-US" sz="1900" kern="1200"/>
        </a:p>
      </dsp:txBody>
      <dsp:txXfrm>
        <a:off x="38643" y="972197"/>
        <a:ext cx="10438314" cy="714310"/>
      </dsp:txXfrm>
    </dsp:sp>
    <dsp:sp modelId="{E63FD362-6EE0-4330-82C2-DB7F0854FF30}">
      <dsp:nvSpPr>
        <dsp:cNvPr id="0" name=""/>
        <dsp:cNvSpPr/>
      </dsp:nvSpPr>
      <dsp:spPr>
        <a:xfrm>
          <a:off x="0" y="1779870"/>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Fatal Error - (code - 5) - There has been an error in V8 with stderr output of the description</a:t>
          </a:r>
          <a:endParaRPr lang="en-US" sz="1900" kern="1200"/>
        </a:p>
      </dsp:txBody>
      <dsp:txXfrm>
        <a:off x="38643" y="1818513"/>
        <a:ext cx="10438314" cy="714310"/>
      </dsp:txXfrm>
    </dsp:sp>
    <dsp:sp modelId="{355A2489-E320-4FC8-93DE-170337715702}">
      <dsp:nvSpPr>
        <dsp:cNvPr id="0" name=""/>
        <dsp:cNvSpPr/>
      </dsp:nvSpPr>
      <dsp:spPr>
        <a:xfrm>
          <a:off x="0" y="2626187"/>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Internal Exception handler Run-time failure - (code - 7) - There has been an exception when bootstrapping function was called</a:t>
          </a:r>
          <a:endParaRPr lang="en-US" sz="1900" kern="1200"/>
        </a:p>
      </dsp:txBody>
      <dsp:txXfrm>
        <a:off x="38643" y="2664830"/>
        <a:ext cx="10438314" cy="714310"/>
      </dsp:txXfrm>
    </dsp:sp>
    <dsp:sp modelId="{F355526A-E885-4887-B82E-87A9F03E07E3}">
      <dsp:nvSpPr>
        <dsp:cNvPr id="0" name=""/>
        <dsp:cNvSpPr/>
      </dsp:nvSpPr>
      <dsp:spPr>
        <a:xfrm>
          <a:off x="0" y="3472503"/>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Internal JavaScript Evaluation Failure - (code - 4) - There has been an exception when the bootstrapping process failed to return function value when evaluated.</a:t>
          </a:r>
          <a:endParaRPr lang="en-US" sz="1900" kern="1200"/>
        </a:p>
      </dsp:txBody>
      <dsp:txXfrm>
        <a:off x="38643" y="3511146"/>
        <a:ext cx="10438314" cy="71431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3/28/2023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533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3/28/2023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55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3/28/2023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077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3/28/2023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547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3/28/2023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125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3/28/2023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038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3/28/2023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195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3/28/2023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981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3/28/2023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0218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3/28/2023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886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3/28/2023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123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3/28/2023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44339691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hyperlink" Target="https://en.wikipedia.org/wiki/Node.js" TargetMode="External"/><Relationship Id="rId1" Type="http://schemas.openxmlformats.org/officeDocument/2006/relationships/slideLayout" Target="../slideLayouts/slideLayout7.xml"/><Relationship Id="rId5" Type="http://schemas.openxmlformats.org/officeDocument/2006/relationships/hyperlink" Target="http://nodeconf.com/" TargetMode="External"/><Relationship Id="rId4" Type="http://schemas.openxmlformats.org/officeDocument/2006/relationships/hyperlink" Target="https://github.com/nodejs/nod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nodejs.org/api/url.html" TargetMode="External"/><Relationship Id="rId7" Type="http://schemas.openxmlformats.org/officeDocument/2006/relationships/hyperlink" Target="https://nodejs.org/api/util.html" TargetMode="External"/><Relationship Id="rId2" Type="http://schemas.openxmlformats.org/officeDocument/2006/relationships/hyperlink" Target="https://nodejs.org/api/http.html" TargetMode="External"/><Relationship Id="rId1" Type="http://schemas.openxmlformats.org/officeDocument/2006/relationships/slideLayout" Target="../slideLayouts/slideLayout2.xml"/><Relationship Id="rId6" Type="http://schemas.openxmlformats.org/officeDocument/2006/relationships/hyperlink" Target="https://nodejs.org/api/fs.html" TargetMode="External"/><Relationship Id="rId5" Type="http://schemas.openxmlformats.org/officeDocument/2006/relationships/hyperlink" Target="https://nodejs.org/api/path.html" TargetMode="External"/><Relationship Id="rId4" Type="http://schemas.openxmlformats.org/officeDocument/2006/relationships/hyperlink" Target="https://nodejs.org/api/querystring.html"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How to automate tests and deployments of Node.js apps with Buddy | Buddy:  The DevOps Automation Platform">
            <a:extLst>
              <a:ext uri="{FF2B5EF4-FFF2-40B4-BE49-F238E27FC236}">
                <a16:creationId xmlns:a16="http://schemas.microsoft.com/office/drawing/2014/main" id="{C65C0D71-3023-4A51-90A5-B5183EEEF8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3" r="2540" b="2"/>
          <a:stretch/>
        </p:blipFill>
        <p:spPr bwMode="auto">
          <a:xfrm>
            <a:off x="20" y="-22"/>
            <a:ext cx="12191977" cy="6858022"/>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140">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165D9C-2B40-4DAB-936A-49F08AA279EE}"/>
              </a:ext>
            </a:extLst>
          </p:cNvPr>
          <p:cNvSpPr>
            <a:spLocks noGrp="1"/>
          </p:cNvSpPr>
          <p:nvPr>
            <p:ph type="ctrTitle"/>
          </p:nvPr>
        </p:nvSpPr>
        <p:spPr>
          <a:xfrm>
            <a:off x="643466" y="643467"/>
            <a:ext cx="5452529" cy="3569242"/>
          </a:xfrm>
        </p:spPr>
        <p:txBody>
          <a:bodyPr anchor="t">
            <a:normAutofit/>
          </a:bodyPr>
          <a:lstStyle/>
          <a:p>
            <a:r>
              <a:rPr lang="en-US">
                <a:solidFill>
                  <a:schemeClr val="bg1"/>
                </a:solidFill>
              </a:rPr>
              <a:t>Node JS</a:t>
            </a:r>
            <a:endParaRPr lang="en-IN">
              <a:solidFill>
                <a:schemeClr val="bg1"/>
              </a:solidFill>
            </a:endParaRPr>
          </a:p>
        </p:txBody>
      </p:sp>
      <p:sp>
        <p:nvSpPr>
          <p:cNvPr id="3" name="Subtitle 2">
            <a:extLst>
              <a:ext uri="{FF2B5EF4-FFF2-40B4-BE49-F238E27FC236}">
                <a16:creationId xmlns:a16="http://schemas.microsoft.com/office/drawing/2014/main" id="{1C5AA660-965A-4029-9C8B-1AF7130C7B89}"/>
              </a:ext>
            </a:extLst>
          </p:cNvPr>
          <p:cNvSpPr>
            <a:spLocks noGrp="1"/>
          </p:cNvSpPr>
          <p:nvPr>
            <p:ph type="subTitle" idx="1"/>
          </p:nvPr>
        </p:nvSpPr>
        <p:spPr>
          <a:xfrm>
            <a:off x="643466" y="4551036"/>
            <a:ext cx="5449479" cy="1919433"/>
          </a:xfrm>
        </p:spPr>
        <p:txBody>
          <a:bodyPr anchor="b">
            <a:normAutofit/>
          </a:bodyPr>
          <a:lstStyle/>
          <a:p>
            <a:r>
              <a:rPr lang="en-US">
                <a:solidFill>
                  <a:schemeClr val="bg1"/>
                </a:solidFill>
              </a:rPr>
              <a:t>Interview Questions</a:t>
            </a:r>
            <a:endParaRPr lang="en-IN">
              <a:solidFill>
                <a:schemeClr val="bg1"/>
              </a:solidFill>
            </a:endParaRPr>
          </a:p>
        </p:txBody>
      </p:sp>
      <p:sp>
        <p:nvSpPr>
          <p:cNvPr id="143" name="Rectangle 142">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9515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53230426-BC24-4F13-9F5E-A469D9AB64E2}"/>
              </a:ext>
            </a:extLst>
          </p:cNvPr>
          <p:cNvSpPr>
            <a:spLocks noGrp="1"/>
          </p:cNvSpPr>
          <p:nvPr>
            <p:ph type="title"/>
          </p:nvPr>
        </p:nvSpPr>
        <p:spPr>
          <a:xfrm>
            <a:off x="301557" y="1289765"/>
            <a:ext cx="5640159" cy="4270963"/>
          </a:xfrm>
        </p:spPr>
        <p:txBody>
          <a:bodyPr anchor="ctr">
            <a:normAutofit/>
          </a:bodyPr>
          <a:lstStyle/>
          <a:p>
            <a:pPr algn="ctr"/>
            <a:r>
              <a:rPr lang="en-US" sz="6100" b="1" i="0" dirty="0">
                <a:solidFill>
                  <a:schemeClr val="bg1"/>
                </a:solidFill>
                <a:effectLst/>
                <a:latin typeface="-apple-system"/>
              </a:rPr>
              <a:t>Why is Node.js single-threaded?</a:t>
            </a:r>
            <a:endParaRPr lang="en-IN" sz="6100"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59A9CBF5-9EE2-47AC-9EF4-AD12EEA7C534}"/>
              </a:ext>
            </a:extLst>
          </p:cNvPr>
          <p:cNvSpPr>
            <a:spLocks noGrp="1"/>
          </p:cNvSpPr>
          <p:nvPr>
            <p:ph idx="1"/>
          </p:nvPr>
        </p:nvSpPr>
        <p:spPr>
          <a:xfrm>
            <a:off x="6397039" y="381935"/>
            <a:ext cx="4685916" cy="5974415"/>
          </a:xfrm>
        </p:spPr>
        <p:txBody>
          <a:bodyPr anchor="ctr">
            <a:normAutofit/>
          </a:bodyPr>
          <a:lstStyle/>
          <a:p>
            <a:pPr marL="0" indent="0">
              <a:buNone/>
            </a:pPr>
            <a:r>
              <a:rPr lang="en-US" b="0" i="0" dirty="0">
                <a:effectLst/>
                <a:latin typeface="-apple-system"/>
              </a:rPr>
              <a:t>Node.js was created explicitly as an experiment in async processing. This was to try a new theory of doing async processing on a single thread over the existing thread-based implementation of scaling via different frameworks.</a:t>
            </a:r>
            <a:endParaRPr lang="en-IN"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594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ED5E8B-8516-4BB4-BE0F-3A10AFEEE165}"/>
              </a:ext>
            </a:extLst>
          </p:cNvPr>
          <p:cNvSpPr>
            <a:spLocks noGrp="1"/>
          </p:cNvSpPr>
          <p:nvPr>
            <p:ph type="title"/>
          </p:nvPr>
        </p:nvSpPr>
        <p:spPr>
          <a:xfrm>
            <a:off x="1120088" y="353299"/>
            <a:ext cx="9679449" cy="1463136"/>
          </a:xfrm>
        </p:spPr>
        <p:txBody>
          <a:bodyPr vert="horz" lIns="91440" tIns="45720" rIns="91440" bIns="45720" rtlCol="0" anchor="b">
            <a:normAutofit/>
          </a:bodyPr>
          <a:lstStyle/>
          <a:p>
            <a:r>
              <a:rPr lang="en-US" sz="3300" b="1" i="0" kern="1200" cap="all" baseline="0" dirty="0">
                <a:solidFill>
                  <a:schemeClr val="bg1"/>
                </a:solidFill>
                <a:effectLst/>
                <a:latin typeface="+mj-lt"/>
                <a:ea typeface="+mj-ea"/>
                <a:cs typeface="+mj-cs"/>
              </a:rPr>
              <a:t>How do you create a simple server in Node.js that returns Hello World?</a:t>
            </a:r>
            <a:endParaRPr lang="en-US" sz="3300" b="1" i="0" kern="1200" cap="all" baseline="0" dirty="0">
              <a:solidFill>
                <a:schemeClr val="bg1"/>
              </a:solidFill>
              <a:latin typeface="+mj-lt"/>
              <a:ea typeface="+mj-ea"/>
              <a:cs typeface="+mj-cs"/>
            </a:endParaRPr>
          </a:p>
        </p:txBody>
      </p:sp>
      <p:pic>
        <p:nvPicPr>
          <p:cNvPr id="5" name="Content Placeholder 4">
            <a:extLst>
              <a:ext uri="{FF2B5EF4-FFF2-40B4-BE49-F238E27FC236}">
                <a16:creationId xmlns:a16="http://schemas.microsoft.com/office/drawing/2014/main" id="{F4B1700C-812D-4E64-B5FE-6861DD18B9BB}"/>
              </a:ext>
            </a:extLst>
          </p:cNvPr>
          <p:cNvPicPr>
            <a:picLocks noGrp="1" noChangeAspect="1"/>
          </p:cNvPicPr>
          <p:nvPr>
            <p:ph idx="1"/>
          </p:nvPr>
        </p:nvPicPr>
        <p:blipFill>
          <a:blip r:embed="rId2"/>
          <a:stretch>
            <a:fillRect/>
          </a:stretch>
        </p:blipFill>
        <p:spPr>
          <a:xfrm>
            <a:off x="587053" y="2677863"/>
            <a:ext cx="11017893" cy="2608009"/>
          </a:xfrm>
          <a:prstGeom prst="rect">
            <a:avLst/>
          </a:prstGeom>
        </p:spPr>
      </p:pic>
    </p:spTree>
    <p:extLst>
      <p:ext uri="{BB962C8B-B14F-4D97-AF65-F5344CB8AC3E}">
        <p14:creationId xmlns:p14="http://schemas.microsoft.com/office/powerpoint/2010/main" val="1209395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A2149B2F-FBBC-4A98-972B-F479B67C2124}"/>
              </a:ext>
            </a:extLst>
          </p:cNvPr>
          <p:cNvSpPr>
            <a:spLocks noGrp="1"/>
          </p:cNvSpPr>
          <p:nvPr>
            <p:ph type="title"/>
          </p:nvPr>
        </p:nvSpPr>
        <p:spPr>
          <a:xfrm>
            <a:off x="1245072" y="1289765"/>
            <a:ext cx="3651101" cy="4270963"/>
          </a:xfrm>
        </p:spPr>
        <p:txBody>
          <a:bodyPr anchor="ctr">
            <a:normAutofit/>
          </a:bodyPr>
          <a:lstStyle/>
          <a:p>
            <a:pPr algn="ctr"/>
            <a:r>
              <a:rPr lang="en-US" sz="5000" b="1" i="0" dirty="0">
                <a:solidFill>
                  <a:schemeClr val="bg1"/>
                </a:solidFill>
                <a:effectLst/>
                <a:latin typeface="-apple-system"/>
              </a:rPr>
              <a:t>How many types of API functions are there in Node.js?</a:t>
            </a:r>
            <a:endParaRPr lang="en-IN" sz="5000"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6C507B5-F9B2-4599-BDA1-10B01F89E447}"/>
              </a:ext>
            </a:extLst>
          </p:cNvPr>
          <p:cNvSpPr>
            <a:spLocks noGrp="1"/>
          </p:cNvSpPr>
          <p:nvPr>
            <p:ph idx="1"/>
          </p:nvPr>
        </p:nvSpPr>
        <p:spPr>
          <a:xfrm>
            <a:off x="6011694" y="381935"/>
            <a:ext cx="5574463" cy="5974415"/>
          </a:xfrm>
        </p:spPr>
        <p:txBody>
          <a:bodyPr anchor="ctr">
            <a:normAutofit/>
          </a:bodyPr>
          <a:lstStyle/>
          <a:p>
            <a:pPr>
              <a:buFont typeface="Arial" panose="020B0604020202020204" pitchFamily="34" charset="0"/>
              <a:buChar char="•"/>
            </a:pPr>
            <a:r>
              <a:rPr lang="en-US" sz="2800" b="1" i="0" dirty="0">
                <a:effectLst/>
                <a:latin typeface="-apple-system"/>
              </a:rPr>
              <a:t>Asynchronous, non-blocking functions</a:t>
            </a:r>
            <a:r>
              <a:rPr lang="en-US" sz="2800" b="0" i="0" dirty="0">
                <a:effectLst/>
                <a:latin typeface="-apple-system"/>
              </a:rPr>
              <a:t> - mostly I/O operations which can be fork out of the main loop.</a:t>
            </a:r>
          </a:p>
          <a:p>
            <a:pPr>
              <a:buFont typeface="Arial" panose="020B0604020202020204" pitchFamily="34" charset="0"/>
              <a:buChar char="•"/>
            </a:pPr>
            <a:r>
              <a:rPr lang="en-US" sz="2800" b="1" i="0" dirty="0">
                <a:effectLst/>
                <a:latin typeface="-apple-system"/>
              </a:rPr>
              <a:t>Synchronous, blocking functions</a:t>
            </a:r>
            <a:r>
              <a:rPr lang="en-US" sz="2800" b="0" i="0" dirty="0">
                <a:effectLst/>
                <a:latin typeface="-apple-system"/>
              </a:rPr>
              <a:t> - mostly operations that influence the process running in the main loop.</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306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9C5E7-DAD1-42FA-902A-4EC912075F98}"/>
              </a:ext>
            </a:extLst>
          </p:cNvPr>
          <p:cNvSpPr>
            <a:spLocks noGrp="1"/>
          </p:cNvSpPr>
          <p:nvPr>
            <p:ph type="title"/>
          </p:nvPr>
        </p:nvSpPr>
        <p:spPr>
          <a:xfrm>
            <a:off x="6412091" y="501651"/>
            <a:ext cx="4395340" cy="1716255"/>
          </a:xfrm>
        </p:spPr>
        <p:txBody>
          <a:bodyPr anchor="b">
            <a:normAutofit/>
          </a:bodyPr>
          <a:lstStyle/>
          <a:p>
            <a:r>
              <a:rPr lang="en-US" sz="3800" b="1" i="0">
                <a:effectLst/>
                <a:latin typeface="-apple-system"/>
              </a:rPr>
              <a:t>What is the purpose of module.exports?</a:t>
            </a:r>
            <a:endParaRPr lang="en-IN" sz="3800"/>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1AAA5B-F0A1-4348-9684-4FB3BF572DA7}"/>
              </a:ext>
            </a:extLst>
          </p:cNvPr>
          <p:cNvSpPr>
            <a:spLocks noGrp="1"/>
          </p:cNvSpPr>
          <p:nvPr>
            <p:ph idx="1"/>
          </p:nvPr>
        </p:nvSpPr>
        <p:spPr>
          <a:xfrm>
            <a:off x="6392583" y="2645922"/>
            <a:ext cx="5167236" cy="3710427"/>
          </a:xfrm>
        </p:spPr>
        <p:txBody>
          <a:bodyPr anchor="t">
            <a:normAutofit/>
          </a:bodyPr>
          <a:lstStyle/>
          <a:p>
            <a:r>
              <a:rPr lang="en-US" sz="2800" b="0" i="0" dirty="0">
                <a:effectLst/>
                <a:latin typeface="-apple-system"/>
              </a:rPr>
              <a:t>This is used to expose functions of a particular module or file to be used elsewhere in the project. </a:t>
            </a:r>
          </a:p>
          <a:p>
            <a:endParaRPr lang="en-IN" sz="2800" dirty="0"/>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E3AC239-F3A4-459B-83D4-22A3AA2A4A4E}"/>
              </a:ext>
            </a:extLst>
          </p:cNvPr>
          <p:cNvPicPr>
            <a:picLocks noChangeAspect="1"/>
          </p:cNvPicPr>
          <p:nvPr/>
        </p:nvPicPr>
        <p:blipFill>
          <a:blip r:embed="rId2"/>
          <a:stretch>
            <a:fillRect/>
          </a:stretch>
        </p:blipFill>
        <p:spPr>
          <a:xfrm>
            <a:off x="0" y="2020035"/>
            <a:ext cx="5806254" cy="3209723"/>
          </a:xfrm>
          <a:prstGeom prst="rect">
            <a:avLst/>
          </a:prstGeom>
        </p:spPr>
      </p:pic>
    </p:spTree>
    <p:extLst>
      <p:ext uri="{BB962C8B-B14F-4D97-AF65-F5344CB8AC3E}">
        <p14:creationId xmlns:p14="http://schemas.microsoft.com/office/powerpoint/2010/main" val="3323578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BAF9AB05-FD73-4950-BC08-1CA5FF0E6567}"/>
              </a:ext>
            </a:extLst>
          </p:cNvPr>
          <p:cNvSpPr>
            <a:spLocks noGrp="1"/>
          </p:cNvSpPr>
          <p:nvPr>
            <p:ph type="title"/>
          </p:nvPr>
        </p:nvSpPr>
        <p:spPr>
          <a:xfrm>
            <a:off x="1245072" y="1289765"/>
            <a:ext cx="3651101" cy="4270963"/>
          </a:xfrm>
        </p:spPr>
        <p:txBody>
          <a:bodyPr anchor="ctr">
            <a:normAutofit/>
          </a:bodyPr>
          <a:lstStyle/>
          <a:p>
            <a:pPr algn="ctr"/>
            <a:r>
              <a:rPr lang="en-US" sz="5600" b="1" i="0">
                <a:solidFill>
                  <a:schemeClr val="bg1"/>
                </a:solidFill>
                <a:effectLst/>
                <a:latin typeface="-apple-system"/>
              </a:rPr>
              <a:t>What do you understand by callback hell?</a:t>
            </a:r>
            <a:endParaRPr lang="en-IN" sz="560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3CB891F9-6766-4874-8412-FC572DA219F0}"/>
              </a:ext>
            </a:extLst>
          </p:cNvPr>
          <p:cNvSpPr>
            <a:spLocks noGrp="1"/>
          </p:cNvSpPr>
          <p:nvPr>
            <p:ph idx="1"/>
          </p:nvPr>
        </p:nvSpPr>
        <p:spPr>
          <a:xfrm>
            <a:off x="6397039" y="381935"/>
            <a:ext cx="4685916" cy="2585001"/>
          </a:xfrm>
        </p:spPr>
        <p:txBody>
          <a:bodyPr anchor="ctr">
            <a:normAutofit/>
          </a:bodyPr>
          <a:lstStyle/>
          <a:p>
            <a:r>
              <a:rPr lang="en-US" sz="2800" dirty="0"/>
              <a:t>Pyramid of doom.</a:t>
            </a:r>
          </a:p>
          <a:p>
            <a:r>
              <a:rPr lang="en-US" sz="2800" dirty="0"/>
              <a:t>Non structured code.</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1A3A1702-0E02-4A0B-A4F8-CBBD1B826DF9}"/>
              </a:ext>
            </a:extLst>
          </p:cNvPr>
          <p:cNvPicPr>
            <a:picLocks noChangeAspect="1"/>
          </p:cNvPicPr>
          <p:nvPr/>
        </p:nvPicPr>
        <p:blipFill>
          <a:blip r:embed="rId2"/>
          <a:stretch>
            <a:fillRect/>
          </a:stretch>
        </p:blipFill>
        <p:spPr>
          <a:xfrm>
            <a:off x="6588969" y="2597892"/>
            <a:ext cx="4062034" cy="3236309"/>
          </a:xfrm>
          <a:prstGeom prst="rect">
            <a:avLst/>
          </a:prstGeom>
        </p:spPr>
      </p:pic>
    </p:spTree>
    <p:extLst>
      <p:ext uri="{BB962C8B-B14F-4D97-AF65-F5344CB8AC3E}">
        <p14:creationId xmlns:p14="http://schemas.microsoft.com/office/powerpoint/2010/main" val="872587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BF2F9D-983F-4E90-827D-5A23216DE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A65F5A-18AC-47EA-B829-B789E7814044}"/>
              </a:ext>
            </a:extLst>
          </p:cNvPr>
          <p:cNvSpPr>
            <a:spLocks noGrp="1"/>
          </p:cNvSpPr>
          <p:nvPr>
            <p:ph type="title"/>
          </p:nvPr>
        </p:nvSpPr>
        <p:spPr>
          <a:xfrm>
            <a:off x="1673157" y="348134"/>
            <a:ext cx="10777595" cy="816489"/>
          </a:xfrm>
        </p:spPr>
        <p:txBody>
          <a:bodyPr anchor="b">
            <a:normAutofit fontScale="90000"/>
          </a:bodyPr>
          <a:lstStyle/>
          <a:p>
            <a:r>
              <a:rPr lang="en-IN" sz="5600" b="1" i="0" dirty="0">
                <a:effectLst/>
                <a:latin typeface="-apple-system"/>
              </a:rPr>
              <a:t>What is an event-loop in Node JS?</a:t>
            </a:r>
            <a:endParaRPr lang="en-IN" sz="5600" dirty="0"/>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E197FA48-79A6-42BA-A355-2E43169C5746}"/>
              </a:ext>
            </a:extLst>
          </p:cNvPr>
          <p:cNvSpPr>
            <a:spLocks noGrp="1"/>
          </p:cNvSpPr>
          <p:nvPr>
            <p:ph idx="1"/>
          </p:nvPr>
        </p:nvSpPr>
        <p:spPr>
          <a:xfrm>
            <a:off x="1673156" y="1164623"/>
            <a:ext cx="10262675" cy="2813990"/>
          </a:xfrm>
        </p:spPr>
        <p:txBody>
          <a:bodyPr anchor="t">
            <a:noAutofit/>
          </a:bodyPr>
          <a:lstStyle/>
          <a:p>
            <a:pPr marL="0" indent="0">
              <a:buNone/>
            </a:pPr>
            <a:r>
              <a:rPr lang="en-US" sz="2400" b="0" i="0" dirty="0">
                <a:effectLst/>
                <a:latin typeface="-apple-system"/>
              </a:rPr>
              <a:t>So, when an async function needs to be executed(or I/O) the main thread sends it to a different thread allowing v8 to keep executing the main code. Event loop involves different phases with specific tasks such as timers, pending callbacks, idle or prepare, poll, check, close callbacks with different FIFO queues. Also in between iterations it checks for async I/O or timers and shuts down cleanly if there aren't any.</a:t>
            </a:r>
            <a:endParaRPr lang="en-IN" sz="2400" dirty="0"/>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68377"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B7D0488-A1BD-4785-A603-3E75747F3C1A}"/>
              </a:ext>
            </a:extLst>
          </p:cNvPr>
          <p:cNvPicPr>
            <a:picLocks noChangeAspect="1"/>
          </p:cNvPicPr>
          <p:nvPr/>
        </p:nvPicPr>
        <p:blipFill>
          <a:blip r:embed="rId2"/>
          <a:stretch>
            <a:fillRect/>
          </a:stretch>
        </p:blipFill>
        <p:spPr>
          <a:xfrm>
            <a:off x="3121951" y="3843033"/>
            <a:ext cx="5838825" cy="2343150"/>
          </a:xfrm>
          <a:prstGeom prst="rect">
            <a:avLst/>
          </a:prstGeom>
        </p:spPr>
      </p:pic>
    </p:spTree>
    <p:extLst>
      <p:ext uri="{BB962C8B-B14F-4D97-AF65-F5344CB8AC3E}">
        <p14:creationId xmlns:p14="http://schemas.microsoft.com/office/powerpoint/2010/main" val="1295168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F37E1-2615-40B3-9D1D-FFDBFB6584A8}"/>
              </a:ext>
            </a:extLst>
          </p:cNvPr>
          <p:cNvSpPr>
            <a:spLocks noGrp="1"/>
          </p:cNvSpPr>
          <p:nvPr>
            <p:ph type="title"/>
          </p:nvPr>
        </p:nvSpPr>
        <p:spPr/>
        <p:txBody>
          <a:bodyPr>
            <a:normAutofit/>
          </a:bodyPr>
          <a:lstStyle/>
          <a:p>
            <a:r>
              <a:rPr lang="en-US" b="1" i="0" dirty="0">
                <a:solidFill>
                  <a:srgbClr val="1A3D3C"/>
                </a:solidFill>
                <a:effectLst/>
                <a:latin typeface="-apple-system"/>
              </a:rPr>
              <a:t>What is node.js streams?</a:t>
            </a:r>
            <a:endParaRPr lang="en-IN" dirty="0"/>
          </a:p>
        </p:txBody>
      </p:sp>
      <p:graphicFrame>
        <p:nvGraphicFramePr>
          <p:cNvPr id="5" name="Content Placeholder 2">
            <a:extLst>
              <a:ext uri="{FF2B5EF4-FFF2-40B4-BE49-F238E27FC236}">
                <a16:creationId xmlns:a16="http://schemas.microsoft.com/office/drawing/2014/main" id="{8746EE99-D421-4C4D-A253-5BD61B665BE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2106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86BFA0D2-955C-47BD-B08C-69C82F65EB15}"/>
              </a:ext>
            </a:extLst>
          </p:cNvPr>
          <p:cNvSpPr>
            <a:spLocks noGrp="1"/>
          </p:cNvSpPr>
          <p:nvPr>
            <p:ph type="title"/>
          </p:nvPr>
        </p:nvSpPr>
        <p:spPr>
          <a:xfrm>
            <a:off x="1245072" y="1289765"/>
            <a:ext cx="3651101" cy="4270963"/>
          </a:xfrm>
        </p:spPr>
        <p:txBody>
          <a:bodyPr anchor="ctr">
            <a:normAutofit/>
          </a:bodyPr>
          <a:lstStyle/>
          <a:p>
            <a:pPr algn="ctr"/>
            <a:r>
              <a:rPr lang="en-US" sz="7200" b="1" i="0" dirty="0">
                <a:solidFill>
                  <a:schemeClr val="bg1"/>
                </a:solidFill>
                <a:effectLst/>
                <a:latin typeface="-apple-system"/>
              </a:rPr>
              <a:t>What are node.js buffers?</a:t>
            </a:r>
            <a:endParaRPr lang="en-IN" sz="7200"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0A955B9C-9A15-4AF5-9DB5-AF04F53A9D53}"/>
              </a:ext>
            </a:extLst>
          </p:cNvPr>
          <p:cNvSpPr>
            <a:spLocks noGrp="1"/>
          </p:cNvSpPr>
          <p:nvPr>
            <p:ph idx="1"/>
          </p:nvPr>
        </p:nvSpPr>
        <p:spPr>
          <a:xfrm>
            <a:off x="6038004" y="381935"/>
            <a:ext cx="5742189" cy="5974415"/>
          </a:xfrm>
        </p:spPr>
        <p:txBody>
          <a:bodyPr anchor="ctr">
            <a:normAutofit/>
          </a:bodyPr>
          <a:lstStyle/>
          <a:p>
            <a:pPr marL="0" indent="0">
              <a:buNone/>
            </a:pPr>
            <a:r>
              <a:rPr lang="en-US" b="0" i="0" dirty="0">
                <a:effectLst/>
                <a:latin typeface="-apple-system"/>
              </a:rPr>
              <a:t>In general, buffers is a temporary memory that is mainly used by stream to hold on to some data until consumed. </a:t>
            </a:r>
          </a:p>
          <a:p>
            <a:pPr marL="0" indent="0">
              <a:buNone/>
            </a:pPr>
            <a:r>
              <a:rPr lang="en-US" b="0" i="0" dirty="0">
                <a:effectLst/>
                <a:latin typeface="-apple-system"/>
              </a:rPr>
              <a:t>Buffers are introduced with additional use cases than JavaScript’s Unit8Array and are mainly used to represent a fixed-length sequence of bytes. </a:t>
            </a:r>
            <a:endParaRPr lang="en-IN"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977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5787786B-8CA9-478E-9FCD-B0EFA6F435AD}"/>
              </a:ext>
            </a:extLst>
          </p:cNvPr>
          <p:cNvSpPr>
            <a:spLocks noGrp="1"/>
          </p:cNvSpPr>
          <p:nvPr>
            <p:ph type="title"/>
          </p:nvPr>
        </p:nvSpPr>
        <p:spPr>
          <a:xfrm>
            <a:off x="1245072" y="1289765"/>
            <a:ext cx="3651101" cy="4270963"/>
          </a:xfrm>
        </p:spPr>
        <p:txBody>
          <a:bodyPr anchor="ctr">
            <a:normAutofit/>
          </a:bodyPr>
          <a:lstStyle/>
          <a:p>
            <a:pPr algn="ctr"/>
            <a:r>
              <a:rPr lang="en-US" sz="5000" b="1" i="0">
                <a:solidFill>
                  <a:schemeClr val="bg1"/>
                </a:solidFill>
                <a:effectLst/>
                <a:latin typeface="-apple-system"/>
              </a:rPr>
              <a:t>Why should you separate Express app and server?</a:t>
            </a:r>
            <a:endParaRPr lang="en-IN" sz="500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31445729-F7A9-4C96-B769-71B433F90129}"/>
              </a:ext>
            </a:extLst>
          </p:cNvPr>
          <p:cNvSpPr>
            <a:spLocks noGrp="1"/>
          </p:cNvSpPr>
          <p:nvPr>
            <p:ph idx="1"/>
          </p:nvPr>
        </p:nvSpPr>
        <p:spPr>
          <a:xfrm>
            <a:off x="6018549" y="381935"/>
            <a:ext cx="5742189" cy="5974415"/>
          </a:xfrm>
        </p:spPr>
        <p:txBody>
          <a:bodyPr anchor="ctr">
            <a:normAutofit/>
          </a:bodyPr>
          <a:lstStyle/>
          <a:p>
            <a:pPr marL="0" indent="0">
              <a:buNone/>
            </a:pPr>
            <a:r>
              <a:rPr lang="en-US" b="0" i="0" dirty="0">
                <a:effectLst/>
                <a:latin typeface="-apple-system"/>
              </a:rPr>
              <a:t>The server is responsible for initializing the routes, middleware, and other application logic whereas the app has all the business logic which will be served by the routes initiated by the server.</a:t>
            </a:r>
            <a:endParaRPr lang="en-IN"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440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A72B-3A8D-41F0-9CD4-3473C2E8E432}"/>
              </a:ext>
            </a:extLst>
          </p:cNvPr>
          <p:cNvSpPr>
            <a:spLocks noGrp="1"/>
          </p:cNvSpPr>
          <p:nvPr>
            <p:ph type="title"/>
          </p:nvPr>
        </p:nvSpPr>
        <p:spPr/>
        <p:txBody>
          <a:bodyPr>
            <a:normAutofit/>
          </a:bodyPr>
          <a:lstStyle/>
          <a:p>
            <a:r>
              <a:rPr lang="en-US" b="1" i="0" dirty="0">
                <a:solidFill>
                  <a:srgbClr val="1A3D3C"/>
                </a:solidFill>
                <a:effectLst/>
                <a:latin typeface="-apple-system"/>
              </a:rPr>
              <a:t>Describe the exit codes of Node.js?</a:t>
            </a:r>
            <a:endParaRPr lang="en-IN" dirty="0"/>
          </a:p>
        </p:txBody>
      </p:sp>
      <p:graphicFrame>
        <p:nvGraphicFramePr>
          <p:cNvPr id="5" name="Content Placeholder 2">
            <a:extLst>
              <a:ext uri="{FF2B5EF4-FFF2-40B4-BE49-F238E27FC236}">
                <a16:creationId xmlns:a16="http://schemas.microsoft.com/office/drawing/2014/main" id="{6C1D11B9-9438-4B9A-A85D-A1684D918F8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48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9A02A4-80CA-4DAC-BF30-2ED6FB670486}"/>
              </a:ext>
            </a:extLst>
          </p:cNvPr>
          <p:cNvSpPr>
            <a:spLocks noGrp="1"/>
          </p:cNvSpPr>
          <p:nvPr>
            <p:ph type="title"/>
          </p:nvPr>
        </p:nvSpPr>
        <p:spPr>
          <a:xfrm>
            <a:off x="1188069" y="381935"/>
            <a:ext cx="4008583" cy="5974414"/>
          </a:xfrm>
        </p:spPr>
        <p:txBody>
          <a:bodyPr anchor="ctr">
            <a:normAutofit/>
          </a:bodyPr>
          <a:lstStyle/>
          <a:p>
            <a:r>
              <a:rPr lang="en-US" sz="7200" b="1" i="0">
                <a:solidFill>
                  <a:schemeClr val="bg1"/>
                </a:solidFill>
                <a:effectLst/>
                <a:latin typeface="-apple-system"/>
              </a:rPr>
              <a:t>What is Node.js and how it works?</a:t>
            </a:r>
            <a:endParaRPr lang="en-IN" sz="720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94FAC4A4-2973-48A0-833D-9493363CD4B6}"/>
              </a:ext>
            </a:extLst>
          </p:cNvPr>
          <p:cNvSpPr>
            <a:spLocks noGrp="1"/>
          </p:cNvSpPr>
          <p:nvPr>
            <p:ph idx="1"/>
          </p:nvPr>
        </p:nvSpPr>
        <p:spPr>
          <a:xfrm>
            <a:off x="6096000" y="381935"/>
            <a:ext cx="5462939" cy="5974415"/>
          </a:xfrm>
        </p:spPr>
        <p:txBody>
          <a:bodyPr anchor="ctr">
            <a:normAutofit/>
          </a:bodyPr>
          <a:lstStyle/>
          <a:p>
            <a:r>
              <a:rPr lang="en-US" sz="2400" b="0" i="0" dirty="0">
                <a:effectLst/>
                <a:latin typeface="-apple-system"/>
              </a:rPr>
              <a:t>Node.js is a virtual machine that uses JavaScript as its scripting language and runs Chrome’s V8 JavaScript engine.</a:t>
            </a:r>
          </a:p>
          <a:p>
            <a:r>
              <a:rPr lang="en-US" sz="2400" b="0" i="0" dirty="0">
                <a:effectLst/>
                <a:latin typeface="-apple-system"/>
              </a:rPr>
              <a:t>Basically, Node.js is based on an event-driven architecture where I/O runs asynchronously making it lightweight and efficient.</a:t>
            </a:r>
          </a:p>
          <a:p>
            <a:r>
              <a:rPr lang="en-US" sz="2400" b="0" i="0" dirty="0">
                <a:effectLst/>
                <a:latin typeface="-apple-system"/>
              </a:rPr>
              <a:t>It is being used in developing desktop applications as well with a popular framework called electron as it provides API to access OS-level features such as file system, network, etc.</a:t>
            </a:r>
            <a:endParaRPr lang="en-IN" sz="2400" dirty="0"/>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310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2BA1C5-F81D-4F06-95C2-C62BB0C7FD5F}"/>
              </a:ext>
            </a:extLst>
          </p:cNvPr>
          <p:cNvSpPr>
            <a:spLocks noGrp="1"/>
          </p:cNvSpPr>
          <p:nvPr>
            <p:ph type="title"/>
          </p:nvPr>
        </p:nvSpPr>
        <p:spPr>
          <a:xfrm>
            <a:off x="838200" y="698643"/>
            <a:ext cx="5243394" cy="2225532"/>
          </a:xfrm>
        </p:spPr>
        <p:txBody>
          <a:bodyPr anchor="t">
            <a:normAutofit/>
          </a:bodyPr>
          <a:lstStyle/>
          <a:p>
            <a:r>
              <a:rPr lang="en-US" sz="5100" b="1" i="0">
                <a:effectLst/>
                <a:latin typeface="-apple-system"/>
              </a:rPr>
              <a:t>What is an Event Emitter in Node.js?</a:t>
            </a:r>
            <a:endParaRPr lang="en-IN" sz="5100"/>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5" name="Picture 4">
            <a:extLst>
              <a:ext uri="{FF2B5EF4-FFF2-40B4-BE49-F238E27FC236}">
                <a16:creationId xmlns:a16="http://schemas.microsoft.com/office/drawing/2014/main" id="{AC74BD86-0DCB-4A49-9CEA-0F5FAA51ACC4}"/>
              </a:ext>
            </a:extLst>
          </p:cNvPr>
          <p:cNvPicPr>
            <a:picLocks noChangeAspect="1"/>
          </p:cNvPicPr>
          <p:nvPr/>
        </p:nvPicPr>
        <p:blipFill>
          <a:blip r:embed="rId2"/>
          <a:stretch>
            <a:fillRect/>
          </a:stretch>
        </p:blipFill>
        <p:spPr>
          <a:xfrm>
            <a:off x="838200" y="3368017"/>
            <a:ext cx="5243391" cy="2265044"/>
          </a:xfrm>
          <a:prstGeom prst="rect">
            <a:avLst/>
          </a:prstGeom>
        </p:spPr>
      </p:pic>
      <p:sp>
        <p:nvSpPr>
          <p:cNvPr id="3" name="Content Placeholder 2">
            <a:extLst>
              <a:ext uri="{FF2B5EF4-FFF2-40B4-BE49-F238E27FC236}">
                <a16:creationId xmlns:a16="http://schemas.microsoft.com/office/drawing/2014/main" id="{D7E22B40-F922-40D8-8677-7150431BD3E3}"/>
              </a:ext>
            </a:extLst>
          </p:cNvPr>
          <p:cNvSpPr>
            <a:spLocks noGrp="1"/>
          </p:cNvSpPr>
          <p:nvPr>
            <p:ph idx="1"/>
          </p:nvPr>
        </p:nvSpPr>
        <p:spPr>
          <a:xfrm>
            <a:off x="6296168" y="1060749"/>
            <a:ext cx="5597312" cy="3215990"/>
          </a:xfrm>
        </p:spPr>
        <p:txBody>
          <a:bodyPr anchor="ctr">
            <a:normAutofit/>
          </a:bodyPr>
          <a:lstStyle/>
          <a:p>
            <a:pPr marL="0" indent="0">
              <a:buNone/>
            </a:pPr>
            <a:r>
              <a:rPr lang="en-US" sz="2400" b="0" i="0" dirty="0">
                <a:effectLst/>
                <a:latin typeface="-apple-system"/>
              </a:rPr>
              <a:t>EventEmitter is a Node.js class that includes all the objects that are basically capable of emitting events. This can be done by attaching named events that are emitted by the object using an </a:t>
            </a:r>
            <a:r>
              <a:rPr lang="en-US" sz="2400" b="0" i="0" dirty="0" err="1">
                <a:effectLst/>
                <a:latin typeface="-apple-system"/>
              </a:rPr>
              <a:t>eventEmitter.on</a:t>
            </a:r>
            <a:r>
              <a:rPr lang="en-US" sz="2400" b="0" i="0" dirty="0">
                <a:effectLst/>
                <a:latin typeface="-apple-system"/>
              </a:rPr>
              <a:t>() function. Thus, whenever this object throws an even the attached functions are invoked synchronously</a:t>
            </a:r>
            <a:endParaRPr lang="en-IN" sz="2400" dirty="0"/>
          </a:p>
        </p:txBody>
      </p:sp>
    </p:spTree>
    <p:extLst>
      <p:ext uri="{BB962C8B-B14F-4D97-AF65-F5344CB8AC3E}">
        <p14:creationId xmlns:p14="http://schemas.microsoft.com/office/powerpoint/2010/main" val="351241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9B7CE-0B59-4AF5-8746-D463191EB64E}"/>
              </a:ext>
            </a:extLst>
          </p:cNvPr>
          <p:cNvSpPr>
            <a:spLocks noGrp="1"/>
          </p:cNvSpPr>
          <p:nvPr>
            <p:ph type="title"/>
          </p:nvPr>
        </p:nvSpPr>
        <p:spPr/>
        <p:txBody>
          <a:bodyPr>
            <a:normAutofit fontScale="90000"/>
          </a:bodyPr>
          <a:lstStyle/>
          <a:p>
            <a:r>
              <a:rPr lang="en-US" b="1" i="0">
                <a:solidFill>
                  <a:srgbClr val="1A3D3C"/>
                </a:solidFill>
                <a:effectLst/>
                <a:latin typeface="-apple-system"/>
              </a:rPr>
              <a:t>Enhancing Node.js performance through clustering.</a:t>
            </a:r>
            <a:endParaRPr lang="en-IN" dirty="0"/>
          </a:p>
        </p:txBody>
      </p:sp>
      <p:sp>
        <p:nvSpPr>
          <p:cNvPr id="3" name="Content Placeholder 2">
            <a:extLst>
              <a:ext uri="{FF2B5EF4-FFF2-40B4-BE49-F238E27FC236}">
                <a16:creationId xmlns:a16="http://schemas.microsoft.com/office/drawing/2014/main" id="{129D1F4E-7619-412C-BE91-66A745FBE823}"/>
              </a:ext>
            </a:extLst>
          </p:cNvPr>
          <p:cNvSpPr>
            <a:spLocks noGrp="1"/>
          </p:cNvSpPr>
          <p:nvPr>
            <p:ph idx="1"/>
          </p:nvPr>
        </p:nvSpPr>
        <p:spPr/>
        <p:txBody>
          <a:bodyPr>
            <a:normAutofit lnSpcReduction="10000"/>
          </a:bodyPr>
          <a:lstStyle/>
          <a:p>
            <a:r>
              <a:rPr lang="en-US" b="0" i="0" dirty="0">
                <a:solidFill>
                  <a:srgbClr val="373E3F"/>
                </a:solidFill>
                <a:effectLst/>
                <a:latin typeface="-apple-system"/>
              </a:rPr>
              <a:t>Node.js applications run on a single processor, which means that by default they don’t take advantage of a multiple-core system. </a:t>
            </a:r>
          </a:p>
          <a:p>
            <a:r>
              <a:rPr lang="en-US" b="0" i="0" dirty="0">
                <a:solidFill>
                  <a:srgbClr val="373E3F"/>
                </a:solidFill>
                <a:effectLst/>
                <a:latin typeface="-apple-system"/>
              </a:rPr>
              <a:t>Cluster mode is used to start up multiple node.js processes thereby having multiple instances of the event loop. </a:t>
            </a:r>
          </a:p>
          <a:p>
            <a:r>
              <a:rPr lang="en-US" b="0" i="0" dirty="0">
                <a:solidFill>
                  <a:srgbClr val="373E3F"/>
                </a:solidFill>
                <a:effectLst/>
                <a:latin typeface="-apple-system"/>
              </a:rPr>
              <a:t>When we start using cluster in a NodeJS app behind the scene multiple node.js processes are created but there is also a parent process called the </a:t>
            </a:r>
            <a:r>
              <a:rPr lang="en-US" b="1" i="0" dirty="0">
                <a:solidFill>
                  <a:srgbClr val="373E3F"/>
                </a:solidFill>
                <a:effectLst/>
                <a:latin typeface="-apple-system"/>
              </a:rPr>
              <a:t>cluster manager</a:t>
            </a:r>
            <a:r>
              <a:rPr lang="en-US" b="0" i="0" dirty="0">
                <a:solidFill>
                  <a:srgbClr val="373E3F"/>
                </a:solidFill>
                <a:effectLst/>
                <a:latin typeface="-apple-system"/>
              </a:rPr>
              <a:t> which is responsible for monitoring the health of the individual instances of our application.</a:t>
            </a:r>
            <a:endParaRPr lang="en-IN" dirty="0"/>
          </a:p>
        </p:txBody>
      </p:sp>
    </p:spTree>
    <p:extLst>
      <p:ext uri="{BB962C8B-B14F-4D97-AF65-F5344CB8AC3E}">
        <p14:creationId xmlns:p14="http://schemas.microsoft.com/office/powerpoint/2010/main" val="4001488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2A75E6-FAE5-4E8A-9D67-2CC7F806D4B2}"/>
              </a:ext>
            </a:extLst>
          </p:cNvPr>
          <p:cNvSpPr>
            <a:spLocks noGrp="1"/>
          </p:cNvSpPr>
          <p:nvPr>
            <p:ph type="title"/>
          </p:nvPr>
        </p:nvSpPr>
        <p:spPr>
          <a:xfrm>
            <a:off x="803776" y="1336390"/>
            <a:ext cx="6190412" cy="1182927"/>
          </a:xfrm>
        </p:spPr>
        <p:txBody>
          <a:bodyPr anchor="b">
            <a:normAutofit/>
          </a:bodyPr>
          <a:lstStyle/>
          <a:p>
            <a:r>
              <a:rPr lang="en-US" sz="3400" b="1" i="0">
                <a:effectLst/>
                <a:latin typeface="-apple-system"/>
              </a:rPr>
              <a:t>What is a thread pool and which library handles it in Node.js</a:t>
            </a:r>
            <a:endParaRPr lang="en-IN" sz="3400"/>
          </a:p>
        </p:txBody>
      </p:sp>
      <p:cxnSp>
        <p:nvCxnSpPr>
          <p:cNvPr id="27"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875E9B-C329-4783-A8F7-8EEFAC507D42}"/>
              </a:ext>
            </a:extLst>
          </p:cNvPr>
          <p:cNvSpPr>
            <a:spLocks noGrp="1"/>
          </p:cNvSpPr>
          <p:nvPr>
            <p:ph idx="1"/>
          </p:nvPr>
        </p:nvSpPr>
        <p:spPr>
          <a:xfrm>
            <a:off x="803776" y="2829330"/>
            <a:ext cx="6190412" cy="3344459"/>
          </a:xfrm>
        </p:spPr>
        <p:txBody>
          <a:bodyPr anchor="t">
            <a:normAutofit/>
          </a:bodyPr>
          <a:lstStyle/>
          <a:p>
            <a:r>
              <a:rPr lang="en-US" sz="1800" b="0" i="0">
                <a:effectLst/>
                <a:latin typeface="-apple-system"/>
              </a:rPr>
              <a:t>The Thread pool is handled by the libuv library. libuv is a multi-platform C library that provides support for asynchronous I/O-based operations such as file systems, networking, and concurrency. </a:t>
            </a:r>
            <a:endParaRPr lang="en-IN" sz="1800"/>
          </a:p>
        </p:txBody>
      </p:sp>
      <p:pic>
        <p:nvPicPr>
          <p:cNvPr id="5" name="Picture 4">
            <a:extLst>
              <a:ext uri="{FF2B5EF4-FFF2-40B4-BE49-F238E27FC236}">
                <a16:creationId xmlns:a16="http://schemas.microsoft.com/office/drawing/2014/main" id="{BD1A5AEF-B1E8-49DE-8298-8897552B7623}"/>
              </a:ext>
            </a:extLst>
          </p:cNvPr>
          <p:cNvPicPr>
            <a:picLocks noChangeAspect="1"/>
          </p:cNvPicPr>
          <p:nvPr/>
        </p:nvPicPr>
        <p:blipFill rotWithShape="1">
          <a:blip r:embed="rId2"/>
          <a:srcRect l="750" r="2" b="2"/>
          <a:stretch/>
        </p:blipFill>
        <p:spPr>
          <a:xfrm>
            <a:off x="6760723" y="1333849"/>
            <a:ext cx="5330758" cy="5330758"/>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2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1"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984596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35848B-CCA0-4B3F-B465-C7B865B44B7A}"/>
              </a:ext>
            </a:extLst>
          </p:cNvPr>
          <p:cNvSpPr>
            <a:spLocks noGrp="1"/>
          </p:cNvSpPr>
          <p:nvPr>
            <p:ph type="title"/>
          </p:nvPr>
        </p:nvSpPr>
        <p:spPr>
          <a:xfrm>
            <a:off x="1188069" y="381935"/>
            <a:ext cx="4008583" cy="5974414"/>
          </a:xfrm>
        </p:spPr>
        <p:txBody>
          <a:bodyPr anchor="ctr">
            <a:normAutofit/>
          </a:bodyPr>
          <a:lstStyle/>
          <a:p>
            <a:r>
              <a:rPr lang="en-US" sz="7200" b="0" i="0">
                <a:solidFill>
                  <a:schemeClr val="bg1"/>
                </a:solidFill>
                <a:effectLst/>
                <a:latin typeface="Roboto" panose="02000000000000000000" pitchFamily="2" charset="0"/>
              </a:rPr>
              <a:t>What is piping in Node.js?</a:t>
            </a:r>
            <a:endParaRPr lang="en-IN" sz="720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41B56824-14D8-42AB-9B46-6F96D2034010}"/>
              </a:ext>
            </a:extLst>
          </p:cNvPr>
          <p:cNvSpPr>
            <a:spLocks noGrp="1"/>
          </p:cNvSpPr>
          <p:nvPr>
            <p:ph idx="1"/>
          </p:nvPr>
        </p:nvSpPr>
        <p:spPr>
          <a:xfrm>
            <a:off x="5892338" y="381935"/>
            <a:ext cx="6299662" cy="5974415"/>
          </a:xfrm>
        </p:spPr>
        <p:txBody>
          <a:bodyPr anchor="ctr">
            <a:normAutofit/>
          </a:bodyPr>
          <a:lstStyle/>
          <a:p>
            <a:pPr marL="0" indent="0">
              <a:buNone/>
            </a:pPr>
            <a:r>
              <a:rPr lang="en-US" b="0" i="0" dirty="0">
                <a:effectLst/>
                <a:latin typeface="Roboto" panose="02000000000000000000" pitchFamily="2" charset="0"/>
              </a:rPr>
              <a:t>Piping is a mechanism used to connect the output of one stream to another stream. It is normally used to retrieve data from one stream and pass output to another stream</a:t>
            </a:r>
            <a:endParaRPr lang="en-IN" dirty="0"/>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996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F49625-F36F-45D3-B157-B42F2873ED71}"/>
              </a:ext>
            </a:extLst>
          </p:cNvPr>
          <p:cNvSpPr txBox="1"/>
          <p:nvPr/>
        </p:nvSpPr>
        <p:spPr>
          <a:xfrm>
            <a:off x="843280" y="474345"/>
            <a:ext cx="10708640" cy="5909310"/>
          </a:xfrm>
          <a:prstGeom prst="rect">
            <a:avLst/>
          </a:prstGeom>
          <a:noFill/>
        </p:spPr>
        <p:txBody>
          <a:bodyPr wrap="square">
            <a:spAutoFit/>
          </a:bodyPr>
          <a:lstStyle/>
          <a:p>
            <a:pPr algn="l"/>
            <a:r>
              <a:rPr lang="en-US" b="1" i="0" dirty="0">
                <a:solidFill>
                  <a:srgbClr val="181717"/>
                </a:solidFill>
                <a:effectLst/>
                <a:latin typeface="Segoe UI" panose="020B0502040204020203" pitchFamily="34" charset="0"/>
              </a:rPr>
              <a:t>What is Node.js?</a:t>
            </a:r>
          </a:p>
          <a:p>
            <a:pPr algn="just"/>
            <a:r>
              <a:rPr lang="en-US" b="0" i="0" dirty="0">
                <a:solidFill>
                  <a:srgbClr val="181717"/>
                </a:solidFill>
                <a:effectLst/>
                <a:latin typeface="Verdana" panose="020B0604030504040204" pitchFamily="34" charset="0"/>
              </a:rPr>
              <a:t>Node.js is an open-source server side runtime environment built on Chrome's V8 JavaScript engine. It provides an event driven, non-blocking (asynchronous) I/O and cross-platform runtime environment for building highly scalable server-side application using JavaScript.</a:t>
            </a:r>
          </a:p>
          <a:p>
            <a:pPr algn="just"/>
            <a:endParaRPr lang="en-US" b="0" i="0" dirty="0">
              <a:solidFill>
                <a:srgbClr val="181717"/>
              </a:solidFill>
              <a:effectLst/>
              <a:latin typeface="Verdana" panose="020B0604030504040204" pitchFamily="34" charset="0"/>
            </a:endParaRPr>
          </a:p>
          <a:p>
            <a:pPr algn="just"/>
            <a:r>
              <a:rPr lang="en-US" b="0" i="0" dirty="0">
                <a:solidFill>
                  <a:srgbClr val="181717"/>
                </a:solidFill>
                <a:effectLst/>
                <a:latin typeface="Verdana" panose="020B0604030504040204" pitchFamily="34" charset="0"/>
              </a:rPr>
              <a:t>Node.js can be used to build different types of applications such as command line application, web application, real-time chat application, REST API server etc. However, it is mainly used to build network programs like web servers, similar to PHP, Java, or ASP.NET.</a:t>
            </a:r>
          </a:p>
          <a:p>
            <a:pPr algn="just"/>
            <a:endParaRPr lang="en-US" b="0" i="0" dirty="0">
              <a:solidFill>
                <a:srgbClr val="181717"/>
              </a:solidFill>
              <a:effectLst/>
              <a:latin typeface="Verdana" panose="020B0604030504040204" pitchFamily="34" charset="0"/>
            </a:endParaRPr>
          </a:p>
          <a:p>
            <a:pPr algn="just"/>
            <a:r>
              <a:rPr lang="en-US" b="0" i="0" dirty="0">
                <a:solidFill>
                  <a:srgbClr val="181717"/>
                </a:solidFill>
                <a:effectLst/>
                <a:latin typeface="Verdana" panose="020B0604030504040204" pitchFamily="34" charset="0"/>
              </a:rPr>
              <a:t>Node.js was written and introduced by Ryan Dahl in 2009. Visit </a:t>
            </a:r>
            <a:r>
              <a:rPr lang="en-US" b="0" i="0" u="sng" dirty="0">
                <a:solidFill>
                  <a:srgbClr val="007BFF"/>
                </a:solidFill>
                <a:effectLst/>
                <a:latin typeface="Verdana" panose="020B0604030504040204" pitchFamily="34" charset="0"/>
                <a:hlinkClick r:id="rId2"/>
              </a:rPr>
              <a:t>Wikipedia</a:t>
            </a:r>
            <a:r>
              <a:rPr lang="en-US" b="0" i="0" dirty="0">
                <a:solidFill>
                  <a:srgbClr val="181717"/>
                </a:solidFill>
                <a:effectLst/>
                <a:latin typeface="Verdana" panose="020B0604030504040204" pitchFamily="34" charset="0"/>
              </a:rPr>
              <a:t> to know the history of Node.js.</a:t>
            </a:r>
          </a:p>
          <a:p>
            <a:pPr algn="just"/>
            <a:endParaRPr lang="en-US" b="0" i="0" dirty="0">
              <a:solidFill>
                <a:srgbClr val="181717"/>
              </a:solidFill>
              <a:effectLst/>
              <a:latin typeface="Verdana" panose="020B0604030504040204" pitchFamily="34" charset="0"/>
            </a:endParaRPr>
          </a:p>
          <a:p>
            <a:pPr algn="just"/>
            <a:r>
              <a:rPr lang="en-US" b="0" i="0" dirty="0">
                <a:solidFill>
                  <a:srgbClr val="181717"/>
                </a:solidFill>
                <a:effectLst/>
                <a:latin typeface="Verdana" panose="020B0604030504040204" pitchFamily="34" charset="0"/>
              </a:rPr>
              <a:t>Node.js official web site: </a:t>
            </a:r>
            <a:r>
              <a:rPr lang="en-US" b="0" i="0" u="sng" dirty="0">
                <a:solidFill>
                  <a:srgbClr val="007BFF"/>
                </a:solidFill>
                <a:effectLst/>
                <a:latin typeface="Verdana" panose="020B0604030504040204" pitchFamily="34" charset="0"/>
                <a:hlinkClick r:id="rId3"/>
              </a:rPr>
              <a:t>https://nodejs.org</a:t>
            </a:r>
            <a:endParaRPr lang="en-US" b="0" i="0" u="sng" dirty="0">
              <a:solidFill>
                <a:srgbClr val="007BFF"/>
              </a:solidFill>
              <a:effectLst/>
              <a:latin typeface="Verdana" panose="020B0604030504040204" pitchFamily="34" charset="0"/>
            </a:endParaRPr>
          </a:p>
          <a:p>
            <a:pPr algn="just"/>
            <a:endParaRPr lang="en-US" u="sng" dirty="0">
              <a:solidFill>
                <a:srgbClr val="007BFF"/>
              </a:solidFill>
              <a:latin typeface="Verdana" panose="020B0604030504040204" pitchFamily="34" charset="0"/>
            </a:endParaRPr>
          </a:p>
          <a:p>
            <a:pPr algn="just"/>
            <a:r>
              <a:rPr lang="en-US" b="0" i="0" u="sng" dirty="0">
                <a:solidFill>
                  <a:srgbClr val="007BFF"/>
                </a:solidFill>
                <a:effectLst/>
                <a:latin typeface="Verdana" panose="020B0604030504040204" pitchFamily="34" charset="0"/>
              </a:rPr>
              <a:t>https://nodejs.dev/en/learn/</a:t>
            </a:r>
          </a:p>
          <a:p>
            <a:pPr algn="just"/>
            <a:endParaRPr lang="en-US" b="0" i="0" dirty="0">
              <a:solidFill>
                <a:srgbClr val="181717"/>
              </a:solidFill>
              <a:effectLst/>
              <a:latin typeface="Verdana" panose="020B0604030504040204" pitchFamily="34" charset="0"/>
            </a:endParaRPr>
          </a:p>
          <a:p>
            <a:pPr algn="just"/>
            <a:r>
              <a:rPr lang="en-US" b="0" i="0" dirty="0">
                <a:solidFill>
                  <a:srgbClr val="181717"/>
                </a:solidFill>
                <a:effectLst/>
                <a:latin typeface="Verdana" panose="020B0604030504040204" pitchFamily="34" charset="0"/>
              </a:rPr>
              <a:t>Node.js on </a:t>
            </a:r>
            <a:r>
              <a:rPr lang="en-US" b="0" i="0" dirty="0" err="1">
                <a:solidFill>
                  <a:srgbClr val="181717"/>
                </a:solidFill>
                <a:effectLst/>
                <a:latin typeface="Verdana" panose="020B0604030504040204" pitchFamily="34" charset="0"/>
              </a:rPr>
              <a:t>github</a:t>
            </a:r>
            <a:r>
              <a:rPr lang="en-US" b="0" i="0" dirty="0">
                <a:solidFill>
                  <a:srgbClr val="181717"/>
                </a:solidFill>
                <a:effectLst/>
                <a:latin typeface="Verdana" panose="020B0604030504040204" pitchFamily="34" charset="0"/>
              </a:rPr>
              <a:t>: </a:t>
            </a:r>
            <a:r>
              <a:rPr lang="en-US" b="0" i="0" u="sng" dirty="0">
                <a:solidFill>
                  <a:srgbClr val="007BFF"/>
                </a:solidFill>
                <a:effectLst/>
                <a:latin typeface="Verdana" panose="020B0604030504040204" pitchFamily="34" charset="0"/>
                <a:hlinkClick r:id="rId4"/>
              </a:rPr>
              <a:t>https://github.com/nodejs/node</a:t>
            </a:r>
            <a:endParaRPr lang="en-US" b="0" i="0" u="sng" dirty="0">
              <a:solidFill>
                <a:srgbClr val="007BFF"/>
              </a:solidFill>
              <a:effectLst/>
              <a:latin typeface="Verdana" panose="020B0604030504040204" pitchFamily="34" charset="0"/>
            </a:endParaRPr>
          </a:p>
          <a:p>
            <a:pPr algn="just"/>
            <a:endParaRPr lang="en-US" b="0" i="0" dirty="0">
              <a:solidFill>
                <a:srgbClr val="181717"/>
              </a:solidFill>
              <a:effectLst/>
              <a:latin typeface="Verdana" panose="020B0604030504040204" pitchFamily="34" charset="0"/>
            </a:endParaRPr>
          </a:p>
          <a:p>
            <a:pPr algn="just"/>
            <a:r>
              <a:rPr lang="en-US" b="0" i="0" dirty="0">
                <a:solidFill>
                  <a:srgbClr val="181717"/>
                </a:solidFill>
                <a:effectLst/>
                <a:latin typeface="Verdana" panose="020B0604030504040204" pitchFamily="34" charset="0"/>
              </a:rPr>
              <a:t>Node.js community conference </a:t>
            </a:r>
            <a:r>
              <a:rPr lang="en-US" b="0" i="0" u="sng" dirty="0">
                <a:solidFill>
                  <a:srgbClr val="007BFF"/>
                </a:solidFill>
                <a:effectLst/>
                <a:latin typeface="Verdana" panose="020B0604030504040204" pitchFamily="34" charset="0"/>
                <a:hlinkClick r:id="rId5"/>
              </a:rPr>
              <a:t>http://nodeconf.com</a:t>
            </a:r>
            <a:endParaRPr lang="en-US" b="0" i="0" dirty="0">
              <a:solidFill>
                <a:srgbClr val="181717"/>
              </a:solidFill>
              <a:effectLst/>
              <a:latin typeface="Verdana" panose="020B0604030504040204" pitchFamily="34" charset="0"/>
            </a:endParaRPr>
          </a:p>
          <a:p>
            <a:pPr algn="l"/>
            <a:endParaRPr lang="en-US" b="0" i="0" dirty="0">
              <a:solidFill>
                <a:srgbClr val="181717"/>
              </a:solidFill>
              <a:effectLst/>
              <a:latin typeface="Verdana" panose="020B0604030504040204" pitchFamily="34" charset="0"/>
            </a:endParaRPr>
          </a:p>
        </p:txBody>
      </p:sp>
    </p:spTree>
    <p:extLst>
      <p:ext uri="{BB962C8B-B14F-4D97-AF65-F5344CB8AC3E}">
        <p14:creationId xmlns:p14="http://schemas.microsoft.com/office/powerpoint/2010/main" val="962956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71C6DD-3C28-4AB0-9FF7-880B1AC5D5C1}"/>
              </a:ext>
            </a:extLst>
          </p:cNvPr>
          <p:cNvSpPr txBox="1"/>
          <p:nvPr/>
        </p:nvSpPr>
        <p:spPr>
          <a:xfrm>
            <a:off x="883920" y="532078"/>
            <a:ext cx="10424160" cy="2308324"/>
          </a:xfrm>
          <a:prstGeom prst="rect">
            <a:avLst/>
          </a:prstGeom>
          <a:noFill/>
        </p:spPr>
        <p:txBody>
          <a:bodyPr wrap="square">
            <a:spAutoFit/>
          </a:bodyPr>
          <a:lstStyle/>
          <a:p>
            <a:pPr algn="l"/>
            <a:r>
              <a:rPr lang="en-US" b="1" i="0" dirty="0">
                <a:solidFill>
                  <a:srgbClr val="181717"/>
                </a:solidFill>
                <a:effectLst/>
                <a:latin typeface="Segoe UI" panose="020B0502040204020203" pitchFamily="34" charset="0"/>
              </a:rPr>
              <a:t>Advantages of Node.js</a:t>
            </a:r>
          </a:p>
          <a:p>
            <a:pPr algn="just">
              <a:buFont typeface="+mj-lt"/>
              <a:buAutoNum type="arabicPeriod"/>
            </a:pPr>
            <a:r>
              <a:rPr lang="en-US" b="0" i="0" dirty="0">
                <a:solidFill>
                  <a:srgbClr val="181717"/>
                </a:solidFill>
                <a:effectLst/>
                <a:latin typeface="Verdana" panose="020B0604030504040204" pitchFamily="34" charset="0"/>
              </a:rPr>
              <a:t>Node.js is an open-source framework under MIT license. (MIT license is a free software license originating at the Massachusetts Institute of Technology (MIT).)</a:t>
            </a:r>
          </a:p>
          <a:p>
            <a:pPr algn="just">
              <a:buFont typeface="+mj-lt"/>
              <a:buAutoNum type="arabicPeriod"/>
            </a:pPr>
            <a:r>
              <a:rPr lang="en-US" b="0" i="0" dirty="0">
                <a:solidFill>
                  <a:srgbClr val="181717"/>
                </a:solidFill>
                <a:effectLst/>
                <a:latin typeface="Verdana" panose="020B0604030504040204" pitchFamily="34" charset="0"/>
              </a:rPr>
              <a:t>Uses JavaScript to build entire server side application.</a:t>
            </a:r>
          </a:p>
          <a:p>
            <a:pPr algn="just">
              <a:buFont typeface="+mj-lt"/>
              <a:buAutoNum type="arabicPeriod"/>
            </a:pPr>
            <a:r>
              <a:rPr lang="en-US" b="0" i="0" dirty="0">
                <a:solidFill>
                  <a:srgbClr val="181717"/>
                </a:solidFill>
                <a:effectLst/>
                <a:latin typeface="Verdana" panose="020B0604030504040204" pitchFamily="34" charset="0"/>
              </a:rPr>
              <a:t>Lightweight framework that includes bare minimum modules. Other modules can be included as per the need of an application.</a:t>
            </a:r>
          </a:p>
          <a:p>
            <a:pPr algn="just">
              <a:buFont typeface="+mj-lt"/>
              <a:buAutoNum type="arabicPeriod"/>
            </a:pPr>
            <a:r>
              <a:rPr lang="en-US" b="0" i="0" dirty="0">
                <a:solidFill>
                  <a:srgbClr val="181717"/>
                </a:solidFill>
                <a:effectLst/>
                <a:latin typeface="Verdana" panose="020B0604030504040204" pitchFamily="34" charset="0"/>
              </a:rPr>
              <a:t>Asynchronous by default. So it performs faster than other frameworks.</a:t>
            </a:r>
          </a:p>
          <a:p>
            <a:pPr algn="just">
              <a:buFont typeface="+mj-lt"/>
              <a:buAutoNum type="arabicPeriod"/>
            </a:pPr>
            <a:r>
              <a:rPr lang="en-US" b="0" i="0" dirty="0">
                <a:solidFill>
                  <a:srgbClr val="181717"/>
                </a:solidFill>
                <a:effectLst/>
                <a:latin typeface="Verdana" panose="020B0604030504040204" pitchFamily="34" charset="0"/>
              </a:rPr>
              <a:t>Cross-platform framework that runs on Windows, MAC or Linux</a:t>
            </a:r>
            <a:endParaRPr lang="en-US" dirty="0"/>
          </a:p>
        </p:txBody>
      </p:sp>
    </p:spTree>
    <p:extLst>
      <p:ext uri="{BB962C8B-B14F-4D97-AF65-F5344CB8AC3E}">
        <p14:creationId xmlns:p14="http://schemas.microsoft.com/office/powerpoint/2010/main" val="4117703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7AEE51-FF43-46FF-ACF0-30FB575558F5}"/>
              </a:ext>
            </a:extLst>
          </p:cNvPr>
          <p:cNvSpPr txBox="1"/>
          <p:nvPr/>
        </p:nvSpPr>
        <p:spPr>
          <a:xfrm>
            <a:off x="934278" y="417443"/>
            <a:ext cx="11257722" cy="1754326"/>
          </a:xfrm>
          <a:prstGeom prst="rect">
            <a:avLst/>
          </a:prstGeom>
          <a:noFill/>
        </p:spPr>
        <p:txBody>
          <a:bodyPr wrap="square">
            <a:spAutoFit/>
          </a:bodyPr>
          <a:lstStyle/>
          <a:p>
            <a:pPr algn="just"/>
            <a:r>
              <a:rPr lang="en-US" b="1" i="0" dirty="0">
                <a:solidFill>
                  <a:srgbClr val="4466C5"/>
                </a:solidFill>
                <a:effectLst/>
                <a:latin typeface="Segoe UI" panose="020B0502040204020203" pitchFamily="34" charset="0"/>
              </a:rPr>
              <a:t>Disadvantages\Limitations of Node.js</a:t>
            </a:r>
          </a:p>
          <a:p>
            <a:pPr algn="just"/>
            <a:r>
              <a:rPr lang="en-US" b="0" i="0" dirty="0">
                <a:solidFill>
                  <a:srgbClr val="161616"/>
                </a:solidFill>
                <a:effectLst/>
                <a:latin typeface="Segoe UI" panose="020B0502040204020203" pitchFamily="34" charset="0"/>
              </a:rPr>
              <a:t>There are following limitations of Node.js:</a:t>
            </a:r>
          </a:p>
          <a:p>
            <a:pPr algn="just">
              <a:buFont typeface="+mj-lt"/>
              <a:buAutoNum type="arabicPeriod"/>
            </a:pPr>
            <a:r>
              <a:rPr lang="en-US" b="0" i="0" dirty="0">
                <a:solidFill>
                  <a:srgbClr val="161616"/>
                </a:solidFill>
                <a:effectLst/>
                <a:latin typeface="Segoe UI" panose="020B0502040204020203" pitchFamily="34" charset="0"/>
              </a:rPr>
              <a:t>It doesn’t support multi-threaded programming.</a:t>
            </a:r>
          </a:p>
          <a:p>
            <a:pPr algn="just">
              <a:buFont typeface="+mj-lt"/>
              <a:buAutoNum type="arabicPeriod"/>
            </a:pPr>
            <a:r>
              <a:rPr lang="en-US" b="0" i="0" dirty="0">
                <a:solidFill>
                  <a:srgbClr val="161616"/>
                </a:solidFill>
                <a:effectLst/>
                <a:latin typeface="Segoe UI" panose="020B0502040204020203" pitchFamily="34" charset="0"/>
              </a:rPr>
              <a:t>It doesn’t support very high computational intensive tasks. When it executes long running task, it will queue all the incoming requests to wait for execution, since it follows JavaScript event loop which is single threaded.</a:t>
            </a:r>
          </a:p>
          <a:p>
            <a:pPr algn="just">
              <a:buFont typeface="+mj-lt"/>
              <a:buAutoNum type="arabicPeriod"/>
            </a:pPr>
            <a:r>
              <a:rPr lang="en-US" b="0" i="0" dirty="0">
                <a:solidFill>
                  <a:srgbClr val="161616"/>
                </a:solidFill>
                <a:effectLst/>
                <a:latin typeface="Segoe UI" panose="020B0502040204020203" pitchFamily="34" charset="0"/>
              </a:rPr>
              <a:t>Node good for executing synchronous and CPU intensive tasks.</a:t>
            </a:r>
          </a:p>
        </p:txBody>
      </p:sp>
    </p:spTree>
    <p:extLst>
      <p:ext uri="{BB962C8B-B14F-4D97-AF65-F5344CB8AC3E}">
        <p14:creationId xmlns:p14="http://schemas.microsoft.com/office/powerpoint/2010/main" val="1934407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34AF-16A6-B1EF-2EF6-74D9DC38BD4C}"/>
              </a:ext>
            </a:extLst>
          </p:cNvPr>
          <p:cNvSpPr>
            <a:spLocks noGrp="1"/>
          </p:cNvSpPr>
          <p:nvPr>
            <p:ph type="title"/>
          </p:nvPr>
        </p:nvSpPr>
        <p:spPr/>
        <p:txBody>
          <a:bodyPr/>
          <a:lstStyle/>
          <a:p>
            <a:r>
              <a:rPr lang="en-IN" dirty="0"/>
              <a:t>Why Node </a:t>
            </a:r>
            <a:r>
              <a:rPr lang="en-IN" dirty="0" err="1"/>
              <a:t>js</a:t>
            </a:r>
            <a:r>
              <a:rPr lang="en-IN" dirty="0"/>
              <a:t> is single thread?</a:t>
            </a:r>
          </a:p>
        </p:txBody>
      </p:sp>
      <p:sp>
        <p:nvSpPr>
          <p:cNvPr id="3" name="Content Placeholder 2">
            <a:extLst>
              <a:ext uri="{FF2B5EF4-FFF2-40B4-BE49-F238E27FC236}">
                <a16:creationId xmlns:a16="http://schemas.microsoft.com/office/drawing/2014/main" id="{B04BA845-8B48-25F0-FA48-F2025029C686}"/>
              </a:ext>
            </a:extLst>
          </p:cNvPr>
          <p:cNvSpPr>
            <a:spLocks noGrp="1"/>
          </p:cNvSpPr>
          <p:nvPr>
            <p:ph idx="1"/>
          </p:nvPr>
        </p:nvSpPr>
        <p:spPr/>
        <p:txBody>
          <a:bodyPr/>
          <a:lstStyle/>
          <a:p>
            <a:r>
              <a:rPr lang="en-IN" dirty="0"/>
              <a:t>Node.js is based on single threaded architecture due to the reason that it runs on Google’s V8 engine which is a single threaded architecture.</a:t>
            </a:r>
          </a:p>
        </p:txBody>
      </p:sp>
    </p:spTree>
    <p:extLst>
      <p:ext uri="{BB962C8B-B14F-4D97-AF65-F5344CB8AC3E}">
        <p14:creationId xmlns:p14="http://schemas.microsoft.com/office/powerpoint/2010/main" val="2046759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3B4D-4781-C152-3C66-6F93666F1FC1}"/>
              </a:ext>
            </a:extLst>
          </p:cNvPr>
          <p:cNvSpPr>
            <a:spLocks noGrp="1"/>
          </p:cNvSpPr>
          <p:nvPr>
            <p:ph type="title"/>
          </p:nvPr>
        </p:nvSpPr>
        <p:spPr/>
        <p:txBody>
          <a:bodyPr/>
          <a:lstStyle/>
          <a:p>
            <a:r>
              <a:rPr lang="en-IN" dirty="0"/>
              <a:t>Types of APIs</a:t>
            </a:r>
          </a:p>
        </p:txBody>
      </p:sp>
      <p:sp>
        <p:nvSpPr>
          <p:cNvPr id="3" name="Content Placeholder 2">
            <a:extLst>
              <a:ext uri="{FF2B5EF4-FFF2-40B4-BE49-F238E27FC236}">
                <a16:creationId xmlns:a16="http://schemas.microsoft.com/office/drawing/2014/main" id="{B3292280-91F1-FAFB-B7C1-9EB70ACBF9EC}"/>
              </a:ext>
            </a:extLst>
          </p:cNvPr>
          <p:cNvSpPr>
            <a:spLocks noGrp="1"/>
          </p:cNvSpPr>
          <p:nvPr>
            <p:ph idx="1"/>
          </p:nvPr>
        </p:nvSpPr>
        <p:spPr/>
        <p:txBody>
          <a:bodyPr/>
          <a:lstStyle/>
          <a:p>
            <a:r>
              <a:rPr lang="en-IN" dirty="0"/>
              <a:t>Synchronous API:- These are blocking functions that wait for the response to come back.</a:t>
            </a:r>
          </a:p>
          <a:p>
            <a:r>
              <a:rPr lang="en-IN" dirty="0"/>
              <a:t>Asynchronous API:- These are non-blocking functions that keep on processing in the background.</a:t>
            </a:r>
          </a:p>
        </p:txBody>
      </p:sp>
    </p:spTree>
    <p:extLst>
      <p:ext uri="{BB962C8B-B14F-4D97-AF65-F5344CB8AC3E}">
        <p14:creationId xmlns:p14="http://schemas.microsoft.com/office/powerpoint/2010/main" val="343439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6730-B716-CCCA-306A-C035F5A2AE79}"/>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Node.js Core Modules</a:t>
            </a:r>
            <a:endParaRPr lang="en-IN" dirty="0"/>
          </a:p>
        </p:txBody>
      </p:sp>
      <p:graphicFrame>
        <p:nvGraphicFramePr>
          <p:cNvPr id="4" name="Content Placeholder 3">
            <a:extLst>
              <a:ext uri="{FF2B5EF4-FFF2-40B4-BE49-F238E27FC236}">
                <a16:creationId xmlns:a16="http://schemas.microsoft.com/office/drawing/2014/main" id="{403BF67F-513C-3314-CC17-4E0C6855DB18}"/>
              </a:ext>
            </a:extLst>
          </p:cNvPr>
          <p:cNvGraphicFramePr>
            <a:graphicFrameLocks noGrp="1"/>
          </p:cNvGraphicFramePr>
          <p:nvPr>
            <p:ph idx="1"/>
          </p:nvPr>
        </p:nvGraphicFramePr>
        <p:xfrm>
          <a:off x="3155315" y="3135217"/>
          <a:ext cx="5881370" cy="1921513"/>
        </p:xfrm>
        <a:graphic>
          <a:graphicData uri="http://schemas.openxmlformats.org/drawingml/2006/table">
            <a:tbl>
              <a:tblPr firstRow="1" firstCol="1" bandRow="1">
                <a:tableStyleId>{5C22544A-7EE6-4342-B048-85BDC9FD1C3A}</a:tableStyleId>
              </a:tblPr>
              <a:tblGrid>
                <a:gridCol w="786765">
                  <a:extLst>
                    <a:ext uri="{9D8B030D-6E8A-4147-A177-3AD203B41FA5}">
                      <a16:colId xmlns:a16="http://schemas.microsoft.com/office/drawing/2014/main" val="1584399733"/>
                    </a:ext>
                  </a:extLst>
                </a:gridCol>
                <a:gridCol w="5094605">
                  <a:extLst>
                    <a:ext uri="{9D8B030D-6E8A-4147-A177-3AD203B41FA5}">
                      <a16:colId xmlns:a16="http://schemas.microsoft.com/office/drawing/2014/main" val="2591367455"/>
                    </a:ext>
                  </a:extLst>
                </a:gridCol>
              </a:tblGrid>
              <a:tr h="0">
                <a:tc>
                  <a:txBody>
                    <a:bodyPr/>
                    <a:lstStyle/>
                    <a:p>
                      <a:pPr algn="ctr">
                        <a:lnSpc>
                          <a:spcPct val="107000"/>
                        </a:lnSpc>
                        <a:spcAft>
                          <a:spcPts val="800"/>
                        </a:spcAft>
                      </a:pPr>
                      <a:r>
                        <a:rPr lang="en-US" sz="1100">
                          <a:effectLst/>
                        </a:rPr>
                        <a:t>Core Module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b"/>
                </a:tc>
                <a:tc>
                  <a:txBody>
                    <a:bodyPr/>
                    <a:lstStyle/>
                    <a:p>
                      <a:pPr algn="ctr">
                        <a:lnSpc>
                          <a:spcPct val="107000"/>
                        </a:lnSpc>
                        <a:spcAft>
                          <a:spcPts val="800"/>
                        </a:spcAft>
                      </a:pPr>
                      <a:r>
                        <a:rPr lang="en-US" sz="1100">
                          <a:effectLst/>
                        </a:rPr>
                        <a:t>Description</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b"/>
                </a:tc>
                <a:extLst>
                  <a:ext uri="{0D108BD9-81ED-4DB2-BD59-A6C34878D82A}">
                    <a16:rowId xmlns:a16="http://schemas.microsoft.com/office/drawing/2014/main" val="1057954975"/>
                  </a:ext>
                </a:extLst>
              </a:tr>
              <a:tr h="0">
                <a:tc>
                  <a:txBody>
                    <a:bodyPr/>
                    <a:lstStyle/>
                    <a:p>
                      <a:pPr>
                        <a:lnSpc>
                          <a:spcPct val="107000"/>
                        </a:lnSpc>
                        <a:spcAft>
                          <a:spcPts val="800"/>
                        </a:spcAft>
                      </a:pPr>
                      <a:r>
                        <a:rPr lang="en-US" sz="1300" u="sng">
                          <a:effectLst/>
                          <a:hlinkClick r:id="rId2"/>
                        </a:rPr>
                        <a:t>http</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spcAft>
                          <a:spcPts val="800"/>
                        </a:spcAft>
                      </a:pPr>
                      <a:r>
                        <a:rPr lang="en-US" sz="1050">
                          <a:effectLst/>
                        </a:rPr>
                        <a:t>http module includes classes, methods and events to create Node.js http server.</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extLst>
                  <a:ext uri="{0D108BD9-81ED-4DB2-BD59-A6C34878D82A}">
                    <a16:rowId xmlns:a16="http://schemas.microsoft.com/office/drawing/2014/main" val="3590030575"/>
                  </a:ext>
                </a:extLst>
              </a:tr>
              <a:tr h="0">
                <a:tc>
                  <a:txBody>
                    <a:bodyPr/>
                    <a:lstStyle/>
                    <a:p>
                      <a:pPr>
                        <a:lnSpc>
                          <a:spcPct val="107000"/>
                        </a:lnSpc>
                        <a:spcAft>
                          <a:spcPts val="800"/>
                        </a:spcAft>
                      </a:pPr>
                      <a:r>
                        <a:rPr lang="en-US" sz="1300" u="sng">
                          <a:effectLst/>
                          <a:hlinkClick r:id="rId3"/>
                        </a:rPr>
                        <a:t>url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spcAft>
                          <a:spcPts val="800"/>
                        </a:spcAft>
                      </a:pPr>
                      <a:r>
                        <a:rPr lang="en-US" sz="1050">
                          <a:effectLst/>
                        </a:rPr>
                        <a:t>url module includes methods for URL resolution and parsing.</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extLst>
                  <a:ext uri="{0D108BD9-81ED-4DB2-BD59-A6C34878D82A}">
                    <a16:rowId xmlns:a16="http://schemas.microsoft.com/office/drawing/2014/main" val="2639320441"/>
                  </a:ext>
                </a:extLst>
              </a:tr>
              <a:tr h="0">
                <a:tc>
                  <a:txBody>
                    <a:bodyPr/>
                    <a:lstStyle/>
                    <a:p>
                      <a:pPr>
                        <a:lnSpc>
                          <a:spcPct val="107000"/>
                        </a:lnSpc>
                        <a:spcAft>
                          <a:spcPts val="800"/>
                        </a:spcAft>
                      </a:pPr>
                      <a:r>
                        <a:rPr lang="en-US" sz="1300" u="sng">
                          <a:effectLst/>
                          <a:hlinkClick r:id="rId4"/>
                        </a:rPr>
                        <a:t>querystring</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spcAft>
                          <a:spcPts val="800"/>
                        </a:spcAft>
                      </a:pPr>
                      <a:r>
                        <a:rPr lang="en-US" sz="1050">
                          <a:effectLst/>
                        </a:rPr>
                        <a:t>querystring module includes methods to deal with query string.</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extLst>
                  <a:ext uri="{0D108BD9-81ED-4DB2-BD59-A6C34878D82A}">
                    <a16:rowId xmlns:a16="http://schemas.microsoft.com/office/drawing/2014/main" val="3497078500"/>
                  </a:ext>
                </a:extLst>
              </a:tr>
              <a:tr h="0">
                <a:tc>
                  <a:txBody>
                    <a:bodyPr/>
                    <a:lstStyle/>
                    <a:p>
                      <a:pPr>
                        <a:lnSpc>
                          <a:spcPct val="107000"/>
                        </a:lnSpc>
                        <a:spcAft>
                          <a:spcPts val="800"/>
                        </a:spcAft>
                      </a:pPr>
                      <a:r>
                        <a:rPr lang="en-US" sz="1300" u="sng">
                          <a:effectLst/>
                          <a:hlinkClick r:id="rId5"/>
                        </a:rPr>
                        <a:t>path</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spcAft>
                          <a:spcPts val="800"/>
                        </a:spcAft>
                      </a:pPr>
                      <a:r>
                        <a:rPr lang="en-US" sz="1050">
                          <a:effectLst/>
                        </a:rPr>
                        <a:t>path module includes methods to deal with file paths.</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extLst>
                  <a:ext uri="{0D108BD9-81ED-4DB2-BD59-A6C34878D82A}">
                    <a16:rowId xmlns:a16="http://schemas.microsoft.com/office/drawing/2014/main" val="871205693"/>
                  </a:ext>
                </a:extLst>
              </a:tr>
              <a:tr h="0">
                <a:tc>
                  <a:txBody>
                    <a:bodyPr/>
                    <a:lstStyle/>
                    <a:p>
                      <a:pPr>
                        <a:lnSpc>
                          <a:spcPct val="107000"/>
                        </a:lnSpc>
                        <a:spcAft>
                          <a:spcPts val="800"/>
                        </a:spcAft>
                      </a:pPr>
                      <a:r>
                        <a:rPr lang="en-US" sz="1300" u="sng">
                          <a:effectLst/>
                          <a:hlinkClick r:id="rId6"/>
                        </a:rPr>
                        <a:t>fs</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spcAft>
                          <a:spcPts val="800"/>
                        </a:spcAft>
                      </a:pPr>
                      <a:r>
                        <a:rPr lang="en-US" sz="1050">
                          <a:effectLst/>
                        </a:rPr>
                        <a:t>fs module includes classes, methods, and events to work with file I/O.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extLst>
                  <a:ext uri="{0D108BD9-81ED-4DB2-BD59-A6C34878D82A}">
                    <a16:rowId xmlns:a16="http://schemas.microsoft.com/office/drawing/2014/main" val="1438858549"/>
                  </a:ext>
                </a:extLst>
              </a:tr>
              <a:tr h="0">
                <a:tc>
                  <a:txBody>
                    <a:bodyPr/>
                    <a:lstStyle/>
                    <a:p>
                      <a:pPr>
                        <a:lnSpc>
                          <a:spcPct val="107000"/>
                        </a:lnSpc>
                        <a:spcAft>
                          <a:spcPts val="800"/>
                        </a:spcAft>
                      </a:pPr>
                      <a:r>
                        <a:rPr lang="en-US" sz="1300" u="sng">
                          <a:effectLst/>
                          <a:hlinkClick r:id="rId7"/>
                        </a:rPr>
                        <a:t>util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spcAft>
                          <a:spcPts val="800"/>
                        </a:spcAft>
                      </a:pPr>
                      <a:r>
                        <a:rPr lang="en-US" sz="1050" dirty="0">
                          <a:effectLst/>
                        </a:rPr>
                        <a:t>util module includes utility functions useful for programmers.</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extLst>
                  <a:ext uri="{0D108BD9-81ED-4DB2-BD59-A6C34878D82A}">
                    <a16:rowId xmlns:a16="http://schemas.microsoft.com/office/drawing/2014/main" val="916071120"/>
                  </a:ext>
                </a:extLst>
              </a:tr>
            </a:tbl>
          </a:graphicData>
        </a:graphic>
      </p:graphicFrame>
    </p:spTree>
    <p:extLst>
      <p:ext uri="{BB962C8B-B14F-4D97-AF65-F5344CB8AC3E}">
        <p14:creationId xmlns:p14="http://schemas.microsoft.com/office/powerpoint/2010/main" val="1935029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514D40B-1E8F-43B1-811B-F077AC37CB1F}"/>
              </a:ext>
            </a:extLst>
          </p:cNvPr>
          <p:cNvSpPr>
            <a:spLocks noGrp="1"/>
          </p:cNvSpPr>
          <p:nvPr>
            <p:ph type="title"/>
          </p:nvPr>
        </p:nvSpPr>
        <p:spPr>
          <a:xfrm>
            <a:off x="3506755" y="365125"/>
            <a:ext cx="7161245" cy="1325563"/>
          </a:xfrm>
        </p:spPr>
        <p:txBody>
          <a:bodyPr>
            <a:normAutofit/>
          </a:bodyPr>
          <a:lstStyle/>
          <a:p>
            <a:r>
              <a:rPr lang="en-US" sz="3600" b="1" i="0">
                <a:solidFill>
                  <a:schemeClr val="bg1"/>
                </a:solidFill>
                <a:effectLst/>
                <a:latin typeface="-apple-system"/>
              </a:rPr>
              <a:t>What is a first-class function in JavaScript?</a:t>
            </a:r>
            <a:endParaRPr lang="en-IN" sz="3600">
              <a:solidFill>
                <a:schemeClr val="bg1"/>
              </a:solidFill>
            </a:endParaRPr>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027906"/>
            <a:ext cx="340878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CF272D60-2C18-47BD-91E2-C21F458BF7F3}"/>
              </a:ext>
            </a:extLst>
          </p:cNvPr>
          <p:cNvGraphicFramePr>
            <a:graphicFrameLocks noGrp="1"/>
          </p:cNvGraphicFramePr>
          <p:nvPr>
            <p:ph idx="1"/>
            <p:extLst>
              <p:ext uri="{D42A27DB-BD31-4B8C-83A1-F6EECF244321}">
                <p14:modId xmlns:p14="http://schemas.microsoft.com/office/powerpoint/2010/main" val="3914157504"/>
              </p:ext>
            </p:extLst>
          </p:nvPr>
        </p:nvGraphicFramePr>
        <p:xfrm>
          <a:off x="768485" y="1825625"/>
          <a:ext cx="1058531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2224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1B331-6186-FBB8-D920-990C5C552BA8}"/>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call back return value</a:t>
            </a:r>
            <a:endParaRPr lang="en-IN" dirty="0"/>
          </a:p>
        </p:txBody>
      </p:sp>
      <p:sp>
        <p:nvSpPr>
          <p:cNvPr id="3" name="Content Placeholder 2">
            <a:extLst>
              <a:ext uri="{FF2B5EF4-FFF2-40B4-BE49-F238E27FC236}">
                <a16:creationId xmlns:a16="http://schemas.microsoft.com/office/drawing/2014/main" id="{C80DD53E-4D5E-6D2F-DFF5-6902F2A18AE8}"/>
              </a:ext>
            </a:extLst>
          </p:cNvPr>
          <p:cNvSpPr>
            <a:spLocks noGrp="1"/>
          </p:cNvSpPr>
          <p:nvPr>
            <p:ph idx="1"/>
          </p:nvPr>
        </p:nvSpPr>
        <p:spPr/>
        <p:txBody>
          <a:bodyPr/>
          <a:lstStyle/>
          <a:p>
            <a:pPr fontAlgn="base">
              <a:lnSpc>
                <a:spcPct val="107000"/>
              </a:lnSpc>
              <a:spcAft>
                <a:spcPts val="800"/>
              </a:spcAft>
            </a:pPr>
            <a:r>
              <a:rPr lang="en-US" sz="1800" dirty="0">
                <a:solidFill>
                  <a:srgbClr val="232629"/>
                </a:solidFill>
                <a:effectLst/>
                <a:latin typeface="Segoe UI" panose="020B0502040204020203" pitchFamily="34" charset="0"/>
                <a:ea typeface="Times New Roman" panose="02020603050405020304" pitchFamily="18" charset="0"/>
                <a:cs typeface="Arial" panose="020B0604020202020204" pitchFamily="34" charset="0"/>
              </a:rPr>
              <a:t>This is impossible as you cannot return from an asynchronous call inside a synchronous method.</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solidFill>
                  <a:srgbClr val="232629"/>
                </a:solidFill>
                <a:effectLst/>
                <a:latin typeface="Segoe UI" panose="020B0502040204020203" pitchFamily="34" charset="0"/>
                <a:ea typeface="Times New Roman" panose="02020603050405020304" pitchFamily="18" charset="0"/>
              </a:rPr>
              <a:t>In this case you need to pass a callback to foo that will receive the return value</a:t>
            </a:r>
            <a:endParaRPr lang="en-IN" dirty="0"/>
          </a:p>
        </p:txBody>
      </p:sp>
    </p:spTree>
    <p:extLst>
      <p:ext uri="{BB962C8B-B14F-4D97-AF65-F5344CB8AC3E}">
        <p14:creationId xmlns:p14="http://schemas.microsoft.com/office/powerpoint/2010/main" val="2717120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434B-9BA7-3670-F950-C2C83A68CFF3}"/>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Node </a:t>
            </a:r>
            <a:r>
              <a:rPr lang="en-US" sz="1800" dirty="0" err="1">
                <a:effectLst/>
                <a:latin typeface="Calibri" panose="020F0502020204030204" pitchFamily="34" charset="0"/>
                <a:ea typeface="Calibri" panose="020F0502020204030204" pitchFamily="34" charset="0"/>
                <a:cs typeface="Arial" panose="020B0604020202020204" pitchFamily="34" charset="0"/>
              </a:rPr>
              <a:t>js</a:t>
            </a:r>
            <a:r>
              <a:rPr lang="en-US" sz="1800" dirty="0">
                <a:effectLst/>
                <a:latin typeface="Calibri" panose="020F0502020204030204" pitchFamily="34" charset="0"/>
                <a:ea typeface="Calibri" panose="020F0502020204030204" pitchFamily="34" charset="0"/>
                <a:cs typeface="Arial" panose="020B0604020202020204" pitchFamily="34" charset="0"/>
              </a:rPr>
              <a:t> architecture</a:t>
            </a:r>
            <a:endParaRPr lang="en-IN" dirty="0"/>
          </a:p>
        </p:txBody>
      </p:sp>
      <p:pic>
        <p:nvPicPr>
          <p:cNvPr id="4" name="Content Placeholder 3">
            <a:extLst>
              <a:ext uri="{FF2B5EF4-FFF2-40B4-BE49-F238E27FC236}">
                <a16:creationId xmlns:a16="http://schemas.microsoft.com/office/drawing/2014/main" id="{5B1B62C6-EAEE-0105-C237-2E2662CA1A72}"/>
              </a:ext>
            </a:extLst>
          </p:cNvPr>
          <p:cNvPicPr>
            <a:picLocks noGrp="1" noChangeAspect="1"/>
          </p:cNvPicPr>
          <p:nvPr>
            <p:ph idx="1"/>
          </p:nvPr>
        </p:nvPicPr>
        <p:blipFill>
          <a:blip r:embed="rId2"/>
          <a:stretch>
            <a:fillRect/>
          </a:stretch>
        </p:blipFill>
        <p:spPr>
          <a:xfrm>
            <a:off x="2913138" y="1825625"/>
            <a:ext cx="6365724" cy="4351338"/>
          </a:xfrm>
          <a:prstGeom prst="rect">
            <a:avLst/>
          </a:prstGeom>
        </p:spPr>
      </p:pic>
    </p:spTree>
    <p:extLst>
      <p:ext uri="{BB962C8B-B14F-4D97-AF65-F5344CB8AC3E}">
        <p14:creationId xmlns:p14="http://schemas.microsoft.com/office/powerpoint/2010/main" val="4286686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D858-C510-CE17-7D25-7C19749BDB70}"/>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Return value from nested callback instead of the parent function?</a:t>
            </a:r>
            <a:endParaRPr lang="en-IN" dirty="0"/>
          </a:p>
        </p:txBody>
      </p:sp>
      <p:sp>
        <p:nvSpPr>
          <p:cNvPr id="3" name="Content Placeholder 2">
            <a:extLst>
              <a:ext uri="{FF2B5EF4-FFF2-40B4-BE49-F238E27FC236}">
                <a16:creationId xmlns:a16="http://schemas.microsoft.com/office/drawing/2014/main" id="{31E0587C-6433-2431-F83A-27CD88EBE8D5}"/>
              </a:ext>
            </a:extLst>
          </p:cNvPr>
          <p:cNvSpPr>
            <a:spLocks noGrp="1"/>
          </p:cNvSpPr>
          <p:nvPr>
            <p:ph idx="1"/>
          </p:nvPr>
        </p:nvSpPr>
        <p:spPr/>
        <p:txBody>
          <a:bodyPr>
            <a:noAutofit/>
          </a:bodyPr>
          <a:lstStyle/>
          <a:p>
            <a:pPr fontAlgn="base">
              <a:lnSpc>
                <a:spcPct val="107000"/>
              </a:lnSpc>
              <a:spcAft>
                <a:spcPts val="800"/>
              </a:spcAft>
            </a:pPr>
            <a:r>
              <a:rPr lang="en-US" sz="1200" dirty="0">
                <a:solidFill>
                  <a:srgbClr val="232629"/>
                </a:solidFill>
                <a:effectLst/>
                <a:latin typeface="Segoe UI" panose="020B0502040204020203" pitchFamily="34" charset="0"/>
                <a:ea typeface="Times New Roman" panose="02020603050405020304" pitchFamily="18" charset="0"/>
                <a:cs typeface="Arial" panose="020B0604020202020204" pitchFamily="34" charset="0"/>
              </a:rPr>
              <a:t>Have </a:t>
            </a:r>
            <a:r>
              <a:rPr lang="en-US" sz="1200" dirty="0" err="1">
                <a:solidFill>
                  <a:srgbClr val="232629"/>
                </a:solidFill>
                <a:effectLst/>
                <a:latin typeface="var(--ff-mono)"/>
                <a:ea typeface="Times New Roman" panose="02020603050405020304" pitchFamily="18" charset="0"/>
                <a:cs typeface="Courier New" panose="02070309020205020404" pitchFamily="49" charset="0"/>
              </a:rPr>
              <a:t>addNewUser</a:t>
            </a:r>
            <a:r>
              <a:rPr lang="en-US" sz="1200" dirty="0">
                <a:solidFill>
                  <a:srgbClr val="232629"/>
                </a:solidFill>
                <a:effectLst/>
                <a:latin typeface="Segoe UI" panose="020B0502040204020203" pitchFamily="34" charset="0"/>
                <a:ea typeface="Times New Roman" panose="02020603050405020304" pitchFamily="18" charset="0"/>
                <a:cs typeface="Arial" panose="020B0604020202020204" pitchFamily="34" charset="0"/>
              </a:rPr>
              <a:t> accept a callback as its last argument and have the innermost function call the callback with the value.</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800"/>
              </a:spcAft>
            </a:pPr>
            <a:r>
              <a:rPr lang="en-US" sz="1200" dirty="0">
                <a:solidFill>
                  <a:srgbClr val="232629"/>
                </a:solidFill>
                <a:effectLst/>
                <a:latin typeface="Segoe UI" panose="020B0502040204020203" pitchFamily="34" charset="0"/>
                <a:ea typeface="Times New Roman" panose="02020603050405020304" pitchFamily="18" charset="0"/>
                <a:cs typeface="Arial" panose="020B0604020202020204" pitchFamily="34" charset="0"/>
              </a:rPr>
              <a:t>Alternatively, you could look into having </a:t>
            </a:r>
            <a:r>
              <a:rPr lang="en-US" sz="1200" dirty="0" err="1">
                <a:solidFill>
                  <a:srgbClr val="232629"/>
                </a:solidFill>
                <a:effectLst/>
                <a:latin typeface="var(--ff-mono)"/>
                <a:ea typeface="Times New Roman" panose="02020603050405020304" pitchFamily="18" charset="0"/>
                <a:cs typeface="Courier New" panose="02070309020205020404" pitchFamily="49" charset="0"/>
              </a:rPr>
              <a:t>addNewUser</a:t>
            </a:r>
            <a:r>
              <a:rPr lang="en-US" sz="1200" dirty="0">
                <a:solidFill>
                  <a:srgbClr val="232629"/>
                </a:solidFill>
                <a:effectLst/>
                <a:latin typeface="Segoe UI" panose="020B0502040204020203" pitchFamily="34" charset="0"/>
                <a:ea typeface="Times New Roman" panose="02020603050405020304" pitchFamily="18" charset="0"/>
                <a:cs typeface="Arial" panose="020B0604020202020204" pitchFamily="34" charset="0"/>
              </a:rPr>
              <a:t> return a promise. </a:t>
            </a:r>
            <a:r>
              <a:rPr lang="en-US" sz="1200" dirty="0">
                <a:solidFill>
                  <a:srgbClr val="232629"/>
                </a:solidFill>
                <a:effectLst/>
                <a:latin typeface="var(--ff-mono)"/>
                <a:ea typeface="Times New Roman" panose="02020603050405020304" pitchFamily="18" charset="0"/>
                <a:cs typeface="Courier New" panose="02070309020205020404" pitchFamily="49" charset="0"/>
              </a:rPr>
              <a:t>RSVP</a:t>
            </a:r>
            <a:r>
              <a:rPr lang="en-US" sz="1200" dirty="0">
                <a:solidFill>
                  <a:srgbClr val="232629"/>
                </a:solidFill>
                <a:effectLst/>
                <a:latin typeface="Segoe UI" panose="020B0502040204020203" pitchFamily="34" charset="0"/>
                <a:ea typeface="Times New Roman" panose="02020603050405020304" pitchFamily="18" charset="0"/>
                <a:cs typeface="Arial" panose="020B0604020202020204" pitchFamily="34" charset="0"/>
              </a:rPr>
              <a:t> or </a:t>
            </a:r>
            <a:r>
              <a:rPr lang="en-US" sz="1200" dirty="0">
                <a:solidFill>
                  <a:srgbClr val="232629"/>
                </a:solidFill>
                <a:effectLst/>
                <a:latin typeface="var(--ff-mono)"/>
                <a:ea typeface="Times New Roman" panose="02020603050405020304" pitchFamily="18" charset="0"/>
                <a:cs typeface="Courier New" panose="02070309020205020404" pitchFamily="49" charset="0"/>
              </a:rPr>
              <a:t>Q</a:t>
            </a:r>
            <a:r>
              <a:rPr lang="en-US" sz="1200" dirty="0">
                <a:solidFill>
                  <a:srgbClr val="232629"/>
                </a:solidFill>
                <a:effectLst/>
                <a:latin typeface="Segoe UI" panose="020B0502040204020203" pitchFamily="34" charset="0"/>
                <a:ea typeface="Times New Roman" panose="02020603050405020304" pitchFamily="18" charset="0"/>
                <a:cs typeface="Arial" panose="020B0604020202020204" pitchFamily="34" charset="0"/>
              </a:rPr>
              <a:t> are implementations of the Promises/A :</a:t>
            </a:r>
            <a:endParaRPr lang="en-IN" sz="1200" dirty="0">
              <a:solidFill>
                <a:srgbClr val="232629"/>
              </a:solidFill>
              <a:effectLst/>
              <a:latin typeface="Segoe UI" panose="020B0502040204020203" pitchFamily="34" charset="0"/>
              <a:ea typeface="Times New Roman" panose="02020603050405020304" pitchFamily="18" charset="0"/>
              <a:cs typeface="Arial" panose="020B0604020202020204" pitchFamily="34" charset="0"/>
            </a:endParaRP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function </a:t>
            </a:r>
            <a:r>
              <a:rPr lang="en-IN" sz="1200" dirty="0" err="1">
                <a:effectLst/>
                <a:latin typeface="Calibri" panose="020F0502020204030204" pitchFamily="34" charset="0"/>
                <a:ea typeface="Calibri" panose="020F0502020204030204" pitchFamily="34" charset="0"/>
                <a:cs typeface="Arial" panose="020B0604020202020204" pitchFamily="34" charset="0"/>
              </a:rPr>
              <a:t>addNewUser</a:t>
            </a:r>
            <a:r>
              <a:rPr lang="en-IN" sz="1200" dirty="0">
                <a:effectLst/>
                <a:latin typeface="Calibri" panose="020F0502020204030204" pitchFamily="34" charset="0"/>
                <a:ea typeface="Calibri" panose="020F0502020204030204" pitchFamily="34" charset="0"/>
                <a:cs typeface="Arial" panose="020B0604020202020204" pitchFamily="34" charset="0"/>
              </a:rPr>
              <a:t>(</a:t>
            </a:r>
            <a:r>
              <a:rPr lang="en-IN" sz="1200" dirty="0" err="1">
                <a:effectLst/>
                <a:latin typeface="Calibri" panose="020F0502020204030204" pitchFamily="34" charset="0"/>
                <a:ea typeface="Calibri" panose="020F0502020204030204" pitchFamily="34" charset="0"/>
                <a:cs typeface="Arial" panose="020B0604020202020204" pitchFamily="34" charset="0"/>
              </a:rPr>
              <a:t>hash,name,number,time,syncTime</a:t>
            </a:r>
            <a:r>
              <a:rPr lang="en-IN" sz="1200" dirty="0">
                <a:effectLst/>
                <a:latin typeface="Calibri" panose="020F0502020204030204" pitchFamily="34" charset="0"/>
                <a:ea typeface="Calibri" panose="020F0502020204030204" pitchFamily="34" charset="0"/>
                <a:cs typeface="Arial" panose="020B0604020202020204" pitchFamily="34" charset="0"/>
              </a:rPr>
              <a:t>) {</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var deferred = </a:t>
            </a:r>
            <a:r>
              <a:rPr lang="en-IN" sz="1200" dirty="0" err="1">
                <a:effectLst/>
                <a:latin typeface="Calibri" panose="020F0502020204030204" pitchFamily="34" charset="0"/>
                <a:ea typeface="Calibri" panose="020F0502020204030204" pitchFamily="34" charset="0"/>
                <a:cs typeface="Arial" panose="020B0604020202020204" pitchFamily="34" charset="0"/>
              </a:rPr>
              <a:t>Q.defer</a:t>
            </a:r>
            <a:r>
              <a:rPr lang="en-IN" sz="1200" dirty="0">
                <a:effectLst/>
                <a:latin typeface="Calibri" panose="020F0502020204030204" pitchFamily="34" charset="0"/>
                <a:ea typeface="Calibri" panose="020F0502020204030204" pitchFamily="34" charset="0"/>
                <a:cs typeface="Arial" panose="020B0604020202020204" pitchFamily="34" charset="0"/>
              </a:rPr>
              <a:t>();</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a:t>
            </a:r>
            <a:r>
              <a:rPr lang="en-IN" sz="1200" dirty="0" err="1">
                <a:effectLst/>
                <a:latin typeface="Calibri" panose="020F0502020204030204" pitchFamily="34" charset="0"/>
                <a:ea typeface="Calibri" panose="020F0502020204030204" pitchFamily="34" charset="0"/>
                <a:cs typeface="Arial" panose="020B0604020202020204" pitchFamily="34" charset="0"/>
              </a:rPr>
              <a:t>connection.query</a:t>
            </a:r>
            <a:r>
              <a:rPr lang="en-IN" sz="1200" dirty="0">
                <a:effectLst/>
                <a:latin typeface="Calibri" panose="020F0502020204030204" pitchFamily="34" charset="0"/>
                <a:ea typeface="Calibri" panose="020F0502020204030204" pitchFamily="34" charset="0"/>
                <a:cs typeface="Arial" panose="020B0604020202020204" pitchFamily="34" charset="0"/>
              </a:rPr>
              <a:t>("SELECT ...", function(err, rows, fields) {</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if(err) { </a:t>
            </a:r>
            <a:r>
              <a:rPr lang="en-IN" sz="1200" dirty="0" err="1">
                <a:effectLst/>
                <a:latin typeface="Calibri" panose="020F0502020204030204" pitchFamily="34" charset="0"/>
                <a:ea typeface="Calibri" panose="020F0502020204030204" pitchFamily="34" charset="0"/>
                <a:cs typeface="Arial" panose="020B0604020202020204" pitchFamily="34" charset="0"/>
              </a:rPr>
              <a:t>deferred.reject</a:t>
            </a:r>
            <a:r>
              <a:rPr lang="en-IN" sz="1200" dirty="0">
                <a:effectLst/>
                <a:latin typeface="Calibri" panose="020F0502020204030204" pitchFamily="34" charset="0"/>
                <a:ea typeface="Calibri" panose="020F0502020204030204" pitchFamily="34" charset="0"/>
                <a:cs typeface="Arial" panose="020B0604020202020204" pitchFamily="34" charset="0"/>
              </a:rPr>
              <a:t>(err); }</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if(rows[0]) { </a:t>
            </a:r>
            <a:r>
              <a:rPr lang="en-IN" sz="1200" dirty="0" err="1">
                <a:effectLst/>
                <a:latin typeface="Calibri" panose="020F0502020204030204" pitchFamily="34" charset="0"/>
                <a:ea typeface="Calibri" panose="020F0502020204030204" pitchFamily="34" charset="0"/>
                <a:cs typeface="Arial" panose="020B0604020202020204" pitchFamily="34" charset="0"/>
              </a:rPr>
              <a:t>deferred.reject</a:t>
            </a:r>
            <a:r>
              <a:rPr lang="en-IN" sz="1200" dirty="0">
                <a:effectLst/>
                <a:latin typeface="Calibri" panose="020F0502020204030204" pitchFamily="34" charset="0"/>
                <a:ea typeface="Calibri" panose="020F0502020204030204" pitchFamily="34" charset="0"/>
                <a:cs typeface="Arial" panose="020B0604020202020204" pitchFamily="34" charset="0"/>
              </a:rPr>
              <a:t>("some reason"); }</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a:t>
            </a:r>
            <a:r>
              <a:rPr lang="en-IN" sz="1200" dirty="0" err="1">
                <a:effectLst/>
                <a:latin typeface="Calibri" panose="020F0502020204030204" pitchFamily="34" charset="0"/>
                <a:ea typeface="Calibri" panose="020F0502020204030204" pitchFamily="34" charset="0"/>
                <a:cs typeface="Arial" panose="020B0604020202020204" pitchFamily="34" charset="0"/>
              </a:rPr>
              <a:t>connection.query</a:t>
            </a:r>
            <a:r>
              <a:rPr lang="en-IN" sz="1200" dirty="0">
                <a:effectLst/>
                <a:latin typeface="Calibri" panose="020F0502020204030204" pitchFamily="34" charset="0"/>
                <a:ea typeface="Calibri" panose="020F0502020204030204" pitchFamily="34" charset="0"/>
                <a:cs typeface="Arial" panose="020B0604020202020204" pitchFamily="34" charset="0"/>
              </a:rPr>
              <a:t>("INSERT INTO ...", function(err, rows, fields) {</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if(err) { </a:t>
            </a:r>
            <a:r>
              <a:rPr lang="en-IN" sz="1200" dirty="0" err="1">
                <a:effectLst/>
                <a:latin typeface="Calibri" panose="020F0502020204030204" pitchFamily="34" charset="0"/>
                <a:ea typeface="Calibri" panose="020F0502020204030204" pitchFamily="34" charset="0"/>
                <a:cs typeface="Arial" panose="020B0604020202020204" pitchFamily="34" charset="0"/>
              </a:rPr>
              <a:t>deferred.reject</a:t>
            </a:r>
            <a:r>
              <a:rPr lang="en-IN" sz="1200" dirty="0">
                <a:effectLst/>
                <a:latin typeface="Calibri" panose="020F0502020204030204" pitchFamily="34" charset="0"/>
                <a:ea typeface="Calibri" panose="020F0502020204030204" pitchFamily="34" charset="0"/>
                <a:cs typeface="Arial" panose="020B0604020202020204" pitchFamily="34" charset="0"/>
              </a:rPr>
              <a:t>(err); }</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a:t>
            </a:r>
            <a:r>
              <a:rPr lang="en-IN" sz="1200" dirty="0" err="1">
                <a:effectLst/>
                <a:latin typeface="Calibri" panose="020F0502020204030204" pitchFamily="34" charset="0"/>
                <a:ea typeface="Calibri" panose="020F0502020204030204" pitchFamily="34" charset="0"/>
                <a:cs typeface="Arial" panose="020B0604020202020204" pitchFamily="34" charset="0"/>
              </a:rPr>
              <a:t>deferred.resolve</a:t>
            </a:r>
            <a:r>
              <a:rPr lang="en-IN" sz="1200" dirty="0">
                <a:effectLst/>
                <a:latin typeface="Calibri" panose="020F0502020204030204" pitchFamily="34" charset="0"/>
                <a:ea typeface="Calibri" panose="020F0502020204030204" pitchFamily="34" charset="0"/>
                <a:cs typeface="Arial" panose="020B0604020202020204" pitchFamily="34" charset="0"/>
              </a:rPr>
              <a:t>(rows[0]); // Whatever </a:t>
            </a:r>
            <a:r>
              <a:rPr lang="en-IN" sz="1200" dirty="0" err="1">
                <a:effectLst/>
                <a:latin typeface="Calibri" panose="020F0502020204030204" pitchFamily="34" charset="0"/>
                <a:ea typeface="Calibri" panose="020F0502020204030204" pitchFamily="34" charset="0"/>
                <a:cs typeface="Arial" panose="020B0604020202020204" pitchFamily="34" charset="0"/>
              </a:rPr>
              <a:t>addNewUser</a:t>
            </a:r>
            <a:r>
              <a:rPr lang="en-IN" sz="1200" dirty="0">
                <a:effectLst/>
                <a:latin typeface="Calibri" panose="020F0502020204030204" pitchFamily="34" charset="0"/>
                <a:ea typeface="Calibri" panose="020F0502020204030204" pitchFamily="34" charset="0"/>
                <a:cs typeface="Arial" panose="020B0604020202020204" pitchFamily="34" charset="0"/>
              </a:rPr>
              <a:t> would return normally</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a:t>
            </a:r>
          </a:p>
          <a:p>
            <a:pPr marL="457200" lvl="1" indent="0" fontAlgn="base">
              <a:lnSpc>
                <a:spcPct val="107000"/>
              </a:lnSpc>
              <a:spcBef>
                <a:spcPts val="0"/>
              </a:spcBef>
              <a:buNone/>
            </a:pP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return </a:t>
            </a:r>
            <a:r>
              <a:rPr lang="en-IN" sz="1200" dirty="0" err="1">
                <a:effectLst/>
                <a:latin typeface="Calibri" panose="020F0502020204030204" pitchFamily="34" charset="0"/>
                <a:ea typeface="Calibri" panose="020F0502020204030204" pitchFamily="34" charset="0"/>
                <a:cs typeface="Arial" panose="020B0604020202020204" pitchFamily="34" charset="0"/>
              </a:rPr>
              <a:t>deferred.promise</a:t>
            </a:r>
            <a:r>
              <a:rPr lang="en-IN" sz="1200" dirty="0">
                <a:effectLst/>
                <a:latin typeface="Calibri" panose="020F0502020204030204" pitchFamily="34" charset="0"/>
                <a:ea typeface="Calibri" panose="020F0502020204030204" pitchFamily="34" charset="0"/>
                <a:cs typeface="Arial" panose="020B0604020202020204" pitchFamily="34" charset="0"/>
              </a:rPr>
              <a:t>;</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a:t>
            </a:r>
          </a:p>
          <a:p>
            <a:pPr marL="457200" lvl="1" indent="0" fontAlgn="base">
              <a:lnSpc>
                <a:spcPct val="107000"/>
              </a:lnSpc>
              <a:spcBef>
                <a:spcPts val="0"/>
              </a:spcBef>
              <a:buNone/>
            </a:pP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457200" lvl="1" indent="0" fontAlgn="base">
              <a:lnSpc>
                <a:spcPct val="107000"/>
              </a:lnSpc>
              <a:spcBef>
                <a:spcPts val="0"/>
              </a:spcBef>
              <a:buNone/>
            </a:pPr>
            <a:r>
              <a:rPr lang="en-US" sz="1200" dirty="0">
                <a:effectLst/>
                <a:latin typeface="Calibri" panose="020F0502020204030204" pitchFamily="34" charset="0"/>
                <a:ea typeface="Calibri" panose="020F0502020204030204" pitchFamily="34" charset="0"/>
                <a:cs typeface="Arial" panose="020B0604020202020204" pitchFamily="34" charset="0"/>
              </a:rPr>
              <a:t>Then the caller would use it like this:</a:t>
            </a:r>
          </a:p>
          <a:p>
            <a:pPr marL="457200" lvl="1" indent="0" fontAlgn="base">
              <a:lnSpc>
                <a:spcPct val="107000"/>
              </a:lnSpc>
              <a:spcBef>
                <a:spcPts val="0"/>
              </a:spcBef>
              <a:buNone/>
            </a:pPr>
            <a:r>
              <a:rPr lang="en-US" sz="1200" dirty="0" err="1">
                <a:effectLst/>
                <a:latin typeface="Calibri" panose="020F0502020204030204" pitchFamily="34" charset="0"/>
                <a:ea typeface="Calibri" panose="020F0502020204030204" pitchFamily="34" charset="0"/>
                <a:cs typeface="Arial" panose="020B0604020202020204" pitchFamily="34" charset="0"/>
              </a:rPr>
              <a:t>addNewUser</a:t>
            </a:r>
            <a:r>
              <a:rPr lang="en-US" sz="1200" dirty="0">
                <a:effectLst/>
                <a:latin typeface="Calibri" panose="020F0502020204030204" pitchFamily="34" charset="0"/>
                <a:ea typeface="Calibri" panose="020F0502020204030204" pitchFamily="34" charset="0"/>
                <a:cs typeface="Arial" panose="020B0604020202020204" pitchFamily="34" charset="0"/>
              </a:rPr>
              <a:t>(...).then(function(</a:t>
            </a:r>
            <a:r>
              <a:rPr lang="en-US" sz="1200" dirty="0" err="1">
                <a:effectLst/>
                <a:latin typeface="Calibri" panose="020F0502020204030204" pitchFamily="34" charset="0"/>
                <a:ea typeface="Calibri" panose="020F0502020204030204" pitchFamily="34" charset="0"/>
                <a:cs typeface="Arial" panose="020B0604020202020204" pitchFamily="34" charset="0"/>
              </a:rPr>
              <a:t>newUserAdded</a:t>
            </a:r>
            <a:r>
              <a:rPr lang="en-US" sz="1200" dirty="0">
                <a:effectLst/>
                <a:latin typeface="Calibri" panose="020F0502020204030204" pitchFamily="34" charset="0"/>
                <a:ea typeface="Calibri" panose="020F0502020204030204" pitchFamily="34" charset="0"/>
                <a:cs typeface="Arial" panose="020B0604020202020204" pitchFamily="34" charset="0"/>
              </a:rPr>
              <a:t>) {</a:t>
            </a:r>
          </a:p>
          <a:p>
            <a:pPr marL="457200" lvl="1" indent="0" fontAlgn="base">
              <a:lnSpc>
                <a:spcPct val="107000"/>
              </a:lnSpc>
              <a:spcBef>
                <a:spcPts val="0"/>
              </a:spcBef>
              <a:buNone/>
            </a:pPr>
            <a:r>
              <a:rPr lang="en-US" sz="1200" dirty="0">
                <a:effectLst/>
                <a:latin typeface="Calibri" panose="020F0502020204030204" pitchFamily="34" charset="0"/>
                <a:ea typeface="Calibri" panose="020F0502020204030204" pitchFamily="34" charset="0"/>
                <a:cs typeface="Arial" panose="020B0604020202020204" pitchFamily="34" charset="0"/>
              </a:rPr>
              <a:t>    // Do something with </a:t>
            </a:r>
            <a:r>
              <a:rPr lang="en-US" sz="1200" dirty="0" err="1">
                <a:effectLst/>
                <a:latin typeface="Calibri" panose="020F0502020204030204" pitchFamily="34" charset="0"/>
                <a:ea typeface="Calibri" panose="020F0502020204030204" pitchFamily="34" charset="0"/>
                <a:cs typeface="Arial" panose="020B0604020202020204" pitchFamily="34" charset="0"/>
              </a:rPr>
              <a:t>newUserAdded</a:t>
            </a:r>
            <a:r>
              <a:rPr lang="en-US" sz="1200" dirty="0">
                <a:effectLst/>
                <a:latin typeface="Calibri" panose="020F0502020204030204" pitchFamily="34" charset="0"/>
                <a:ea typeface="Calibri" panose="020F0502020204030204" pitchFamily="34" charset="0"/>
                <a:cs typeface="Arial" panose="020B0604020202020204" pitchFamily="34" charset="0"/>
              </a:rPr>
              <a:t> here</a:t>
            </a:r>
          </a:p>
          <a:p>
            <a:pPr marL="457200" lvl="1" indent="0" fontAlgn="base">
              <a:lnSpc>
                <a:spcPct val="107000"/>
              </a:lnSpc>
              <a:spcBef>
                <a:spcPts val="0"/>
              </a:spcBef>
              <a:buNone/>
            </a:pPr>
            <a:r>
              <a:rPr lang="en-US" sz="1200" dirty="0">
                <a:effectLst/>
                <a:latin typeface="Calibri" panose="020F0502020204030204" pitchFamily="34" charset="0"/>
                <a:ea typeface="Calibri" panose="020F0502020204030204" pitchFamily="34" charset="0"/>
                <a:cs typeface="Arial" panose="020B0604020202020204" pitchFamily="34" charset="0"/>
              </a:rPr>
              <a:t>}, function(err) {</a:t>
            </a:r>
          </a:p>
          <a:p>
            <a:pPr marL="457200" lvl="1" indent="0" fontAlgn="base">
              <a:lnSpc>
                <a:spcPct val="107000"/>
              </a:lnSpc>
              <a:spcBef>
                <a:spcPts val="0"/>
              </a:spcBef>
              <a:buNone/>
            </a:pPr>
            <a:r>
              <a:rPr lang="en-US" sz="1200" dirty="0">
                <a:effectLst/>
                <a:latin typeface="Calibri" panose="020F0502020204030204" pitchFamily="34" charset="0"/>
                <a:ea typeface="Calibri" panose="020F0502020204030204" pitchFamily="34" charset="0"/>
                <a:cs typeface="Arial" panose="020B0604020202020204" pitchFamily="34" charset="0"/>
              </a:rPr>
              <a:t>    // Do something with the error here</a:t>
            </a:r>
          </a:p>
          <a:p>
            <a:pPr marL="457200" lvl="1" indent="0" fontAlgn="base">
              <a:lnSpc>
                <a:spcPct val="107000"/>
              </a:lnSpc>
              <a:spcBef>
                <a:spcPts val="0"/>
              </a:spcBef>
              <a:buNone/>
            </a:pPr>
            <a:r>
              <a:rPr lang="en-US" sz="1200" dirty="0">
                <a:effectLst/>
                <a:latin typeface="Calibri" panose="020F0502020204030204" pitchFamily="34" charset="0"/>
                <a:ea typeface="Calibri" panose="020F0502020204030204" pitchFamily="34" charset="0"/>
                <a:cs typeface="Arial" panose="020B0604020202020204" pitchFamily="34" charset="0"/>
              </a:rPr>
              <a:t>});</a:t>
            </a:r>
          </a:p>
          <a:p>
            <a:pPr marL="0" indent="0" fontAlgn="base">
              <a:lnSpc>
                <a:spcPct val="107000"/>
              </a:lnSpc>
              <a:spcBef>
                <a:spcPts val="0"/>
              </a:spcBef>
              <a:buNone/>
            </a:pPr>
            <a:endParaRPr lang="en-IN"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11687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879C3-C823-2F87-6FDB-EA5D4A9DCFEB}"/>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Difference between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Json.Parse</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and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Json.Stringify</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764217EB-2FDA-A84A-230B-96B8D1105D6D}"/>
              </a:ext>
            </a:extLst>
          </p:cNvPr>
          <p:cNvSpPr>
            <a:spLocks noGrp="1"/>
          </p:cNvSpPr>
          <p:nvPr>
            <p:ph idx="1"/>
          </p:nvPr>
        </p:nvSpPr>
        <p:spPr/>
        <p:txBody>
          <a:bodyPr/>
          <a:lstStyle/>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a.Json.Stringify</a:t>
            </a:r>
            <a:r>
              <a:rPr lang="en-US" sz="1800" dirty="0">
                <a:effectLst/>
                <a:latin typeface="Calibri" panose="020F0502020204030204" pitchFamily="34" charset="0"/>
                <a:ea typeface="Calibri" panose="020F0502020204030204" pitchFamily="34" charset="0"/>
                <a:cs typeface="Arial" panose="020B0604020202020204" pitchFamily="34" charset="0"/>
              </a:rPr>
              <a:t>() is used for convert </a:t>
            </a:r>
            <a:r>
              <a:rPr lang="en-US" sz="1800" dirty="0" err="1">
                <a:effectLst/>
                <a:latin typeface="Calibri" panose="020F0502020204030204" pitchFamily="34" charset="0"/>
                <a:ea typeface="Calibri" panose="020F0502020204030204" pitchFamily="34" charset="0"/>
                <a:cs typeface="Arial" panose="020B0604020202020204" pitchFamily="34" charset="0"/>
              </a:rPr>
              <a:t>Json</a:t>
            </a:r>
            <a:r>
              <a:rPr lang="en-US" sz="1800" dirty="0">
                <a:effectLst/>
                <a:latin typeface="Calibri" panose="020F0502020204030204" pitchFamily="34" charset="0"/>
                <a:ea typeface="Calibri" panose="020F0502020204030204" pitchFamily="34" charset="0"/>
                <a:cs typeface="Arial" panose="020B0604020202020204" pitchFamily="34" charset="0"/>
              </a:rPr>
              <a:t> to String. ==&gt;</a:t>
            </a:r>
            <a:r>
              <a:rPr lang="en-US" sz="1800" dirty="0" err="1">
                <a:effectLst/>
                <a:latin typeface="Calibri" panose="020F0502020204030204" pitchFamily="34" charset="0"/>
                <a:ea typeface="Calibri" panose="020F0502020204030204" pitchFamily="34" charset="0"/>
                <a:cs typeface="Arial" panose="020B0604020202020204" pitchFamily="34" charset="0"/>
              </a:rPr>
              <a:t>Json.Stringify</a:t>
            </a:r>
            <a:r>
              <a:rPr lang="en-US" sz="1800" dirty="0">
                <a:effectLst/>
                <a:latin typeface="Calibri" panose="020F0502020204030204" pitchFamily="34" charset="0"/>
                <a:ea typeface="Calibri" panose="020F0502020204030204" pitchFamily="34" charset="0"/>
                <a:cs typeface="Arial" panose="020B0604020202020204" pitchFamily="34" charset="0"/>
              </a:rPr>
              <a:t>(null)//'null';</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Json.Parse</a:t>
            </a:r>
            <a:r>
              <a:rPr lang="en-US" sz="1800" dirty="0">
                <a:effectLst/>
                <a:latin typeface="Calibri" panose="020F0502020204030204" pitchFamily="34" charset="0"/>
                <a:ea typeface="Calibri" panose="020F0502020204030204" pitchFamily="34" charset="0"/>
                <a:cs typeface="Arial" panose="020B0604020202020204" pitchFamily="34" charset="0"/>
              </a:rPr>
              <a:t> is used for converting string to </a:t>
            </a:r>
            <a:r>
              <a:rPr lang="en-US" sz="1800" dirty="0" err="1">
                <a:effectLst/>
                <a:latin typeface="Calibri" panose="020F0502020204030204" pitchFamily="34" charset="0"/>
                <a:ea typeface="Calibri" panose="020F0502020204030204" pitchFamily="34" charset="0"/>
                <a:cs typeface="Arial" panose="020B0604020202020204" pitchFamily="34" charset="0"/>
              </a:rPr>
              <a:t>json</a:t>
            </a:r>
            <a:r>
              <a:rPr lang="en-US" sz="1800" dirty="0">
                <a:effectLst/>
                <a:latin typeface="Calibri" panose="020F0502020204030204" pitchFamily="34" charset="0"/>
                <a:ea typeface="Calibri" panose="020F0502020204030204" pitchFamily="34" charset="0"/>
                <a:cs typeface="Arial" panose="020B0604020202020204" pitchFamily="34" charset="0"/>
              </a:rPr>
              <a:t>. ==&gt;</a:t>
            </a:r>
            <a:r>
              <a:rPr lang="en-US" sz="1800" dirty="0" err="1">
                <a:effectLst/>
                <a:latin typeface="Calibri" panose="020F0502020204030204" pitchFamily="34" charset="0"/>
                <a:ea typeface="Calibri" panose="020F0502020204030204" pitchFamily="34" charset="0"/>
                <a:cs typeface="Arial" panose="020B0604020202020204" pitchFamily="34" charset="0"/>
              </a:rPr>
              <a:t>Json.Parse</a:t>
            </a:r>
            <a:r>
              <a:rPr lang="en-US" sz="1800" dirty="0">
                <a:effectLst/>
                <a:latin typeface="Calibri" panose="020F0502020204030204" pitchFamily="34" charset="0"/>
                <a:ea typeface="Calibri" panose="020F0502020204030204" pitchFamily="34" charset="0"/>
                <a:cs typeface="Arial" panose="020B0604020202020204" pitchFamily="34" charset="0"/>
              </a:rPr>
              <a:t>('null')//null;</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251395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B4A91-7F0F-C16D-262F-F95CDF79F39A}"/>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what is error first call back?</a:t>
            </a:r>
            <a:endParaRPr lang="en-IN" dirty="0"/>
          </a:p>
        </p:txBody>
      </p:sp>
      <p:sp>
        <p:nvSpPr>
          <p:cNvPr id="3" name="Content Placeholder 2">
            <a:extLst>
              <a:ext uri="{FF2B5EF4-FFF2-40B4-BE49-F238E27FC236}">
                <a16:creationId xmlns:a16="http://schemas.microsoft.com/office/drawing/2014/main" id="{72D61AA7-DF57-6831-C845-78D90A42CD3F}"/>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 passing error as first argument to the function is known as error first call here error will check first after that data checks.</a:t>
            </a:r>
            <a:endParaRPr lang="en-IN" dirty="0"/>
          </a:p>
        </p:txBody>
      </p:sp>
    </p:spTree>
    <p:extLst>
      <p:ext uri="{BB962C8B-B14F-4D97-AF65-F5344CB8AC3E}">
        <p14:creationId xmlns:p14="http://schemas.microsoft.com/office/powerpoint/2010/main" val="2594632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F6B1A-E365-27CE-919B-7CC990A76D13}"/>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Two types of function creation will be there</a:t>
            </a:r>
            <a:endParaRPr lang="en-IN" dirty="0"/>
          </a:p>
        </p:txBody>
      </p:sp>
      <p:sp>
        <p:nvSpPr>
          <p:cNvPr id="3" name="Content Placeholder 2">
            <a:extLst>
              <a:ext uri="{FF2B5EF4-FFF2-40B4-BE49-F238E27FC236}">
                <a16:creationId xmlns:a16="http://schemas.microsoft.com/office/drawing/2014/main" id="{522FE95B-046B-568F-DBED-95A31655D476}"/>
              </a:ext>
            </a:extLst>
          </p:cNvPr>
          <p:cNvSpPr>
            <a:spLocks noGrp="1"/>
          </p:cNvSpPr>
          <p:nvPr>
            <p:ph idx="1"/>
          </p:nvPr>
        </p:nvSpPr>
        <p:spPr/>
        <p:txBody>
          <a:bodyPr>
            <a:normAutofit/>
          </a:bodyPr>
          <a:lstStyle/>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1.</a:t>
            </a:r>
            <a:r>
              <a:rPr lang="en-IN" sz="1800" dirty="0">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functionName</a:t>
            </a:r>
            <a:r>
              <a:rPr lang="en-US" sz="1800" dirty="0">
                <a:effectLst/>
                <a:latin typeface="Calibri" panose="020F0502020204030204" pitchFamily="34" charset="0"/>
                <a:ea typeface="Calibri" panose="020F0502020204030204" pitchFamily="34" charset="0"/>
                <a:cs typeface="Arial" panose="020B0604020202020204" pitchFamily="34" charset="0"/>
              </a:rPr>
              <a:t> (parameter){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68580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new promise((</a:t>
            </a:r>
            <a:r>
              <a:rPr lang="en-US" sz="1800" dirty="0" err="1">
                <a:effectLst/>
                <a:latin typeface="Calibri" panose="020F0502020204030204" pitchFamily="34" charset="0"/>
                <a:ea typeface="Calibri" panose="020F0502020204030204" pitchFamily="34" charset="0"/>
                <a:cs typeface="Arial" panose="020B0604020202020204" pitchFamily="34" charset="0"/>
              </a:rPr>
              <a:t>resolve,reject</a:t>
            </a:r>
            <a:r>
              <a:rPr lang="en-US" sz="1800" dirty="0">
                <a:effectLst/>
                <a:latin typeface="Calibri" panose="020F0502020204030204" pitchFamily="34" charset="0"/>
                <a:ea typeface="Calibri" panose="020F0502020204030204" pitchFamily="34" charset="0"/>
                <a:cs typeface="Arial" panose="020B0604020202020204" pitchFamily="34" charset="0"/>
              </a:rPr>
              <a:t>)=&gt;{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68580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try{}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68580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catch(error){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68580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reject error;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68580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68580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68580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return value;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2. const </a:t>
            </a:r>
            <a:r>
              <a:rPr lang="en-US" sz="1800" dirty="0" err="1">
                <a:effectLst/>
                <a:latin typeface="Calibri" panose="020F0502020204030204" pitchFamily="34" charset="0"/>
                <a:ea typeface="Calibri" panose="020F0502020204030204" pitchFamily="34" charset="0"/>
                <a:cs typeface="Arial" panose="020B0604020202020204" pitchFamily="34" charset="0"/>
              </a:rPr>
              <a:t>functionName</a:t>
            </a:r>
            <a:r>
              <a:rPr lang="en-US" sz="1800" dirty="0">
                <a:effectLst/>
                <a:latin typeface="Calibri" panose="020F0502020204030204" pitchFamily="34" charset="0"/>
                <a:ea typeface="Calibri" panose="020F0502020204030204" pitchFamily="34" charset="0"/>
                <a:cs typeface="Arial" panose="020B0604020202020204" pitchFamily="34" charset="0"/>
              </a:rPr>
              <a:t>=parameters=&gt;{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45720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return value;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spcBef>
                <a:spcPts val="0"/>
              </a:spcBef>
              <a:buNone/>
            </a:pPr>
            <a:endParaRPr lang="en-IN" dirty="0"/>
          </a:p>
        </p:txBody>
      </p:sp>
    </p:spTree>
    <p:extLst>
      <p:ext uri="{BB962C8B-B14F-4D97-AF65-F5344CB8AC3E}">
        <p14:creationId xmlns:p14="http://schemas.microsoft.com/office/powerpoint/2010/main" val="386497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0547-041B-0ED0-3F98-F33533AE5189}"/>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How can you reduce consistency?</a:t>
            </a:r>
            <a:endParaRPr lang="en-IN" dirty="0"/>
          </a:p>
        </p:txBody>
      </p:sp>
      <p:sp>
        <p:nvSpPr>
          <p:cNvPr id="3" name="Content Placeholder 2">
            <a:extLst>
              <a:ext uri="{FF2B5EF4-FFF2-40B4-BE49-F238E27FC236}">
                <a16:creationId xmlns:a16="http://schemas.microsoft.com/office/drawing/2014/main" id="{2D98A3B3-A527-6659-540F-EAF0F5A821AB}"/>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using tools like </a:t>
            </a:r>
            <a:r>
              <a:rPr lang="en-US" sz="1800" dirty="0" err="1">
                <a:effectLst/>
                <a:latin typeface="Calibri" panose="020F0502020204030204" pitchFamily="34" charset="0"/>
                <a:ea typeface="Calibri" panose="020F0502020204030204" pitchFamily="34" charset="0"/>
                <a:cs typeface="Arial" panose="020B0604020202020204" pitchFamily="34" charset="0"/>
              </a:rPr>
              <a:t>eslint</a:t>
            </a:r>
            <a:r>
              <a:rPr lang="en-US" sz="1800" dirty="0">
                <a:effectLst/>
                <a:latin typeface="Calibri" panose="020F0502020204030204" pitchFamily="34" charset="0"/>
                <a:ea typeface="Calibri" panose="020F0502020204030204" pitchFamily="34" charset="0"/>
                <a:cs typeface="Arial" panose="020B0604020202020204" pitchFamily="34" charset="0"/>
              </a:rPr>
              <a:t> and standard.</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1286150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609A-4BD8-738E-6CB1-AE99B191D684}"/>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How does Node.js support multi-processor platforms, and does it fully utilize all processor resources?</a:t>
            </a:r>
            <a:endParaRPr lang="en-IN" dirty="0"/>
          </a:p>
        </p:txBody>
      </p:sp>
      <p:sp>
        <p:nvSpPr>
          <p:cNvPr id="3" name="Content Placeholder 2">
            <a:extLst>
              <a:ext uri="{FF2B5EF4-FFF2-40B4-BE49-F238E27FC236}">
                <a16:creationId xmlns:a16="http://schemas.microsoft.com/office/drawing/2014/main" id="{8C8D0B03-DA12-AFC7-2F2C-25903FC08890}"/>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using cluster module which is one of module in node </a:t>
            </a:r>
            <a:r>
              <a:rPr lang="en-US" sz="1800" dirty="0" err="1">
                <a:effectLst/>
                <a:latin typeface="Calibri" panose="020F0502020204030204" pitchFamily="34" charset="0"/>
                <a:ea typeface="Calibri" panose="020F0502020204030204" pitchFamily="34" charset="0"/>
                <a:cs typeface="Arial" panose="020B0604020202020204" pitchFamily="34" charset="0"/>
              </a:rPr>
              <a:t>js</a:t>
            </a:r>
            <a:r>
              <a:rPr lang="en-US" sz="1800" dirty="0">
                <a:effectLst/>
                <a:latin typeface="Calibri" panose="020F0502020204030204" pitchFamily="34" charset="0"/>
                <a:ea typeface="Calibri" panose="020F0502020204030204" pitchFamily="34" charset="0"/>
                <a:cs typeface="Arial" panose="020B0604020202020204" pitchFamily="34" charset="0"/>
              </a:rPr>
              <a:t>, it can support to run multiple worker processors in node </a:t>
            </a:r>
            <a:r>
              <a:rPr lang="en-US" sz="1800" dirty="0" err="1">
                <a:effectLst/>
                <a:latin typeface="Calibri" panose="020F0502020204030204" pitchFamily="34" charset="0"/>
                <a:ea typeface="Calibri" panose="020F0502020204030204" pitchFamily="34" charset="0"/>
                <a:cs typeface="Arial" panose="020B0604020202020204" pitchFamily="34" charset="0"/>
              </a:rPr>
              <a:t>js</a:t>
            </a:r>
            <a:endParaRPr lang="en-IN" dirty="0"/>
          </a:p>
        </p:txBody>
      </p:sp>
    </p:spTree>
    <p:extLst>
      <p:ext uri="{BB962C8B-B14F-4D97-AF65-F5344CB8AC3E}">
        <p14:creationId xmlns:p14="http://schemas.microsoft.com/office/powerpoint/2010/main" val="3891407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5B44-2495-0DA6-CEF2-FD0E3747C850}"/>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benefits of node </a:t>
            </a:r>
            <a:r>
              <a:rPr lang="en-US" sz="1800" b="1" dirty="0" err="1">
                <a:effectLst/>
                <a:latin typeface="Calibri" panose="020F0502020204030204" pitchFamily="34" charset="0"/>
                <a:ea typeface="Calibri" panose="020F0502020204030204" pitchFamily="34" charset="0"/>
                <a:cs typeface="Arial" panose="020B0604020202020204" pitchFamily="34" charset="0"/>
              </a:rPr>
              <a:t>js</a:t>
            </a:r>
            <a:endParaRPr lang="en-IN" dirty="0"/>
          </a:p>
        </p:txBody>
      </p:sp>
      <p:sp>
        <p:nvSpPr>
          <p:cNvPr id="3" name="Content Placeholder 2">
            <a:extLst>
              <a:ext uri="{FF2B5EF4-FFF2-40B4-BE49-F238E27FC236}">
                <a16:creationId xmlns:a16="http://schemas.microsoft.com/office/drawing/2014/main" id="{992B558E-156D-CF34-ECC2-214EBB929BE4}"/>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--&gt;Asynchronous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--&gt;Single Threading</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--&gt;No Buffer</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--&gt;Very Fast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--&gt;No Blocking</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664928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2EC1-F32F-F168-908F-49116B000A43}"/>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Node package installation</a:t>
            </a:r>
            <a:endParaRPr lang="en-IN" dirty="0"/>
          </a:p>
        </p:txBody>
      </p:sp>
      <p:sp>
        <p:nvSpPr>
          <p:cNvPr id="3" name="Content Placeholder 2">
            <a:extLst>
              <a:ext uri="{FF2B5EF4-FFF2-40B4-BE49-F238E27FC236}">
                <a16:creationId xmlns:a16="http://schemas.microsoft.com/office/drawing/2014/main" id="{6D344353-C620-9F2C-25D3-19BBA1976A2E}"/>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-&gt;node packages can be installed in two ways global installation and local installation here globally installed files are stored in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user&lt;directory&gt; these are no need to require and locally installed packages are stored in our </a:t>
            </a:r>
            <a:r>
              <a:rPr lang="en-US" sz="1800" dirty="0" err="1">
                <a:effectLst/>
                <a:latin typeface="Calibri" panose="020F0502020204030204" pitchFamily="34" charset="0"/>
                <a:ea typeface="Calibri" panose="020F0502020204030204" pitchFamily="34" charset="0"/>
                <a:cs typeface="Arial" panose="020B0604020202020204" pitchFamily="34" charset="0"/>
              </a:rPr>
              <a:t>api</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package.json</a:t>
            </a:r>
            <a:r>
              <a:rPr lang="en-US" sz="1800" dirty="0">
                <a:effectLst/>
                <a:latin typeface="Calibri" panose="020F0502020204030204" pitchFamily="34" charset="0"/>
                <a:ea typeface="Calibri" panose="020F0502020204030204" pitchFamily="34" charset="0"/>
                <a:cs typeface="Arial" panose="020B0604020202020204" pitchFamily="34" charset="0"/>
              </a:rPr>
              <a:t> we need to use require statement to get the local package.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a:t>
            </a:r>
            <a:r>
              <a:rPr lang="en-US" sz="1800" dirty="0" err="1">
                <a:effectLst/>
                <a:latin typeface="Calibri" panose="020F0502020204030204" pitchFamily="34" charset="0"/>
                <a:ea typeface="Calibri" panose="020F0502020204030204" pitchFamily="34" charset="0"/>
                <a:cs typeface="Arial" panose="020B0604020202020204" pitchFamily="34" charset="0"/>
              </a:rPr>
              <a:t>package.json</a:t>
            </a:r>
            <a:r>
              <a:rPr lang="en-US" sz="1800" dirty="0">
                <a:effectLst/>
                <a:latin typeface="Calibri" panose="020F0502020204030204" pitchFamily="34" charset="0"/>
                <a:ea typeface="Calibri" panose="020F0502020204030204" pitchFamily="34" charset="0"/>
                <a:cs typeface="Arial" panose="020B0604020202020204" pitchFamily="34" charset="0"/>
              </a:rPr>
              <a:t> represent the root directory of any node modules.</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2353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997D20D-881E-44D0-92CE-0BE8F8DE1AE0}"/>
              </a:ext>
            </a:extLst>
          </p:cNvPr>
          <p:cNvSpPr>
            <a:spLocks noGrp="1"/>
          </p:cNvSpPr>
          <p:nvPr>
            <p:ph type="title"/>
          </p:nvPr>
        </p:nvSpPr>
        <p:spPr>
          <a:xfrm>
            <a:off x="838200" y="365125"/>
            <a:ext cx="9804918" cy="1325563"/>
          </a:xfrm>
        </p:spPr>
        <p:txBody>
          <a:bodyPr>
            <a:normAutofit/>
          </a:bodyPr>
          <a:lstStyle/>
          <a:p>
            <a:r>
              <a:rPr lang="en-US" sz="4400" b="1" i="0" dirty="0">
                <a:solidFill>
                  <a:schemeClr val="bg1"/>
                </a:solidFill>
                <a:effectLst/>
                <a:latin typeface="-apple-system"/>
              </a:rPr>
              <a:t>How do you manage packages in your node.js project?</a:t>
            </a:r>
            <a:endParaRPr lang="en-IN" sz="4400" dirty="0">
              <a:solidFill>
                <a:schemeClr val="bg1"/>
              </a:solidFill>
            </a:endParaRPr>
          </a:p>
        </p:txBody>
      </p:sp>
      <p:cxnSp>
        <p:nvCxnSpPr>
          <p:cNvPr id="24" name="Straight Connector 23">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6"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8"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0"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17431872-B702-4E4C-9708-F27772489D7C}"/>
              </a:ext>
            </a:extLst>
          </p:cNvPr>
          <p:cNvGraphicFramePr>
            <a:graphicFrameLocks noGrp="1"/>
          </p:cNvGraphicFramePr>
          <p:nvPr>
            <p:ph idx="1"/>
            <p:extLst>
              <p:ext uri="{D42A27DB-BD31-4B8C-83A1-F6EECF244321}">
                <p14:modId xmlns:p14="http://schemas.microsoft.com/office/powerpoint/2010/main" val="37689945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6439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2614E-0D53-EF01-AE6B-7703AF93D9D5}"/>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what is blocking code?</a:t>
            </a:r>
            <a:endParaRPr lang="en-IN" dirty="0"/>
          </a:p>
        </p:txBody>
      </p:sp>
      <p:sp>
        <p:nvSpPr>
          <p:cNvPr id="3" name="Content Placeholder 2">
            <a:extLst>
              <a:ext uri="{FF2B5EF4-FFF2-40B4-BE49-F238E27FC236}">
                <a16:creationId xmlns:a16="http://schemas.microsoft.com/office/drawing/2014/main" id="{32834A29-F697-E906-DE06-1C599B8AFEED}"/>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 blocking code is nothing, but synchronous calling means second block not executes until first block code is executed</a:t>
            </a:r>
          </a:p>
          <a:p>
            <a:r>
              <a:rPr lang="en-US" sz="1800" dirty="0">
                <a:latin typeface="Calibri" panose="020F0502020204030204" pitchFamily="34" charset="0"/>
                <a:cs typeface="Arial" panose="020B0604020202020204" pitchFamily="34" charset="0"/>
              </a:rPr>
              <a:t>Example:-</a:t>
            </a:r>
            <a:endParaRPr lang="en-IN" dirty="0"/>
          </a:p>
        </p:txBody>
      </p:sp>
    </p:spTree>
    <p:extLst>
      <p:ext uri="{BB962C8B-B14F-4D97-AF65-F5344CB8AC3E}">
        <p14:creationId xmlns:p14="http://schemas.microsoft.com/office/powerpoint/2010/main" val="11830750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9201-F743-BEAD-BF3D-203D954F1DCF}"/>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99C86EDB-DD45-F845-5D57-3D712FA06BCA}"/>
              </a:ext>
            </a:extLst>
          </p:cNvPr>
          <p:cNvGraphicFramePr>
            <a:graphicFrameLocks noGrp="1"/>
          </p:cNvGraphicFramePr>
          <p:nvPr>
            <p:ph idx="1"/>
            <p:extLst>
              <p:ext uri="{D42A27DB-BD31-4B8C-83A1-F6EECF244321}">
                <p14:modId xmlns:p14="http://schemas.microsoft.com/office/powerpoint/2010/main" val="2847620829"/>
              </p:ext>
            </p:extLst>
          </p:nvPr>
        </p:nvGraphicFramePr>
        <p:xfrm>
          <a:off x="838200" y="1825625"/>
          <a:ext cx="10515600" cy="34798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28622354"/>
                    </a:ext>
                  </a:extLst>
                </a:gridCol>
                <a:gridCol w="5257800">
                  <a:extLst>
                    <a:ext uri="{9D8B030D-6E8A-4147-A177-3AD203B41FA5}">
                      <a16:colId xmlns:a16="http://schemas.microsoft.com/office/drawing/2014/main" val="2594277554"/>
                    </a:ext>
                  </a:extLst>
                </a:gridCol>
              </a:tblGrid>
              <a:tr h="370840">
                <a:tc>
                  <a:txBody>
                    <a:bodyPr/>
                    <a:lstStyle/>
                    <a:p>
                      <a:r>
                        <a:rPr lang="en-US" sz="1800" b="1" kern="1200" dirty="0">
                          <a:solidFill>
                            <a:schemeClr val="lt1"/>
                          </a:solidFill>
                          <a:effectLst/>
                          <a:latin typeface="+mn-lt"/>
                          <a:ea typeface="+mn-ea"/>
                          <a:cs typeface="+mn-cs"/>
                        </a:rPr>
                        <a:t>Blocking Code</a:t>
                      </a:r>
                      <a:endParaRPr lang="en-IN" dirty="0"/>
                    </a:p>
                  </a:txBody>
                  <a:tcPr/>
                </a:tc>
                <a:tc>
                  <a:txBody>
                    <a:bodyPr/>
                    <a:lstStyle/>
                    <a:p>
                      <a:r>
                        <a:rPr lang="en-US" sz="1800" b="1" kern="1200" dirty="0">
                          <a:solidFill>
                            <a:schemeClr val="lt1"/>
                          </a:solidFill>
                          <a:effectLst/>
                          <a:latin typeface="+mn-lt"/>
                          <a:ea typeface="+mn-ea"/>
                          <a:cs typeface="+mn-cs"/>
                        </a:rPr>
                        <a:t>Non-Blocking Code</a:t>
                      </a:r>
                      <a:endParaRPr lang="en-IN" dirty="0"/>
                    </a:p>
                  </a:txBody>
                  <a:tcPr/>
                </a:tc>
                <a:extLst>
                  <a:ext uri="{0D108BD9-81ED-4DB2-BD59-A6C34878D82A}">
                    <a16:rowId xmlns:a16="http://schemas.microsoft.com/office/drawing/2014/main" val="3221674258"/>
                  </a:ext>
                </a:extLst>
              </a:tr>
              <a:tr h="370840">
                <a:tc>
                  <a:txBody>
                    <a:bodyPr/>
                    <a:lstStyle/>
                    <a:p>
                      <a:r>
                        <a:rPr lang="en-US" sz="1800" kern="1200" dirty="0">
                          <a:solidFill>
                            <a:schemeClr val="dk1"/>
                          </a:solidFill>
                          <a:effectLst/>
                          <a:latin typeface="+mn-lt"/>
                          <a:ea typeface="+mn-ea"/>
                          <a:cs typeface="+mn-cs"/>
                        </a:rPr>
                        <a:t>var data=</a:t>
                      </a:r>
                      <a:r>
                        <a:rPr lang="en-US" sz="1800" kern="1200" dirty="0" err="1">
                          <a:solidFill>
                            <a:schemeClr val="dk1"/>
                          </a:solidFill>
                          <a:effectLst/>
                          <a:latin typeface="+mn-lt"/>
                          <a:ea typeface="+mn-ea"/>
                          <a:cs typeface="+mn-cs"/>
                        </a:rPr>
                        <a:t>fs.readFile</a:t>
                      </a:r>
                      <a:r>
                        <a:rPr lang="en-US" sz="1800" kern="1200" dirty="0">
                          <a:solidFill>
                            <a:schemeClr val="dk1"/>
                          </a:solidFill>
                          <a:effectLst/>
                          <a:latin typeface="+mn-lt"/>
                          <a:ea typeface="+mn-ea"/>
                          <a:cs typeface="+mn-cs"/>
                        </a:rPr>
                        <a:t>('input.txt');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console.log(data);</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console.log('code completed');</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Output: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reading text file</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code completed</a:t>
                      </a:r>
                      <a:endParaRPr lang="en-IN" sz="1800" kern="1200" dirty="0">
                        <a:solidFill>
                          <a:schemeClr val="dk1"/>
                        </a:solidFill>
                        <a:effectLst/>
                        <a:latin typeface="+mn-lt"/>
                        <a:ea typeface="+mn-ea"/>
                        <a:cs typeface="+mn-cs"/>
                      </a:endParaRPr>
                    </a:p>
                    <a:p>
                      <a:endParaRPr lang="en-IN" dirty="0"/>
                    </a:p>
                  </a:txBody>
                  <a:tcPr/>
                </a:tc>
                <a:tc>
                  <a:txBody>
                    <a:bodyPr/>
                    <a:lstStyle/>
                    <a:p>
                      <a:r>
                        <a:rPr lang="en-US" sz="1800" kern="1200" dirty="0" err="1">
                          <a:solidFill>
                            <a:schemeClr val="dk1"/>
                          </a:solidFill>
                          <a:effectLst/>
                          <a:latin typeface="+mn-lt"/>
                          <a:ea typeface="+mn-ea"/>
                          <a:cs typeface="+mn-cs"/>
                        </a:rPr>
                        <a:t>fs.readFile</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input.txt',function</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err,data</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if(err){</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a:t>
                      </a:r>
                      <a:r>
                        <a:rPr lang="en-US" sz="1800" kern="1200" dirty="0" err="1">
                          <a:solidFill>
                            <a:schemeClr val="dk1"/>
                          </a:solidFill>
                          <a:effectLst/>
                          <a:latin typeface="+mn-lt"/>
                          <a:ea typeface="+mn-ea"/>
                          <a:cs typeface="+mn-cs"/>
                        </a:rPr>
                        <a:t>err.message</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console.log(data);</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console.log('code completed');</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Output: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code completed</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reading text file</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723265385"/>
                  </a:ext>
                </a:extLst>
              </a:tr>
            </a:tbl>
          </a:graphicData>
        </a:graphic>
      </p:graphicFrame>
    </p:spTree>
    <p:extLst>
      <p:ext uri="{BB962C8B-B14F-4D97-AF65-F5344CB8AC3E}">
        <p14:creationId xmlns:p14="http://schemas.microsoft.com/office/powerpoint/2010/main" val="26944297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49FA-8A00-5661-578F-3DE31848130B}"/>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what is event emitter?</a:t>
            </a:r>
            <a:endParaRPr lang="en-IN" dirty="0"/>
          </a:p>
        </p:txBody>
      </p:sp>
      <p:sp>
        <p:nvSpPr>
          <p:cNvPr id="3" name="Content Placeholder 2">
            <a:extLst>
              <a:ext uri="{FF2B5EF4-FFF2-40B4-BE49-F238E27FC236}">
                <a16:creationId xmlns:a16="http://schemas.microsoft.com/office/drawing/2014/main" id="{D17B6001-3FF8-EA68-7ABB-DA6126A70227}"/>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It is nothing but fire the event whenever it is required.</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const event=require('event');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const </a:t>
            </a:r>
            <a:r>
              <a:rPr lang="en-US" sz="1800" dirty="0" err="1">
                <a:effectLst/>
                <a:latin typeface="Calibri" panose="020F0502020204030204" pitchFamily="34" charset="0"/>
                <a:ea typeface="Calibri" panose="020F0502020204030204" pitchFamily="34" charset="0"/>
                <a:cs typeface="Arial" panose="020B0604020202020204" pitchFamily="34" charset="0"/>
              </a:rPr>
              <a:t>event_instance</a:t>
            </a:r>
            <a:r>
              <a:rPr lang="en-US" sz="1800" dirty="0">
                <a:effectLst/>
                <a:latin typeface="Calibri" panose="020F0502020204030204" pitchFamily="34" charset="0"/>
                <a:ea typeface="Calibri" panose="020F0502020204030204" pitchFamily="34" charset="0"/>
                <a:cs typeface="Arial" panose="020B0604020202020204" pitchFamily="34" charset="0"/>
              </a:rPr>
              <a:t>=new </a:t>
            </a:r>
            <a:r>
              <a:rPr lang="en-US" sz="1800" dirty="0" err="1">
                <a:effectLst/>
                <a:latin typeface="Calibri" panose="020F0502020204030204" pitchFamily="34" charset="0"/>
                <a:ea typeface="Calibri" panose="020F0502020204030204" pitchFamily="34" charset="0"/>
                <a:cs typeface="Arial" panose="020B0604020202020204" pitchFamily="34" charset="0"/>
              </a:rPr>
              <a:t>event.EventEmitter</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--&gt;Through above event instance we can fire the respective event which supports </a:t>
            </a:r>
            <a:r>
              <a:rPr lang="en-US" sz="1800" dirty="0" err="1">
                <a:effectLst/>
                <a:latin typeface="Calibri" panose="020F0502020204030204" pitchFamily="34" charset="0"/>
                <a:ea typeface="Calibri" panose="020F0502020204030204" pitchFamily="34" charset="0"/>
                <a:cs typeface="Arial" panose="020B0604020202020204" pitchFamily="34" charset="0"/>
              </a:rPr>
              <a:t>event.on</a:t>
            </a:r>
            <a:r>
              <a:rPr lang="en-US" sz="1800" dirty="0">
                <a:effectLst/>
                <a:latin typeface="Calibri" panose="020F0502020204030204" pitchFamily="34" charset="0"/>
                <a:ea typeface="Calibri" panose="020F0502020204030204" pitchFamily="34" charset="0"/>
                <a:cs typeface="Arial" panose="020B0604020202020204" pitchFamily="34" charset="0"/>
              </a:rPr>
              <a:t> etc....</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954381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4932-0EBC-B363-259F-61DE0E11D317}"/>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How many types of streams are present in node?</a:t>
            </a:r>
            <a:endParaRPr lang="en-IN" dirty="0"/>
          </a:p>
        </p:txBody>
      </p:sp>
      <p:sp>
        <p:nvSpPr>
          <p:cNvPr id="3" name="Content Placeholder 2">
            <a:extLst>
              <a:ext uri="{FF2B5EF4-FFF2-40B4-BE49-F238E27FC236}">
                <a16:creationId xmlns:a16="http://schemas.microsoft.com/office/drawing/2014/main" id="{963E4942-CEB6-2EDA-CDA2-FCA42E405FC6}"/>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 1. Readable 2. Writable 3. Duplex 4. Transform.</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a:t>
            </a:r>
            <a:r>
              <a:rPr lang="en-US" sz="1800" dirty="0" err="1">
                <a:effectLst/>
                <a:latin typeface="Calibri" panose="020F0502020204030204" pitchFamily="34" charset="0"/>
                <a:ea typeface="Calibri" panose="020F0502020204030204" pitchFamily="34" charset="0"/>
                <a:cs typeface="Arial" panose="020B0604020202020204" pitchFamily="34" charset="0"/>
              </a:rPr>
              <a:t>fs.open</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path,flags</a:t>
            </a:r>
            <a:r>
              <a:rPr lang="en-US" sz="1800" dirty="0">
                <a:effectLst/>
                <a:latin typeface="Calibri" panose="020F0502020204030204" pitchFamily="34" charset="0"/>
                <a:ea typeface="Calibri" panose="020F0502020204030204" pitchFamily="34" charset="0"/>
                <a:cs typeface="Arial" panose="020B0604020202020204" pitchFamily="34" charset="0"/>
              </a:rPr>
              <a:t>[,mode],callback);</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708040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8A7C5-01B3-751D-94E3-B89E49CB5CE6}"/>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How can you avoid callback hell?</a:t>
            </a:r>
            <a:endParaRPr lang="en-IN" dirty="0"/>
          </a:p>
        </p:txBody>
      </p:sp>
      <p:sp>
        <p:nvSpPr>
          <p:cNvPr id="3" name="Content Placeholder 2">
            <a:extLst>
              <a:ext uri="{FF2B5EF4-FFF2-40B4-BE49-F238E27FC236}">
                <a16:creationId xmlns:a16="http://schemas.microsoft.com/office/drawing/2014/main" id="{DAB0CB4E-FBF8-CB69-9243-9D20B39AA4A1}"/>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callback hell is avoided by using promises, modularization, </a:t>
            </a:r>
            <a:r>
              <a:rPr lang="en-US" sz="1800" dirty="0" err="1">
                <a:effectLst/>
                <a:latin typeface="Calibri" panose="020F0502020204030204" pitchFamily="34" charset="0"/>
                <a:ea typeface="Calibri" panose="020F0502020204030204" pitchFamily="34" charset="0"/>
                <a:cs typeface="Arial" panose="020B0604020202020204" pitchFamily="34" charset="0"/>
              </a:rPr>
              <a:t>asyn</a:t>
            </a:r>
            <a:r>
              <a:rPr lang="en-US" sz="1800" dirty="0">
                <a:effectLst/>
                <a:latin typeface="Calibri" panose="020F0502020204030204" pitchFamily="34" charset="0"/>
                <a:ea typeface="Calibri" panose="020F0502020204030204" pitchFamily="34" charset="0"/>
                <a:cs typeface="Arial" panose="020B0604020202020204" pitchFamily="34" charset="0"/>
              </a:rPr>
              <a:t>/await function calling.</a:t>
            </a:r>
            <a:endParaRPr lang="en-IN" dirty="0"/>
          </a:p>
        </p:txBody>
      </p:sp>
    </p:spTree>
    <p:extLst>
      <p:ext uri="{BB962C8B-B14F-4D97-AF65-F5344CB8AC3E}">
        <p14:creationId xmlns:p14="http://schemas.microsoft.com/office/powerpoint/2010/main" val="2029951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6C38-FC60-3EE7-0D37-9B2A7820F3F4}"/>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What is event Looping?</a:t>
            </a:r>
            <a:endParaRPr lang="en-IN" dirty="0"/>
          </a:p>
        </p:txBody>
      </p:sp>
      <p:sp>
        <p:nvSpPr>
          <p:cNvPr id="3" name="Content Placeholder 2">
            <a:extLst>
              <a:ext uri="{FF2B5EF4-FFF2-40B4-BE49-F238E27FC236}">
                <a16:creationId xmlns:a16="http://schemas.microsoft.com/office/drawing/2014/main" id="{E18C308A-41CE-03E2-3F99-A3F6F28A5C76}"/>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To Process the external events and convert them into callback invocations we use event loops.</a:t>
            </a:r>
            <a:endParaRPr lang="en-IN" dirty="0"/>
          </a:p>
        </p:txBody>
      </p:sp>
    </p:spTree>
    <p:extLst>
      <p:ext uri="{BB962C8B-B14F-4D97-AF65-F5344CB8AC3E}">
        <p14:creationId xmlns:p14="http://schemas.microsoft.com/office/powerpoint/2010/main" val="4759581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FD7C-2615-1D59-7AE8-B877A31D1C7D}"/>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Pros and cons of node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js</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F1E9C60C-2196-D6BD-C7F7-0869B1ACA04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3392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33011-DB13-1A36-E49B-4B29172154FF}"/>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what is module in node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js</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E5B12831-A094-BB7C-F993-78E82ED3A892}"/>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module is a simple or complex functionality organized in single or multiple file which can be used in throughout the application.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dirty="0"/>
              <a:t>Example:-</a:t>
            </a:r>
          </a:p>
        </p:txBody>
      </p:sp>
    </p:spTree>
    <p:extLst>
      <p:ext uri="{BB962C8B-B14F-4D97-AF65-F5344CB8AC3E}">
        <p14:creationId xmlns:p14="http://schemas.microsoft.com/office/powerpoint/2010/main" val="1337084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9EEF-1AB7-4EE8-11EA-F40059CEBBB9}"/>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Diff b/w general and arrow functions?</a:t>
            </a:r>
            <a:endParaRPr lang="en-IN" dirty="0"/>
          </a:p>
        </p:txBody>
      </p:sp>
      <p:sp>
        <p:nvSpPr>
          <p:cNvPr id="3" name="Content Placeholder 2">
            <a:extLst>
              <a:ext uri="{FF2B5EF4-FFF2-40B4-BE49-F238E27FC236}">
                <a16:creationId xmlns:a16="http://schemas.microsoft.com/office/drawing/2014/main" id="{D43DD480-F141-4C96-F266-081A519ECDF0}"/>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this behavior is changes in both arrow and general functions'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--&gt;Named expression functions.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1016993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3DDC-2C91-2B75-3DE9-8C4BF23BBF40}"/>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For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js</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event loop properties</a:t>
            </a:r>
            <a:endParaRPr lang="en-IN" dirty="0"/>
          </a:p>
        </p:txBody>
      </p:sp>
      <p:sp>
        <p:nvSpPr>
          <p:cNvPr id="3" name="Content Placeholder 2">
            <a:extLst>
              <a:ext uri="{FF2B5EF4-FFF2-40B4-BE49-F238E27FC236}">
                <a16:creationId xmlns:a16="http://schemas.microsoft.com/office/drawing/2014/main" id="{E36BB043-78C0-0055-0D5D-2AA307868419}"/>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1.Heap</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2.Stack</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3.Web </a:t>
            </a:r>
            <a:r>
              <a:rPr lang="en-US" sz="1800" dirty="0" err="1">
                <a:effectLst/>
                <a:latin typeface="Calibri" panose="020F0502020204030204" pitchFamily="34" charset="0"/>
                <a:ea typeface="Calibri" panose="020F0502020204030204" pitchFamily="34" charset="0"/>
                <a:cs typeface="Arial" panose="020B0604020202020204" pitchFamily="34" charset="0"/>
              </a:rPr>
              <a:t>Api</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4.Queue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5.Event Loop.</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988156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4D0A86-62E6-47C2-8545-24EE967B214F}"/>
              </a:ext>
            </a:extLst>
          </p:cNvPr>
          <p:cNvSpPr>
            <a:spLocks noGrp="1"/>
          </p:cNvSpPr>
          <p:nvPr>
            <p:ph type="title"/>
          </p:nvPr>
        </p:nvSpPr>
        <p:spPr>
          <a:xfrm>
            <a:off x="155643" y="381935"/>
            <a:ext cx="5505855" cy="5974414"/>
          </a:xfrm>
        </p:spPr>
        <p:txBody>
          <a:bodyPr anchor="ctr">
            <a:normAutofit/>
          </a:bodyPr>
          <a:lstStyle/>
          <a:p>
            <a:r>
              <a:rPr lang="en-US" sz="5000" b="1" i="0" dirty="0">
                <a:solidFill>
                  <a:schemeClr val="bg1"/>
                </a:solidFill>
                <a:effectLst/>
                <a:latin typeface="-apple-system"/>
              </a:rPr>
              <a:t>How is Node.js better than other frameworks most popularly used?</a:t>
            </a:r>
            <a:endParaRPr lang="en-IN" sz="5000"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1BA79205-CB3B-4CCD-87C5-6EF54B7B022B}"/>
              </a:ext>
            </a:extLst>
          </p:cNvPr>
          <p:cNvSpPr>
            <a:spLocks noGrp="1"/>
          </p:cNvSpPr>
          <p:nvPr>
            <p:ph idx="1"/>
          </p:nvPr>
        </p:nvSpPr>
        <p:spPr>
          <a:xfrm>
            <a:off x="6096000" y="381935"/>
            <a:ext cx="5363182" cy="5974415"/>
          </a:xfrm>
        </p:spPr>
        <p:txBody>
          <a:bodyPr anchor="ctr">
            <a:normAutofit/>
          </a:bodyPr>
          <a:lstStyle/>
          <a:p>
            <a:r>
              <a:rPr lang="en-US" b="0" i="0" dirty="0">
                <a:effectLst/>
                <a:latin typeface="-apple-system"/>
              </a:rPr>
              <a:t>Node.js provides simplicity in development because of its non-blocking I/O and even-based model results in short response time and concurrent processing, unlike other frameworks where developers must use thread management. </a:t>
            </a:r>
            <a:endParaRPr lang="en-IN" dirty="0"/>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9167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54FF5-BB10-54C4-0E43-6E34B956FF70}"/>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For Node </a:t>
            </a:r>
            <a:r>
              <a:rPr lang="en-US" sz="1800" b="1" dirty="0" err="1">
                <a:effectLst/>
                <a:latin typeface="Calibri" panose="020F0502020204030204" pitchFamily="34" charset="0"/>
                <a:ea typeface="Calibri" panose="020F0502020204030204" pitchFamily="34" charset="0"/>
                <a:cs typeface="Arial" panose="020B0604020202020204" pitchFamily="34" charset="0"/>
              </a:rPr>
              <a:t>js</a:t>
            </a:r>
            <a:r>
              <a:rPr lang="en-US" sz="1800" b="1" dirty="0">
                <a:effectLst/>
                <a:latin typeface="Calibri" panose="020F0502020204030204" pitchFamily="34" charset="0"/>
                <a:ea typeface="Calibri" panose="020F0502020204030204" pitchFamily="34" charset="0"/>
                <a:cs typeface="Arial" panose="020B0604020202020204" pitchFamily="34" charset="0"/>
              </a:rPr>
              <a:t> Architecture</a:t>
            </a:r>
            <a:endParaRPr lang="en-IN" dirty="0"/>
          </a:p>
        </p:txBody>
      </p:sp>
      <p:sp>
        <p:nvSpPr>
          <p:cNvPr id="3" name="Content Placeholder 2">
            <a:extLst>
              <a:ext uri="{FF2B5EF4-FFF2-40B4-BE49-F238E27FC236}">
                <a16:creationId xmlns:a16="http://schemas.microsoft.com/office/drawing/2014/main" id="{988768E2-51C9-2ADF-7466-3DACC2C64FD0}"/>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client  req ===&gt;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client request =====&gt; event queue ==&gt; event loop ===&gt;[]==&gt;thread pool==&gt;D.B</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4306973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1F8D-2008-D4F1-66B5-7B303E9CB721}"/>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What is event loop?</a:t>
            </a:r>
            <a:endParaRPr lang="en-IN" dirty="0"/>
          </a:p>
        </p:txBody>
      </p:sp>
      <p:sp>
        <p:nvSpPr>
          <p:cNvPr id="3" name="Content Placeholder 2">
            <a:extLst>
              <a:ext uri="{FF2B5EF4-FFF2-40B4-BE49-F238E27FC236}">
                <a16:creationId xmlns:a16="http://schemas.microsoft.com/office/drawing/2014/main" id="{7F5AE5B2-AE40-9872-EA5A-2CEEE09DF4C7}"/>
              </a:ext>
            </a:extLst>
          </p:cNvPr>
          <p:cNvSpPr>
            <a:spLocks noGrp="1"/>
          </p:cNvSpPr>
          <p:nvPr>
            <p:ph idx="1"/>
          </p:nvPr>
        </p:nvSpPr>
        <p:spPr/>
        <p:txBody>
          <a:bodyPr/>
          <a:lstStyle/>
          <a:p>
            <a:pPr marL="342900" lvl="0" indent="-342900">
              <a:lnSpc>
                <a:spcPct val="107000"/>
              </a:lnSpc>
              <a:spcAft>
                <a:spcPts val="800"/>
              </a:spcAft>
              <a:buFont typeface="+mj-lt"/>
              <a:buAutoNum type="alphaLcPeriod"/>
            </a:pPr>
            <a:r>
              <a:rPr lang="en-US" sz="1800" dirty="0">
                <a:effectLst/>
                <a:latin typeface="Calibri" panose="020F0502020204030204" pitchFamily="34" charset="0"/>
                <a:ea typeface="Calibri" panose="020F0502020204030204" pitchFamily="34" charset="0"/>
                <a:cs typeface="Arial" panose="020B0604020202020204" pitchFamily="34" charset="0"/>
              </a:rPr>
              <a:t>Event loop can perform non blocking </a:t>
            </a:r>
            <a:r>
              <a:rPr lang="en-US" sz="1800" dirty="0" err="1">
                <a:effectLst/>
                <a:latin typeface="Calibri" panose="020F0502020204030204" pitchFamily="34" charset="0"/>
                <a:ea typeface="Calibri" panose="020F0502020204030204" pitchFamily="34" charset="0"/>
                <a:cs typeface="Arial" panose="020B0604020202020204" pitchFamily="34" charset="0"/>
              </a:rPr>
              <a:t>i</a:t>
            </a:r>
            <a:r>
              <a:rPr lang="en-US" sz="1800" dirty="0">
                <a:effectLst/>
                <a:latin typeface="Calibri" panose="020F0502020204030204" pitchFamily="34" charset="0"/>
                <a:ea typeface="Calibri" panose="020F0502020204030204" pitchFamily="34" charset="0"/>
                <a:cs typeface="Arial" panose="020B0604020202020204" pitchFamily="34" charset="0"/>
              </a:rPr>
              <a:t>/o operations.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setTimeout</a:t>
            </a:r>
            <a:r>
              <a:rPr lang="en-US" sz="1800" dirty="0">
                <a:effectLst/>
                <a:latin typeface="Calibri" panose="020F0502020204030204" pitchFamily="34" charset="0"/>
                <a:ea typeface="Calibri" panose="020F0502020204030204" pitchFamily="34" charset="0"/>
                <a:cs typeface="Arial" panose="020B0604020202020204" pitchFamily="34" charset="0"/>
              </a:rPr>
              <a:t>(()=&gt;{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console.log('');</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400677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EA54F-E77D-EC35-7C73-49A8B90D310B}"/>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what is object </a:t>
            </a:r>
            <a:r>
              <a:rPr lang="en-US" sz="1800" b="1" dirty="0" err="1">
                <a:effectLst/>
                <a:latin typeface="Calibri" panose="020F0502020204030204" pitchFamily="34" charset="0"/>
                <a:ea typeface="Calibri" panose="020F0502020204030204" pitchFamily="34" charset="0"/>
                <a:cs typeface="Arial" panose="020B0604020202020204" pitchFamily="34" charset="0"/>
              </a:rPr>
              <a:t>destructuring</a:t>
            </a:r>
            <a:r>
              <a:rPr lang="en-US" sz="1800" b="1" dirty="0">
                <a:effectLst/>
                <a:latin typeface="Calibri" panose="020F0502020204030204" pitchFamily="34" charset="0"/>
                <a:ea typeface="Calibri" panose="020F050202020403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01E6C573-3EB3-CFD0-0182-CA26D8931E4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211717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FCCE-A18E-6756-8FD2-271F667EC0A3}"/>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ES6 or ES2015 additional features:</a:t>
            </a:r>
            <a:endParaRPr lang="en-IN" dirty="0"/>
          </a:p>
        </p:txBody>
      </p:sp>
      <p:sp>
        <p:nvSpPr>
          <p:cNvPr id="3" name="Content Placeholder 2">
            <a:extLst>
              <a:ext uri="{FF2B5EF4-FFF2-40B4-BE49-F238E27FC236}">
                <a16:creationId xmlns:a16="http://schemas.microsoft.com/office/drawing/2014/main" id="{54988B75-D19B-AB29-39F0-A0E14975A7CA}"/>
              </a:ext>
            </a:extLst>
          </p:cNvPr>
          <p:cNvSpPr>
            <a:spLocks noGrp="1"/>
          </p:cNvSpPr>
          <p:nvPr>
            <p:ph idx="1"/>
          </p:nvPr>
        </p:nvSpPr>
        <p:spPr/>
        <p:txBody>
          <a:bodyPr>
            <a:normAutofit fontScale="85000" lnSpcReduction="20000"/>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Object </a:t>
            </a:r>
            <a:r>
              <a:rPr lang="en-US" sz="1800" dirty="0" err="1">
                <a:effectLst/>
                <a:latin typeface="Calibri" panose="020F0502020204030204" pitchFamily="34" charset="0"/>
                <a:ea typeface="Calibri" panose="020F0502020204030204" pitchFamily="34" charset="0"/>
                <a:cs typeface="Arial" panose="020B0604020202020204" pitchFamily="34" charset="0"/>
              </a:rPr>
              <a:t>destructuring</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--&gt;arrow functions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--&gt;template literals(`${err}` </a:t>
            </a:r>
            <a:r>
              <a:rPr lang="en-US" sz="1800" dirty="0" err="1">
                <a:effectLst/>
                <a:latin typeface="Calibri" panose="020F0502020204030204" pitchFamily="34" charset="0"/>
                <a:ea typeface="Calibri" panose="020F0502020204030204" pitchFamily="34" charset="0"/>
                <a:cs typeface="Arial" panose="020B0604020202020204" pitchFamily="34" charset="0"/>
              </a:rPr>
              <a:t>stringify</a:t>
            </a:r>
            <a:r>
              <a:rPr lang="en-US" sz="1800" dirty="0">
                <a:effectLst/>
                <a:latin typeface="Calibri" panose="020F0502020204030204" pitchFamily="34" charset="0"/>
                <a:ea typeface="Calibri" panose="020F0502020204030204" pitchFamily="34" charset="0"/>
                <a:cs typeface="Arial" panose="020B0604020202020204" pitchFamily="34" charset="0"/>
              </a:rPr>
              <a:t> in  our snr)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--&gt;classes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--&gt;Spread Operator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--&gt;Types of object declaration.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Difference: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a = </a:t>
            </a:r>
            <a:r>
              <a:rPr lang="en-US" sz="1800" dirty="0" err="1">
                <a:effectLst/>
                <a:latin typeface="Calibri" panose="020F0502020204030204" pitchFamily="34" charset="0"/>
                <a:ea typeface="Calibri" panose="020F0502020204030204" pitchFamily="34" charset="0"/>
                <a:cs typeface="Arial" panose="020B0604020202020204" pitchFamily="34" charset="0"/>
              </a:rPr>
              <a:t>Object.create</a:t>
            </a:r>
            <a:r>
              <a:rPr lang="en-US" sz="1800" dirty="0">
                <a:effectLst/>
                <a:latin typeface="Calibri" panose="020F0502020204030204" pitchFamily="34" charset="0"/>
                <a:ea typeface="Calibri" panose="020F0502020204030204" pitchFamily="34" charset="0"/>
                <a:cs typeface="Arial" panose="020B0604020202020204" pitchFamily="34" charset="0"/>
              </a:rPr>
              <a:t>(null); is not the same as var a =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a = </a:t>
            </a:r>
            <a:r>
              <a:rPr lang="en-US" sz="1800" dirty="0" err="1">
                <a:effectLst/>
                <a:latin typeface="Calibri" panose="020F0502020204030204" pitchFamily="34" charset="0"/>
                <a:ea typeface="Calibri" panose="020F0502020204030204" pitchFamily="34" charset="0"/>
                <a:cs typeface="Arial" panose="020B0604020202020204" pitchFamily="34" charset="0"/>
              </a:rPr>
              <a:t>Object.create</a:t>
            </a:r>
            <a:r>
              <a:rPr lang="en-US" sz="1800" dirty="0">
                <a:effectLst/>
                <a:latin typeface="Calibri" panose="020F0502020204030204" pitchFamily="34" charset="0"/>
                <a:ea typeface="Calibri" panose="020F0502020204030204" pitchFamily="34" charset="0"/>
                <a:cs typeface="Arial" panose="020B0604020202020204" pitchFamily="34" charset="0"/>
              </a:rPr>
              <a:t>(null); sets the prototype of a as null where as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a = {}; sets the prototype of a as the Object </a:t>
            </a:r>
            <a:r>
              <a:rPr lang="en-US" sz="1800" dirty="0" err="1">
                <a:effectLst/>
                <a:latin typeface="Calibri" panose="020F0502020204030204" pitchFamily="34" charset="0"/>
                <a:ea typeface="Calibri" panose="020F0502020204030204" pitchFamily="34" charset="0"/>
                <a:cs typeface="Arial" panose="020B0604020202020204" pitchFamily="34" charset="0"/>
              </a:rPr>
              <a:t>object</a:t>
            </a: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552543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A155-7E89-0E36-ABC8-CECC6D6167C8}"/>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Event Loop Internal Properties</a:t>
            </a:r>
            <a:endParaRPr lang="en-IN" dirty="0"/>
          </a:p>
        </p:txBody>
      </p:sp>
      <p:sp>
        <p:nvSpPr>
          <p:cNvPr id="3" name="Content Placeholder 2">
            <a:extLst>
              <a:ext uri="{FF2B5EF4-FFF2-40B4-BE49-F238E27FC236}">
                <a16:creationId xmlns:a16="http://schemas.microsoft.com/office/drawing/2014/main" id="{2900941F-FF41-6CB5-2D6E-F88B175AD252}"/>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1.Timers--&gt;Used for </a:t>
            </a:r>
            <a:r>
              <a:rPr lang="en-US" sz="1800" dirty="0" err="1">
                <a:effectLst/>
                <a:latin typeface="Calibri" panose="020F0502020204030204" pitchFamily="34" charset="0"/>
                <a:ea typeface="Calibri" panose="020F0502020204030204" pitchFamily="34" charset="0"/>
                <a:cs typeface="Arial" panose="020B0604020202020204" pitchFamily="34" charset="0"/>
              </a:rPr>
              <a:t>setTimeOut</a:t>
            </a:r>
            <a:r>
              <a:rPr lang="en-US" sz="1800" dirty="0">
                <a:effectLst/>
                <a:latin typeface="Calibri" panose="020F0502020204030204" pitchFamily="34" charset="0"/>
                <a:ea typeface="Calibri" panose="020F0502020204030204" pitchFamily="34" charset="0"/>
                <a:cs typeface="Arial" panose="020B0604020202020204" pitchFamily="34" charset="0"/>
              </a:rPr>
              <a:t>() and </a:t>
            </a:r>
            <a:r>
              <a:rPr lang="en-US" sz="1800" dirty="0" err="1">
                <a:effectLst/>
                <a:latin typeface="Calibri" panose="020F0502020204030204" pitchFamily="34" charset="0"/>
                <a:ea typeface="Calibri" panose="020F0502020204030204" pitchFamily="34" charset="0"/>
                <a:cs typeface="Arial" panose="020B0604020202020204" pitchFamily="34" charset="0"/>
              </a:rPr>
              <a:t>setInterval</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2.Pending </a:t>
            </a:r>
            <a:r>
              <a:rPr lang="en-US" sz="1800" dirty="0" err="1">
                <a:effectLst/>
                <a:latin typeface="Calibri" panose="020F0502020204030204" pitchFamily="34" charset="0"/>
                <a:ea typeface="Calibri" panose="020F0502020204030204" pitchFamily="34" charset="0"/>
                <a:cs typeface="Arial" panose="020B0604020202020204" pitchFamily="34" charset="0"/>
              </a:rPr>
              <a:t>CallBacks</a:t>
            </a:r>
            <a:r>
              <a:rPr lang="en-US" sz="1800" dirty="0">
                <a:effectLst/>
                <a:latin typeface="Calibri" panose="020F0502020204030204" pitchFamily="34" charset="0"/>
                <a:ea typeface="Calibri" panose="020F0502020204030204" pitchFamily="34" charset="0"/>
                <a:cs typeface="Arial" panose="020B0604020202020204" pitchFamily="34" charset="0"/>
              </a:rPr>
              <a:t>--&gt;I/O executions will be perform here.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3.Ideal---&gt;Internal Operations are performed here.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4.poll--&gt;Get the new I/O operations and executions performed here and timer can be set here.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5.check--&gt;it will check the </a:t>
            </a:r>
            <a:r>
              <a:rPr lang="en-US" sz="1800" dirty="0" err="1">
                <a:effectLst/>
                <a:latin typeface="Calibri" panose="020F0502020204030204" pitchFamily="34" charset="0"/>
                <a:ea typeface="Calibri" panose="020F0502020204030204" pitchFamily="34" charset="0"/>
                <a:cs typeface="Arial" panose="020B0604020202020204" pitchFamily="34" charset="0"/>
              </a:rPr>
              <a:t>setTimeout</a:t>
            </a:r>
            <a:r>
              <a:rPr lang="en-US" sz="1800" dirty="0">
                <a:effectLst/>
                <a:latin typeface="Calibri" panose="020F0502020204030204" pitchFamily="34" charset="0"/>
                <a:ea typeface="Calibri" panose="020F0502020204030204" pitchFamily="34" charset="0"/>
                <a:cs typeface="Arial" panose="020B0604020202020204" pitchFamily="34" charset="0"/>
              </a:rPr>
              <a:t> threshold period.</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6.close callback--&gt;callbacks can close here.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5996849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82B2F-674A-7006-DD6D-77C2C5B1D44C}"/>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exporting module</a:t>
            </a:r>
            <a:endParaRPr lang="en-IN" dirty="0"/>
          </a:p>
        </p:txBody>
      </p:sp>
      <p:sp>
        <p:nvSpPr>
          <p:cNvPr id="3" name="Content Placeholder 2">
            <a:extLst>
              <a:ext uri="{FF2B5EF4-FFF2-40B4-BE49-F238E27FC236}">
                <a16:creationId xmlns:a16="http://schemas.microsoft.com/office/drawing/2014/main" id="{AD34371E-6B9E-4FFB-5295-47BEE0B73F29}"/>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So, there are two types of exporting module will be there.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514350" indent="-514350">
              <a:buFont typeface="+mj-lt"/>
              <a:buAutoNum type="arabicPeriod"/>
            </a:pPr>
            <a:endParaRPr lang="en-IN" dirty="0"/>
          </a:p>
        </p:txBody>
      </p:sp>
    </p:spTree>
    <p:extLst>
      <p:ext uri="{BB962C8B-B14F-4D97-AF65-F5344CB8AC3E}">
        <p14:creationId xmlns:p14="http://schemas.microsoft.com/office/powerpoint/2010/main" val="9539206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82C7-CCD8-C1E4-E3FC-582414E6C502}"/>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'use strict'</a:t>
            </a:r>
            <a:endParaRPr lang="en-IN" dirty="0"/>
          </a:p>
        </p:txBody>
      </p:sp>
      <p:sp>
        <p:nvSpPr>
          <p:cNvPr id="3" name="Content Placeholder 2">
            <a:extLst>
              <a:ext uri="{FF2B5EF4-FFF2-40B4-BE49-F238E27FC236}">
                <a16:creationId xmlns:a16="http://schemas.microsoft.com/office/drawing/2014/main" id="{EE8707F4-E2EE-8790-0C51-F60545DFBF7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02023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43EE-E128-EB90-0888-75CA9B4255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1074E0-B90C-EEEB-FAA3-BDFCB32790C1}"/>
              </a:ext>
            </a:extLst>
          </p:cNvPr>
          <p:cNvSpPr>
            <a:spLocks noGrp="1"/>
          </p:cNvSpPr>
          <p:nvPr>
            <p:ph idx="1"/>
          </p:nvPr>
        </p:nvSpPr>
        <p:spPr/>
        <p:txBody>
          <a:bodyPr/>
          <a:lstStyle/>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variable using without declaration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Delete a function or object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Deleting an undeletable property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Duplicating a parameter name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Octal numeric literals/escape are not allowed</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Writing to a read-only property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Writing to a get-only property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The string "eval" cannot be used as a variable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2755421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EF2B1-E1F9-9C65-D1E5-6B14C240C6A1}"/>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Spread Operator</a:t>
            </a:r>
            <a:endParaRPr lang="en-IN" dirty="0"/>
          </a:p>
        </p:txBody>
      </p:sp>
      <p:sp>
        <p:nvSpPr>
          <p:cNvPr id="3" name="Content Placeholder 2">
            <a:extLst>
              <a:ext uri="{FF2B5EF4-FFF2-40B4-BE49-F238E27FC236}">
                <a16:creationId xmlns:a16="http://schemas.microsoft.com/office/drawing/2014/main" id="{CA4AA911-EEB3-AB5D-960F-4B1939F30B05}"/>
              </a:ext>
            </a:extLst>
          </p:cNvPr>
          <p:cNvSpPr>
            <a:spLocks noGrp="1"/>
          </p:cNvSpPr>
          <p:nvPr>
            <p:ph idx="1"/>
          </p:nvPr>
        </p:nvSpPr>
        <p:spPr/>
        <p:txBody>
          <a:bodyPr/>
          <a:lstStyle/>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var mid=[3,4];</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var </a:t>
            </a:r>
            <a:r>
              <a:rPr lang="en-US" sz="1800" dirty="0" err="1">
                <a:effectLst/>
                <a:latin typeface="Calibri" panose="020F0502020204030204" pitchFamily="34" charset="0"/>
                <a:ea typeface="Calibri" panose="020F0502020204030204" pitchFamily="34" charset="0"/>
                <a:cs typeface="Arial" panose="020B0604020202020204" pitchFamily="34" charset="0"/>
              </a:rPr>
              <a:t>st</a:t>
            </a:r>
            <a:r>
              <a:rPr lang="en-US" sz="1800" dirty="0">
                <a:effectLst/>
                <a:latin typeface="Calibri" panose="020F0502020204030204" pitchFamily="34" charset="0"/>
                <a:ea typeface="Calibri" panose="020F0502020204030204" pitchFamily="34" charset="0"/>
                <a:cs typeface="Arial" panose="020B0604020202020204" pitchFamily="34" charset="0"/>
              </a:rPr>
              <a:t>=[1,2,mid,5,6]</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console.log(</a:t>
            </a:r>
            <a:r>
              <a:rPr lang="en-US" sz="1800" dirty="0" err="1">
                <a:effectLst/>
                <a:latin typeface="Calibri" panose="020F0502020204030204" pitchFamily="34" charset="0"/>
                <a:ea typeface="Calibri" panose="020F0502020204030204" pitchFamily="34" charset="0"/>
                <a:cs typeface="Arial" panose="020B0604020202020204" pitchFamily="34" charset="0"/>
              </a:rPr>
              <a:t>st</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o/p:[ 1, 2, [ 3, 4 ], 5, 6 ]//Not expected o/p</a:t>
            </a:r>
          </a:p>
          <a:p>
            <a:pPr marL="0" indent="0">
              <a:lnSpc>
                <a:spcPct val="107000"/>
              </a:lnSpc>
              <a:spcBef>
                <a:spcPts val="0"/>
              </a:spcBef>
              <a:buNone/>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var mid=[3,4];</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var </a:t>
            </a:r>
            <a:r>
              <a:rPr lang="en-US" sz="1800" dirty="0" err="1">
                <a:effectLst/>
                <a:latin typeface="Calibri" panose="020F0502020204030204" pitchFamily="34" charset="0"/>
                <a:ea typeface="Calibri" panose="020F0502020204030204" pitchFamily="34" charset="0"/>
                <a:cs typeface="Arial" panose="020B0604020202020204" pitchFamily="34" charset="0"/>
              </a:rPr>
              <a:t>st</a:t>
            </a:r>
            <a:r>
              <a:rPr lang="en-US" sz="1800" dirty="0">
                <a:effectLst/>
                <a:latin typeface="Calibri" panose="020F0502020204030204" pitchFamily="34" charset="0"/>
                <a:ea typeface="Calibri" panose="020F0502020204030204" pitchFamily="34" charset="0"/>
                <a:cs typeface="Arial" panose="020B0604020202020204" pitchFamily="34" charset="0"/>
              </a:rPr>
              <a:t>=[1,2,...mid,5,6]</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console.log(</a:t>
            </a:r>
            <a:r>
              <a:rPr lang="en-US" sz="1800" dirty="0" err="1">
                <a:effectLst/>
                <a:latin typeface="Calibri" panose="020F0502020204030204" pitchFamily="34" charset="0"/>
                <a:ea typeface="Calibri" panose="020F0502020204030204" pitchFamily="34" charset="0"/>
                <a:cs typeface="Arial" panose="020B0604020202020204" pitchFamily="34" charset="0"/>
              </a:rPr>
              <a:t>st</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o/p:[ 1, 2, 3, 4,5, 6 ]//expected o/p</a:t>
            </a:r>
          </a:p>
          <a:p>
            <a:pPr marL="0" indent="0">
              <a:lnSpc>
                <a:spcPct val="107000"/>
              </a:lnSpc>
              <a:spcBef>
                <a:spcPts val="0"/>
              </a:spcBef>
              <a:buNone/>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spcBef>
                <a:spcPts val="0"/>
              </a:spcBef>
              <a:buNone/>
            </a:pPr>
            <a:endParaRPr lang="en-IN" dirty="0"/>
          </a:p>
        </p:txBody>
      </p:sp>
      <p:graphicFrame>
        <p:nvGraphicFramePr>
          <p:cNvPr id="4" name="Table 4">
            <a:extLst>
              <a:ext uri="{FF2B5EF4-FFF2-40B4-BE49-F238E27FC236}">
                <a16:creationId xmlns:a16="http://schemas.microsoft.com/office/drawing/2014/main" id="{18BD434B-0CF0-9268-0BC2-D71954C0C72F}"/>
              </a:ext>
            </a:extLst>
          </p:cNvPr>
          <p:cNvGraphicFramePr>
            <a:graphicFrameLocks noGrp="1"/>
          </p:cNvGraphicFramePr>
          <p:nvPr>
            <p:extLst>
              <p:ext uri="{D42A27DB-BD31-4B8C-83A1-F6EECF244321}">
                <p14:modId xmlns:p14="http://schemas.microsoft.com/office/powerpoint/2010/main" val="3036474259"/>
              </p:ext>
            </p:extLst>
          </p:nvPr>
        </p:nvGraphicFramePr>
        <p:xfrm>
          <a:off x="1077844" y="4754953"/>
          <a:ext cx="8128000" cy="1584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14973052"/>
                    </a:ext>
                  </a:extLst>
                </a:gridCol>
                <a:gridCol w="4064000">
                  <a:extLst>
                    <a:ext uri="{9D8B030D-6E8A-4147-A177-3AD203B41FA5}">
                      <a16:colId xmlns:a16="http://schemas.microsoft.com/office/drawing/2014/main" val="1198084180"/>
                    </a:ext>
                  </a:extLst>
                </a:gridCol>
              </a:tblGrid>
              <a:tr h="370840">
                <a:tc>
                  <a:txBody>
                    <a:bodyPr/>
                    <a:lstStyle/>
                    <a:p>
                      <a:r>
                        <a:rPr lang="en-US" sz="1400" b="1" kern="1200" dirty="0">
                          <a:solidFill>
                            <a:schemeClr val="lt1"/>
                          </a:solidFill>
                          <a:effectLst/>
                          <a:latin typeface="+mn-lt"/>
                          <a:ea typeface="+mn-ea"/>
                          <a:cs typeface="+mn-cs"/>
                        </a:rPr>
                        <a:t>var </a:t>
                      </a:r>
                      <a:r>
                        <a:rPr lang="en-US" sz="1400" b="1" kern="1200" dirty="0" err="1">
                          <a:solidFill>
                            <a:schemeClr val="lt1"/>
                          </a:solidFill>
                          <a:effectLst/>
                          <a:latin typeface="+mn-lt"/>
                          <a:ea typeface="+mn-ea"/>
                          <a:cs typeface="+mn-cs"/>
                        </a:rPr>
                        <a:t>arr</a:t>
                      </a:r>
                      <a:r>
                        <a:rPr lang="en-US" sz="1400" b="1" kern="1200" dirty="0">
                          <a:solidFill>
                            <a:schemeClr val="lt1"/>
                          </a:solidFill>
                          <a:effectLst/>
                          <a:latin typeface="+mn-lt"/>
                          <a:ea typeface="+mn-ea"/>
                          <a:cs typeface="+mn-cs"/>
                        </a:rPr>
                        <a:t>=[1,2,3,4,5];</a:t>
                      </a:r>
                      <a:endParaRPr lang="en-IN"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function math(</a:t>
                      </a:r>
                      <a:r>
                        <a:rPr lang="en-US" sz="1400" b="1" kern="1200" dirty="0" err="1">
                          <a:solidFill>
                            <a:schemeClr val="lt1"/>
                          </a:solidFill>
                          <a:effectLst/>
                          <a:latin typeface="+mn-lt"/>
                          <a:ea typeface="+mn-ea"/>
                          <a:cs typeface="+mn-cs"/>
                        </a:rPr>
                        <a:t>arr</a:t>
                      </a:r>
                      <a:r>
                        <a:rPr lang="en-US" sz="1400" b="1" kern="1200" dirty="0">
                          <a:solidFill>
                            <a:schemeClr val="lt1"/>
                          </a:solidFill>
                          <a:effectLst/>
                          <a:latin typeface="+mn-lt"/>
                          <a:ea typeface="+mn-ea"/>
                          <a:cs typeface="+mn-cs"/>
                        </a:rPr>
                        <a:t>)</a:t>
                      </a:r>
                      <a:endParaRPr lang="en-IN"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a:t>
                      </a:r>
                      <a:endParaRPr lang="en-IN"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return </a:t>
                      </a:r>
                      <a:r>
                        <a:rPr lang="en-US" sz="1400" b="1" kern="1200" dirty="0" err="1">
                          <a:solidFill>
                            <a:schemeClr val="lt1"/>
                          </a:solidFill>
                          <a:effectLst/>
                          <a:latin typeface="+mn-lt"/>
                          <a:ea typeface="+mn-ea"/>
                          <a:cs typeface="+mn-cs"/>
                        </a:rPr>
                        <a:t>Math.max.apply</a:t>
                      </a:r>
                      <a:r>
                        <a:rPr lang="en-US" sz="1400" b="1" kern="1200" dirty="0">
                          <a:solidFill>
                            <a:schemeClr val="lt1"/>
                          </a:solidFill>
                          <a:effectLst/>
                          <a:latin typeface="+mn-lt"/>
                          <a:ea typeface="+mn-ea"/>
                          <a:cs typeface="+mn-cs"/>
                        </a:rPr>
                        <a:t>(</a:t>
                      </a:r>
                      <a:r>
                        <a:rPr lang="en-US" sz="1400" b="1" kern="1200" dirty="0" err="1">
                          <a:solidFill>
                            <a:schemeClr val="lt1"/>
                          </a:solidFill>
                          <a:effectLst/>
                          <a:latin typeface="+mn-lt"/>
                          <a:ea typeface="+mn-ea"/>
                          <a:cs typeface="+mn-cs"/>
                        </a:rPr>
                        <a:t>null,arr</a:t>
                      </a:r>
                      <a:r>
                        <a:rPr lang="en-US" sz="1400" b="1" kern="1200" dirty="0">
                          <a:solidFill>
                            <a:schemeClr val="lt1"/>
                          </a:solidFill>
                          <a:effectLst/>
                          <a:latin typeface="+mn-lt"/>
                          <a:ea typeface="+mn-ea"/>
                          <a:cs typeface="+mn-cs"/>
                        </a:rPr>
                        <a:t>);</a:t>
                      </a:r>
                      <a:endParaRPr lang="en-IN"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a:t>
                      </a:r>
                      <a:endParaRPr lang="en-IN"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console.log(math(</a:t>
                      </a:r>
                      <a:r>
                        <a:rPr lang="en-US" sz="1400" b="1" kern="1200" dirty="0" err="1">
                          <a:solidFill>
                            <a:schemeClr val="lt1"/>
                          </a:solidFill>
                          <a:effectLst/>
                          <a:latin typeface="+mn-lt"/>
                          <a:ea typeface="+mn-ea"/>
                          <a:cs typeface="+mn-cs"/>
                        </a:rPr>
                        <a:t>arr</a:t>
                      </a:r>
                      <a:r>
                        <a:rPr lang="en-US" sz="1400" b="1" kern="1200" dirty="0">
                          <a:solidFill>
                            <a:schemeClr val="lt1"/>
                          </a:solidFill>
                          <a:effectLst/>
                          <a:latin typeface="+mn-lt"/>
                          <a:ea typeface="+mn-ea"/>
                          <a:cs typeface="+mn-cs"/>
                        </a:rPr>
                        <a:t>))</a:t>
                      </a:r>
                      <a:endParaRPr lang="en-IN"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o/p:5</a:t>
                      </a:r>
                      <a:endParaRPr lang="en-IN" sz="1400" b="1" kern="1200" dirty="0">
                        <a:solidFill>
                          <a:schemeClr val="lt1"/>
                        </a:solidFill>
                        <a:effectLst/>
                        <a:latin typeface="+mn-lt"/>
                        <a:ea typeface="+mn-ea"/>
                        <a:cs typeface="+mn-cs"/>
                      </a:endParaRPr>
                    </a:p>
                  </a:txBody>
                  <a:tcPr/>
                </a:tc>
                <a:tc>
                  <a:txBody>
                    <a:bodyPr/>
                    <a:lstStyle/>
                    <a:p>
                      <a:r>
                        <a:rPr lang="en-US" sz="1400" b="1" kern="1200" dirty="0">
                          <a:solidFill>
                            <a:schemeClr val="lt1"/>
                          </a:solidFill>
                          <a:effectLst/>
                          <a:latin typeface="+mn-lt"/>
                          <a:ea typeface="+mn-ea"/>
                          <a:cs typeface="+mn-cs"/>
                        </a:rPr>
                        <a:t>var </a:t>
                      </a:r>
                      <a:r>
                        <a:rPr lang="en-US" sz="1400" b="1" kern="1200" dirty="0" err="1">
                          <a:solidFill>
                            <a:schemeClr val="lt1"/>
                          </a:solidFill>
                          <a:effectLst/>
                          <a:latin typeface="+mn-lt"/>
                          <a:ea typeface="+mn-ea"/>
                          <a:cs typeface="+mn-cs"/>
                        </a:rPr>
                        <a:t>arr</a:t>
                      </a:r>
                      <a:r>
                        <a:rPr lang="en-US" sz="1400" b="1" kern="1200" dirty="0">
                          <a:solidFill>
                            <a:schemeClr val="lt1"/>
                          </a:solidFill>
                          <a:effectLst/>
                          <a:latin typeface="+mn-lt"/>
                          <a:ea typeface="+mn-ea"/>
                          <a:cs typeface="+mn-cs"/>
                        </a:rPr>
                        <a:t>=[1,2,3,4];</a:t>
                      </a:r>
                      <a:endParaRPr lang="en-IN"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console.log(</a:t>
                      </a:r>
                      <a:r>
                        <a:rPr lang="en-US" sz="1400" b="1" kern="1200" dirty="0" err="1">
                          <a:solidFill>
                            <a:schemeClr val="lt1"/>
                          </a:solidFill>
                          <a:effectLst/>
                          <a:latin typeface="+mn-lt"/>
                          <a:ea typeface="+mn-ea"/>
                          <a:cs typeface="+mn-cs"/>
                        </a:rPr>
                        <a:t>Math.max</a:t>
                      </a:r>
                      <a:r>
                        <a:rPr lang="en-US" sz="1400" b="1" kern="1200" dirty="0">
                          <a:solidFill>
                            <a:schemeClr val="lt1"/>
                          </a:solidFill>
                          <a:effectLst/>
                          <a:latin typeface="+mn-lt"/>
                          <a:ea typeface="+mn-ea"/>
                          <a:cs typeface="+mn-cs"/>
                        </a:rPr>
                        <a:t>(...</a:t>
                      </a:r>
                      <a:r>
                        <a:rPr lang="en-US" sz="1400" b="1" kern="1200" dirty="0" err="1">
                          <a:solidFill>
                            <a:schemeClr val="lt1"/>
                          </a:solidFill>
                          <a:effectLst/>
                          <a:latin typeface="+mn-lt"/>
                          <a:ea typeface="+mn-ea"/>
                          <a:cs typeface="+mn-cs"/>
                        </a:rPr>
                        <a:t>arr</a:t>
                      </a:r>
                      <a:r>
                        <a:rPr lang="en-US" sz="1400" b="1" kern="1200" dirty="0">
                          <a:solidFill>
                            <a:schemeClr val="lt1"/>
                          </a:solidFill>
                          <a:effectLst/>
                          <a:latin typeface="+mn-lt"/>
                          <a:ea typeface="+mn-ea"/>
                          <a:cs typeface="+mn-cs"/>
                        </a:rPr>
                        <a:t>));</a:t>
                      </a:r>
                      <a:endParaRPr lang="en-IN"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o/p:</a:t>
                      </a:r>
                      <a:endParaRPr lang="en-IN" sz="1400" dirty="0"/>
                    </a:p>
                  </a:txBody>
                  <a:tcPr/>
                </a:tc>
                <a:extLst>
                  <a:ext uri="{0D108BD9-81ED-4DB2-BD59-A6C34878D82A}">
                    <a16:rowId xmlns:a16="http://schemas.microsoft.com/office/drawing/2014/main" val="3214825584"/>
                  </a:ext>
                </a:extLst>
              </a:tr>
            </a:tbl>
          </a:graphicData>
        </a:graphic>
      </p:graphicFrame>
    </p:spTree>
    <p:extLst>
      <p:ext uri="{BB962C8B-B14F-4D97-AF65-F5344CB8AC3E}">
        <p14:creationId xmlns:p14="http://schemas.microsoft.com/office/powerpoint/2010/main" val="11423911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62E7E-5714-4D94-EFAA-2421658FC805}"/>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What is variable Hoisting?</a:t>
            </a:r>
            <a:endParaRPr lang="en-IN" dirty="0"/>
          </a:p>
        </p:txBody>
      </p:sp>
      <p:sp>
        <p:nvSpPr>
          <p:cNvPr id="3" name="Content Placeholder 2">
            <a:extLst>
              <a:ext uri="{FF2B5EF4-FFF2-40B4-BE49-F238E27FC236}">
                <a16:creationId xmlns:a16="http://schemas.microsoft.com/office/drawing/2014/main" id="{1A0B3D96-2708-82A8-7E67-A3CCBB792657}"/>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--&gt;The variables and functions declarations are moved to top of their scope before code execution.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469812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E22CDB3-CE76-4283-88FD-27A7DCE84276}"/>
              </a:ext>
            </a:extLst>
          </p:cNvPr>
          <p:cNvSpPr>
            <a:spLocks noGrp="1"/>
          </p:cNvSpPr>
          <p:nvPr>
            <p:ph type="title"/>
          </p:nvPr>
        </p:nvSpPr>
        <p:spPr>
          <a:xfrm>
            <a:off x="175097" y="447472"/>
            <a:ext cx="4387173" cy="6198141"/>
          </a:xfrm>
        </p:spPr>
        <p:txBody>
          <a:bodyPr>
            <a:normAutofit/>
          </a:bodyPr>
          <a:lstStyle/>
          <a:p>
            <a:r>
              <a:rPr lang="en-US" sz="4000" b="1" i="0" dirty="0">
                <a:solidFill>
                  <a:schemeClr val="bg1"/>
                </a:solidFill>
                <a:effectLst/>
                <a:latin typeface="-apple-system"/>
              </a:rPr>
              <a:t>Explain the steps how “Control Flow” controls the functions calls?</a:t>
            </a:r>
            <a:endParaRPr lang="en-IN" sz="4000" dirty="0">
              <a:solidFill>
                <a:schemeClr val="bg1"/>
              </a:solidFill>
            </a:endParaRPr>
          </a:p>
        </p:txBody>
      </p:sp>
      <p:sp>
        <p:nvSpPr>
          <p:cNvPr id="1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ABF60B8D-BAD8-4958-B00B-1FBE408B0A1A}"/>
              </a:ext>
            </a:extLst>
          </p:cNvPr>
          <p:cNvGraphicFramePr>
            <a:graphicFrameLocks noGrp="1"/>
          </p:cNvGraphicFramePr>
          <p:nvPr>
            <p:ph idx="1"/>
            <p:extLst>
              <p:ext uri="{D42A27DB-BD31-4B8C-83A1-F6EECF244321}">
                <p14:modId xmlns:p14="http://schemas.microsoft.com/office/powerpoint/2010/main" val="200089706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30178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CBFB-EC96-E1C3-E21A-C4312A8BCF4D}"/>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Session maintenance</a:t>
            </a:r>
            <a:endParaRPr lang="en-IN" dirty="0"/>
          </a:p>
        </p:txBody>
      </p:sp>
      <p:sp>
        <p:nvSpPr>
          <p:cNvPr id="3" name="Content Placeholder 2">
            <a:extLst>
              <a:ext uri="{FF2B5EF4-FFF2-40B4-BE49-F238E27FC236}">
                <a16:creationId xmlns:a16="http://schemas.microsoft.com/office/drawing/2014/main" id="{B4704ADC-2F3C-A18C-FD00-6B472E458132}"/>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---&gt;Session maintenance is not there in </a:t>
            </a:r>
            <a:r>
              <a:rPr lang="en-US" sz="1800" dirty="0" err="1">
                <a:effectLst/>
                <a:latin typeface="Calibri" panose="020F0502020204030204" pitchFamily="34" charset="0"/>
                <a:ea typeface="Calibri" panose="020F0502020204030204" pitchFamily="34" charset="0"/>
                <a:cs typeface="Arial" panose="020B0604020202020204" pitchFamily="34" charset="0"/>
              </a:rPr>
              <a:t>javascript</a:t>
            </a:r>
            <a:r>
              <a:rPr lang="en-US" sz="1800" dirty="0">
                <a:effectLst/>
                <a:latin typeface="Calibri" panose="020F0502020204030204" pitchFamily="34" charset="0"/>
                <a:ea typeface="Calibri" panose="020F0502020204030204" pitchFamily="34" charset="0"/>
                <a:cs typeface="Arial" panose="020B0604020202020204" pitchFamily="34" charset="0"/>
              </a:rPr>
              <a:t>. only cookies are worked in </a:t>
            </a:r>
            <a:r>
              <a:rPr lang="en-US" sz="1800" dirty="0" err="1">
                <a:effectLst/>
                <a:latin typeface="Calibri" panose="020F0502020204030204" pitchFamily="34" charset="0"/>
                <a:ea typeface="Calibri" panose="020F0502020204030204" pitchFamily="34" charset="0"/>
                <a:cs typeface="Arial" panose="020B0604020202020204" pitchFamily="34" charset="0"/>
              </a:rPr>
              <a:t>js</a:t>
            </a:r>
            <a:r>
              <a:rPr lang="en-US" sz="1800" dirty="0">
                <a:effectLst/>
                <a:latin typeface="Calibri" panose="020F0502020204030204" pitchFamily="34" charset="0"/>
                <a:ea typeface="Calibri" panose="020F0502020204030204" pitchFamily="34" charset="0"/>
                <a:cs typeface="Arial" panose="020B0604020202020204" pitchFamily="34" charset="0"/>
              </a:rPr>
              <a:t> because </a:t>
            </a:r>
            <a:r>
              <a:rPr lang="en-US" sz="1800" dirty="0" err="1">
                <a:effectLst/>
                <a:latin typeface="Calibri" panose="020F0502020204030204" pitchFamily="34" charset="0"/>
                <a:ea typeface="Calibri" panose="020F0502020204030204" pitchFamily="34" charset="0"/>
                <a:cs typeface="Arial" panose="020B0604020202020204" pitchFamily="34" charset="0"/>
              </a:rPr>
              <a:t>js</a:t>
            </a:r>
            <a:r>
              <a:rPr lang="en-US" sz="1800" dirty="0">
                <a:effectLst/>
                <a:latin typeface="Calibri" panose="020F0502020204030204" pitchFamily="34" charset="0"/>
                <a:ea typeface="Calibri" panose="020F0502020204030204" pitchFamily="34" charset="0"/>
                <a:cs typeface="Arial" panose="020B0604020202020204" pitchFamily="34" charset="0"/>
              </a:rPr>
              <a:t> can work on current page. if we want to transfer value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from one page to another page then we can use dotnet, java, </a:t>
            </a:r>
            <a:r>
              <a:rPr lang="en-US" sz="1800" dirty="0" err="1">
                <a:effectLst/>
                <a:latin typeface="Calibri" panose="020F0502020204030204" pitchFamily="34" charset="0"/>
                <a:ea typeface="Calibri" panose="020F0502020204030204" pitchFamily="34" charset="0"/>
                <a:cs typeface="Arial" panose="020B0604020202020204" pitchFamily="34" charset="0"/>
              </a:rPr>
              <a:t>php</a:t>
            </a:r>
            <a:r>
              <a:rPr lang="en-US" sz="1800" dirty="0">
                <a:effectLst/>
                <a:latin typeface="Calibri" panose="020F0502020204030204" pitchFamily="34" charset="0"/>
                <a:ea typeface="Calibri" panose="020F0502020204030204" pitchFamily="34" charset="0"/>
                <a:cs typeface="Arial" panose="020B0604020202020204" pitchFamily="34" charset="0"/>
              </a:rPr>
              <a:t>, etc...</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2844779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2D172-87BB-8E25-44C5-AFAC37572B70}"/>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maintain cookie in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js</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FA3856F7-1A61-D5DD-95E0-0F68890E9AEF}"/>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--&gt;When we enter a site(fb, </a:t>
            </a:r>
            <a:r>
              <a:rPr lang="en-US" sz="1800" dirty="0" err="1">
                <a:effectLst/>
                <a:latin typeface="Calibri" panose="020F0502020204030204" pitchFamily="34" charset="0"/>
                <a:ea typeface="Calibri" panose="020F0502020204030204" pitchFamily="34" charset="0"/>
                <a:cs typeface="Arial" panose="020B0604020202020204" pitchFamily="34" charset="0"/>
              </a:rPr>
              <a:t>gmail</a:t>
            </a:r>
            <a:r>
              <a:rPr lang="en-US" sz="1800" dirty="0">
                <a:effectLst/>
                <a:latin typeface="Calibri" panose="020F0502020204030204" pitchFamily="34" charset="0"/>
                <a:ea typeface="Calibri" panose="020F0502020204030204" pitchFamily="34" charset="0"/>
                <a:cs typeface="Arial" panose="020B0604020202020204" pitchFamily="34" charset="0"/>
              </a:rPr>
              <a:t>) with username and password browser ask us to save user data that is cookie.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Creating </a:t>
            </a:r>
            <a:r>
              <a:rPr lang="en-US" sz="1800" dirty="0" err="1">
                <a:effectLst/>
                <a:latin typeface="Calibri" panose="020F0502020204030204" pitchFamily="34" charset="0"/>
                <a:ea typeface="Calibri" panose="020F0502020204030204" pitchFamily="34" charset="0"/>
                <a:cs typeface="Arial" panose="020B0604020202020204" pitchFamily="34" charset="0"/>
              </a:rPr>
              <a:t>coockie:document.cookie</a:t>
            </a:r>
            <a:r>
              <a:rPr lang="en-US" sz="1800" dirty="0">
                <a:effectLst/>
                <a:latin typeface="Calibri" panose="020F0502020204030204" pitchFamily="34" charset="0"/>
                <a:ea typeface="Calibri" panose="020F0502020204030204" pitchFamily="34" charset="0"/>
                <a:cs typeface="Arial" panose="020B0604020202020204" pitchFamily="34" charset="0"/>
              </a:rPr>
              <a:t> = "username=John Doe; expires=Thu, 18 Dec 2013 12:00:00 UTC; path=/";</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7737749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50C5-1F36-407C-2FD5-51B6C0679FEC}"/>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Template Literal:</a:t>
            </a:r>
            <a:endParaRPr lang="en-IN" dirty="0"/>
          </a:p>
        </p:txBody>
      </p:sp>
      <p:sp>
        <p:nvSpPr>
          <p:cNvPr id="3" name="Content Placeholder 2">
            <a:extLst>
              <a:ext uri="{FF2B5EF4-FFF2-40B4-BE49-F238E27FC236}">
                <a16:creationId xmlns:a16="http://schemas.microsoft.com/office/drawing/2014/main" id="{56C994ED-1142-E013-A650-644BFB1785C1}"/>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Template literals is a additional way to create and handle dynamic strings/string templates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usages: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1.MultiLIne Strings</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--&gt;console.log('First Line\</a:t>
            </a:r>
            <a:r>
              <a:rPr lang="en-US" sz="1800" dirty="0" err="1">
                <a:effectLst/>
                <a:latin typeface="Calibri" panose="020F0502020204030204" pitchFamily="34" charset="0"/>
                <a:ea typeface="Calibri" panose="020F0502020204030204" pitchFamily="34" charset="0"/>
                <a:cs typeface="Arial" panose="020B0604020202020204" pitchFamily="34" charset="0"/>
              </a:rPr>
              <a:t>n'+'second</a:t>
            </a:r>
            <a:r>
              <a:rPr lang="en-US" sz="1800" dirty="0">
                <a:effectLst/>
                <a:latin typeface="Calibri" panose="020F0502020204030204" pitchFamily="34" charset="0"/>
                <a:ea typeface="Calibri" panose="020F0502020204030204" pitchFamily="34" charset="0"/>
                <a:cs typeface="Arial" panose="020B0604020202020204" pitchFamily="34" charset="0"/>
              </a:rPr>
              <a:t> Line') //Normal syntax</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--&gt;console.log(`First Line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second Line`); //Template literal syntax</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281140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2A75-C346-9FAA-5227-8DB5AE715B8C}"/>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Expression Interpolation</a:t>
            </a:r>
            <a:endParaRPr lang="en-IN" dirty="0"/>
          </a:p>
        </p:txBody>
      </p:sp>
      <p:sp>
        <p:nvSpPr>
          <p:cNvPr id="3" name="Content Placeholder 2">
            <a:extLst>
              <a:ext uri="{FF2B5EF4-FFF2-40B4-BE49-F238E27FC236}">
                <a16:creationId xmlns:a16="http://schemas.microsoft.com/office/drawing/2014/main" id="{BD1F3740-C58A-23D1-C9B9-B7C5C9BB9C4C}"/>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a=10;</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b=20;</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c=b?(</a:t>
            </a:r>
            <a:r>
              <a:rPr lang="en-US" sz="1800" dirty="0" err="1">
                <a:effectLst/>
                <a:latin typeface="Calibri" panose="020F0502020204030204" pitchFamily="34" charset="0"/>
                <a:ea typeface="Calibri" panose="020F0502020204030204" pitchFamily="34" charset="0"/>
                <a:cs typeface="Arial" panose="020B0604020202020204" pitchFamily="34" charset="0"/>
              </a:rPr>
              <a:t>a+b</a:t>
            </a:r>
            <a:r>
              <a:rPr lang="en-US" sz="1800" dirty="0">
                <a:effectLst/>
                <a:latin typeface="Calibri" panose="020F0502020204030204" pitchFamily="34" charset="0"/>
                <a:ea typeface="Calibri" panose="020F0502020204030204" pitchFamily="34" charset="0"/>
                <a:cs typeface="Arial" panose="020B0604020202020204" pitchFamily="34" charset="0"/>
              </a:rPr>
              <a:t>):a; //Normal ternary operator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c=`{</a:t>
            </a:r>
            <a:r>
              <a:rPr lang="en-US" sz="1800" dirty="0" err="1">
                <a:effectLst/>
                <a:latin typeface="Calibri" panose="020F0502020204030204" pitchFamily="34" charset="0"/>
                <a:ea typeface="Calibri" panose="020F0502020204030204" pitchFamily="34" charset="0"/>
                <a:cs typeface="Arial" panose="020B0604020202020204" pitchFamily="34" charset="0"/>
              </a:rPr>
              <a:t>b?a+b:a</a:t>
            </a:r>
            <a:r>
              <a:rPr lang="en-US" sz="1800" dirty="0">
                <a:effectLst/>
                <a:latin typeface="Calibri" panose="020F0502020204030204" pitchFamily="34" charset="0"/>
                <a:ea typeface="Calibri" panose="020F0502020204030204" pitchFamily="34" charset="0"/>
                <a:cs typeface="Arial" panose="020B0604020202020204" pitchFamily="34" charset="0"/>
              </a:rPr>
              <a:t>}` //Template literal syntax</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2540590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5B81-8689-B7B6-5665-57E35EFBD1DB}"/>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Object Literals:</a:t>
            </a:r>
            <a:endParaRPr lang="en-IN" dirty="0"/>
          </a:p>
        </p:txBody>
      </p:sp>
      <p:sp>
        <p:nvSpPr>
          <p:cNvPr id="3" name="Content Placeholder 2">
            <a:extLst>
              <a:ext uri="{FF2B5EF4-FFF2-40B4-BE49-F238E27FC236}">
                <a16:creationId xmlns:a16="http://schemas.microsoft.com/office/drawing/2014/main" id="{5048042E-2EC3-645C-3C9F-8E53BC81A3DF}"/>
              </a:ext>
            </a:extLst>
          </p:cNvPr>
          <p:cNvSpPr>
            <a:spLocks noGrp="1"/>
          </p:cNvSpPr>
          <p:nvPr>
            <p:ph idx="1"/>
          </p:nvPr>
        </p:nvSpPr>
        <p:spPr/>
        <p:txBody>
          <a:bodyPr>
            <a:norm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https://blog.kevinchisholm.com/javascript/difference-between-object-literal-and-instance-object/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--&gt;If the object declared with properties and methods known as object literal and that properties and methods are public. the function declared inside object capable of private scope.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var obj={</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name:'</a:t>
            </a:r>
            <a:r>
              <a:rPr lang="en-US" sz="1400" dirty="0" err="1">
                <a:effectLst/>
                <a:latin typeface="Calibri" panose="020F0502020204030204" pitchFamily="34" charset="0"/>
                <a:ea typeface="Calibri" panose="020F0502020204030204" pitchFamily="34" charset="0"/>
                <a:cs typeface="Arial" panose="020B0604020202020204" pitchFamily="34" charset="0"/>
              </a:rPr>
              <a:t>gopi</a:t>
            </a: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err="1">
                <a:effectLst/>
                <a:latin typeface="Calibri" panose="020F0502020204030204" pitchFamily="34" charset="0"/>
                <a:ea typeface="Calibri" panose="020F0502020204030204" pitchFamily="34" charset="0"/>
                <a:cs typeface="Arial" panose="020B0604020202020204" pitchFamily="34" charset="0"/>
              </a:rPr>
              <a:t>Class:'first</a:t>
            </a: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err="1">
                <a:effectLst/>
                <a:latin typeface="Calibri" panose="020F0502020204030204" pitchFamily="34" charset="0"/>
                <a:ea typeface="Calibri" panose="020F0502020204030204" pitchFamily="34" charset="0"/>
                <a:cs typeface="Arial" panose="020B0604020202020204" pitchFamily="34" charset="0"/>
              </a:rPr>
              <a:t>subjects:function</a:t>
            </a: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return {lang1:'telugu',lang2:'english'}</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var {lang1,lang2}=</a:t>
            </a:r>
            <a:r>
              <a:rPr lang="en-US" sz="1400" dirty="0" err="1">
                <a:effectLst/>
                <a:latin typeface="Calibri" panose="020F0502020204030204" pitchFamily="34" charset="0"/>
                <a:ea typeface="Calibri" panose="020F0502020204030204" pitchFamily="34" charset="0"/>
                <a:cs typeface="Arial" panose="020B0604020202020204" pitchFamily="34" charset="0"/>
              </a:rPr>
              <a:t>obj.subjects</a:t>
            </a: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console.log(lang1)//</a:t>
            </a:r>
            <a:r>
              <a:rPr lang="en-US" sz="1400" dirty="0" err="1">
                <a:effectLst/>
                <a:latin typeface="Calibri" panose="020F0502020204030204" pitchFamily="34" charset="0"/>
                <a:ea typeface="Calibri" panose="020F0502020204030204" pitchFamily="34" charset="0"/>
                <a:cs typeface="Arial" panose="020B0604020202020204" pitchFamily="34" charset="0"/>
              </a:rPr>
              <a:t>telugu</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9307371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4E2EF-EA21-3367-2A45-8D04B0BB1074}"/>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Instance Object:</a:t>
            </a:r>
            <a:endParaRPr lang="en-IN" dirty="0"/>
          </a:p>
        </p:txBody>
      </p:sp>
      <p:sp>
        <p:nvSpPr>
          <p:cNvPr id="3" name="Content Placeholder 2">
            <a:extLst>
              <a:ext uri="{FF2B5EF4-FFF2-40B4-BE49-F238E27FC236}">
                <a16:creationId xmlns:a16="http://schemas.microsoft.com/office/drawing/2014/main" id="{E422BDE5-C1AF-E675-9B4C-FD08BC914EED}"/>
              </a:ext>
            </a:extLst>
          </p:cNvPr>
          <p:cNvSpPr>
            <a:spLocks noGrp="1"/>
          </p:cNvSpPr>
          <p:nvPr>
            <p:ph idx="1"/>
          </p:nvPr>
        </p:nvSpPr>
        <p:spPr/>
        <p:txBody>
          <a:bodyPr>
            <a:norm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Here instance object in the sense creating instance for the function and the properties, methods declared inside the function are private only.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by using 'this' keyword we make them as public see below code.</a:t>
            </a: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var fun=function(){</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  color='blue';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err="1">
                <a:effectLst/>
                <a:latin typeface="Calibri" panose="020F0502020204030204" pitchFamily="34" charset="0"/>
                <a:ea typeface="Calibri" panose="020F0502020204030204" pitchFamily="34" charset="0"/>
                <a:cs typeface="Arial" panose="020B0604020202020204" pitchFamily="34" charset="0"/>
              </a:rPr>
              <a:t>this.getcolor</a:t>
            </a:r>
            <a:r>
              <a:rPr lang="en-US" sz="1400" dirty="0">
                <a:effectLst/>
                <a:latin typeface="Calibri" panose="020F0502020204030204" pitchFamily="34" charset="0"/>
                <a:ea typeface="Calibri" panose="020F0502020204030204" pitchFamily="34" charset="0"/>
                <a:cs typeface="Arial" panose="020B0604020202020204" pitchFamily="34" charset="0"/>
              </a:rPr>
              <a:t>=function(){</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  return color;</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err="1">
                <a:effectLst/>
                <a:latin typeface="Calibri" panose="020F0502020204030204" pitchFamily="34" charset="0"/>
                <a:ea typeface="Calibri" panose="020F0502020204030204" pitchFamily="34" charset="0"/>
                <a:cs typeface="Arial" panose="020B0604020202020204" pitchFamily="34" charset="0"/>
              </a:rPr>
              <a:t>this.setcolor</a:t>
            </a:r>
            <a:r>
              <a:rPr lang="en-US" sz="1400" dirty="0">
                <a:effectLst/>
                <a:latin typeface="Calibri" panose="020F0502020204030204" pitchFamily="34" charset="0"/>
                <a:ea typeface="Calibri" panose="020F0502020204030204" pitchFamily="34" charset="0"/>
                <a:cs typeface="Arial" panose="020B0604020202020204" pitchFamily="34" charset="0"/>
              </a:rPr>
              <a:t>=function(</a:t>
            </a:r>
            <a:r>
              <a:rPr lang="en-US" sz="1400" dirty="0" err="1">
                <a:effectLst/>
                <a:latin typeface="Calibri" panose="020F0502020204030204" pitchFamily="34" charset="0"/>
                <a:ea typeface="Calibri" panose="020F0502020204030204" pitchFamily="34" charset="0"/>
                <a:cs typeface="Arial" panose="020B0604020202020204" pitchFamily="34" charset="0"/>
              </a:rPr>
              <a:t>newcolor</a:t>
            </a: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  color=</a:t>
            </a:r>
            <a:r>
              <a:rPr lang="en-US" sz="1400" dirty="0" err="1">
                <a:effectLst/>
                <a:latin typeface="Calibri" panose="020F0502020204030204" pitchFamily="34" charset="0"/>
                <a:ea typeface="Calibri" panose="020F0502020204030204" pitchFamily="34" charset="0"/>
                <a:cs typeface="Arial" panose="020B0604020202020204" pitchFamily="34" charset="0"/>
              </a:rPr>
              <a:t>newcolor</a:t>
            </a: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var </a:t>
            </a:r>
            <a:r>
              <a:rPr lang="en-US" sz="1400" dirty="0" err="1">
                <a:effectLst/>
                <a:latin typeface="Calibri" panose="020F0502020204030204" pitchFamily="34" charset="0"/>
                <a:ea typeface="Calibri" panose="020F0502020204030204" pitchFamily="34" charset="0"/>
                <a:cs typeface="Arial" panose="020B0604020202020204" pitchFamily="34" charset="0"/>
              </a:rPr>
              <a:t>inst_obj</a:t>
            </a:r>
            <a:r>
              <a:rPr lang="en-US" sz="1400" dirty="0">
                <a:effectLst/>
                <a:latin typeface="Calibri" panose="020F0502020204030204" pitchFamily="34" charset="0"/>
                <a:ea typeface="Calibri" panose="020F0502020204030204" pitchFamily="34" charset="0"/>
                <a:cs typeface="Arial" panose="020B0604020202020204" pitchFamily="34" charset="0"/>
              </a:rPr>
              <a:t>=new fun();</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console.log(</a:t>
            </a:r>
            <a:r>
              <a:rPr lang="en-US" sz="1400" dirty="0" err="1">
                <a:effectLst/>
                <a:latin typeface="Calibri" panose="020F0502020204030204" pitchFamily="34" charset="0"/>
                <a:ea typeface="Calibri" panose="020F0502020204030204" pitchFamily="34" charset="0"/>
                <a:cs typeface="Arial" panose="020B0604020202020204" pitchFamily="34" charset="0"/>
              </a:rPr>
              <a:t>inst_obj.getcolor</a:t>
            </a:r>
            <a:r>
              <a:rPr lang="en-US" sz="1400" dirty="0">
                <a:effectLst/>
                <a:latin typeface="Calibri" panose="020F0502020204030204" pitchFamily="34" charset="0"/>
                <a:ea typeface="Calibri" panose="020F0502020204030204" pitchFamily="34" charset="0"/>
                <a:cs typeface="Arial" panose="020B0604020202020204" pitchFamily="34" charset="0"/>
              </a:rPr>
              <a:t>());//blue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err="1">
                <a:effectLst/>
                <a:latin typeface="Calibri" panose="020F0502020204030204" pitchFamily="34" charset="0"/>
                <a:ea typeface="Calibri" panose="020F0502020204030204" pitchFamily="34" charset="0"/>
                <a:cs typeface="Arial" panose="020B0604020202020204" pitchFamily="34" charset="0"/>
              </a:rPr>
              <a:t>inst_obj.setcolor</a:t>
            </a:r>
            <a:r>
              <a:rPr lang="en-US" sz="1400" dirty="0">
                <a:effectLst/>
                <a:latin typeface="Calibri" panose="020F0502020204030204" pitchFamily="34" charset="0"/>
                <a:ea typeface="Calibri" panose="020F0502020204030204" pitchFamily="34" charset="0"/>
                <a:cs typeface="Arial" panose="020B0604020202020204" pitchFamily="34" charset="0"/>
              </a:rPr>
              <a:t>('yellow');</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console.log(</a:t>
            </a:r>
            <a:r>
              <a:rPr lang="en-US" sz="1400" dirty="0" err="1">
                <a:effectLst/>
                <a:latin typeface="Calibri" panose="020F0502020204030204" pitchFamily="34" charset="0"/>
                <a:ea typeface="Calibri" panose="020F0502020204030204" pitchFamily="34" charset="0"/>
                <a:cs typeface="Arial" panose="020B0604020202020204" pitchFamily="34" charset="0"/>
              </a:rPr>
              <a:t>inst_obj.getcolor</a:t>
            </a:r>
            <a:r>
              <a:rPr lang="en-US" sz="1400" dirty="0">
                <a:effectLst/>
                <a:latin typeface="Calibri" panose="020F0502020204030204" pitchFamily="34" charset="0"/>
                <a:ea typeface="Calibri" panose="020F0502020204030204" pitchFamily="34" charset="0"/>
                <a:cs typeface="Arial" panose="020B0604020202020204" pitchFamily="34" charset="0"/>
              </a:rPr>
              <a:t>());//yellow</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console.log(</a:t>
            </a:r>
            <a:r>
              <a:rPr lang="en-US" sz="1400" dirty="0" err="1">
                <a:effectLst/>
                <a:latin typeface="Calibri" panose="020F0502020204030204" pitchFamily="34" charset="0"/>
                <a:ea typeface="Calibri" panose="020F0502020204030204" pitchFamily="34" charset="0"/>
                <a:cs typeface="Arial" panose="020B0604020202020204" pitchFamily="34" charset="0"/>
              </a:rPr>
              <a:t>inst_obj.color</a:t>
            </a:r>
            <a:r>
              <a:rPr lang="en-US" sz="1400" dirty="0">
                <a:effectLst/>
                <a:latin typeface="Calibri" panose="020F0502020204030204" pitchFamily="34" charset="0"/>
                <a:ea typeface="Calibri" panose="020F0502020204030204" pitchFamily="34" charset="0"/>
                <a:cs typeface="Arial" panose="020B0604020202020204" pitchFamily="34" charset="0"/>
              </a:rPr>
              <a:t>);//o/p is undefined but we access color by put it as this keyword.</a:t>
            </a:r>
            <a:endParaRPr lang="en-IN"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728761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193BC-3998-5690-4B21-801D53856A37}"/>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Rest parameters:</a:t>
            </a:r>
            <a:endParaRPr lang="en-IN" dirty="0"/>
          </a:p>
        </p:txBody>
      </p:sp>
      <p:sp>
        <p:nvSpPr>
          <p:cNvPr id="3" name="Content Placeholder 2">
            <a:extLst>
              <a:ext uri="{FF2B5EF4-FFF2-40B4-BE49-F238E27FC236}">
                <a16:creationId xmlns:a16="http://schemas.microsoft.com/office/drawing/2014/main" id="{630C298C-0E27-99A1-E170-54F4A8145AB3}"/>
              </a:ext>
            </a:extLst>
          </p:cNvPr>
          <p:cNvSpPr>
            <a:spLocks noGrp="1"/>
          </p:cNvSpPr>
          <p:nvPr>
            <p:ph idx="1"/>
          </p:nvPr>
        </p:nvSpPr>
        <p:spPr/>
        <p:txBody>
          <a:bodyPr>
            <a:normAutofit/>
          </a:bodyPr>
          <a:lstStyle/>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https://javascript.info/rest-parameters-spread-operator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function sum(...</a:t>
            </a:r>
            <a:r>
              <a:rPr lang="en-US" sz="1800" dirty="0" err="1">
                <a:effectLst/>
                <a:latin typeface="Calibri" panose="020F0502020204030204" pitchFamily="34" charset="0"/>
                <a:ea typeface="Calibri" panose="020F0502020204030204" pitchFamily="34" charset="0"/>
                <a:cs typeface="Arial" panose="020B0604020202020204" pitchFamily="34" charset="0"/>
              </a:rPr>
              <a:t>args</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var sum=0;</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for(let </a:t>
            </a:r>
            <a:r>
              <a:rPr lang="en-US" sz="1800" dirty="0" err="1">
                <a:effectLst/>
                <a:latin typeface="Calibri" panose="020F0502020204030204" pitchFamily="34" charset="0"/>
                <a:ea typeface="Calibri" panose="020F0502020204030204" pitchFamily="34" charset="0"/>
                <a:cs typeface="Arial" panose="020B0604020202020204" pitchFamily="34" charset="0"/>
              </a:rPr>
              <a:t>arg</a:t>
            </a:r>
            <a:r>
              <a:rPr lang="en-US" sz="1800" dirty="0">
                <a:effectLst/>
                <a:latin typeface="Calibri" panose="020F0502020204030204" pitchFamily="34" charset="0"/>
                <a:ea typeface="Calibri" panose="020F0502020204030204" pitchFamily="34" charset="0"/>
                <a:cs typeface="Arial" panose="020B0604020202020204" pitchFamily="34" charset="0"/>
              </a:rPr>
              <a:t> of </a:t>
            </a:r>
            <a:r>
              <a:rPr lang="en-US" sz="1800" dirty="0" err="1">
                <a:effectLst/>
                <a:latin typeface="Calibri" panose="020F0502020204030204" pitchFamily="34" charset="0"/>
                <a:ea typeface="Calibri" panose="020F0502020204030204" pitchFamily="34" charset="0"/>
                <a:cs typeface="Arial" panose="020B0604020202020204" pitchFamily="34" charset="0"/>
              </a:rPr>
              <a:t>args</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sum+=</a:t>
            </a:r>
            <a:r>
              <a:rPr lang="en-US" sz="1800" dirty="0" err="1">
                <a:effectLst/>
                <a:latin typeface="Calibri" panose="020F0502020204030204" pitchFamily="34" charset="0"/>
                <a:ea typeface="Calibri" panose="020F0502020204030204" pitchFamily="34" charset="0"/>
                <a:cs typeface="Arial" panose="020B0604020202020204" pitchFamily="34" charset="0"/>
              </a:rPr>
              <a:t>arg</a:t>
            </a: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return `Total Sum is ${sum} and passing arguments </a:t>
            </a:r>
            <a:r>
              <a:rPr lang="en-US" sz="1800" dirty="0" err="1">
                <a:effectLst/>
                <a:latin typeface="Calibri" panose="020F0502020204030204" pitchFamily="34" charset="0"/>
                <a:ea typeface="Calibri" panose="020F0502020204030204" pitchFamily="34" charset="0"/>
                <a:cs typeface="Arial" panose="020B0604020202020204" pitchFamily="34" charset="0"/>
              </a:rPr>
              <a:t>lengthis</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args.length</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sum(1,2,3,4,5,5);</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spcBef>
                <a:spcPts val="0"/>
              </a:spcBef>
              <a:buNone/>
            </a:pPr>
            <a:endParaRPr lang="en-IN" dirty="0"/>
          </a:p>
        </p:txBody>
      </p:sp>
    </p:spTree>
    <p:extLst>
      <p:ext uri="{BB962C8B-B14F-4D97-AF65-F5344CB8AC3E}">
        <p14:creationId xmlns:p14="http://schemas.microsoft.com/office/powerpoint/2010/main" val="27393580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8EF0E-7DB8-A49F-FDEE-9B877A29074F}"/>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--&gt;call, apply, bind methods difference</a:t>
            </a:r>
            <a:endParaRPr lang="en-IN" dirty="0"/>
          </a:p>
        </p:txBody>
      </p:sp>
      <p:graphicFrame>
        <p:nvGraphicFramePr>
          <p:cNvPr id="4" name="Table 4">
            <a:extLst>
              <a:ext uri="{FF2B5EF4-FFF2-40B4-BE49-F238E27FC236}">
                <a16:creationId xmlns:a16="http://schemas.microsoft.com/office/drawing/2014/main" id="{2A4894DA-55FF-9F12-3DB7-DB76DCB144DB}"/>
              </a:ext>
            </a:extLst>
          </p:cNvPr>
          <p:cNvGraphicFramePr>
            <a:graphicFrameLocks noGrp="1"/>
          </p:cNvGraphicFramePr>
          <p:nvPr>
            <p:ph idx="1"/>
            <p:extLst>
              <p:ext uri="{D42A27DB-BD31-4B8C-83A1-F6EECF244321}">
                <p14:modId xmlns:p14="http://schemas.microsoft.com/office/powerpoint/2010/main" val="1907188928"/>
              </p:ext>
            </p:extLst>
          </p:nvPr>
        </p:nvGraphicFramePr>
        <p:xfrm>
          <a:off x="838200" y="1825625"/>
          <a:ext cx="10515597" cy="48514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285643634"/>
                    </a:ext>
                  </a:extLst>
                </a:gridCol>
                <a:gridCol w="3505199">
                  <a:extLst>
                    <a:ext uri="{9D8B030D-6E8A-4147-A177-3AD203B41FA5}">
                      <a16:colId xmlns:a16="http://schemas.microsoft.com/office/drawing/2014/main" val="2425603041"/>
                    </a:ext>
                  </a:extLst>
                </a:gridCol>
                <a:gridCol w="3505199">
                  <a:extLst>
                    <a:ext uri="{9D8B030D-6E8A-4147-A177-3AD203B41FA5}">
                      <a16:colId xmlns:a16="http://schemas.microsoft.com/office/drawing/2014/main" val="3223831932"/>
                    </a:ext>
                  </a:extLst>
                </a:gridCol>
              </a:tblGrid>
              <a:tr h="370840">
                <a:tc>
                  <a:txBody>
                    <a:bodyPr/>
                    <a:lstStyle/>
                    <a:p>
                      <a:r>
                        <a:rPr lang="en-IN" dirty="0"/>
                        <a:t>bind</a:t>
                      </a:r>
                    </a:p>
                  </a:txBody>
                  <a:tcPr/>
                </a:tc>
                <a:tc>
                  <a:txBody>
                    <a:bodyPr/>
                    <a:lstStyle/>
                    <a:p>
                      <a:r>
                        <a:rPr lang="en-IN" dirty="0"/>
                        <a:t>call</a:t>
                      </a:r>
                    </a:p>
                  </a:txBody>
                  <a:tcPr/>
                </a:tc>
                <a:tc>
                  <a:txBody>
                    <a:bodyPr/>
                    <a:lstStyle/>
                    <a:p>
                      <a:r>
                        <a:rPr lang="en-IN" dirty="0"/>
                        <a:t>apply</a:t>
                      </a:r>
                    </a:p>
                  </a:txBody>
                  <a:tcPr/>
                </a:tc>
                <a:extLst>
                  <a:ext uri="{0D108BD9-81ED-4DB2-BD59-A6C34878D82A}">
                    <a16:rowId xmlns:a16="http://schemas.microsoft.com/office/drawing/2014/main" val="3288743739"/>
                  </a:ext>
                </a:extLst>
              </a:tr>
              <a:tr h="370840">
                <a:tc>
                  <a:txBody>
                    <a:bodyPr/>
                    <a:lstStyle/>
                    <a:p>
                      <a:r>
                        <a:rPr lang="en-US" sz="1800" b="1" kern="1200" dirty="0">
                          <a:solidFill>
                            <a:schemeClr val="dk1"/>
                          </a:solidFill>
                          <a:effectLst/>
                          <a:latin typeface="+mn-lt"/>
                          <a:ea typeface="+mn-ea"/>
                          <a:cs typeface="+mn-cs"/>
                        </a:rPr>
                        <a:t>bind</a:t>
                      </a:r>
                      <a:r>
                        <a:rPr lang="en-US" sz="1800" kern="1200" dirty="0">
                          <a:solidFill>
                            <a:schemeClr val="dk1"/>
                          </a:solidFill>
                          <a:effectLst/>
                          <a:latin typeface="+mn-lt"/>
                          <a:ea typeface="+mn-ea"/>
                          <a:cs typeface="+mn-cs"/>
                        </a:rPr>
                        <a:t>: if a function needs to invoke later in certain events then we use bind.</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obj={</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name:'Gopi</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sample=function(</a:t>
                      </a:r>
                      <a:r>
                        <a:rPr lang="en-US" sz="1800" kern="1200" dirty="0" err="1">
                          <a:solidFill>
                            <a:schemeClr val="dk1"/>
                          </a:solidFill>
                          <a:effectLst/>
                          <a:latin typeface="+mn-lt"/>
                          <a:ea typeface="+mn-ea"/>
                          <a:cs typeface="+mn-cs"/>
                        </a:rPr>
                        <a:t>a,b,c</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console.log(this.name+' is '+ a +' and '+b +' and '+c);</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endParaRPr lang="en-IN" dirty="0"/>
                    </a:p>
                    <a:p>
                      <a:r>
                        <a:rPr lang="en-US" sz="1800" kern="1200" dirty="0">
                          <a:solidFill>
                            <a:schemeClr val="dk1"/>
                          </a:solidFill>
                          <a:effectLst/>
                          <a:latin typeface="+mn-lt"/>
                          <a:ea typeface="+mn-ea"/>
                          <a:cs typeface="+mn-cs"/>
                        </a:rPr>
                        <a:t>var </a:t>
                      </a:r>
                      <a:r>
                        <a:rPr lang="en-US" sz="1800" kern="1200" dirty="0" err="1">
                          <a:solidFill>
                            <a:schemeClr val="dk1"/>
                          </a:solidFill>
                          <a:effectLst/>
                          <a:latin typeface="+mn-lt"/>
                          <a:ea typeface="+mn-ea"/>
                          <a:cs typeface="+mn-cs"/>
                        </a:rPr>
                        <a:t>args</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sam</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dom</a:t>
                      </a:r>
                      <a:r>
                        <a:rPr lang="en-US" sz="1800" kern="1200" dirty="0">
                          <a:solidFill>
                            <a:schemeClr val="dk1"/>
                          </a:solidFill>
                          <a:effectLst/>
                          <a:latin typeface="+mn-lt"/>
                          <a:ea typeface="+mn-ea"/>
                          <a:cs typeface="+mn-cs"/>
                        </a:rPr>
                        <a:t>','ram'];</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bound=</a:t>
                      </a:r>
                      <a:r>
                        <a:rPr lang="en-US" sz="1800" kern="1200" dirty="0" err="1">
                          <a:solidFill>
                            <a:schemeClr val="dk1"/>
                          </a:solidFill>
                          <a:effectLst/>
                          <a:latin typeface="+mn-lt"/>
                          <a:ea typeface="+mn-ea"/>
                          <a:cs typeface="+mn-cs"/>
                        </a:rPr>
                        <a:t>sample.bind</a:t>
                      </a:r>
                      <a:r>
                        <a:rPr lang="en-US" sz="1800" kern="1200" dirty="0">
                          <a:solidFill>
                            <a:schemeClr val="dk1"/>
                          </a:solidFill>
                          <a:effectLst/>
                          <a:latin typeface="+mn-lt"/>
                          <a:ea typeface="+mn-ea"/>
                          <a:cs typeface="+mn-cs"/>
                        </a:rPr>
                        <a:t>(obj)</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bound('</a:t>
                      </a:r>
                      <a:r>
                        <a:rPr lang="en-US" sz="1800" kern="1200" dirty="0" err="1">
                          <a:solidFill>
                            <a:schemeClr val="dk1"/>
                          </a:solidFill>
                          <a:effectLst/>
                          <a:latin typeface="+mn-lt"/>
                          <a:ea typeface="+mn-ea"/>
                          <a:cs typeface="+mn-cs"/>
                        </a:rPr>
                        <a:t>sam</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dom</a:t>
                      </a:r>
                      <a:r>
                        <a:rPr lang="en-US" sz="1800" kern="1200" dirty="0">
                          <a:solidFill>
                            <a:schemeClr val="dk1"/>
                          </a:solidFill>
                          <a:effectLst/>
                          <a:latin typeface="+mn-lt"/>
                          <a:ea typeface="+mn-ea"/>
                          <a:cs typeface="+mn-cs"/>
                        </a:rPr>
                        <a:t>','ram’);</a:t>
                      </a:r>
                    </a:p>
                    <a:p>
                      <a:r>
                        <a:rPr lang="en-US" sz="1800" kern="1200" dirty="0">
                          <a:solidFill>
                            <a:schemeClr val="dk1"/>
                          </a:solidFill>
                          <a:effectLst/>
                          <a:latin typeface="+mn-lt"/>
                          <a:ea typeface="+mn-ea"/>
                          <a:cs typeface="+mn-cs"/>
                        </a:rPr>
                        <a:t>===&gt;o/p Gopi is </a:t>
                      </a:r>
                      <a:r>
                        <a:rPr lang="en-US" sz="1800" kern="1200" dirty="0" err="1">
                          <a:solidFill>
                            <a:schemeClr val="dk1"/>
                          </a:solidFill>
                          <a:effectLst/>
                          <a:latin typeface="+mn-lt"/>
                          <a:ea typeface="+mn-ea"/>
                          <a:cs typeface="+mn-cs"/>
                        </a:rPr>
                        <a:t>sam</a:t>
                      </a:r>
                      <a:r>
                        <a:rPr lang="en-US" sz="1800" kern="1200" dirty="0">
                          <a:solidFill>
                            <a:schemeClr val="dk1"/>
                          </a:solidFill>
                          <a:effectLst/>
                          <a:latin typeface="+mn-lt"/>
                          <a:ea typeface="+mn-ea"/>
                          <a:cs typeface="+mn-cs"/>
                        </a:rPr>
                        <a:t> and </a:t>
                      </a:r>
                      <a:r>
                        <a:rPr lang="en-US" sz="1800" kern="1200" dirty="0" err="1">
                          <a:solidFill>
                            <a:schemeClr val="dk1"/>
                          </a:solidFill>
                          <a:effectLst/>
                          <a:latin typeface="+mn-lt"/>
                          <a:ea typeface="+mn-ea"/>
                          <a:cs typeface="+mn-cs"/>
                        </a:rPr>
                        <a:t>dom</a:t>
                      </a:r>
                      <a:r>
                        <a:rPr lang="en-US" sz="1800" kern="1200" dirty="0">
                          <a:solidFill>
                            <a:schemeClr val="dk1"/>
                          </a:solidFill>
                          <a:effectLst/>
                          <a:latin typeface="+mn-lt"/>
                          <a:ea typeface="+mn-ea"/>
                          <a:cs typeface="+mn-cs"/>
                        </a:rPr>
                        <a:t> and ram</a:t>
                      </a:r>
                      <a:endParaRPr lang="en-IN" sz="1800" kern="1200" dirty="0">
                        <a:solidFill>
                          <a:schemeClr val="dk1"/>
                        </a:solidFill>
                        <a:effectLst/>
                        <a:latin typeface="+mn-lt"/>
                        <a:ea typeface="+mn-ea"/>
                        <a:cs typeface="+mn-cs"/>
                      </a:endParaRPr>
                    </a:p>
                  </a:txBody>
                  <a:tcPr/>
                </a:tc>
                <a:tc>
                  <a:txBody>
                    <a:bodyPr/>
                    <a:lstStyle/>
                    <a:p>
                      <a:r>
                        <a:rPr lang="en-US" sz="1800" kern="1200" dirty="0">
                          <a:solidFill>
                            <a:schemeClr val="dk1"/>
                          </a:solidFill>
                          <a:effectLst/>
                          <a:latin typeface="+mn-lt"/>
                          <a:ea typeface="+mn-ea"/>
                          <a:cs typeface="+mn-cs"/>
                        </a:rPr>
                        <a:t>If we want to invoke a function then we use call and apply but their usage is different see below example.</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obj={</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name:'Gopi</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sample=function(</a:t>
                      </a:r>
                      <a:r>
                        <a:rPr lang="en-US" sz="1800" kern="1200" dirty="0" err="1">
                          <a:solidFill>
                            <a:schemeClr val="dk1"/>
                          </a:solidFill>
                          <a:effectLst/>
                          <a:latin typeface="+mn-lt"/>
                          <a:ea typeface="+mn-ea"/>
                          <a:cs typeface="+mn-cs"/>
                        </a:rPr>
                        <a:t>a,b,c</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console.log(this.name+' is '+ a +' and '+b +' and '+c);</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sample.call</a:t>
                      </a:r>
                      <a:r>
                        <a:rPr lang="en-US" sz="1800" kern="1200" dirty="0">
                          <a:solidFill>
                            <a:schemeClr val="dk1"/>
                          </a:solidFill>
                          <a:effectLst/>
                          <a:latin typeface="+mn-lt"/>
                          <a:ea typeface="+mn-ea"/>
                          <a:cs typeface="+mn-cs"/>
                        </a:rPr>
                        <a:t>(obj,'</a:t>
                      </a:r>
                      <a:r>
                        <a:rPr lang="en-US" sz="1800" kern="1200" dirty="0" err="1">
                          <a:solidFill>
                            <a:schemeClr val="dk1"/>
                          </a:solidFill>
                          <a:effectLst/>
                          <a:latin typeface="+mn-lt"/>
                          <a:ea typeface="+mn-ea"/>
                          <a:cs typeface="+mn-cs"/>
                        </a:rPr>
                        <a:t>sam</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dom</a:t>
                      </a:r>
                      <a:r>
                        <a:rPr lang="en-US" sz="1800" kern="1200" dirty="0">
                          <a:solidFill>
                            <a:schemeClr val="dk1"/>
                          </a:solidFill>
                          <a:effectLst/>
                          <a:latin typeface="+mn-lt"/>
                          <a:ea typeface="+mn-ea"/>
                          <a:cs typeface="+mn-cs"/>
                        </a:rPr>
                        <a:t>','ram’);</a:t>
                      </a:r>
                    </a:p>
                    <a:p>
                      <a:r>
                        <a:rPr lang="en-US" sz="1800" kern="1200" dirty="0">
                          <a:solidFill>
                            <a:schemeClr val="dk1"/>
                          </a:solidFill>
                          <a:effectLst/>
                          <a:latin typeface="+mn-lt"/>
                          <a:ea typeface="+mn-ea"/>
                          <a:cs typeface="+mn-cs"/>
                        </a:rPr>
                        <a:t>==&gt;o/p Gopi is </a:t>
                      </a:r>
                      <a:r>
                        <a:rPr lang="en-US" sz="1800" kern="1200" dirty="0" err="1">
                          <a:solidFill>
                            <a:schemeClr val="dk1"/>
                          </a:solidFill>
                          <a:effectLst/>
                          <a:latin typeface="+mn-lt"/>
                          <a:ea typeface="+mn-ea"/>
                          <a:cs typeface="+mn-cs"/>
                        </a:rPr>
                        <a:t>sam</a:t>
                      </a:r>
                      <a:r>
                        <a:rPr lang="en-US" sz="1800" kern="1200" dirty="0">
                          <a:solidFill>
                            <a:schemeClr val="dk1"/>
                          </a:solidFill>
                          <a:effectLst/>
                          <a:latin typeface="+mn-lt"/>
                          <a:ea typeface="+mn-ea"/>
                          <a:cs typeface="+mn-cs"/>
                        </a:rPr>
                        <a:t> and </a:t>
                      </a:r>
                      <a:r>
                        <a:rPr lang="en-US" sz="1800" kern="1200" dirty="0" err="1">
                          <a:solidFill>
                            <a:schemeClr val="dk1"/>
                          </a:solidFill>
                          <a:effectLst/>
                          <a:latin typeface="+mn-lt"/>
                          <a:ea typeface="+mn-ea"/>
                          <a:cs typeface="+mn-cs"/>
                        </a:rPr>
                        <a:t>dom</a:t>
                      </a:r>
                      <a:r>
                        <a:rPr lang="en-US" sz="1800" kern="1200" dirty="0">
                          <a:solidFill>
                            <a:schemeClr val="dk1"/>
                          </a:solidFill>
                          <a:effectLst/>
                          <a:latin typeface="+mn-lt"/>
                          <a:ea typeface="+mn-ea"/>
                          <a:cs typeface="+mn-cs"/>
                        </a:rPr>
                        <a:t> and ram</a:t>
                      </a:r>
                      <a:endParaRPr lang="en-IN" sz="1800" kern="1200" dirty="0">
                        <a:solidFill>
                          <a:schemeClr val="dk1"/>
                        </a:solidFill>
                        <a:effectLst/>
                        <a:latin typeface="+mn-lt"/>
                        <a:ea typeface="+mn-ea"/>
                        <a:cs typeface="+mn-cs"/>
                      </a:endParaRPr>
                    </a:p>
                    <a:p>
                      <a:endParaRPr lang="en-IN" dirty="0"/>
                    </a:p>
                  </a:txBody>
                  <a:tcPr/>
                </a:tc>
                <a:tc>
                  <a:txBody>
                    <a:bodyPr/>
                    <a:lstStyle/>
                    <a:p>
                      <a:r>
                        <a:rPr lang="en-US" sz="1800" kern="1200" dirty="0">
                          <a:solidFill>
                            <a:schemeClr val="dk1"/>
                          </a:solidFill>
                          <a:effectLst/>
                          <a:latin typeface="+mn-lt"/>
                          <a:ea typeface="+mn-ea"/>
                          <a:cs typeface="+mn-cs"/>
                        </a:rPr>
                        <a:t>var obj={</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name:'Gopi</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sample=function(</a:t>
                      </a:r>
                      <a:r>
                        <a:rPr lang="en-US" sz="1800" kern="1200" dirty="0" err="1">
                          <a:solidFill>
                            <a:schemeClr val="dk1"/>
                          </a:solidFill>
                          <a:effectLst/>
                          <a:latin typeface="+mn-lt"/>
                          <a:ea typeface="+mn-ea"/>
                          <a:cs typeface="+mn-cs"/>
                        </a:rPr>
                        <a:t>a,b,c</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console.log(this.name+' is '+ a +' and '+b +' and '+c);</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a:t>
                      </a:r>
                      <a:r>
                        <a:rPr lang="en-US" sz="1800" kern="1200" dirty="0" err="1">
                          <a:solidFill>
                            <a:schemeClr val="dk1"/>
                          </a:solidFill>
                          <a:effectLst/>
                          <a:latin typeface="+mn-lt"/>
                          <a:ea typeface="+mn-ea"/>
                          <a:cs typeface="+mn-cs"/>
                        </a:rPr>
                        <a:t>args</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sam</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dom</a:t>
                      </a:r>
                      <a:r>
                        <a:rPr lang="en-US" sz="1800" kern="1200" dirty="0">
                          <a:solidFill>
                            <a:schemeClr val="dk1"/>
                          </a:solidFill>
                          <a:effectLst/>
                          <a:latin typeface="+mn-lt"/>
                          <a:ea typeface="+mn-ea"/>
                          <a:cs typeface="+mn-cs"/>
                        </a:rPr>
                        <a:t>','ram'];</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sample.apply</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obj,args</a:t>
                      </a:r>
                      <a:r>
                        <a:rPr lang="en-US" sz="1800" kern="1200" dirty="0">
                          <a:solidFill>
                            <a:schemeClr val="dk1"/>
                          </a:solidFill>
                          <a:effectLst/>
                          <a:latin typeface="+mn-lt"/>
                          <a:ea typeface="+mn-ea"/>
                          <a:cs typeface="+mn-cs"/>
                        </a:rPr>
                        <a:t>);==&gt;o/p Gopi is </a:t>
                      </a:r>
                      <a:r>
                        <a:rPr lang="en-US" sz="1800" kern="1200" dirty="0" err="1">
                          <a:solidFill>
                            <a:schemeClr val="dk1"/>
                          </a:solidFill>
                          <a:effectLst/>
                          <a:latin typeface="+mn-lt"/>
                          <a:ea typeface="+mn-ea"/>
                          <a:cs typeface="+mn-cs"/>
                        </a:rPr>
                        <a:t>sam</a:t>
                      </a:r>
                      <a:r>
                        <a:rPr lang="en-US" sz="1800" kern="1200" dirty="0">
                          <a:solidFill>
                            <a:schemeClr val="dk1"/>
                          </a:solidFill>
                          <a:effectLst/>
                          <a:latin typeface="+mn-lt"/>
                          <a:ea typeface="+mn-ea"/>
                          <a:cs typeface="+mn-cs"/>
                        </a:rPr>
                        <a:t> and </a:t>
                      </a:r>
                      <a:r>
                        <a:rPr lang="en-US" sz="1800" kern="1200" dirty="0" err="1">
                          <a:solidFill>
                            <a:schemeClr val="dk1"/>
                          </a:solidFill>
                          <a:effectLst/>
                          <a:latin typeface="+mn-lt"/>
                          <a:ea typeface="+mn-ea"/>
                          <a:cs typeface="+mn-cs"/>
                        </a:rPr>
                        <a:t>dom</a:t>
                      </a:r>
                      <a:r>
                        <a:rPr lang="en-US" sz="1800" kern="1200" dirty="0">
                          <a:solidFill>
                            <a:schemeClr val="dk1"/>
                          </a:solidFill>
                          <a:effectLst/>
                          <a:latin typeface="+mn-lt"/>
                          <a:ea typeface="+mn-ea"/>
                          <a:cs typeface="+mn-cs"/>
                        </a:rPr>
                        <a:t> and ram</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3953147294"/>
                  </a:ext>
                </a:extLst>
              </a:tr>
            </a:tbl>
          </a:graphicData>
        </a:graphic>
      </p:graphicFrame>
    </p:spTree>
    <p:extLst>
      <p:ext uri="{BB962C8B-B14F-4D97-AF65-F5344CB8AC3E}">
        <p14:creationId xmlns:p14="http://schemas.microsoft.com/office/powerpoint/2010/main" val="28195013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7153B-52CC-0B0E-A4AF-B618B9C68550}"/>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what is the use of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clouser</a:t>
            </a:r>
            <a:endParaRPr lang="en-IN" dirty="0"/>
          </a:p>
        </p:txBody>
      </p:sp>
      <p:sp>
        <p:nvSpPr>
          <p:cNvPr id="3" name="Content Placeholder 2">
            <a:extLst>
              <a:ext uri="{FF2B5EF4-FFF2-40B4-BE49-F238E27FC236}">
                <a16:creationId xmlns:a16="http://schemas.microsoft.com/office/drawing/2014/main" id="{3C0BEA23-ED7F-F8E3-DE63-F530B5A3AD8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635352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39D8-6102-60C2-086C-3904A7F7877B}"/>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regarding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iife</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means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selfinvoking</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function</a:t>
            </a:r>
            <a:endParaRPr lang="en-IN" dirty="0"/>
          </a:p>
        </p:txBody>
      </p:sp>
      <p:sp>
        <p:nvSpPr>
          <p:cNvPr id="3" name="Content Placeholder 2">
            <a:extLst>
              <a:ext uri="{FF2B5EF4-FFF2-40B4-BE49-F238E27FC236}">
                <a16:creationId xmlns:a16="http://schemas.microsoft.com/office/drawing/2014/main" id="{CF95D04D-45E7-90AA-77E5-D5E0A7C8262B}"/>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console.log('hi')</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57432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47C64C2-FC09-4323-A32D-5DCB300ADA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5D88D03-FCAF-4BEB-9D73-60655CE3AEA8}"/>
              </a:ext>
            </a:extLst>
          </p:cNvPr>
          <p:cNvSpPr>
            <a:spLocks noGrp="1"/>
          </p:cNvSpPr>
          <p:nvPr>
            <p:ph type="title"/>
          </p:nvPr>
        </p:nvSpPr>
        <p:spPr>
          <a:xfrm>
            <a:off x="1256522" y="591829"/>
            <a:ext cx="3939688" cy="5583126"/>
          </a:xfrm>
        </p:spPr>
        <p:txBody>
          <a:bodyPr>
            <a:normAutofit/>
          </a:bodyPr>
          <a:lstStyle/>
          <a:p>
            <a:r>
              <a:rPr lang="en-US" sz="5600" b="1" i="0">
                <a:solidFill>
                  <a:schemeClr val="bg1"/>
                </a:solidFill>
                <a:effectLst/>
                <a:latin typeface="-apple-system"/>
              </a:rPr>
              <a:t>What are some commonly used timing features of Node.js?</a:t>
            </a:r>
            <a:endParaRPr lang="en-IN" sz="5600">
              <a:solidFill>
                <a:schemeClr val="bg1"/>
              </a:solidFill>
            </a:endParaRP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2518"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31298"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6978"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88461749-9F59-4976-944F-76E1B4143FD2}"/>
              </a:ext>
            </a:extLst>
          </p:cNvPr>
          <p:cNvGraphicFramePr>
            <a:graphicFrameLocks noGrp="1"/>
          </p:cNvGraphicFramePr>
          <p:nvPr>
            <p:ph idx="1"/>
            <p:extLst>
              <p:ext uri="{D42A27DB-BD31-4B8C-83A1-F6EECF244321}">
                <p14:modId xmlns:p14="http://schemas.microsoft.com/office/powerpoint/2010/main" val="1063186268"/>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38464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FFB2A-03C5-6386-E778-4F712E306395}"/>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Remove duplicates from array.</a:t>
            </a:r>
            <a:endParaRPr lang="en-IN" dirty="0"/>
          </a:p>
        </p:txBody>
      </p:sp>
      <p:sp>
        <p:nvSpPr>
          <p:cNvPr id="3" name="Content Placeholder 2">
            <a:extLst>
              <a:ext uri="{FF2B5EF4-FFF2-40B4-BE49-F238E27FC236}">
                <a16:creationId xmlns:a16="http://schemas.microsoft.com/office/drawing/2014/main" id="{60E5999F-DFB9-D944-E09C-BB367DFD6908}"/>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--&gt;var a=[1,2,2,3,4]--Remove duplicates from array.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b=[...new Set(a)]--o/p-{1,2,3,4}</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1410844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555AF-D217-70F6-5A41-9C57D15142F8}"/>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console.log(</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NaN</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NaN</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)//o/p false</a:t>
            </a:r>
            <a:endParaRPr lang="en-IN" dirty="0"/>
          </a:p>
        </p:txBody>
      </p:sp>
      <p:sp>
        <p:nvSpPr>
          <p:cNvPr id="3" name="Content Placeholder 2">
            <a:extLst>
              <a:ext uri="{FF2B5EF4-FFF2-40B4-BE49-F238E27FC236}">
                <a16:creationId xmlns:a16="http://schemas.microsoft.com/office/drawing/2014/main" id="{C05DB5A6-E4FC-B91B-2749-49DDECA08FAD}"/>
              </a:ext>
            </a:extLst>
          </p:cNvPr>
          <p:cNvSpPr>
            <a:spLocks noGrp="1"/>
          </p:cNvSpPr>
          <p:nvPr>
            <p:ph idx="1"/>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console.log(</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NaN</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NaN</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)//o/p false</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780983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FBB4-A477-2CAA-A2A8-7F7479F042EA}"/>
              </a:ext>
            </a:extLst>
          </p:cNvPr>
          <p:cNvSpPr>
            <a:spLocks noGrp="1"/>
          </p:cNvSpPr>
          <p:nvPr>
            <p:ph type="title"/>
          </p:nvPr>
        </p:nvSpPr>
        <p:spPr/>
        <p:txBody>
          <a:bodyPr/>
          <a:lstStyle/>
          <a:p>
            <a:r>
              <a:rPr lang="en-US" sz="1800" b="1" dirty="0" err="1">
                <a:effectLst/>
                <a:latin typeface="Calibri" panose="020F0502020204030204" pitchFamily="34" charset="0"/>
                <a:ea typeface="Calibri" panose="020F0502020204030204" pitchFamily="34" charset="0"/>
                <a:cs typeface="Arial" panose="020B0604020202020204" pitchFamily="34" charset="0"/>
              </a:rPr>
              <a:t>Object.freeze</a:t>
            </a:r>
            <a:r>
              <a:rPr lang="en-US" sz="1800" b="1" dirty="0">
                <a:effectLst/>
                <a:latin typeface="Calibri" panose="020F0502020204030204" pitchFamily="34" charset="0"/>
                <a:ea typeface="Calibri" panose="020F0502020204030204" pitchFamily="34" charset="0"/>
                <a:cs typeface="Arial" panose="020B0604020202020204" pitchFamily="34" charset="0"/>
              </a:rPr>
              <a:t>(obj) vs </a:t>
            </a:r>
            <a:r>
              <a:rPr lang="en-US" sz="1800" b="1" dirty="0" err="1">
                <a:effectLst/>
                <a:latin typeface="Calibri" panose="020F0502020204030204" pitchFamily="34" charset="0"/>
                <a:ea typeface="Calibri" panose="020F0502020204030204" pitchFamily="34" charset="0"/>
                <a:cs typeface="Arial" panose="020B0604020202020204" pitchFamily="34" charset="0"/>
              </a:rPr>
              <a:t>Object.seal</a:t>
            </a:r>
            <a:r>
              <a:rPr lang="en-US" sz="1800" b="1" dirty="0">
                <a:effectLst/>
                <a:latin typeface="Calibri" panose="020F0502020204030204" pitchFamily="34" charset="0"/>
                <a:ea typeface="Calibri" panose="020F0502020204030204" pitchFamily="34" charset="0"/>
                <a:cs typeface="Arial" panose="020B0604020202020204" pitchFamily="34" charset="0"/>
              </a:rPr>
              <a:t>(obj);</a:t>
            </a:r>
            <a:r>
              <a:rPr lang="en-US" sz="1800" b="1" dirty="0">
                <a:latin typeface="Calibri" panose="020F0502020204030204" pitchFamily="34" charset="0"/>
                <a:ea typeface="Calibri" panose="020F0502020204030204" pitchFamily="34" charset="0"/>
                <a:cs typeface="Arial" panose="020B0604020202020204" pitchFamily="34" charset="0"/>
              </a:rPr>
              <a:t> vs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Object.defineProperty</a:t>
            </a:r>
            <a:endParaRPr lang="en-IN" dirty="0"/>
          </a:p>
        </p:txBody>
      </p:sp>
      <p:graphicFrame>
        <p:nvGraphicFramePr>
          <p:cNvPr id="4" name="Table 4">
            <a:extLst>
              <a:ext uri="{FF2B5EF4-FFF2-40B4-BE49-F238E27FC236}">
                <a16:creationId xmlns:a16="http://schemas.microsoft.com/office/drawing/2014/main" id="{CAE8FCFD-D62B-42C5-7979-E112CC93AD0C}"/>
              </a:ext>
            </a:extLst>
          </p:cNvPr>
          <p:cNvGraphicFramePr>
            <a:graphicFrameLocks noGrp="1"/>
          </p:cNvGraphicFramePr>
          <p:nvPr>
            <p:ph idx="1"/>
            <p:extLst>
              <p:ext uri="{D42A27DB-BD31-4B8C-83A1-F6EECF244321}">
                <p14:modId xmlns:p14="http://schemas.microsoft.com/office/powerpoint/2010/main" val="2848350420"/>
              </p:ext>
            </p:extLst>
          </p:nvPr>
        </p:nvGraphicFramePr>
        <p:xfrm>
          <a:off x="838200" y="1825625"/>
          <a:ext cx="10515597" cy="402844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564108041"/>
                    </a:ext>
                  </a:extLst>
                </a:gridCol>
                <a:gridCol w="3505199">
                  <a:extLst>
                    <a:ext uri="{9D8B030D-6E8A-4147-A177-3AD203B41FA5}">
                      <a16:colId xmlns:a16="http://schemas.microsoft.com/office/drawing/2014/main" val="160407473"/>
                    </a:ext>
                  </a:extLst>
                </a:gridCol>
                <a:gridCol w="3505199">
                  <a:extLst>
                    <a:ext uri="{9D8B030D-6E8A-4147-A177-3AD203B41FA5}">
                      <a16:colId xmlns:a16="http://schemas.microsoft.com/office/drawing/2014/main" val="2891726495"/>
                    </a:ext>
                  </a:extLst>
                </a:gridCol>
              </a:tblGrid>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941972506"/>
                  </a:ext>
                </a:extLst>
              </a:tr>
              <a:tr h="370840">
                <a:tc>
                  <a:txBody>
                    <a:bodyPr/>
                    <a:lstStyle/>
                    <a:p>
                      <a:r>
                        <a:rPr lang="en-US" sz="1800" b="1" kern="1200" dirty="0">
                          <a:solidFill>
                            <a:schemeClr val="dk1"/>
                          </a:solidFill>
                          <a:effectLst/>
                          <a:latin typeface="+mn-lt"/>
                          <a:ea typeface="+mn-ea"/>
                          <a:cs typeface="+mn-cs"/>
                        </a:rPr>
                        <a:t>here it can restrict the insertion of new object properties.</a:t>
                      </a:r>
                      <a:endParaRPr lang="en-IN" sz="1800" b="1"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obj.age</a:t>
                      </a:r>
                      <a:r>
                        <a:rPr lang="en-US" sz="1800" kern="1200" dirty="0">
                          <a:solidFill>
                            <a:schemeClr val="dk1"/>
                          </a:solidFill>
                          <a:effectLst/>
                          <a:latin typeface="+mn-lt"/>
                          <a:ea typeface="+mn-ea"/>
                          <a:cs typeface="+mn-cs"/>
                        </a:rPr>
                        <a:t>=26;</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console.log(obj);</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g</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obj={</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name:'</a:t>
                      </a:r>
                      <a:r>
                        <a:rPr lang="en-US" sz="1800" kern="1200" dirty="0" err="1">
                          <a:solidFill>
                            <a:schemeClr val="dk1"/>
                          </a:solidFill>
                          <a:effectLst/>
                          <a:latin typeface="+mn-lt"/>
                          <a:ea typeface="+mn-ea"/>
                          <a:cs typeface="+mn-cs"/>
                        </a:rPr>
                        <a:t>gopi</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endParaRPr lang="en-IN" dirty="0"/>
                    </a:p>
                  </a:txBody>
                  <a:tcPr/>
                </a:tc>
                <a:tc>
                  <a:txBody>
                    <a:bodyPr/>
                    <a:lstStyle/>
                    <a:p>
                      <a:r>
                        <a:rPr lang="en-US" sz="1800" b="1" kern="1200" dirty="0">
                          <a:solidFill>
                            <a:schemeClr val="dk1"/>
                          </a:solidFill>
                          <a:effectLst/>
                          <a:latin typeface="+mn-lt"/>
                          <a:ea typeface="+mn-ea"/>
                          <a:cs typeface="+mn-cs"/>
                        </a:rPr>
                        <a:t>//here it will not allow to add new properties but it will modify the existed properties.</a:t>
                      </a:r>
                      <a:endParaRPr lang="en-IN" sz="1800" b="1"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obj.name=26;</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console.log(obj);</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--&gt;if we want to modify one object property and </a:t>
                      </a:r>
                      <a:r>
                        <a:rPr lang="en-US" sz="1800" kern="1200" dirty="0" err="1">
                          <a:solidFill>
                            <a:schemeClr val="dk1"/>
                          </a:solidFill>
                          <a:effectLst/>
                          <a:latin typeface="+mn-lt"/>
                          <a:ea typeface="+mn-ea"/>
                          <a:cs typeface="+mn-cs"/>
                        </a:rPr>
                        <a:t>seaz</a:t>
                      </a:r>
                      <a:r>
                        <a:rPr lang="en-US" sz="1800" kern="1200" dirty="0">
                          <a:solidFill>
                            <a:schemeClr val="dk1"/>
                          </a:solidFill>
                          <a:effectLst/>
                          <a:latin typeface="+mn-lt"/>
                          <a:ea typeface="+mn-ea"/>
                          <a:cs typeface="+mn-cs"/>
                        </a:rPr>
                        <a:t> another property use code like below.</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obj={</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name:'</a:t>
                      </a:r>
                      <a:r>
                        <a:rPr lang="en-US" sz="1800" kern="1200" dirty="0" err="1">
                          <a:solidFill>
                            <a:schemeClr val="dk1"/>
                          </a:solidFill>
                          <a:effectLst/>
                          <a:latin typeface="+mn-lt"/>
                          <a:ea typeface="+mn-ea"/>
                          <a:cs typeface="+mn-cs"/>
                        </a:rPr>
                        <a:t>gopi</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endParaRPr lang="en-IN" dirty="0"/>
                    </a:p>
                  </a:txBody>
                  <a:tcPr/>
                </a:tc>
                <a:tc>
                  <a:txBody>
                    <a:bodyPr/>
                    <a:lstStyle/>
                    <a:p>
                      <a:r>
                        <a:rPr lang="en-US" sz="1800" b="1" kern="1200" dirty="0" err="1">
                          <a:solidFill>
                            <a:schemeClr val="dk1"/>
                          </a:solidFill>
                          <a:effectLst/>
                          <a:latin typeface="+mn-lt"/>
                          <a:ea typeface="+mn-ea"/>
                          <a:cs typeface="+mn-cs"/>
                        </a:rPr>
                        <a:t>Object.defineProperty</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obj,'age</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value:26,</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writable:false</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obj.name='</a:t>
                      </a:r>
                      <a:r>
                        <a:rPr lang="en-US" sz="1800" kern="1200" dirty="0" err="1">
                          <a:solidFill>
                            <a:schemeClr val="dk1"/>
                          </a:solidFill>
                          <a:effectLst/>
                          <a:latin typeface="+mn-lt"/>
                          <a:ea typeface="+mn-ea"/>
                          <a:cs typeface="+mn-cs"/>
                        </a:rPr>
                        <a:t>sam</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obj.age</a:t>
                      </a:r>
                      <a:r>
                        <a:rPr lang="en-US" sz="1800" kern="1200" dirty="0">
                          <a:solidFill>
                            <a:schemeClr val="dk1"/>
                          </a:solidFill>
                          <a:effectLst/>
                          <a:latin typeface="+mn-lt"/>
                          <a:ea typeface="+mn-ea"/>
                          <a:cs typeface="+mn-cs"/>
                        </a:rPr>
                        <a:t>=27</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console.log(obj);</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4255128123"/>
                  </a:ext>
                </a:extLst>
              </a:tr>
            </a:tbl>
          </a:graphicData>
        </a:graphic>
      </p:graphicFrame>
    </p:spTree>
    <p:extLst>
      <p:ext uri="{BB962C8B-B14F-4D97-AF65-F5344CB8AC3E}">
        <p14:creationId xmlns:p14="http://schemas.microsoft.com/office/powerpoint/2010/main" val="22950375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7582-0A8E-BCF4-4D2D-1FA6B2AE5E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27F40B-B797-FEEA-14A5-32A788A9A3F1}"/>
              </a:ext>
            </a:extLst>
          </p:cNvPr>
          <p:cNvSpPr>
            <a:spLocks noGrp="1"/>
          </p:cNvSpPr>
          <p:nvPr>
            <p:ph idx="1"/>
          </p:nvPr>
        </p:nvSpPr>
        <p:spPr/>
        <p:txBody>
          <a:bodyPr/>
          <a:lstStyle/>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--&gt;what are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javascript</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types?</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--&gt;Number, </a:t>
            </a:r>
            <a:r>
              <a:rPr lang="en-US" sz="1800" dirty="0" err="1">
                <a:effectLst/>
                <a:latin typeface="Calibri" panose="020F0502020204030204" pitchFamily="34" charset="0"/>
                <a:ea typeface="Calibri" panose="020F0502020204030204" pitchFamily="34" charset="0"/>
                <a:cs typeface="Arial" panose="020B0604020202020204" pitchFamily="34" charset="0"/>
              </a:rPr>
              <a:t>boolean</a:t>
            </a:r>
            <a:r>
              <a:rPr lang="en-US" sz="1800" dirty="0">
                <a:effectLst/>
                <a:latin typeface="Calibri" panose="020F0502020204030204" pitchFamily="34" charset="0"/>
                <a:ea typeface="Calibri" panose="020F0502020204030204" pitchFamily="34" charset="0"/>
                <a:cs typeface="Arial" panose="020B0604020202020204" pitchFamily="34" charset="0"/>
              </a:rPr>
              <a:t>, string, object, null, undefined</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--&gt;How do you create an object in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js</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obj={};var obj=new obj();</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--&gt;How do you assign object properties?</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obj['age']=16;obj.age=16;</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--&gt;How to append value to an array?</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arr</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arr.length</a:t>
            </a:r>
            <a:r>
              <a:rPr lang="en-US" sz="1800" dirty="0">
                <a:effectLst/>
                <a:latin typeface="Calibri" panose="020F0502020204030204" pitchFamily="34" charset="0"/>
                <a:ea typeface="Calibri" panose="020F0502020204030204" pitchFamily="34" charset="0"/>
                <a:cs typeface="Arial" panose="020B0604020202020204" pitchFamily="34" charset="0"/>
              </a:rPr>
              <a:t>]=value;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9115787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1E4E-DEDA-C538-823F-A1C5DF16C0D7}"/>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Reverse String in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js</a:t>
            </a:r>
            <a:endParaRPr lang="en-IN" dirty="0"/>
          </a:p>
        </p:txBody>
      </p:sp>
      <p:sp>
        <p:nvSpPr>
          <p:cNvPr id="3" name="Content Placeholder 2">
            <a:extLst>
              <a:ext uri="{FF2B5EF4-FFF2-40B4-BE49-F238E27FC236}">
                <a16:creationId xmlns:a16="http://schemas.microsoft.com/office/drawing/2014/main" id="{DB99DE1A-2372-8DD1-5C92-2B0045455009}"/>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str='hi'</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str = </a:t>
            </a:r>
            <a:r>
              <a:rPr lang="en-US" sz="1800" dirty="0" err="1">
                <a:effectLst/>
                <a:latin typeface="Calibri" panose="020F0502020204030204" pitchFamily="34" charset="0"/>
                <a:ea typeface="Calibri" panose="020F0502020204030204" pitchFamily="34" charset="0"/>
                <a:cs typeface="Arial" panose="020B0604020202020204" pitchFamily="34" charset="0"/>
              </a:rPr>
              <a:t>str.split</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str = </a:t>
            </a:r>
            <a:r>
              <a:rPr lang="en-US" sz="1800" dirty="0" err="1">
                <a:effectLst/>
                <a:latin typeface="Calibri" panose="020F0502020204030204" pitchFamily="34" charset="0"/>
                <a:ea typeface="Calibri" panose="020F0502020204030204" pitchFamily="34" charset="0"/>
                <a:cs typeface="Arial" panose="020B0604020202020204" pitchFamily="34" charset="0"/>
              </a:rPr>
              <a:t>str.reverse</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str = </a:t>
            </a:r>
            <a:r>
              <a:rPr lang="en-US" sz="1800" dirty="0" err="1">
                <a:effectLst/>
                <a:latin typeface="Calibri" panose="020F0502020204030204" pitchFamily="34" charset="0"/>
                <a:ea typeface="Calibri" panose="020F0502020204030204" pitchFamily="34" charset="0"/>
                <a:cs typeface="Arial" panose="020B0604020202020204" pitchFamily="34" charset="0"/>
              </a:rPr>
              <a:t>str.join</a:t>
            </a: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console.log(str);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477153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5BB1-3451-EEC0-994C-87A751928C75}"/>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What is </a:t>
            </a:r>
            <a:r>
              <a:rPr lang="en-US" sz="1800" b="1" dirty="0" err="1">
                <a:effectLst/>
                <a:latin typeface="Calibri" panose="020F0502020204030204" pitchFamily="34" charset="0"/>
                <a:ea typeface="Calibri" panose="020F0502020204030204" pitchFamily="34" charset="0"/>
                <a:cs typeface="Arial" panose="020B0604020202020204" pitchFamily="34" charset="0"/>
              </a:rPr>
              <a:t>shallowcopy</a:t>
            </a:r>
            <a:r>
              <a:rPr lang="en-US" sz="1800" b="1" dirty="0">
                <a:effectLst/>
                <a:latin typeface="Calibri" panose="020F0502020204030204" pitchFamily="34" charset="0"/>
                <a:ea typeface="Calibri" panose="020F0502020204030204" pitchFamily="34" charset="0"/>
                <a:cs typeface="Arial" panose="020B0604020202020204" pitchFamily="34" charset="0"/>
              </a:rPr>
              <a:t> and </a:t>
            </a:r>
            <a:r>
              <a:rPr lang="en-US" sz="1800" b="1" dirty="0" err="1">
                <a:effectLst/>
                <a:latin typeface="Calibri" panose="020F0502020204030204" pitchFamily="34" charset="0"/>
                <a:ea typeface="Calibri" panose="020F0502020204030204" pitchFamily="34" charset="0"/>
                <a:cs typeface="Arial" panose="020B0604020202020204" pitchFamily="34" charset="0"/>
              </a:rPr>
              <a:t>deepcopy</a:t>
            </a:r>
            <a:r>
              <a:rPr lang="en-US" sz="1800" b="1" dirty="0">
                <a:effectLst/>
                <a:latin typeface="Calibri" panose="020F0502020204030204" pitchFamily="34" charset="0"/>
                <a:ea typeface="Calibri" panose="020F050202020403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9DE04011-ABC2-8DE2-EF12-7D10CBF60A9E}"/>
              </a:ext>
            </a:extLst>
          </p:cNvPr>
          <p:cNvSpPr>
            <a:spLocks noGrp="1"/>
          </p:cNvSpPr>
          <p:nvPr>
            <p:ph idx="1"/>
          </p:nvPr>
        </p:nvSpPr>
        <p:spPr/>
        <p:txBody>
          <a:bodyPr>
            <a:normAutofit fontScale="92500" lnSpcReduction="10000"/>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https://stackoverflow.com/questions/184710/what-is-the-difference-between-a-deep-copy-and-a-shallow-copy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--&gt;</a:t>
            </a:r>
            <a:r>
              <a:rPr lang="en-US" sz="1800" b="1" dirty="0" err="1">
                <a:effectLst/>
                <a:latin typeface="Calibri" panose="020F0502020204030204" pitchFamily="34" charset="0"/>
                <a:ea typeface="Calibri" panose="020F0502020204030204" pitchFamily="34" charset="0"/>
                <a:cs typeface="Arial" panose="020B0604020202020204" pitchFamily="34" charset="0"/>
              </a:rPr>
              <a:t>shallocopy</a:t>
            </a:r>
            <a:r>
              <a:rPr lang="en-US" sz="1800" b="1"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a={1,2,4};</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b=a;</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===&gt;means a=b={1,2,3} here both a and b can reference to same memory location.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a:t>
            </a:r>
            <a:r>
              <a:rPr lang="en-US" sz="1800" b="1" dirty="0">
                <a:effectLst/>
                <a:latin typeface="Calibri" panose="020F0502020204030204" pitchFamily="34" charset="0"/>
                <a:ea typeface="Calibri" panose="020F0502020204030204" pitchFamily="34" charset="0"/>
                <a:cs typeface="Arial" panose="020B0604020202020204" pitchFamily="34" charset="0"/>
              </a:rPr>
              <a:t>Deep copy</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a={1,2,3};</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b=</a:t>
            </a:r>
            <a:r>
              <a:rPr lang="en-US" sz="1800" dirty="0" err="1">
                <a:effectLst/>
                <a:latin typeface="Calibri" panose="020F0502020204030204" pitchFamily="34" charset="0"/>
                <a:ea typeface="Calibri" panose="020F0502020204030204" pitchFamily="34" charset="0"/>
                <a:cs typeface="Arial" panose="020B0604020202020204" pitchFamily="34" charset="0"/>
              </a:rPr>
              <a:t>json.parse</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Json.Stringify</a:t>
            </a:r>
            <a:r>
              <a:rPr lang="en-US" sz="1800" dirty="0">
                <a:effectLst/>
                <a:latin typeface="Calibri" panose="020F0502020204030204" pitchFamily="34" charset="0"/>
                <a:ea typeface="Calibri" panose="020F0502020204030204" pitchFamily="34" charset="0"/>
                <a:cs typeface="Arial" panose="020B0604020202020204" pitchFamily="34" charset="0"/>
              </a:rPr>
              <a:t>(a));</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==&gt;means a={1,2,3} and b={1,2,3} here both a and b can referencing to different memory location.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4103127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669A-6A75-A0E2-2F2B-1BEAC8FBCBFE}"/>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Callback function:</a:t>
            </a:r>
            <a:endParaRPr lang="en-IN" dirty="0"/>
          </a:p>
        </p:txBody>
      </p:sp>
      <p:sp>
        <p:nvSpPr>
          <p:cNvPr id="3" name="Content Placeholder 2">
            <a:extLst>
              <a:ext uri="{FF2B5EF4-FFF2-40B4-BE49-F238E27FC236}">
                <a16:creationId xmlns:a16="http://schemas.microsoft.com/office/drawing/2014/main" id="{D8BA2CAB-794C-6DEF-2CE0-B8265E24397F}"/>
              </a:ext>
            </a:extLst>
          </p:cNvPr>
          <p:cNvSpPr>
            <a:spLocks noGrp="1"/>
          </p:cNvSpPr>
          <p:nvPr>
            <p:ph idx="1"/>
          </p:nvPr>
        </p:nvSpPr>
        <p:spPr/>
        <p:txBody>
          <a:bodyPr>
            <a:normAutofit/>
          </a:bodyPr>
          <a:lstStyle/>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 function can passed as parameter to another function then it will be a callback function.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err="1">
                <a:effectLst/>
                <a:latin typeface="Calibri" panose="020F0502020204030204" pitchFamily="34" charset="0"/>
                <a:ea typeface="Calibri" panose="020F0502020204030204" pitchFamily="34" charset="0"/>
                <a:cs typeface="Arial" panose="020B0604020202020204" pitchFamily="34" charset="0"/>
              </a:rPr>
              <a:t>functionOne</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err,daat</a:t>
            </a:r>
            <a:r>
              <a:rPr lang="en-US" sz="1800" dirty="0">
                <a:effectLst/>
                <a:latin typeface="Calibri" panose="020F0502020204030204" pitchFamily="34" charset="0"/>
                <a:ea typeface="Calibri" panose="020F0502020204030204" pitchFamily="34" charset="0"/>
                <a:cs typeface="Arial" panose="020B0604020202020204" pitchFamily="34" charset="0"/>
              </a:rPr>
              <a:t>=&gt;{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if(err){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return err;}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console.log(data);</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err="1">
                <a:effectLst/>
                <a:latin typeface="Calibri" panose="020F0502020204030204" pitchFamily="34" charset="0"/>
                <a:ea typeface="Calibri" panose="020F0502020204030204" pitchFamily="34" charset="0"/>
                <a:cs typeface="Arial" panose="020B0604020202020204" pitchFamily="34" charset="0"/>
              </a:rPr>
              <a:t>functionTwo</a:t>
            </a:r>
            <a:r>
              <a:rPr lang="en-US" sz="1800" dirty="0">
                <a:effectLst/>
                <a:latin typeface="Calibri" panose="020F0502020204030204" pitchFamily="34" charset="0"/>
                <a:ea typeface="Calibri" panose="020F0502020204030204" pitchFamily="34" charset="0"/>
                <a:cs typeface="Arial" panose="020B0604020202020204" pitchFamily="34" charset="0"/>
              </a:rPr>
              <a:t>(callback)</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callback(</a:t>
            </a:r>
            <a:r>
              <a:rPr lang="en-US" sz="1800" dirty="0" err="1">
                <a:effectLst/>
                <a:latin typeface="Calibri" panose="020F0502020204030204" pitchFamily="34" charset="0"/>
                <a:ea typeface="Calibri" panose="020F0502020204030204" pitchFamily="34" charset="0"/>
                <a:cs typeface="Arial" panose="020B0604020202020204" pitchFamily="34" charset="0"/>
              </a:rPr>
              <a:t>null,'Hi</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err="1">
                <a:effectLst/>
                <a:latin typeface="Calibri" panose="020F0502020204030204" pitchFamily="34" charset="0"/>
                <a:ea typeface="Calibri" panose="020F0502020204030204" pitchFamily="34" charset="0"/>
                <a:cs typeface="Arial" panose="020B0604020202020204" pitchFamily="34" charset="0"/>
              </a:rPr>
              <a:t>functionTwo</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functionOne</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spcBef>
                <a:spcPts val="0"/>
              </a:spcBef>
              <a:buNone/>
            </a:pPr>
            <a:endParaRPr lang="en-IN" dirty="0"/>
          </a:p>
        </p:txBody>
      </p:sp>
    </p:spTree>
    <p:extLst>
      <p:ext uri="{BB962C8B-B14F-4D97-AF65-F5344CB8AC3E}">
        <p14:creationId xmlns:p14="http://schemas.microsoft.com/office/powerpoint/2010/main" val="981734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19F92-8BDC-1EE4-E4A8-BEC591BDF1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CF11C9-13B3-5979-D6B0-C3D484AB4CFF}"/>
              </a:ext>
            </a:extLst>
          </p:cNvPr>
          <p:cNvSpPr>
            <a:spLocks noGrp="1"/>
          </p:cNvSpPr>
          <p:nvPr>
            <p:ph idx="1"/>
          </p:nvPr>
        </p:nvSpPr>
        <p:spPr/>
        <p:txBody>
          <a:bodyPr/>
          <a:lstStyle/>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--&gt;Event Bubbling:</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If two events are there event1 and event2 then firing will start from event2 to event1 nothing but bubbling up.</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--&gt;</a:t>
            </a:r>
            <a: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Event Capturing/Event delegation: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If two events are there event1 and event2 then firing will start from event1 to event2 nothing but capturing down.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4330127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447C-D9AE-7A10-EC8E-B153F90F419C}"/>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Generators</a:t>
            </a:r>
            <a:endParaRPr lang="en-IN" dirty="0"/>
          </a:p>
        </p:txBody>
      </p:sp>
      <p:sp>
        <p:nvSpPr>
          <p:cNvPr id="3" name="Content Placeholder 2">
            <a:extLst>
              <a:ext uri="{FF2B5EF4-FFF2-40B4-BE49-F238E27FC236}">
                <a16:creationId xmlns:a16="http://schemas.microsoft.com/office/drawing/2014/main" id="{B4C899CD-00D3-2521-680E-1F11E38555B6}"/>
              </a:ext>
            </a:extLst>
          </p:cNvPr>
          <p:cNvSpPr>
            <a:spLocks noGrp="1"/>
          </p:cNvSpPr>
          <p:nvPr>
            <p:ph idx="1"/>
          </p:nvPr>
        </p:nvSpPr>
        <p:spPr/>
        <p:txBody>
          <a:bodyPr>
            <a:normAutofit fontScale="92500" lnSpcReduction="20000"/>
          </a:bodyPr>
          <a:lstStyle/>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--&gt;Generators are used to pause and resume the block of code, here generators can have two methods which are </a:t>
            </a:r>
            <a:r>
              <a:rPr lang="en-US" sz="1800" b="1" dirty="0">
                <a:effectLst/>
                <a:latin typeface="Calibri" panose="020F0502020204030204" pitchFamily="34" charset="0"/>
                <a:ea typeface="Calibri" panose="020F0502020204030204" pitchFamily="34" charset="0"/>
                <a:cs typeface="Arial" panose="020B0604020202020204" pitchFamily="34" charset="0"/>
              </a:rPr>
              <a:t>yield()</a:t>
            </a:r>
            <a:r>
              <a:rPr lang="en-US" sz="1800" dirty="0">
                <a:effectLst/>
                <a:latin typeface="Calibri" panose="020F0502020204030204" pitchFamily="34" charset="0"/>
                <a:ea typeface="Calibri" panose="020F0502020204030204" pitchFamily="34" charset="0"/>
                <a:cs typeface="Arial" panose="020B0604020202020204" pitchFamily="34" charset="0"/>
              </a:rPr>
              <a:t> and </a:t>
            </a:r>
            <a:r>
              <a:rPr lang="en-US" sz="1800" b="1" dirty="0">
                <a:effectLst/>
                <a:latin typeface="Calibri" panose="020F0502020204030204" pitchFamily="34" charset="0"/>
                <a:ea typeface="Calibri" panose="020F0502020204030204" pitchFamily="34" charset="0"/>
                <a:cs typeface="Arial" panose="020B0604020202020204" pitchFamily="34" charset="0"/>
              </a:rPr>
              <a:t>next()</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--&gt;if we give run next method then code can run until first yield finding.</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function* Add(x)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console.log("first yield");//first next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yield x + 1;</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console.log("second yield");//second next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var y = yield(null);</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y = 6</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console.log("third yield");//third next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return x + 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var gen = Add(5);</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err="1">
                <a:effectLst/>
                <a:latin typeface="Calibri" panose="020F0502020204030204" pitchFamily="34" charset="0"/>
                <a:ea typeface="Calibri" panose="020F0502020204030204" pitchFamily="34" charset="0"/>
                <a:cs typeface="Arial" panose="020B0604020202020204" pitchFamily="34" charset="0"/>
              </a:rPr>
              <a:t>gen.next</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err="1">
                <a:effectLst/>
                <a:latin typeface="Calibri" panose="020F0502020204030204" pitchFamily="34" charset="0"/>
                <a:ea typeface="Calibri" panose="020F0502020204030204" pitchFamily="34" charset="0"/>
                <a:cs typeface="Arial" panose="020B0604020202020204" pitchFamily="34" charset="0"/>
              </a:rPr>
              <a:t>gen.next</a:t>
            </a: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err="1">
                <a:effectLst/>
                <a:latin typeface="Calibri" panose="020F0502020204030204" pitchFamily="34" charset="0"/>
                <a:ea typeface="Calibri" panose="020F0502020204030204" pitchFamily="34" charset="0"/>
                <a:cs typeface="Arial" panose="020B0604020202020204" pitchFamily="34" charset="0"/>
              </a:rPr>
              <a:t>gen.next</a:t>
            </a: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spcBef>
                <a:spcPts val="0"/>
              </a:spcBef>
              <a:buNone/>
            </a:pPr>
            <a:endParaRPr lang="en-IN" dirty="0"/>
          </a:p>
        </p:txBody>
      </p:sp>
    </p:spTree>
    <p:extLst>
      <p:ext uri="{BB962C8B-B14F-4D97-AF65-F5344CB8AC3E}">
        <p14:creationId xmlns:p14="http://schemas.microsoft.com/office/powerpoint/2010/main" val="2564196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06BB-0A6A-ADBD-70B9-3A0EA7085416}"/>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Difference between local and session storage?</a:t>
            </a:r>
            <a:endParaRPr lang="en-IN" dirty="0"/>
          </a:p>
        </p:txBody>
      </p:sp>
      <p:sp>
        <p:nvSpPr>
          <p:cNvPr id="3" name="Content Placeholder 2">
            <a:extLst>
              <a:ext uri="{FF2B5EF4-FFF2-40B4-BE49-F238E27FC236}">
                <a16:creationId xmlns:a16="http://schemas.microsoft.com/office/drawing/2014/main" id="{38971675-86EF-DE15-6E6A-E2184C816118}"/>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Here </a:t>
            </a:r>
            <a:r>
              <a:rPr lang="en-US" sz="1800" dirty="0" err="1">
                <a:effectLst/>
                <a:latin typeface="Calibri" panose="020F0502020204030204" pitchFamily="34" charset="0"/>
                <a:ea typeface="Calibri" panose="020F0502020204030204" pitchFamily="34" charset="0"/>
                <a:cs typeface="Arial" panose="020B0604020202020204" pitchFamily="34" charset="0"/>
              </a:rPr>
              <a:t>localstorage</a:t>
            </a:r>
            <a:r>
              <a:rPr lang="en-US" sz="1800" dirty="0">
                <a:effectLst/>
                <a:latin typeface="Calibri" panose="020F0502020204030204" pitchFamily="34" charset="0"/>
                <a:ea typeface="Calibri" panose="020F0502020204030204" pitchFamily="34" charset="0"/>
                <a:cs typeface="Arial" panose="020B0604020202020204" pitchFamily="34" charset="0"/>
              </a:rPr>
              <a:t> can be stored without any expiration time if we want to delete </a:t>
            </a:r>
            <a:r>
              <a:rPr lang="en-US" sz="1800" dirty="0" err="1">
                <a:effectLst/>
                <a:latin typeface="Calibri" panose="020F0502020204030204" pitchFamily="34" charset="0"/>
                <a:ea typeface="Calibri" panose="020F0502020204030204" pitchFamily="34" charset="0"/>
                <a:cs typeface="Arial" panose="020B0604020202020204" pitchFamily="34" charset="0"/>
              </a:rPr>
              <a:t>localstorage</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doen</a:t>
            </a:r>
            <a:r>
              <a:rPr lang="en-US" sz="1800" dirty="0">
                <a:effectLst/>
                <a:latin typeface="Calibri" panose="020F0502020204030204" pitchFamily="34" charset="0"/>
                <a:ea typeface="Calibri" panose="020F0502020204030204" pitchFamily="34" charset="0"/>
                <a:cs typeface="Arial" panose="020B0604020202020204" pitchFamily="34" charset="0"/>
              </a:rPr>
              <a:t> with </a:t>
            </a:r>
            <a:r>
              <a:rPr lang="en-US" sz="1800" dirty="0" err="1">
                <a:effectLst/>
                <a:latin typeface="Calibri" panose="020F0502020204030204" pitchFamily="34" charset="0"/>
                <a:ea typeface="Calibri" panose="020F0502020204030204" pitchFamily="34" charset="0"/>
                <a:cs typeface="Arial" panose="020B0604020202020204" pitchFamily="34" charset="0"/>
              </a:rPr>
              <a:t>javascript</a:t>
            </a:r>
            <a:r>
              <a:rPr lang="en-US" sz="1800" dirty="0">
                <a:effectLst/>
                <a:latin typeface="Calibri" panose="020F0502020204030204" pitchFamily="34" charset="0"/>
                <a:ea typeface="Calibri" panose="020F0502020204030204" pitchFamily="34" charset="0"/>
                <a:cs typeface="Arial" panose="020B0604020202020204" pitchFamily="34" charset="0"/>
              </a:rPr>
              <a:t> or clear cache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--&gt;Session storage only available duration of browser session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495647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5BA61D17-7F41-4B2F-8C32-B20F80CAD047}"/>
              </a:ext>
            </a:extLst>
          </p:cNvPr>
          <p:cNvSpPr>
            <a:spLocks noGrp="1"/>
          </p:cNvSpPr>
          <p:nvPr>
            <p:ph type="title"/>
          </p:nvPr>
        </p:nvSpPr>
        <p:spPr>
          <a:xfrm>
            <a:off x="1245072" y="1289765"/>
            <a:ext cx="3651101" cy="4270963"/>
          </a:xfrm>
        </p:spPr>
        <p:txBody>
          <a:bodyPr anchor="ctr">
            <a:normAutofit/>
          </a:bodyPr>
          <a:lstStyle/>
          <a:p>
            <a:pPr algn="ctr"/>
            <a:r>
              <a:rPr lang="en-US" sz="5000" b="1" i="0">
                <a:solidFill>
                  <a:schemeClr val="bg1"/>
                </a:solidFill>
                <a:effectLst/>
                <a:latin typeface="-apple-system"/>
              </a:rPr>
              <a:t>What are the advantages of using promises instead of callbacks?</a:t>
            </a:r>
            <a:endParaRPr lang="en-IN" sz="500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E65C622A-9F01-4665-8614-37633DF5217A}"/>
              </a:ext>
            </a:extLst>
          </p:cNvPr>
          <p:cNvSpPr>
            <a:spLocks noGrp="1"/>
          </p:cNvSpPr>
          <p:nvPr>
            <p:ph idx="1"/>
          </p:nvPr>
        </p:nvSpPr>
        <p:spPr>
          <a:xfrm>
            <a:off x="6096000" y="388865"/>
            <a:ext cx="5742189" cy="5974415"/>
          </a:xfrm>
        </p:spPr>
        <p:txBody>
          <a:bodyPr anchor="ctr">
            <a:normAutofit/>
          </a:bodyPr>
          <a:lstStyle/>
          <a:p>
            <a:r>
              <a:rPr lang="en-US" b="0" i="0" dirty="0">
                <a:effectLst/>
                <a:latin typeface="-apple-system"/>
              </a:rPr>
              <a:t>The main advantage of using promise is you get an object to decide the action that needs to be taken after the async task completes. </a:t>
            </a:r>
          </a:p>
          <a:p>
            <a:r>
              <a:rPr lang="en-US" b="0" i="0" dirty="0">
                <a:effectLst/>
                <a:latin typeface="-apple-system"/>
              </a:rPr>
              <a:t>This gives more manageable code and avoids callback hell.</a:t>
            </a:r>
            <a:endParaRPr lang="en-IN"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5008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E8F7-1786-81A9-0259-00009DC4B5EE}"/>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Difference b/w http and http2</a:t>
            </a:r>
            <a:endParaRPr lang="en-IN" dirty="0"/>
          </a:p>
        </p:txBody>
      </p:sp>
      <p:sp>
        <p:nvSpPr>
          <p:cNvPr id="3" name="Content Placeholder 2">
            <a:extLst>
              <a:ext uri="{FF2B5EF4-FFF2-40B4-BE49-F238E27FC236}">
                <a16:creationId xmlns:a16="http://schemas.microsoft.com/office/drawing/2014/main" id="{18DFD1FD-DE82-2BBF-BB28-015468AEDA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03660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29E7-B3DA-3BAA-767C-15720989D843}"/>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What is token authentication.</a:t>
            </a:r>
            <a:endParaRPr lang="en-IN" dirty="0"/>
          </a:p>
        </p:txBody>
      </p:sp>
      <p:sp>
        <p:nvSpPr>
          <p:cNvPr id="3" name="Content Placeholder 2">
            <a:extLst>
              <a:ext uri="{FF2B5EF4-FFF2-40B4-BE49-F238E27FC236}">
                <a16:creationId xmlns:a16="http://schemas.microsoft.com/office/drawing/2014/main" id="{621C30EF-6DAF-C069-265B-864CFAED04B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250995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6049-126A-ED97-76ED-9F95E607BB8B}"/>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Difference b/w exports and </a:t>
            </a:r>
            <a:r>
              <a:rPr lang="en-US" sz="1800" b="1" dirty="0" err="1">
                <a:effectLst/>
                <a:latin typeface="Calibri" panose="020F0502020204030204" pitchFamily="34" charset="0"/>
                <a:ea typeface="Calibri" panose="020F0502020204030204" pitchFamily="34" charset="0"/>
                <a:cs typeface="Arial" panose="020B0604020202020204" pitchFamily="34" charset="0"/>
              </a:rPr>
              <a:t>module.export</a:t>
            </a:r>
            <a:endParaRPr lang="en-IN" dirty="0"/>
          </a:p>
        </p:txBody>
      </p:sp>
      <p:sp>
        <p:nvSpPr>
          <p:cNvPr id="3" name="Content Placeholder 2">
            <a:extLst>
              <a:ext uri="{FF2B5EF4-FFF2-40B4-BE49-F238E27FC236}">
                <a16:creationId xmlns:a16="http://schemas.microsoft.com/office/drawing/2014/main" id="{01FA8219-9F6E-6F51-478A-1F65254827A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303472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FB484-0FE9-96E0-70BF-CCDDFEDD246E}"/>
              </a:ext>
            </a:extLst>
          </p:cNvPr>
          <p:cNvSpPr>
            <a:spLocks noGrp="1"/>
          </p:cNvSpPr>
          <p:nvPr>
            <p:ph type="title"/>
          </p:nvPr>
        </p:nvSpPr>
        <p:spPr/>
        <p:txBody>
          <a:bodyPr/>
          <a:lstStyle/>
          <a:p>
            <a:r>
              <a:rPr lang="en-IN" dirty="0"/>
              <a:t>Array Some()</a:t>
            </a:r>
          </a:p>
        </p:txBody>
      </p:sp>
      <p:sp>
        <p:nvSpPr>
          <p:cNvPr id="3" name="Content Placeholder 2">
            <a:extLst>
              <a:ext uri="{FF2B5EF4-FFF2-40B4-BE49-F238E27FC236}">
                <a16:creationId xmlns:a16="http://schemas.microsoft.com/office/drawing/2014/main" id="{58A73BA4-BC75-7395-3D78-2341620D970B}"/>
              </a:ext>
            </a:extLst>
          </p:cNvPr>
          <p:cNvSpPr>
            <a:spLocks noGrp="1"/>
          </p:cNvSpPr>
          <p:nvPr>
            <p:ph idx="1"/>
          </p:nvPr>
        </p:nvSpPr>
        <p:spPr/>
        <p:txBody>
          <a:bodyPr>
            <a:normAutofit/>
          </a:bodyPr>
          <a:lstStyle/>
          <a:p>
            <a:pPr marL="0" indent="0">
              <a:lnSpc>
                <a:spcPct val="107000"/>
              </a:lnSpc>
              <a:spcBef>
                <a:spcPts val="0"/>
              </a:spcBef>
              <a:buNone/>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some() method:</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--&gt;The return value of some method is true/false here it will check weather the item exist or not in the array if item will exist then return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true else return false.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var a=[1,2,3,4,5];</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var b=[];</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function </a:t>
            </a:r>
            <a:r>
              <a:rPr lang="en-US" sz="1800" dirty="0" err="1">
                <a:effectLst/>
                <a:latin typeface="Calibri" panose="020F0502020204030204" pitchFamily="34" charset="0"/>
                <a:ea typeface="Calibri" panose="020F0502020204030204" pitchFamily="34" charset="0"/>
                <a:cs typeface="Arial" panose="020B0604020202020204" pitchFamily="34" charset="0"/>
              </a:rPr>
              <a:t>ageCount</a:t>
            </a:r>
            <a:r>
              <a:rPr lang="en-US" sz="1800" dirty="0">
                <a:effectLst/>
                <a:latin typeface="Calibri" panose="020F0502020204030204" pitchFamily="34" charset="0"/>
                <a:ea typeface="Calibri" panose="020F0502020204030204" pitchFamily="34" charset="0"/>
                <a:cs typeface="Arial" panose="020B0604020202020204" pitchFamily="34" charset="0"/>
              </a:rPr>
              <a:t>(age){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b.push</a:t>
            </a:r>
            <a:r>
              <a:rPr lang="en-US" sz="1800" dirty="0">
                <a:effectLst/>
                <a:latin typeface="Calibri" panose="020F0502020204030204" pitchFamily="34" charset="0"/>
                <a:ea typeface="Calibri" panose="020F0502020204030204" pitchFamily="34" charset="0"/>
                <a:cs typeface="Arial" panose="020B0604020202020204" pitchFamily="34" charset="0"/>
              </a:rPr>
              <a:t>(age);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return age&gt;4;</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var some=</a:t>
            </a:r>
            <a:r>
              <a:rPr lang="en-US" sz="1800" dirty="0" err="1">
                <a:effectLst/>
                <a:latin typeface="Calibri" panose="020F0502020204030204" pitchFamily="34" charset="0"/>
                <a:ea typeface="Calibri" panose="020F0502020204030204" pitchFamily="34" charset="0"/>
                <a:cs typeface="Arial" panose="020B0604020202020204" pitchFamily="34" charset="0"/>
              </a:rPr>
              <a:t>a.some</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ageCount</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console.log(b);</a:t>
            </a: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console.log(some);</a:t>
            </a:r>
            <a:endParaRPr lang="en-IN" dirty="0"/>
          </a:p>
        </p:txBody>
      </p:sp>
    </p:spTree>
    <p:extLst>
      <p:ext uri="{BB962C8B-B14F-4D97-AF65-F5344CB8AC3E}">
        <p14:creationId xmlns:p14="http://schemas.microsoft.com/office/powerpoint/2010/main" val="41633492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794E9-58BD-3852-DB0B-3626AA81755A}"/>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create sample listener </a:t>
            </a:r>
            <a:endParaRPr lang="en-IN" dirty="0"/>
          </a:p>
        </p:txBody>
      </p:sp>
      <p:sp>
        <p:nvSpPr>
          <p:cNvPr id="3" name="Content Placeholder 2">
            <a:extLst>
              <a:ext uri="{FF2B5EF4-FFF2-40B4-BE49-F238E27FC236}">
                <a16:creationId xmlns:a16="http://schemas.microsoft.com/office/drawing/2014/main" id="{0746DACD-C440-00D5-A57F-6E496B75A78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772324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378A-890B-9BC3-8519-CA7EE30CB79D}"/>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What are exit codes in Node.js? List some exit codes?</a:t>
            </a:r>
            <a:endParaRPr lang="en-IN" dirty="0"/>
          </a:p>
        </p:txBody>
      </p:sp>
      <p:sp>
        <p:nvSpPr>
          <p:cNvPr id="3" name="Content Placeholder 2">
            <a:extLst>
              <a:ext uri="{FF2B5EF4-FFF2-40B4-BE49-F238E27FC236}">
                <a16:creationId xmlns:a16="http://schemas.microsoft.com/office/drawing/2014/main" id="{4CF203A7-6063-28B9-9F6B-76EE76435A29}"/>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Exit codes are specific codes that are used to end a “process” (a global object used to represent a node process).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ex:unused,Fatal</a:t>
            </a:r>
            <a:r>
              <a:rPr lang="en-US" sz="1800" dirty="0">
                <a:effectLst/>
                <a:latin typeface="Calibri" panose="020F0502020204030204" pitchFamily="34" charset="0"/>
                <a:ea typeface="Calibri" panose="020F0502020204030204" pitchFamily="34" charset="0"/>
                <a:cs typeface="Arial" panose="020B0604020202020204" pitchFamily="34" charset="0"/>
              </a:rPr>
              <a:t> Error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8029937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D77B0-1937-1881-CDFD-C6B0830738CE}"/>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what is buffer class in Node </a:t>
            </a:r>
            <a:r>
              <a:rPr lang="en-US" sz="1800" b="1" dirty="0" err="1">
                <a:effectLst/>
                <a:latin typeface="Calibri" panose="020F0502020204030204" pitchFamily="34" charset="0"/>
                <a:ea typeface="Calibri" panose="020F0502020204030204" pitchFamily="34" charset="0"/>
                <a:cs typeface="Arial" panose="020B0604020202020204" pitchFamily="34" charset="0"/>
              </a:rPr>
              <a:t>js</a:t>
            </a:r>
            <a:r>
              <a:rPr lang="en-US" sz="1800" b="1" dirty="0">
                <a:effectLst/>
                <a:latin typeface="Calibri" panose="020F0502020204030204" pitchFamily="34" charset="0"/>
                <a:ea typeface="Calibri" panose="020F050202020403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DF7E15A0-6199-DE4E-CBF2-9C7A2AD0D965}"/>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Node provides Buffer class which provides instances to store raw data similar to an array of integers but corresponds to a raw memory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allocation outside the V8 heap. Buffer class is a global class that can be accessed in an application without importing the buffer module.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a:t>
            </a:r>
            <a:r>
              <a:rPr lang="en-US" sz="1800" dirty="0" err="1">
                <a:effectLst/>
                <a:latin typeface="Calibri" panose="020F0502020204030204" pitchFamily="34" charset="0"/>
                <a:ea typeface="Calibri" panose="020F0502020204030204" pitchFamily="34" charset="0"/>
                <a:cs typeface="Arial" panose="020B0604020202020204" pitchFamily="34" charset="0"/>
              </a:rPr>
              <a:t>buf</a:t>
            </a:r>
            <a:r>
              <a:rPr lang="en-US" sz="1800" dirty="0">
                <a:effectLst/>
                <a:latin typeface="Calibri" panose="020F0502020204030204" pitchFamily="34" charset="0"/>
                <a:ea typeface="Calibri" panose="020F0502020204030204" pitchFamily="34" charset="0"/>
                <a:cs typeface="Arial" panose="020B0604020202020204" pitchFamily="34" charset="0"/>
              </a:rPr>
              <a:t> = new Buffer(256);</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len</a:t>
            </a:r>
            <a:r>
              <a:rPr lang="en-US" sz="1800" dirty="0">
                <a:effectLst/>
                <a:latin typeface="Calibri" panose="020F0502020204030204" pitchFamily="34" charset="0"/>
                <a:ea typeface="Calibri" panose="020F0502020204030204" pitchFamily="34" charset="0"/>
                <a:cs typeface="Arial" panose="020B0604020202020204" pitchFamily="34" charset="0"/>
              </a:rPr>
              <a:t> = </a:t>
            </a:r>
            <a:r>
              <a:rPr lang="en-US" sz="1800" dirty="0" err="1">
                <a:effectLst/>
                <a:latin typeface="Calibri" panose="020F0502020204030204" pitchFamily="34" charset="0"/>
                <a:ea typeface="Calibri" panose="020F0502020204030204" pitchFamily="34" charset="0"/>
                <a:cs typeface="Arial" panose="020B0604020202020204" pitchFamily="34" charset="0"/>
              </a:rPr>
              <a:t>buf.write</a:t>
            </a:r>
            <a:r>
              <a:rPr lang="en-US" sz="1800" dirty="0">
                <a:effectLst/>
                <a:latin typeface="Calibri" panose="020F0502020204030204" pitchFamily="34" charset="0"/>
                <a:ea typeface="Calibri" panose="020F0502020204030204" pitchFamily="34" charset="0"/>
                <a:cs typeface="Arial" panose="020B0604020202020204" pitchFamily="34" charset="0"/>
              </a:rPr>
              <a:t>("Simply");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console.log("Octets written : "+  </a:t>
            </a:r>
            <a:r>
              <a:rPr lang="en-US" sz="1800" dirty="0" err="1">
                <a:effectLst/>
                <a:latin typeface="Calibri" panose="020F0502020204030204" pitchFamily="34" charset="0"/>
                <a:ea typeface="Calibri" panose="020F0502020204030204" pitchFamily="34" charset="0"/>
                <a:cs typeface="Arial" panose="020B0604020202020204" pitchFamily="34" charset="0"/>
              </a:rPr>
              <a:t>len</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3543284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06875-792A-00E8-A760-FBB61345B160}"/>
              </a:ext>
            </a:extLst>
          </p:cNvPr>
          <p:cNvSpPr>
            <a:spLocks noGrp="1"/>
          </p:cNvSpPr>
          <p:nvPr>
            <p:ph type="title"/>
          </p:nvPr>
        </p:nvSpPr>
        <p:spPr/>
        <p:txBody>
          <a:bodyPr/>
          <a:lstStyle/>
          <a:p>
            <a:r>
              <a:rPr lang="en-US" sz="1800" b="1" dirty="0" err="1">
                <a:effectLst/>
                <a:latin typeface="Calibri" panose="020F0502020204030204" pitchFamily="34" charset="0"/>
                <a:ea typeface="Calibri" panose="020F0502020204030204" pitchFamily="34" charset="0"/>
                <a:cs typeface="Arial" panose="020B0604020202020204" pitchFamily="34" charset="0"/>
              </a:rPr>
              <a:t>stdout</a:t>
            </a:r>
            <a:r>
              <a:rPr lang="en-US" sz="1800" b="1" dirty="0">
                <a:effectLst/>
                <a:latin typeface="Calibri" panose="020F0502020204030204" pitchFamily="34" charset="0"/>
                <a:ea typeface="Calibri" panose="020F0502020204030204" pitchFamily="34" charset="0"/>
                <a:cs typeface="Arial" panose="020B0604020202020204" pitchFamily="34" charset="0"/>
              </a:rPr>
              <a:t> and stderr</a:t>
            </a:r>
            <a:endParaRPr lang="en-IN" dirty="0"/>
          </a:p>
        </p:txBody>
      </p:sp>
      <p:sp>
        <p:nvSpPr>
          <p:cNvPr id="3" name="Content Placeholder 2">
            <a:extLst>
              <a:ext uri="{FF2B5EF4-FFF2-40B4-BE49-F238E27FC236}">
                <a16:creationId xmlns:a16="http://schemas.microsoft.com/office/drawing/2014/main" id="{05A928ED-0E1F-72D8-B666-535F69A93491}"/>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console.log("I will </a:t>
            </a:r>
            <a:r>
              <a:rPr lang="en-US" sz="1800" dirty="0" err="1">
                <a:effectLst/>
                <a:latin typeface="Calibri" panose="020F0502020204030204" pitchFamily="34" charset="0"/>
                <a:ea typeface="Calibri" panose="020F0502020204030204" pitchFamily="34" charset="0"/>
                <a:cs typeface="Arial" panose="020B0604020202020204" pitchFamily="34" charset="0"/>
              </a:rPr>
              <a:t>goto</a:t>
            </a:r>
            <a:r>
              <a:rPr lang="en-US" sz="1800" dirty="0">
                <a:effectLst/>
                <a:latin typeface="Calibri" panose="020F0502020204030204" pitchFamily="34" charset="0"/>
                <a:ea typeface="Calibri" panose="020F0502020204030204" pitchFamily="34" charset="0"/>
                <a:cs typeface="Arial" panose="020B0604020202020204" pitchFamily="34" charset="0"/>
              </a:rPr>
              <a:t> the STDOUT");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console.error</a:t>
            </a:r>
            <a:r>
              <a:rPr lang="en-US" sz="1800" dirty="0">
                <a:effectLst/>
                <a:latin typeface="Calibri" panose="020F0502020204030204" pitchFamily="34" charset="0"/>
                <a:ea typeface="Calibri" panose="020F0502020204030204" pitchFamily="34" charset="0"/>
                <a:cs typeface="Arial" panose="020B0604020202020204" pitchFamily="34" charset="0"/>
              </a:rPr>
              <a:t>("I will </a:t>
            </a:r>
            <a:r>
              <a:rPr lang="en-US" sz="1800" dirty="0" err="1">
                <a:effectLst/>
                <a:latin typeface="Calibri" panose="020F0502020204030204" pitchFamily="34" charset="0"/>
                <a:ea typeface="Calibri" panose="020F0502020204030204" pitchFamily="34" charset="0"/>
                <a:cs typeface="Arial" panose="020B0604020202020204" pitchFamily="34" charset="0"/>
              </a:rPr>
              <a:t>goto</a:t>
            </a:r>
            <a:r>
              <a:rPr lang="en-US" sz="1800" dirty="0">
                <a:effectLst/>
                <a:latin typeface="Calibri" panose="020F0502020204030204" pitchFamily="34" charset="0"/>
                <a:ea typeface="Calibri" panose="020F0502020204030204" pitchFamily="34" charset="0"/>
                <a:cs typeface="Arial" panose="020B0604020202020204" pitchFamily="34" charset="0"/>
              </a:rPr>
              <a:t> the STDERR");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process.stdout.write</a:t>
            </a:r>
            <a:r>
              <a:rPr lang="en-US" sz="1800" dirty="0">
                <a:effectLst/>
                <a:latin typeface="Calibri" panose="020F0502020204030204" pitchFamily="34" charset="0"/>
                <a:ea typeface="Calibri" panose="020F0502020204030204" pitchFamily="34" charset="0"/>
                <a:cs typeface="Arial" panose="020B0604020202020204" pitchFamily="34" charset="0"/>
              </a:rPr>
              <a:t>("I will </a:t>
            </a:r>
            <a:r>
              <a:rPr lang="en-US" sz="1800" dirty="0" err="1">
                <a:effectLst/>
                <a:latin typeface="Calibri" panose="020F0502020204030204" pitchFamily="34" charset="0"/>
                <a:ea typeface="Calibri" panose="020F0502020204030204" pitchFamily="34" charset="0"/>
                <a:cs typeface="Arial" panose="020B0604020202020204" pitchFamily="34" charset="0"/>
              </a:rPr>
              <a:t>goto</a:t>
            </a:r>
            <a:r>
              <a:rPr lang="en-US" sz="1800" dirty="0">
                <a:effectLst/>
                <a:latin typeface="Calibri" panose="020F0502020204030204" pitchFamily="34" charset="0"/>
                <a:ea typeface="Calibri" panose="020F0502020204030204" pitchFamily="34" charset="0"/>
                <a:cs typeface="Arial" panose="020B0604020202020204" pitchFamily="34" charset="0"/>
              </a:rPr>
              <a:t> the STDOUT")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process.stderr.write</a:t>
            </a:r>
            <a:r>
              <a:rPr lang="en-US" sz="1800" dirty="0">
                <a:effectLst/>
                <a:latin typeface="Calibri" panose="020F0502020204030204" pitchFamily="34" charset="0"/>
                <a:ea typeface="Calibri" panose="020F0502020204030204" pitchFamily="34" charset="0"/>
                <a:cs typeface="Arial" panose="020B0604020202020204" pitchFamily="34" charset="0"/>
              </a:rPr>
              <a:t>("I will </a:t>
            </a:r>
            <a:r>
              <a:rPr lang="en-US" sz="1800" dirty="0" err="1">
                <a:effectLst/>
                <a:latin typeface="Calibri" panose="020F0502020204030204" pitchFamily="34" charset="0"/>
                <a:ea typeface="Calibri" panose="020F0502020204030204" pitchFamily="34" charset="0"/>
                <a:cs typeface="Arial" panose="020B0604020202020204" pitchFamily="34" charset="0"/>
              </a:rPr>
              <a:t>goto</a:t>
            </a:r>
            <a:r>
              <a:rPr lang="en-US" sz="1800" dirty="0">
                <a:effectLst/>
                <a:latin typeface="Calibri" panose="020F0502020204030204" pitchFamily="34" charset="0"/>
                <a:ea typeface="Calibri" panose="020F0502020204030204" pitchFamily="34" charset="0"/>
                <a:cs typeface="Arial" panose="020B0604020202020204" pitchFamily="34" charset="0"/>
              </a:rPr>
              <a:t> the STDERR")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8442425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F3F3-BA6A-6AEE-96AF-946E40BF5F8A}"/>
              </a:ext>
            </a:extLst>
          </p:cNvPr>
          <p:cNvSpPr>
            <a:spLocks noGrp="1"/>
          </p:cNvSpPr>
          <p:nvPr>
            <p:ph type="title"/>
          </p:nvPr>
        </p:nvSpPr>
        <p:spPr/>
        <p:txBody>
          <a:bodyPr/>
          <a:lstStyle/>
          <a:p>
            <a:r>
              <a:rPr lang="en-IN" dirty="0"/>
              <a:t>Array methods</a:t>
            </a:r>
          </a:p>
        </p:txBody>
      </p:sp>
      <p:sp>
        <p:nvSpPr>
          <p:cNvPr id="3" name="Content Placeholder 2">
            <a:extLst>
              <a:ext uri="{FF2B5EF4-FFF2-40B4-BE49-F238E27FC236}">
                <a16:creationId xmlns:a16="http://schemas.microsoft.com/office/drawing/2014/main" id="{20048B5D-8718-6F7E-1187-26D33C2B5365}"/>
              </a:ext>
            </a:extLst>
          </p:cNvPr>
          <p:cNvSpPr>
            <a:spLocks noGrp="1"/>
          </p:cNvSpPr>
          <p:nvPr>
            <p:ph idx="1"/>
          </p:nvPr>
        </p:nvSpPr>
        <p:spPr/>
        <p:txBody>
          <a:bodyPr>
            <a:normAutofit fontScale="92500" lnSpcReduction="10000"/>
          </a:bodyPr>
          <a:lstStyle/>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---&gt;Reduce():</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https://developer.mozilla.org/en-US/docs/Web/JavaScript/Reference/Global_Objects/Array/Reduce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it is used to reduce the single value from an array.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---&gt;shift():		</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https://www.w3schools.com/jsref/tryit.asp?filename=tryjsref_shift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---&gt;It can remove the first element of an array.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--&gt;unshift():</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--&gt;it is used to add the elements from beginning of array.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--&gt;pop():</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--&gt;It is used to get the last element of an array.</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416789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2AEE-106E-9C9B-4E67-84C20CC25F15}"/>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CAP theorem</a:t>
            </a:r>
            <a:endParaRPr lang="en-IN" dirty="0"/>
          </a:p>
        </p:txBody>
      </p:sp>
      <p:sp>
        <p:nvSpPr>
          <p:cNvPr id="3" name="Content Placeholder 2">
            <a:extLst>
              <a:ext uri="{FF2B5EF4-FFF2-40B4-BE49-F238E27FC236}">
                <a16:creationId xmlns:a16="http://schemas.microsoft.com/office/drawing/2014/main" id="{03B437DE-1D68-3263-8E10-B171BFC87C1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26798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BA6F6918-9AC3-445D-93D5-36CD12707469}"/>
              </a:ext>
            </a:extLst>
          </p:cNvPr>
          <p:cNvSpPr>
            <a:spLocks noGrp="1"/>
          </p:cNvSpPr>
          <p:nvPr>
            <p:ph type="title"/>
          </p:nvPr>
        </p:nvSpPr>
        <p:spPr>
          <a:xfrm>
            <a:off x="1245072" y="1289765"/>
            <a:ext cx="3651101" cy="4270963"/>
          </a:xfrm>
        </p:spPr>
        <p:txBody>
          <a:bodyPr anchor="ctr">
            <a:normAutofit/>
          </a:bodyPr>
          <a:lstStyle/>
          <a:p>
            <a:pPr algn="ctr"/>
            <a:r>
              <a:rPr lang="en-US" sz="7200" b="1" i="0">
                <a:solidFill>
                  <a:schemeClr val="bg1"/>
                </a:solidFill>
                <a:effectLst/>
                <a:latin typeface="-apple-system"/>
              </a:rPr>
              <a:t>What is fork in node JS?</a:t>
            </a:r>
            <a:endParaRPr lang="en-IN" sz="720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DA4A19D1-86AB-471A-9B2A-B41A08B43986}"/>
              </a:ext>
            </a:extLst>
          </p:cNvPr>
          <p:cNvSpPr>
            <a:spLocks noGrp="1"/>
          </p:cNvSpPr>
          <p:nvPr>
            <p:ph idx="1"/>
          </p:nvPr>
        </p:nvSpPr>
        <p:spPr>
          <a:xfrm>
            <a:off x="6397038" y="381935"/>
            <a:ext cx="5120505" cy="5974415"/>
          </a:xfrm>
        </p:spPr>
        <p:txBody>
          <a:bodyPr anchor="ctr">
            <a:normAutofit/>
          </a:bodyPr>
          <a:lstStyle/>
          <a:p>
            <a:pPr marL="0" indent="0">
              <a:buNone/>
            </a:pPr>
            <a:r>
              <a:rPr lang="en-US" b="0" i="0" dirty="0">
                <a:effectLst/>
                <a:latin typeface="-apple-system"/>
              </a:rPr>
              <a:t>A fork in general is used to spawn child processes. </a:t>
            </a:r>
          </a:p>
          <a:p>
            <a:pPr marL="0" indent="0">
              <a:buNone/>
            </a:pPr>
            <a:r>
              <a:rPr lang="en-US" b="0" i="0" dirty="0">
                <a:effectLst/>
                <a:latin typeface="-apple-system"/>
              </a:rPr>
              <a:t>In node it is used to create a new instance of v8 engine to run multiple workers to execute the code.</a:t>
            </a:r>
            <a:endParaRPr lang="en-IN"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6529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DB50-343B-628B-D4C9-523B13C87384}"/>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CAP --&gt;</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COns</a:t>
            </a:r>
            <a:endParaRPr lang="en-IN" dirty="0"/>
          </a:p>
        </p:txBody>
      </p:sp>
      <p:sp>
        <p:nvSpPr>
          <p:cNvPr id="3" name="Content Placeholder 2">
            <a:extLst>
              <a:ext uri="{FF2B5EF4-FFF2-40B4-BE49-F238E27FC236}">
                <a16:creationId xmlns:a16="http://schemas.microsoft.com/office/drawing/2014/main" id="{4380E607-F380-4399-319A-C12DACB72C9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611542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ACD1B-BDC1-01D4-4A37-1BCD0BF5C2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68D7D1-521C-4C2B-96A6-90B5A0823B3C}"/>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a:t>
            </a:r>
            <a:r>
              <a:rPr lang="en-US" sz="1800" dirty="0" err="1">
                <a:effectLst/>
                <a:latin typeface="Calibri" panose="020F0502020204030204" pitchFamily="34" charset="0"/>
                <a:ea typeface="Calibri" panose="020F0502020204030204" pitchFamily="34" charset="0"/>
                <a:cs typeface="Arial" panose="020B0604020202020204" pitchFamily="34" charset="0"/>
              </a:rPr>
              <a:t>MongolClient.connect</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url,function</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err,db</a:t>
            </a:r>
            <a:r>
              <a:rPr lang="en-US" sz="1800" dirty="0">
                <a:effectLst/>
                <a:latin typeface="Calibri" panose="020F0502020204030204" pitchFamily="34" charset="0"/>
                <a:ea typeface="Calibri" panose="020F0502020204030204" pitchFamily="34" charset="0"/>
                <a:cs typeface="Arial" panose="020B0604020202020204" pitchFamily="34" charset="0"/>
              </a:rPr>
              <a:t>)=&gt;{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dbo</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db.db</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myDb</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dbo.collection</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collectionName</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inserOne</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myobj</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err,data</a:t>
            </a:r>
            <a:r>
              <a:rPr lang="en-US" sz="1800" dirty="0">
                <a:effectLst/>
                <a:latin typeface="Calibri" panose="020F0502020204030204" pitchFamily="34" charset="0"/>
                <a:ea typeface="Calibri" panose="020F0502020204030204" pitchFamily="34" charset="0"/>
                <a:cs typeface="Arial" panose="020B0604020202020204" pitchFamily="34" charset="0"/>
              </a:rPr>
              <a:t>)=&gt;{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2148463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3E7B-38E8-7FD0-16B4-5F22EBB4ED8D}"/>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Object comparing </a:t>
            </a:r>
            <a:endParaRPr lang="en-IN" dirty="0"/>
          </a:p>
        </p:txBody>
      </p:sp>
      <p:sp>
        <p:nvSpPr>
          <p:cNvPr id="3" name="Content Placeholder 2">
            <a:extLst>
              <a:ext uri="{FF2B5EF4-FFF2-40B4-BE49-F238E27FC236}">
                <a16:creationId xmlns:a16="http://schemas.microsoft.com/office/drawing/2014/main" id="{86C190A0-0847-6E93-AE53-DB472B9CF9F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718908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0108-ECD1-69EB-6265-DA6DFF9F6D03}"/>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REST--&gt;Representation state transfer</a:t>
            </a:r>
            <a:endParaRPr lang="en-IN" dirty="0"/>
          </a:p>
        </p:txBody>
      </p:sp>
      <p:sp>
        <p:nvSpPr>
          <p:cNvPr id="3" name="Content Placeholder 2">
            <a:extLst>
              <a:ext uri="{FF2B5EF4-FFF2-40B4-BE49-F238E27FC236}">
                <a16:creationId xmlns:a16="http://schemas.microsoft.com/office/drawing/2014/main" id="{DB00DDCE-7442-1865-C959-9D37E451992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067578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60D8D-EC47-59DE-6A88-AB9836F9CCB7}"/>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SOAP--&gt;Simple Object Access Protocol</a:t>
            </a:r>
            <a:endParaRPr lang="en-IN" dirty="0"/>
          </a:p>
        </p:txBody>
      </p:sp>
      <p:sp>
        <p:nvSpPr>
          <p:cNvPr id="3" name="Content Placeholder 2">
            <a:extLst>
              <a:ext uri="{FF2B5EF4-FFF2-40B4-BE49-F238E27FC236}">
                <a16:creationId xmlns:a16="http://schemas.microsoft.com/office/drawing/2014/main" id="{9AEC1234-F23A-8E5E-5FDE-238613B336D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86447257"/>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1426</TotalTime>
  <Words>4912</Words>
  <Application>Microsoft Office PowerPoint</Application>
  <PresentationFormat>Widescreen</PresentationFormat>
  <Paragraphs>529</Paragraphs>
  <Slides>94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94</vt:i4>
      </vt:variant>
    </vt:vector>
  </HeadingPairs>
  <TitlesOfParts>
    <vt:vector size="105" baseType="lpstr">
      <vt:lpstr>-apple-system</vt:lpstr>
      <vt:lpstr>Arial</vt:lpstr>
      <vt:lpstr>Calibri</vt:lpstr>
      <vt:lpstr>Calibri Light</vt:lpstr>
      <vt:lpstr>Gill Sans Nova</vt:lpstr>
      <vt:lpstr>Roboto</vt:lpstr>
      <vt:lpstr>Segoe UI</vt:lpstr>
      <vt:lpstr>Times New Roman</vt:lpstr>
      <vt:lpstr>var(--ff-mono)</vt:lpstr>
      <vt:lpstr>Verdana</vt:lpstr>
      <vt:lpstr>GradientVTI</vt:lpstr>
      <vt:lpstr>Node JS</vt:lpstr>
      <vt:lpstr>What is Node.js and how it works?</vt:lpstr>
      <vt:lpstr>What is a first-class function in JavaScript?</vt:lpstr>
      <vt:lpstr>How do you manage packages in your node.js project?</vt:lpstr>
      <vt:lpstr>How is Node.js better than other frameworks most popularly used?</vt:lpstr>
      <vt:lpstr>Explain the steps how “Control Flow” controls the functions calls?</vt:lpstr>
      <vt:lpstr>What are some commonly used timing features of Node.js?</vt:lpstr>
      <vt:lpstr>What are the advantages of using promises instead of callbacks?</vt:lpstr>
      <vt:lpstr>What is fork in node JS?</vt:lpstr>
      <vt:lpstr>Why is Node.js single-threaded?</vt:lpstr>
      <vt:lpstr>How do you create a simple server in Node.js that returns Hello World?</vt:lpstr>
      <vt:lpstr>How many types of API functions are there in Node.js?</vt:lpstr>
      <vt:lpstr>What is the purpose of module.exports?</vt:lpstr>
      <vt:lpstr>What do you understand by callback hell?</vt:lpstr>
      <vt:lpstr>What is an event-loop in Node JS?</vt:lpstr>
      <vt:lpstr>What is node.js streams?</vt:lpstr>
      <vt:lpstr>What are node.js buffers?</vt:lpstr>
      <vt:lpstr>Why should you separate Express app and server?</vt:lpstr>
      <vt:lpstr>Describe the exit codes of Node.js?</vt:lpstr>
      <vt:lpstr>What is an Event Emitter in Node.js?</vt:lpstr>
      <vt:lpstr>Enhancing Node.js performance through clustering.</vt:lpstr>
      <vt:lpstr>What is a thread pool and which library handles it in Node.js</vt:lpstr>
      <vt:lpstr>What is piping in Node.js?</vt:lpstr>
      <vt:lpstr>PowerPoint Presentation</vt:lpstr>
      <vt:lpstr>PowerPoint Presentation</vt:lpstr>
      <vt:lpstr>PowerPoint Presentation</vt:lpstr>
      <vt:lpstr>Why Node js is single thread?</vt:lpstr>
      <vt:lpstr>Types of APIs</vt:lpstr>
      <vt:lpstr>Node.js Core Modules</vt:lpstr>
      <vt:lpstr>call back return value</vt:lpstr>
      <vt:lpstr>Node js architecture</vt:lpstr>
      <vt:lpstr>Return value from nested callback instead of the parent function?</vt:lpstr>
      <vt:lpstr>Difference between Json.Parse() and Json.Stringify()?</vt:lpstr>
      <vt:lpstr>what is error first call back?</vt:lpstr>
      <vt:lpstr>Two types of function creation will be there</vt:lpstr>
      <vt:lpstr>How can you reduce consistency?</vt:lpstr>
      <vt:lpstr>How does Node.js support multi-processor platforms, and does it fully utilize all processor resources?</vt:lpstr>
      <vt:lpstr>benefits of node js</vt:lpstr>
      <vt:lpstr>Node package installation</vt:lpstr>
      <vt:lpstr>what is blocking code?</vt:lpstr>
      <vt:lpstr>PowerPoint Presentation</vt:lpstr>
      <vt:lpstr>what is event emitter?</vt:lpstr>
      <vt:lpstr>How many types of streams are present in node?</vt:lpstr>
      <vt:lpstr>How can you avoid callback hell?</vt:lpstr>
      <vt:lpstr>What is event Looping?</vt:lpstr>
      <vt:lpstr>Pros and cons of node js?</vt:lpstr>
      <vt:lpstr>what is module in node js?</vt:lpstr>
      <vt:lpstr>Diff b/w general and arrow functions?</vt:lpstr>
      <vt:lpstr>For js event loop properties</vt:lpstr>
      <vt:lpstr>For Node js Architecture</vt:lpstr>
      <vt:lpstr>What is event loop?</vt:lpstr>
      <vt:lpstr>what is object destructuring?</vt:lpstr>
      <vt:lpstr>ES6 or ES2015 additional features:</vt:lpstr>
      <vt:lpstr>Event Loop Internal Properties</vt:lpstr>
      <vt:lpstr>exporting module</vt:lpstr>
      <vt:lpstr>'use strict'</vt:lpstr>
      <vt:lpstr>PowerPoint Presentation</vt:lpstr>
      <vt:lpstr>Spread Operator</vt:lpstr>
      <vt:lpstr>What is variable Hoisting?</vt:lpstr>
      <vt:lpstr>Session maintenance</vt:lpstr>
      <vt:lpstr>maintain cookie in js :</vt:lpstr>
      <vt:lpstr>Template Literal:</vt:lpstr>
      <vt:lpstr>Expression Interpolation</vt:lpstr>
      <vt:lpstr>Object Literals:</vt:lpstr>
      <vt:lpstr>Instance Object:</vt:lpstr>
      <vt:lpstr>Rest parameters:</vt:lpstr>
      <vt:lpstr>--&gt;call, apply, bind methods difference</vt:lpstr>
      <vt:lpstr>what is the use of clouser</vt:lpstr>
      <vt:lpstr>regarding iife means selfinvoking function</vt:lpstr>
      <vt:lpstr>Remove duplicates from array.</vt:lpstr>
      <vt:lpstr>console.log(NaN===NaN)//o/p false</vt:lpstr>
      <vt:lpstr>Object.freeze(obj) vs Object.seal(obj); vs Object.defineProperty</vt:lpstr>
      <vt:lpstr>PowerPoint Presentation</vt:lpstr>
      <vt:lpstr>Reverse String in js</vt:lpstr>
      <vt:lpstr>What is shallowcopy and deepcopy?</vt:lpstr>
      <vt:lpstr>Callback function:</vt:lpstr>
      <vt:lpstr>PowerPoint Presentation</vt:lpstr>
      <vt:lpstr>Generators</vt:lpstr>
      <vt:lpstr>Difference between local and session storage?</vt:lpstr>
      <vt:lpstr>Difference b/w http and http2</vt:lpstr>
      <vt:lpstr>What is token authentication.</vt:lpstr>
      <vt:lpstr>Difference b/w exports and module.export</vt:lpstr>
      <vt:lpstr>Array Some()</vt:lpstr>
      <vt:lpstr>create sample listener </vt:lpstr>
      <vt:lpstr>What are exit codes in Node.js? List some exit codes?</vt:lpstr>
      <vt:lpstr>what is buffer class in Node js?</vt:lpstr>
      <vt:lpstr>stdout and stderr</vt:lpstr>
      <vt:lpstr>Array methods</vt:lpstr>
      <vt:lpstr>CAP theorem</vt:lpstr>
      <vt:lpstr>CAP --&gt;COns</vt:lpstr>
      <vt:lpstr>PowerPoint Presentation</vt:lpstr>
      <vt:lpstr>Object comparing </vt:lpstr>
      <vt:lpstr>REST--&gt;Representation state transfer</vt:lpstr>
      <vt:lpstr>SOAP--&gt;Simple Object Access Protocol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Nayak, Rahul Ranjan</dc:creator>
  <cp:lastModifiedBy>CHAUDHARY, VIKASH</cp:lastModifiedBy>
  <cp:revision>48</cp:revision>
  <dcterms:created xsi:type="dcterms:W3CDTF">2022-02-09T18:02:31Z</dcterms:created>
  <dcterms:modified xsi:type="dcterms:W3CDTF">2023-03-29T11:16:40Z</dcterms:modified>
</cp:coreProperties>
</file>