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301" r:id="rId42"/>
    <p:sldId id="296" r:id="rId43"/>
    <p:sldId id="297" r:id="rId44"/>
    <p:sldId id="298" r:id="rId45"/>
    <p:sldId id="299" r:id="rId46"/>
    <p:sldId id="300"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6" r:id="rId91"/>
    <p:sldId id="347" r:id="rId92"/>
    <p:sldId id="345" r:id="rId93"/>
    <p:sldId id="348" r:id="rId94"/>
    <p:sldId id="349" r:id="rId9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72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5EFCCA-5A1D-4D11-96E4-7628184F6D59}" type="doc">
      <dgm:prSet loTypeId="urn:microsoft.com/office/officeart/2016/7/layout/BasicLinearProcessNumbered" loCatId="process" qsTypeId="urn:microsoft.com/office/officeart/2005/8/quickstyle/simple1" qsCatId="simple" csTypeId="urn:microsoft.com/office/officeart/2005/8/colors/colorful2" csCatId="colorful"/>
      <dgm:spPr/>
      <dgm:t>
        <a:bodyPr/>
        <a:lstStyle/>
        <a:p>
          <a:endParaRPr lang="en-US"/>
        </a:p>
      </dgm:t>
    </dgm:pt>
    <dgm:pt modelId="{5D8C5B1A-B748-4A0A-96E0-F8E9E49D169D}">
      <dgm:prSet custT="1"/>
      <dgm:spPr/>
      <dgm:t>
        <a:bodyPr/>
        <a:lstStyle/>
        <a:p>
          <a:r>
            <a:rPr lang="en-US" sz="2000" b="0" i="0" dirty="0"/>
            <a:t>When functions can be treated like any other variable then those functions are first-class functions.</a:t>
          </a:r>
          <a:endParaRPr lang="en-US" sz="2000" dirty="0"/>
        </a:p>
      </dgm:t>
    </dgm:pt>
    <dgm:pt modelId="{367AB287-3155-44AA-B2A4-EB480D5F2BC2}" type="parTrans" cxnId="{064F12AE-3227-4033-9EFD-D896CEAE54EE}">
      <dgm:prSet/>
      <dgm:spPr/>
      <dgm:t>
        <a:bodyPr/>
        <a:lstStyle/>
        <a:p>
          <a:endParaRPr lang="en-US"/>
        </a:p>
      </dgm:t>
    </dgm:pt>
    <dgm:pt modelId="{3AF78ACA-A221-4AB9-9EC8-2A93E2532EE4}" type="sibTrans" cxnId="{064F12AE-3227-4033-9EFD-D896CEAE54EE}">
      <dgm:prSet phldrT="1" phldr="0"/>
      <dgm:spPr/>
      <dgm:t>
        <a:bodyPr/>
        <a:lstStyle/>
        <a:p>
          <a:r>
            <a:rPr lang="en-US"/>
            <a:t>1</a:t>
          </a:r>
          <a:endParaRPr lang="en-US" dirty="0"/>
        </a:p>
      </dgm:t>
    </dgm:pt>
    <dgm:pt modelId="{1C638522-A706-48AA-85BC-AB60127C5821}">
      <dgm:prSet/>
      <dgm:spPr/>
      <dgm:t>
        <a:bodyPr/>
        <a:lstStyle/>
        <a:p>
          <a:r>
            <a:rPr lang="en-US" b="0" i="0"/>
            <a:t>function can be passed as a param to another function(callback)</a:t>
          </a:r>
          <a:endParaRPr lang="en-US"/>
        </a:p>
      </dgm:t>
    </dgm:pt>
    <dgm:pt modelId="{15281716-E7BB-4D18-98CA-B597E3DF0982}" type="parTrans" cxnId="{522A9DE3-B038-4F96-BF0A-779F0B0476C1}">
      <dgm:prSet/>
      <dgm:spPr/>
      <dgm:t>
        <a:bodyPr/>
        <a:lstStyle/>
        <a:p>
          <a:endParaRPr lang="en-US"/>
        </a:p>
      </dgm:t>
    </dgm:pt>
    <dgm:pt modelId="{438059C2-3CC7-4421-B2D3-E7E753A6C8A5}" type="sibTrans" cxnId="{522A9DE3-B038-4F96-BF0A-779F0B0476C1}">
      <dgm:prSet phldrT="2" phldr="0"/>
      <dgm:spPr/>
      <dgm:t>
        <a:bodyPr/>
        <a:lstStyle/>
        <a:p>
          <a:r>
            <a:rPr lang="en-US"/>
            <a:t>2</a:t>
          </a:r>
        </a:p>
      </dgm:t>
    </dgm:pt>
    <dgm:pt modelId="{AD13E9DF-6583-4375-ABD6-C10C3ADBCE64}">
      <dgm:prSet/>
      <dgm:spPr/>
      <dgm:t>
        <a:bodyPr/>
        <a:lstStyle/>
        <a:p>
          <a:r>
            <a:rPr lang="en-US" b="0" i="0"/>
            <a:t>function can return another function(higher-order function).</a:t>
          </a:r>
          <a:endParaRPr lang="en-US"/>
        </a:p>
      </dgm:t>
    </dgm:pt>
    <dgm:pt modelId="{2EF0DAED-FBF7-4F60-ADFD-66BA32E0CDA9}" type="parTrans" cxnId="{3417EB6F-A16D-45B6-9B0F-3DF9020AD5D3}">
      <dgm:prSet/>
      <dgm:spPr/>
      <dgm:t>
        <a:bodyPr/>
        <a:lstStyle/>
        <a:p>
          <a:endParaRPr lang="en-US"/>
        </a:p>
      </dgm:t>
    </dgm:pt>
    <dgm:pt modelId="{DE1BA105-969D-4724-8CEF-63473DF5DC89}" type="sibTrans" cxnId="{3417EB6F-A16D-45B6-9B0F-3DF9020AD5D3}">
      <dgm:prSet phldrT="3" phldr="0"/>
      <dgm:spPr/>
      <dgm:t>
        <a:bodyPr/>
        <a:lstStyle/>
        <a:p>
          <a:r>
            <a:rPr lang="en-US"/>
            <a:t>3</a:t>
          </a:r>
        </a:p>
      </dgm:t>
    </dgm:pt>
    <dgm:pt modelId="{6E2E255C-6031-4D7B-8891-3344F5188758}">
      <dgm:prSet/>
      <dgm:spPr/>
      <dgm:t>
        <a:bodyPr/>
        <a:lstStyle/>
        <a:p>
          <a:r>
            <a:rPr lang="en-US" b="0" i="0"/>
            <a:t>map() and filter() are higher-order functions that are popularly used</a:t>
          </a:r>
          <a:r>
            <a:rPr lang="en-US"/>
            <a:t>.</a:t>
          </a:r>
        </a:p>
      </dgm:t>
    </dgm:pt>
    <dgm:pt modelId="{77AD9EC1-6A80-4067-B059-0764C9F5BC9D}" type="parTrans" cxnId="{E275C47C-7FE9-4842-B2AB-14E4CF7B44CD}">
      <dgm:prSet/>
      <dgm:spPr/>
      <dgm:t>
        <a:bodyPr/>
        <a:lstStyle/>
        <a:p>
          <a:endParaRPr lang="en-US"/>
        </a:p>
      </dgm:t>
    </dgm:pt>
    <dgm:pt modelId="{50B4DF36-10FB-42DE-AEAA-94230C2D2621}" type="sibTrans" cxnId="{E275C47C-7FE9-4842-B2AB-14E4CF7B44CD}">
      <dgm:prSet phldrT="4" phldr="0"/>
      <dgm:spPr/>
      <dgm:t>
        <a:bodyPr/>
        <a:lstStyle/>
        <a:p>
          <a:r>
            <a:rPr lang="en-US"/>
            <a:t>4</a:t>
          </a:r>
          <a:endParaRPr lang="en-US" dirty="0"/>
        </a:p>
      </dgm:t>
    </dgm:pt>
    <dgm:pt modelId="{81419987-524B-4F11-AEAD-F5CF8A1C56C9}" type="pres">
      <dgm:prSet presAssocID="{ED5EFCCA-5A1D-4D11-96E4-7628184F6D59}" presName="Name0" presStyleCnt="0">
        <dgm:presLayoutVars>
          <dgm:animLvl val="lvl"/>
          <dgm:resizeHandles val="exact"/>
        </dgm:presLayoutVars>
      </dgm:prSet>
      <dgm:spPr/>
    </dgm:pt>
    <dgm:pt modelId="{B32EDDA9-0494-418C-A3E8-4F7915B811A1}" type="pres">
      <dgm:prSet presAssocID="{5D8C5B1A-B748-4A0A-96E0-F8E9E49D169D}" presName="compositeNode" presStyleCnt="0">
        <dgm:presLayoutVars>
          <dgm:bulletEnabled val="1"/>
        </dgm:presLayoutVars>
      </dgm:prSet>
      <dgm:spPr/>
    </dgm:pt>
    <dgm:pt modelId="{20538CB9-F0A4-45DA-8426-1604B36BC821}" type="pres">
      <dgm:prSet presAssocID="{5D8C5B1A-B748-4A0A-96E0-F8E9E49D169D}" presName="bgRect" presStyleLbl="bgAccFollowNode1" presStyleIdx="0" presStyleCnt="4"/>
      <dgm:spPr/>
    </dgm:pt>
    <dgm:pt modelId="{E8CD3A8E-C028-49FE-94D5-00E09C8D26DC}" type="pres">
      <dgm:prSet presAssocID="{3AF78ACA-A221-4AB9-9EC8-2A93E2532EE4}" presName="sibTransNodeCircle" presStyleLbl="alignNode1" presStyleIdx="0" presStyleCnt="8" custLinFactNeighborX="-5230" custLinFactNeighborY="-78616">
        <dgm:presLayoutVars>
          <dgm:chMax val="0"/>
          <dgm:bulletEnabled/>
        </dgm:presLayoutVars>
      </dgm:prSet>
      <dgm:spPr/>
    </dgm:pt>
    <dgm:pt modelId="{BB84EC1E-50C5-4E30-B815-46BF3D839222}" type="pres">
      <dgm:prSet presAssocID="{5D8C5B1A-B748-4A0A-96E0-F8E9E49D169D}" presName="bottomLine" presStyleLbl="alignNode1" presStyleIdx="1" presStyleCnt="8">
        <dgm:presLayoutVars/>
      </dgm:prSet>
      <dgm:spPr/>
    </dgm:pt>
    <dgm:pt modelId="{96853BDA-36EB-414D-A16C-54B18D28D69E}" type="pres">
      <dgm:prSet presAssocID="{5D8C5B1A-B748-4A0A-96E0-F8E9E49D169D}" presName="nodeText" presStyleLbl="bgAccFollowNode1" presStyleIdx="0" presStyleCnt="4">
        <dgm:presLayoutVars>
          <dgm:bulletEnabled val="1"/>
        </dgm:presLayoutVars>
      </dgm:prSet>
      <dgm:spPr/>
    </dgm:pt>
    <dgm:pt modelId="{05E1FA44-4AFA-4F05-9461-C9E8ED89D2E7}" type="pres">
      <dgm:prSet presAssocID="{3AF78ACA-A221-4AB9-9EC8-2A93E2532EE4}" presName="sibTrans" presStyleCnt="0"/>
      <dgm:spPr/>
    </dgm:pt>
    <dgm:pt modelId="{219971F2-54E1-4A2A-B566-FA86B6AF1D83}" type="pres">
      <dgm:prSet presAssocID="{1C638522-A706-48AA-85BC-AB60127C5821}" presName="compositeNode" presStyleCnt="0">
        <dgm:presLayoutVars>
          <dgm:bulletEnabled val="1"/>
        </dgm:presLayoutVars>
      </dgm:prSet>
      <dgm:spPr/>
    </dgm:pt>
    <dgm:pt modelId="{97C467ED-4425-4FB5-B4F1-569AAB731EB0}" type="pres">
      <dgm:prSet presAssocID="{1C638522-A706-48AA-85BC-AB60127C5821}" presName="bgRect" presStyleLbl="bgAccFollowNode1" presStyleIdx="1" presStyleCnt="4"/>
      <dgm:spPr/>
    </dgm:pt>
    <dgm:pt modelId="{E622FE13-012F-4DE5-B43B-36429C834A8C}" type="pres">
      <dgm:prSet presAssocID="{438059C2-3CC7-4421-B2D3-E7E753A6C8A5}" presName="sibTransNodeCircle" presStyleLbl="alignNode1" presStyleIdx="2" presStyleCnt="8" custLinFactNeighborX="4738" custLinFactNeighborY="-83393">
        <dgm:presLayoutVars>
          <dgm:chMax val="0"/>
          <dgm:bulletEnabled/>
        </dgm:presLayoutVars>
      </dgm:prSet>
      <dgm:spPr/>
    </dgm:pt>
    <dgm:pt modelId="{6A04DA11-5F85-4C0C-B9ED-A2ED58344642}" type="pres">
      <dgm:prSet presAssocID="{1C638522-A706-48AA-85BC-AB60127C5821}" presName="bottomLine" presStyleLbl="alignNode1" presStyleIdx="3" presStyleCnt="8">
        <dgm:presLayoutVars/>
      </dgm:prSet>
      <dgm:spPr/>
    </dgm:pt>
    <dgm:pt modelId="{8F4B31C2-71E7-4454-9D35-E1C4B26D1FC1}" type="pres">
      <dgm:prSet presAssocID="{1C638522-A706-48AA-85BC-AB60127C5821}" presName="nodeText" presStyleLbl="bgAccFollowNode1" presStyleIdx="1" presStyleCnt="4">
        <dgm:presLayoutVars>
          <dgm:bulletEnabled val="1"/>
        </dgm:presLayoutVars>
      </dgm:prSet>
      <dgm:spPr/>
    </dgm:pt>
    <dgm:pt modelId="{A2FB7D3F-694A-4EAC-8393-ECE88A357EAF}" type="pres">
      <dgm:prSet presAssocID="{438059C2-3CC7-4421-B2D3-E7E753A6C8A5}" presName="sibTrans" presStyleCnt="0"/>
      <dgm:spPr/>
    </dgm:pt>
    <dgm:pt modelId="{8A793684-5B82-4DE0-A993-1B60F107644F}" type="pres">
      <dgm:prSet presAssocID="{AD13E9DF-6583-4375-ABD6-C10C3ADBCE64}" presName="compositeNode" presStyleCnt="0">
        <dgm:presLayoutVars>
          <dgm:bulletEnabled val="1"/>
        </dgm:presLayoutVars>
      </dgm:prSet>
      <dgm:spPr/>
    </dgm:pt>
    <dgm:pt modelId="{8AC33D9C-E04C-449D-A449-8A20C1CADAFB}" type="pres">
      <dgm:prSet presAssocID="{AD13E9DF-6583-4375-ABD6-C10C3ADBCE64}" presName="bgRect" presStyleLbl="bgAccFollowNode1" presStyleIdx="2" presStyleCnt="4"/>
      <dgm:spPr/>
    </dgm:pt>
    <dgm:pt modelId="{00372631-E834-460A-B30D-99AB3553831C}" type="pres">
      <dgm:prSet presAssocID="{DE1BA105-969D-4724-8CEF-63473DF5DC89}" presName="sibTransNodeCircle" presStyleLbl="alignNode1" presStyleIdx="4" presStyleCnt="8" custLinFactNeighborX="1895" custLinFactNeighborY="-79603">
        <dgm:presLayoutVars>
          <dgm:chMax val="0"/>
          <dgm:bulletEnabled/>
        </dgm:presLayoutVars>
      </dgm:prSet>
      <dgm:spPr/>
    </dgm:pt>
    <dgm:pt modelId="{71E44874-6BF8-4075-90AC-F5BEB6C6BE5C}" type="pres">
      <dgm:prSet presAssocID="{AD13E9DF-6583-4375-ABD6-C10C3ADBCE64}" presName="bottomLine" presStyleLbl="alignNode1" presStyleIdx="5" presStyleCnt="8">
        <dgm:presLayoutVars/>
      </dgm:prSet>
      <dgm:spPr/>
    </dgm:pt>
    <dgm:pt modelId="{594ABFD2-579D-4251-BE12-A18783F2E105}" type="pres">
      <dgm:prSet presAssocID="{AD13E9DF-6583-4375-ABD6-C10C3ADBCE64}" presName="nodeText" presStyleLbl="bgAccFollowNode1" presStyleIdx="2" presStyleCnt="4">
        <dgm:presLayoutVars>
          <dgm:bulletEnabled val="1"/>
        </dgm:presLayoutVars>
      </dgm:prSet>
      <dgm:spPr/>
    </dgm:pt>
    <dgm:pt modelId="{CDBB338D-C66A-4A71-830E-366A51DD1440}" type="pres">
      <dgm:prSet presAssocID="{DE1BA105-969D-4724-8CEF-63473DF5DC89}" presName="sibTrans" presStyleCnt="0"/>
      <dgm:spPr/>
    </dgm:pt>
    <dgm:pt modelId="{DDBE6033-0809-43E1-B9EA-925D51B43094}" type="pres">
      <dgm:prSet presAssocID="{6E2E255C-6031-4D7B-8891-3344F5188758}" presName="compositeNode" presStyleCnt="0">
        <dgm:presLayoutVars>
          <dgm:bulletEnabled val="1"/>
        </dgm:presLayoutVars>
      </dgm:prSet>
      <dgm:spPr/>
    </dgm:pt>
    <dgm:pt modelId="{D1C648C1-8A7A-49BE-8C1F-E0C8B991A198}" type="pres">
      <dgm:prSet presAssocID="{6E2E255C-6031-4D7B-8891-3344F5188758}" presName="bgRect" presStyleLbl="bgAccFollowNode1" presStyleIdx="3" presStyleCnt="4"/>
      <dgm:spPr/>
    </dgm:pt>
    <dgm:pt modelId="{4DE0BE70-DF5D-4178-9C17-B48C28DAC22F}" type="pres">
      <dgm:prSet presAssocID="{50B4DF36-10FB-42DE-AEAA-94230C2D2621}" presName="sibTransNodeCircle" presStyleLbl="alignNode1" presStyleIdx="6" presStyleCnt="8" custLinFactNeighborX="2539" custLinFactNeighborY="-76760">
        <dgm:presLayoutVars>
          <dgm:chMax val="0"/>
          <dgm:bulletEnabled/>
        </dgm:presLayoutVars>
      </dgm:prSet>
      <dgm:spPr/>
    </dgm:pt>
    <dgm:pt modelId="{D985A40B-6869-4399-BB52-7EBAE99E343C}" type="pres">
      <dgm:prSet presAssocID="{6E2E255C-6031-4D7B-8891-3344F5188758}" presName="bottomLine" presStyleLbl="alignNode1" presStyleIdx="7" presStyleCnt="8">
        <dgm:presLayoutVars/>
      </dgm:prSet>
      <dgm:spPr/>
    </dgm:pt>
    <dgm:pt modelId="{B1760093-9172-4FE6-8FFB-3B88B500AEF7}" type="pres">
      <dgm:prSet presAssocID="{6E2E255C-6031-4D7B-8891-3344F5188758}" presName="nodeText" presStyleLbl="bgAccFollowNode1" presStyleIdx="3" presStyleCnt="4">
        <dgm:presLayoutVars>
          <dgm:bulletEnabled val="1"/>
        </dgm:presLayoutVars>
      </dgm:prSet>
      <dgm:spPr/>
    </dgm:pt>
  </dgm:ptLst>
  <dgm:cxnLst>
    <dgm:cxn modelId="{E0C15A03-8DF5-4382-A318-1C1B3456E000}" type="presOf" srcId="{6E2E255C-6031-4D7B-8891-3344F5188758}" destId="{B1760093-9172-4FE6-8FFB-3B88B500AEF7}" srcOrd="1" destOrd="0" presId="urn:microsoft.com/office/officeart/2016/7/layout/BasicLinearProcessNumbered"/>
    <dgm:cxn modelId="{1E55DE40-CFC1-475D-94CA-60B52FADD63F}" type="presOf" srcId="{AD13E9DF-6583-4375-ABD6-C10C3ADBCE64}" destId="{8AC33D9C-E04C-449D-A449-8A20C1CADAFB}" srcOrd="0" destOrd="0" presId="urn:microsoft.com/office/officeart/2016/7/layout/BasicLinearProcessNumbered"/>
    <dgm:cxn modelId="{F5DF524D-1302-4FF3-9D5C-628A3AEC9AE6}" type="presOf" srcId="{1C638522-A706-48AA-85BC-AB60127C5821}" destId="{97C467ED-4425-4FB5-B4F1-569AAB731EB0}" srcOrd="0" destOrd="0" presId="urn:microsoft.com/office/officeart/2016/7/layout/BasicLinearProcessNumbered"/>
    <dgm:cxn modelId="{3417EB6F-A16D-45B6-9B0F-3DF9020AD5D3}" srcId="{ED5EFCCA-5A1D-4D11-96E4-7628184F6D59}" destId="{AD13E9DF-6583-4375-ABD6-C10C3ADBCE64}" srcOrd="2" destOrd="0" parTransId="{2EF0DAED-FBF7-4F60-ADFD-66BA32E0CDA9}" sibTransId="{DE1BA105-969D-4724-8CEF-63473DF5DC89}"/>
    <dgm:cxn modelId="{9F290250-1F87-441A-BE1D-55180E7981C2}" type="presOf" srcId="{ED5EFCCA-5A1D-4D11-96E4-7628184F6D59}" destId="{81419987-524B-4F11-AEAD-F5CF8A1C56C9}" srcOrd="0" destOrd="0" presId="urn:microsoft.com/office/officeart/2016/7/layout/BasicLinearProcessNumbered"/>
    <dgm:cxn modelId="{FB012755-239B-4541-B1B7-7507FF94DF13}" type="presOf" srcId="{DE1BA105-969D-4724-8CEF-63473DF5DC89}" destId="{00372631-E834-460A-B30D-99AB3553831C}" srcOrd="0" destOrd="0" presId="urn:microsoft.com/office/officeart/2016/7/layout/BasicLinearProcessNumbered"/>
    <dgm:cxn modelId="{E275C47C-7FE9-4842-B2AB-14E4CF7B44CD}" srcId="{ED5EFCCA-5A1D-4D11-96E4-7628184F6D59}" destId="{6E2E255C-6031-4D7B-8891-3344F5188758}" srcOrd="3" destOrd="0" parTransId="{77AD9EC1-6A80-4067-B059-0764C9F5BC9D}" sibTransId="{50B4DF36-10FB-42DE-AEAA-94230C2D2621}"/>
    <dgm:cxn modelId="{8F1EA89D-54E1-460D-ADA2-6B76E631258B}" type="presOf" srcId="{3AF78ACA-A221-4AB9-9EC8-2A93E2532EE4}" destId="{E8CD3A8E-C028-49FE-94D5-00E09C8D26DC}" srcOrd="0" destOrd="0" presId="urn:microsoft.com/office/officeart/2016/7/layout/BasicLinearProcessNumbered"/>
    <dgm:cxn modelId="{064F12AE-3227-4033-9EFD-D896CEAE54EE}" srcId="{ED5EFCCA-5A1D-4D11-96E4-7628184F6D59}" destId="{5D8C5B1A-B748-4A0A-96E0-F8E9E49D169D}" srcOrd="0" destOrd="0" parTransId="{367AB287-3155-44AA-B2A4-EB480D5F2BC2}" sibTransId="{3AF78ACA-A221-4AB9-9EC8-2A93E2532EE4}"/>
    <dgm:cxn modelId="{C96035B2-80BA-4B5E-BC6A-3A18B04B68B1}" type="presOf" srcId="{50B4DF36-10FB-42DE-AEAA-94230C2D2621}" destId="{4DE0BE70-DF5D-4178-9C17-B48C28DAC22F}" srcOrd="0" destOrd="0" presId="urn:microsoft.com/office/officeart/2016/7/layout/BasicLinearProcessNumbered"/>
    <dgm:cxn modelId="{8F0025BC-D132-44B7-A0AF-7FF971D4F7E5}" type="presOf" srcId="{6E2E255C-6031-4D7B-8891-3344F5188758}" destId="{D1C648C1-8A7A-49BE-8C1F-E0C8B991A198}" srcOrd="0" destOrd="0" presId="urn:microsoft.com/office/officeart/2016/7/layout/BasicLinearProcessNumbered"/>
    <dgm:cxn modelId="{A62B14D2-FDE2-434E-9CAD-4DB3F48A4C2F}" type="presOf" srcId="{1C638522-A706-48AA-85BC-AB60127C5821}" destId="{8F4B31C2-71E7-4454-9D35-E1C4B26D1FC1}" srcOrd="1" destOrd="0" presId="urn:microsoft.com/office/officeart/2016/7/layout/BasicLinearProcessNumbered"/>
    <dgm:cxn modelId="{2989A4D5-3C11-4096-A792-D91C2798D5CC}" type="presOf" srcId="{5D8C5B1A-B748-4A0A-96E0-F8E9E49D169D}" destId="{20538CB9-F0A4-45DA-8426-1604B36BC821}" srcOrd="0" destOrd="0" presId="urn:microsoft.com/office/officeart/2016/7/layout/BasicLinearProcessNumbered"/>
    <dgm:cxn modelId="{8DD61DD8-EC03-48C3-B1D0-C3C5DC6E27A4}" type="presOf" srcId="{5D8C5B1A-B748-4A0A-96E0-F8E9E49D169D}" destId="{96853BDA-36EB-414D-A16C-54B18D28D69E}" srcOrd="1" destOrd="0" presId="urn:microsoft.com/office/officeart/2016/7/layout/BasicLinearProcessNumbered"/>
    <dgm:cxn modelId="{522A9DE3-B038-4F96-BF0A-779F0B0476C1}" srcId="{ED5EFCCA-5A1D-4D11-96E4-7628184F6D59}" destId="{1C638522-A706-48AA-85BC-AB60127C5821}" srcOrd="1" destOrd="0" parTransId="{15281716-E7BB-4D18-98CA-B597E3DF0982}" sibTransId="{438059C2-3CC7-4421-B2D3-E7E753A6C8A5}"/>
    <dgm:cxn modelId="{1C5F84E8-7A05-4D23-A660-75AABA20362B}" type="presOf" srcId="{AD13E9DF-6583-4375-ABD6-C10C3ADBCE64}" destId="{594ABFD2-579D-4251-BE12-A18783F2E105}" srcOrd="1" destOrd="0" presId="urn:microsoft.com/office/officeart/2016/7/layout/BasicLinearProcessNumbered"/>
    <dgm:cxn modelId="{CE180DEE-9A7C-4760-8F0A-7FB4F6A10A2B}" type="presOf" srcId="{438059C2-3CC7-4421-B2D3-E7E753A6C8A5}" destId="{E622FE13-012F-4DE5-B43B-36429C834A8C}" srcOrd="0" destOrd="0" presId="urn:microsoft.com/office/officeart/2016/7/layout/BasicLinearProcessNumbered"/>
    <dgm:cxn modelId="{4E9B1E0C-B89D-4BA5-929E-1220BC8F3823}" type="presParOf" srcId="{81419987-524B-4F11-AEAD-F5CF8A1C56C9}" destId="{B32EDDA9-0494-418C-A3E8-4F7915B811A1}" srcOrd="0" destOrd="0" presId="urn:microsoft.com/office/officeart/2016/7/layout/BasicLinearProcessNumbered"/>
    <dgm:cxn modelId="{4E85A6B2-48C4-401D-A7AE-9D031DFEC745}" type="presParOf" srcId="{B32EDDA9-0494-418C-A3E8-4F7915B811A1}" destId="{20538CB9-F0A4-45DA-8426-1604B36BC821}" srcOrd="0" destOrd="0" presId="urn:microsoft.com/office/officeart/2016/7/layout/BasicLinearProcessNumbered"/>
    <dgm:cxn modelId="{AA3D4245-E6F3-498D-B214-30DE314271E6}" type="presParOf" srcId="{B32EDDA9-0494-418C-A3E8-4F7915B811A1}" destId="{E8CD3A8E-C028-49FE-94D5-00E09C8D26DC}" srcOrd="1" destOrd="0" presId="urn:microsoft.com/office/officeart/2016/7/layout/BasicLinearProcessNumbered"/>
    <dgm:cxn modelId="{F15711A2-F8F2-4224-819B-9210DFBFD7D4}" type="presParOf" srcId="{B32EDDA9-0494-418C-A3E8-4F7915B811A1}" destId="{BB84EC1E-50C5-4E30-B815-46BF3D839222}" srcOrd="2" destOrd="0" presId="urn:microsoft.com/office/officeart/2016/7/layout/BasicLinearProcessNumbered"/>
    <dgm:cxn modelId="{4CCB4522-1FAF-4B5A-B859-F8F9D611662B}" type="presParOf" srcId="{B32EDDA9-0494-418C-A3E8-4F7915B811A1}" destId="{96853BDA-36EB-414D-A16C-54B18D28D69E}" srcOrd="3" destOrd="0" presId="urn:microsoft.com/office/officeart/2016/7/layout/BasicLinearProcessNumbered"/>
    <dgm:cxn modelId="{54EC72BE-FE10-4322-A860-11B5DAE13966}" type="presParOf" srcId="{81419987-524B-4F11-AEAD-F5CF8A1C56C9}" destId="{05E1FA44-4AFA-4F05-9461-C9E8ED89D2E7}" srcOrd="1" destOrd="0" presId="urn:microsoft.com/office/officeart/2016/7/layout/BasicLinearProcessNumbered"/>
    <dgm:cxn modelId="{7EBF82FB-F45D-4393-9476-E690DA5F5E89}" type="presParOf" srcId="{81419987-524B-4F11-AEAD-F5CF8A1C56C9}" destId="{219971F2-54E1-4A2A-B566-FA86B6AF1D83}" srcOrd="2" destOrd="0" presId="urn:microsoft.com/office/officeart/2016/7/layout/BasicLinearProcessNumbered"/>
    <dgm:cxn modelId="{4D6F1160-FA28-4A8F-9FFC-0455B454A5F4}" type="presParOf" srcId="{219971F2-54E1-4A2A-B566-FA86B6AF1D83}" destId="{97C467ED-4425-4FB5-B4F1-569AAB731EB0}" srcOrd="0" destOrd="0" presId="urn:microsoft.com/office/officeart/2016/7/layout/BasicLinearProcessNumbered"/>
    <dgm:cxn modelId="{38E42F4B-AA5A-418A-BB1D-725775735C76}" type="presParOf" srcId="{219971F2-54E1-4A2A-B566-FA86B6AF1D83}" destId="{E622FE13-012F-4DE5-B43B-36429C834A8C}" srcOrd="1" destOrd="0" presId="urn:microsoft.com/office/officeart/2016/7/layout/BasicLinearProcessNumbered"/>
    <dgm:cxn modelId="{8D222342-5EB1-418B-8FC5-B38332A71097}" type="presParOf" srcId="{219971F2-54E1-4A2A-B566-FA86B6AF1D83}" destId="{6A04DA11-5F85-4C0C-B9ED-A2ED58344642}" srcOrd="2" destOrd="0" presId="urn:microsoft.com/office/officeart/2016/7/layout/BasicLinearProcessNumbered"/>
    <dgm:cxn modelId="{94120232-B961-43B4-832B-4D0FA1AF0F3E}" type="presParOf" srcId="{219971F2-54E1-4A2A-B566-FA86B6AF1D83}" destId="{8F4B31C2-71E7-4454-9D35-E1C4B26D1FC1}" srcOrd="3" destOrd="0" presId="urn:microsoft.com/office/officeart/2016/7/layout/BasicLinearProcessNumbered"/>
    <dgm:cxn modelId="{CC0F5CAE-6C16-4436-A074-6AAAF648DCE4}" type="presParOf" srcId="{81419987-524B-4F11-AEAD-F5CF8A1C56C9}" destId="{A2FB7D3F-694A-4EAC-8393-ECE88A357EAF}" srcOrd="3" destOrd="0" presId="urn:microsoft.com/office/officeart/2016/7/layout/BasicLinearProcessNumbered"/>
    <dgm:cxn modelId="{2C4B7B7B-9DD7-45A6-B810-2823BE9FB39A}" type="presParOf" srcId="{81419987-524B-4F11-AEAD-F5CF8A1C56C9}" destId="{8A793684-5B82-4DE0-A993-1B60F107644F}" srcOrd="4" destOrd="0" presId="urn:microsoft.com/office/officeart/2016/7/layout/BasicLinearProcessNumbered"/>
    <dgm:cxn modelId="{323CD4B3-B525-495B-BBE6-4166C78399C5}" type="presParOf" srcId="{8A793684-5B82-4DE0-A993-1B60F107644F}" destId="{8AC33D9C-E04C-449D-A449-8A20C1CADAFB}" srcOrd="0" destOrd="0" presId="urn:microsoft.com/office/officeart/2016/7/layout/BasicLinearProcessNumbered"/>
    <dgm:cxn modelId="{2DBE341C-11E0-4E40-AD31-9675D2605584}" type="presParOf" srcId="{8A793684-5B82-4DE0-A993-1B60F107644F}" destId="{00372631-E834-460A-B30D-99AB3553831C}" srcOrd="1" destOrd="0" presId="urn:microsoft.com/office/officeart/2016/7/layout/BasicLinearProcessNumbered"/>
    <dgm:cxn modelId="{4BD77ED4-5708-4C60-8F5E-245BFE0A1053}" type="presParOf" srcId="{8A793684-5B82-4DE0-A993-1B60F107644F}" destId="{71E44874-6BF8-4075-90AC-F5BEB6C6BE5C}" srcOrd="2" destOrd="0" presId="urn:microsoft.com/office/officeart/2016/7/layout/BasicLinearProcessNumbered"/>
    <dgm:cxn modelId="{2FA92EFE-6C42-4D9D-ABAF-C2B95E4306E3}" type="presParOf" srcId="{8A793684-5B82-4DE0-A993-1B60F107644F}" destId="{594ABFD2-579D-4251-BE12-A18783F2E105}" srcOrd="3" destOrd="0" presId="urn:microsoft.com/office/officeart/2016/7/layout/BasicLinearProcessNumbered"/>
    <dgm:cxn modelId="{D9E16F2B-3CBB-468A-9940-781E6FD6A720}" type="presParOf" srcId="{81419987-524B-4F11-AEAD-F5CF8A1C56C9}" destId="{CDBB338D-C66A-4A71-830E-366A51DD1440}" srcOrd="5" destOrd="0" presId="urn:microsoft.com/office/officeart/2016/7/layout/BasicLinearProcessNumbered"/>
    <dgm:cxn modelId="{FF1F5984-8D19-413E-9E74-8B9F533B9E54}" type="presParOf" srcId="{81419987-524B-4F11-AEAD-F5CF8A1C56C9}" destId="{DDBE6033-0809-43E1-B9EA-925D51B43094}" srcOrd="6" destOrd="0" presId="urn:microsoft.com/office/officeart/2016/7/layout/BasicLinearProcessNumbered"/>
    <dgm:cxn modelId="{6DF4AA87-E850-4754-AB5C-9DBF7710AE31}" type="presParOf" srcId="{DDBE6033-0809-43E1-B9EA-925D51B43094}" destId="{D1C648C1-8A7A-49BE-8C1F-E0C8B991A198}" srcOrd="0" destOrd="0" presId="urn:microsoft.com/office/officeart/2016/7/layout/BasicLinearProcessNumbered"/>
    <dgm:cxn modelId="{7EF61153-DB78-4E39-ADF0-97714DE8FFB2}" type="presParOf" srcId="{DDBE6033-0809-43E1-B9EA-925D51B43094}" destId="{4DE0BE70-DF5D-4178-9C17-B48C28DAC22F}" srcOrd="1" destOrd="0" presId="urn:microsoft.com/office/officeart/2016/7/layout/BasicLinearProcessNumbered"/>
    <dgm:cxn modelId="{F912B868-D02C-4E01-A634-A41BF1D73E78}" type="presParOf" srcId="{DDBE6033-0809-43E1-B9EA-925D51B43094}" destId="{D985A40B-6869-4399-BB52-7EBAE99E343C}" srcOrd="2" destOrd="0" presId="urn:microsoft.com/office/officeart/2016/7/layout/BasicLinearProcessNumbered"/>
    <dgm:cxn modelId="{4F82729B-4027-4367-899B-8AD238874D30}" type="presParOf" srcId="{DDBE6033-0809-43E1-B9EA-925D51B43094}" destId="{B1760093-9172-4FE6-8FFB-3B88B500AEF7}"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0F06F68-C1E9-4673-80B8-E834A3990C4E}"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3DDFC4F0-E3A3-403E-9A6C-77A3DC829B31}">
      <dgm:prSet/>
      <dgm:spPr>
        <a:solidFill>
          <a:schemeClr val="accent1">
            <a:lumMod val="75000"/>
          </a:schemeClr>
        </a:solidFill>
      </dgm:spPr>
      <dgm:t>
        <a:bodyPr/>
        <a:lstStyle/>
        <a:p>
          <a:r>
            <a:rPr lang="en-US" b="0" i="0" dirty="0">
              <a:solidFill>
                <a:schemeClr val="bg1"/>
              </a:solidFill>
            </a:rPr>
            <a:t>It can be managed by several package installers and their configuration file accordingly.</a:t>
          </a:r>
          <a:endParaRPr lang="en-US" dirty="0">
            <a:solidFill>
              <a:schemeClr val="bg1"/>
            </a:solidFill>
          </a:endParaRPr>
        </a:p>
      </dgm:t>
    </dgm:pt>
    <dgm:pt modelId="{E283FCD1-A31C-4E07-97C0-59566910FA9F}" type="parTrans" cxnId="{FB4B9D9D-893A-46BE-8346-5025DF5B319C}">
      <dgm:prSet/>
      <dgm:spPr/>
      <dgm:t>
        <a:bodyPr/>
        <a:lstStyle/>
        <a:p>
          <a:endParaRPr lang="en-US"/>
        </a:p>
      </dgm:t>
    </dgm:pt>
    <dgm:pt modelId="{6537292F-A131-4671-B66D-0672AED4E865}" type="sibTrans" cxnId="{FB4B9D9D-893A-46BE-8346-5025DF5B319C}">
      <dgm:prSet/>
      <dgm:spPr/>
      <dgm:t>
        <a:bodyPr/>
        <a:lstStyle/>
        <a:p>
          <a:endParaRPr lang="en-US"/>
        </a:p>
      </dgm:t>
    </dgm:pt>
    <dgm:pt modelId="{4C1CA9E5-B5D8-4FE4-88EC-09A6B4F614E1}">
      <dgm:prSet/>
      <dgm:spPr>
        <a:solidFill>
          <a:schemeClr val="accent1">
            <a:lumMod val="75000"/>
          </a:schemeClr>
        </a:solidFill>
      </dgm:spPr>
      <dgm:t>
        <a:bodyPr/>
        <a:lstStyle/>
        <a:p>
          <a:r>
            <a:rPr lang="en-US" b="0" i="0" dirty="0">
              <a:solidFill>
                <a:schemeClr val="bg1"/>
              </a:solidFill>
            </a:rPr>
            <a:t>Out of them mostly use </a:t>
          </a:r>
          <a:r>
            <a:rPr lang="en-US" b="0" i="0" dirty="0" err="1">
              <a:solidFill>
                <a:schemeClr val="bg1"/>
              </a:solidFill>
            </a:rPr>
            <a:t>npm</a:t>
          </a:r>
          <a:r>
            <a:rPr lang="en-US" b="0" i="0" dirty="0">
              <a:solidFill>
                <a:schemeClr val="bg1"/>
              </a:solidFill>
            </a:rPr>
            <a:t> or yarn.</a:t>
          </a:r>
          <a:endParaRPr lang="en-US" dirty="0">
            <a:solidFill>
              <a:schemeClr val="bg1"/>
            </a:solidFill>
          </a:endParaRPr>
        </a:p>
      </dgm:t>
    </dgm:pt>
    <dgm:pt modelId="{2A2D2497-2C98-4526-B635-CBC246D0F894}" type="parTrans" cxnId="{ABF8A6A8-2FBC-44D7-8CBC-BB8189E95B50}">
      <dgm:prSet/>
      <dgm:spPr/>
      <dgm:t>
        <a:bodyPr/>
        <a:lstStyle/>
        <a:p>
          <a:endParaRPr lang="en-US"/>
        </a:p>
      </dgm:t>
    </dgm:pt>
    <dgm:pt modelId="{F44B7FDD-015A-48DD-B185-BC881961D1B1}" type="sibTrans" cxnId="{ABF8A6A8-2FBC-44D7-8CBC-BB8189E95B50}">
      <dgm:prSet/>
      <dgm:spPr/>
      <dgm:t>
        <a:bodyPr/>
        <a:lstStyle/>
        <a:p>
          <a:endParaRPr lang="en-US"/>
        </a:p>
      </dgm:t>
    </dgm:pt>
    <dgm:pt modelId="{24703765-74CC-40F4-8FE4-310CB9FBE5F2}">
      <dgm:prSet/>
      <dgm:spPr/>
      <dgm:t>
        <a:bodyPr/>
        <a:lstStyle/>
        <a:p>
          <a:r>
            <a:rPr lang="en-US" b="0" i="0" dirty="0"/>
            <a:t>To maintain versions of libs being installed in a project we use </a:t>
          </a:r>
          <a:r>
            <a:rPr lang="en-US" b="0" i="0" dirty="0" err="1"/>
            <a:t>package.json</a:t>
          </a:r>
          <a:endParaRPr lang="en-US" dirty="0"/>
        </a:p>
      </dgm:t>
    </dgm:pt>
    <dgm:pt modelId="{A29CFCC3-8711-4AC7-A094-F9E896D768FA}" type="parTrans" cxnId="{60E72237-988B-4EB1-B671-FB0E35FE6F79}">
      <dgm:prSet/>
      <dgm:spPr/>
      <dgm:t>
        <a:bodyPr/>
        <a:lstStyle/>
        <a:p>
          <a:endParaRPr lang="en-US"/>
        </a:p>
      </dgm:t>
    </dgm:pt>
    <dgm:pt modelId="{96923282-97A3-458D-BE72-AA6722708643}" type="sibTrans" cxnId="{60E72237-988B-4EB1-B671-FB0E35FE6F79}">
      <dgm:prSet/>
      <dgm:spPr/>
      <dgm:t>
        <a:bodyPr/>
        <a:lstStyle/>
        <a:p>
          <a:endParaRPr lang="en-US"/>
        </a:p>
      </dgm:t>
    </dgm:pt>
    <dgm:pt modelId="{332B3364-6D1C-4960-A1F7-E855C60A11F5}" type="pres">
      <dgm:prSet presAssocID="{F0F06F68-C1E9-4673-80B8-E834A3990C4E}" presName="diagram" presStyleCnt="0">
        <dgm:presLayoutVars>
          <dgm:dir/>
          <dgm:resizeHandles val="exact"/>
        </dgm:presLayoutVars>
      </dgm:prSet>
      <dgm:spPr/>
    </dgm:pt>
    <dgm:pt modelId="{2A3FCE4B-9061-4108-9A4C-AEC4A75B6301}" type="pres">
      <dgm:prSet presAssocID="{3DDFC4F0-E3A3-403E-9A6C-77A3DC829B31}" presName="node" presStyleLbl="node1" presStyleIdx="0" presStyleCnt="3">
        <dgm:presLayoutVars>
          <dgm:bulletEnabled val="1"/>
        </dgm:presLayoutVars>
      </dgm:prSet>
      <dgm:spPr/>
    </dgm:pt>
    <dgm:pt modelId="{A5C5AD1C-119C-4293-AB07-0101D065DA93}" type="pres">
      <dgm:prSet presAssocID="{6537292F-A131-4671-B66D-0672AED4E865}" presName="sibTrans" presStyleCnt="0"/>
      <dgm:spPr/>
    </dgm:pt>
    <dgm:pt modelId="{EE7FE091-A313-4C56-A091-0A93DDE533CA}" type="pres">
      <dgm:prSet presAssocID="{4C1CA9E5-B5D8-4FE4-88EC-09A6B4F614E1}" presName="node" presStyleLbl="node1" presStyleIdx="1" presStyleCnt="3">
        <dgm:presLayoutVars>
          <dgm:bulletEnabled val="1"/>
        </dgm:presLayoutVars>
      </dgm:prSet>
      <dgm:spPr/>
    </dgm:pt>
    <dgm:pt modelId="{FC5CB853-99E8-4798-AE88-D0143AD6960C}" type="pres">
      <dgm:prSet presAssocID="{F44B7FDD-015A-48DD-B185-BC881961D1B1}" presName="sibTrans" presStyleCnt="0"/>
      <dgm:spPr/>
    </dgm:pt>
    <dgm:pt modelId="{8EAC4EE5-4E5F-40B9-B807-C7B1AFDB324A}" type="pres">
      <dgm:prSet presAssocID="{24703765-74CC-40F4-8FE4-310CB9FBE5F2}" presName="node" presStyleLbl="node1" presStyleIdx="2" presStyleCnt="3">
        <dgm:presLayoutVars>
          <dgm:bulletEnabled val="1"/>
        </dgm:presLayoutVars>
      </dgm:prSet>
      <dgm:spPr/>
    </dgm:pt>
  </dgm:ptLst>
  <dgm:cxnLst>
    <dgm:cxn modelId="{1B632716-CCF6-457D-B13C-94D4FC1F76DF}" type="presOf" srcId="{4C1CA9E5-B5D8-4FE4-88EC-09A6B4F614E1}" destId="{EE7FE091-A313-4C56-A091-0A93DDE533CA}" srcOrd="0" destOrd="0" presId="urn:microsoft.com/office/officeart/2005/8/layout/default"/>
    <dgm:cxn modelId="{60E72237-988B-4EB1-B671-FB0E35FE6F79}" srcId="{F0F06F68-C1E9-4673-80B8-E834A3990C4E}" destId="{24703765-74CC-40F4-8FE4-310CB9FBE5F2}" srcOrd="2" destOrd="0" parTransId="{A29CFCC3-8711-4AC7-A094-F9E896D768FA}" sibTransId="{96923282-97A3-458D-BE72-AA6722708643}"/>
    <dgm:cxn modelId="{B2171D4B-C4D2-4788-9CA3-2E1C9F9E2FA9}" type="presOf" srcId="{24703765-74CC-40F4-8FE4-310CB9FBE5F2}" destId="{8EAC4EE5-4E5F-40B9-B807-C7B1AFDB324A}" srcOrd="0" destOrd="0" presId="urn:microsoft.com/office/officeart/2005/8/layout/default"/>
    <dgm:cxn modelId="{21AF219B-F359-4C1F-8531-B0F37E29F8F9}" type="presOf" srcId="{F0F06F68-C1E9-4673-80B8-E834A3990C4E}" destId="{332B3364-6D1C-4960-A1F7-E855C60A11F5}" srcOrd="0" destOrd="0" presId="urn:microsoft.com/office/officeart/2005/8/layout/default"/>
    <dgm:cxn modelId="{FB4B9D9D-893A-46BE-8346-5025DF5B319C}" srcId="{F0F06F68-C1E9-4673-80B8-E834A3990C4E}" destId="{3DDFC4F0-E3A3-403E-9A6C-77A3DC829B31}" srcOrd="0" destOrd="0" parTransId="{E283FCD1-A31C-4E07-97C0-59566910FA9F}" sibTransId="{6537292F-A131-4671-B66D-0672AED4E865}"/>
    <dgm:cxn modelId="{ABF8A6A8-2FBC-44D7-8CBC-BB8189E95B50}" srcId="{F0F06F68-C1E9-4673-80B8-E834A3990C4E}" destId="{4C1CA9E5-B5D8-4FE4-88EC-09A6B4F614E1}" srcOrd="1" destOrd="0" parTransId="{2A2D2497-2C98-4526-B635-CBC246D0F894}" sibTransId="{F44B7FDD-015A-48DD-B185-BC881961D1B1}"/>
    <dgm:cxn modelId="{956B51C8-1B81-417B-971C-BFCDE3B9B903}" type="presOf" srcId="{3DDFC4F0-E3A3-403E-9A6C-77A3DC829B31}" destId="{2A3FCE4B-9061-4108-9A4C-AEC4A75B6301}" srcOrd="0" destOrd="0" presId="urn:microsoft.com/office/officeart/2005/8/layout/default"/>
    <dgm:cxn modelId="{BD3C9095-46F1-43F5-8C1E-89C8D6BA9EF4}" type="presParOf" srcId="{332B3364-6D1C-4960-A1F7-E855C60A11F5}" destId="{2A3FCE4B-9061-4108-9A4C-AEC4A75B6301}" srcOrd="0" destOrd="0" presId="urn:microsoft.com/office/officeart/2005/8/layout/default"/>
    <dgm:cxn modelId="{A507B82D-1189-4B13-97BB-FBA139642E6E}" type="presParOf" srcId="{332B3364-6D1C-4960-A1F7-E855C60A11F5}" destId="{A5C5AD1C-119C-4293-AB07-0101D065DA93}" srcOrd="1" destOrd="0" presId="urn:microsoft.com/office/officeart/2005/8/layout/default"/>
    <dgm:cxn modelId="{1EE52A9B-4615-4E7D-B8F6-4CEBC7F1246A}" type="presParOf" srcId="{332B3364-6D1C-4960-A1F7-E855C60A11F5}" destId="{EE7FE091-A313-4C56-A091-0A93DDE533CA}" srcOrd="2" destOrd="0" presId="urn:microsoft.com/office/officeart/2005/8/layout/default"/>
    <dgm:cxn modelId="{95ECDDD7-7C77-4C25-9B55-7E1207528689}" type="presParOf" srcId="{332B3364-6D1C-4960-A1F7-E855C60A11F5}" destId="{FC5CB853-99E8-4798-AE88-D0143AD6960C}" srcOrd="3" destOrd="0" presId="urn:microsoft.com/office/officeart/2005/8/layout/default"/>
    <dgm:cxn modelId="{6E516DBA-2A16-42A8-92B9-D33067D4E4EC}" type="presParOf" srcId="{332B3364-6D1C-4960-A1F7-E855C60A11F5}" destId="{8EAC4EE5-4E5F-40B9-B807-C7B1AFDB324A}"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5A02226-8226-4DC4-82C2-176578C547DE}"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0C56EB1E-393F-4F4C-BFF7-CECEA1EFC511}">
      <dgm:prSet/>
      <dgm:spPr/>
      <dgm:t>
        <a:bodyPr/>
        <a:lstStyle/>
        <a:p>
          <a:r>
            <a:rPr lang="en-US" b="0" i="0"/>
            <a:t>Control the order of execution</a:t>
          </a:r>
          <a:endParaRPr lang="en-US"/>
        </a:p>
      </dgm:t>
    </dgm:pt>
    <dgm:pt modelId="{508B32B9-7CB5-44C5-B53C-B9B1BCFE487D}" type="parTrans" cxnId="{60003EB1-26BF-467F-9632-4764B0A25665}">
      <dgm:prSet/>
      <dgm:spPr/>
      <dgm:t>
        <a:bodyPr/>
        <a:lstStyle/>
        <a:p>
          <a:endParaRPr lang="en-US"/>
        </a:p>
      </dgm:t>
    </dgm:pt>
    <dgm:pt modelId="{5730A7E5-BCEB-46C0-A941-BF9E00212670}" type="sibTrans" cxnId="{60003EB1-26BF-467F-9632-4764B0A25665}">
      <dgm:prSet/>
      <dgm:spPr>
        <a:ln>
          <a:solidFill>
            <a:schemeClr val="bg1"/>
          </a:solidFill>
        </a:ln>
      </dgm:spPr>
      <dgm:t>
        <a:bodyPr/>
        <a:lstStyle/>
        <a:p>
          <a:endParaRPr lang="en-US"/>
        </a:p>
      </dgm:t>
    </dgm:pt>
    <dgm:pt modelId="{F8E60205-AAF8-49BF-8376-764F684010C2}">
      <dgm:prSet/>
      <dgm:spPr/>
      <dgm:t>
        <a:bodyPr/>
        <a:lstStyle/>
        <a:p>
          <a:r>
            <a:rPr lang="en-US" b="0" i="0"/>
            <a:t>Collect data</a:t>
          </a:r>
          <a:endParaRPr lang="en-US"/>
        </a:p>
      </dgm:t>
    </dgm:pt>
    <dgm:pt modelId="{F20DEF9F-53A0-4FA2-AC94-56541EEECC58}" type="parTrans" cxnId="{BA1B8F35-AB61-4389-9225-72A627F85853}">
      <dgm:prSet/>
      <dgm:spPr/>
      <dgm:t>
        <a:bodyPr/>
        <a:lstStyle/>
        <a:p>
          <a:endParaRPr lang="en-US"/>
        </a:p>
      </dgm:t>
    </dgm:pt>
    <dgm:pt modelId="{6C563840-80E0-47F4-BA1F-5F319B13CE4A}" type="sibTrans" cxnId="{BA1B8F35-AB61-4389-9225-72A627F85853}">
      <dgm:prSet/>
      <dgm:spPr>
        <a:ln>
          <a:solidFill>
            <a:schemeClr val="bg1"/>
          </a:solidFill>
        </a:ln>
      </dgm:spPr>
      <dgm:t>
        <a:bodyPr/>
        <a:lstStyle/>
        <a:p>
          <a:endParaRPr lang="en-US"/>
        </a:p>
      </dgm:t>
    </dgm:pt>
    <dgm:pt modelId="{2C100EA0-CC4C-4A29-931A-AEB7C3CB7112}">
      <dgm:prSet/>
      <dgm:spPr/>
      <dgm:t>
        <a:bodyPr/>
        <a:lstStyle/>
        <a:p>
          <a:r>
            <a:rPr lang="en-US" b="0" i="0"/>
            <a:t>Limit concurrency</a:t>
          </a:r>
          <a:endParaRPr lang="en-US"/>
        </a:p>
      </dgm:t>
    </dgm:pt>
    <dgm:pt modelId="{F636B466-0BEC-40C9-B715-41D2CE265894}" type="parTrans" cxnId="{53AC3B83-3466-49DF-8B5B-818A5B093D77}">
      <dgm:prSet/>
      <dgm:spPr/>
      <dgm:t>
        <a:bodyPr/>
        <a:lstStyle/>
        <a:p>
          <a:endParaRPr lang="en-US"/>
        </a:p>
      </dgm:t>
    </dgm:pt>
    <dgm:pt modelId="{B52551F7-F249-40D1-8465-D2D9D962CC97}" type="sibTrans" cxnId="{53AC3B83-3466-49DF-8B5B-818A5B093D77}">
      <dgm:prSet/>
      <dgm:spPr>
        <a:ln>
          <a:solidFill>
            <a:schemeClr val="bg1"/>
          </a:solidFill>
        </a:ln>
      </dgm:spPr>
      <dgm:t>
        <a:bodyPr/>
        <a:lstStyle/>
        <a:p>
          <a:endParaRPr lang="en-US"/>
        </a:p>
      </dgm:t>
    </dgm:pt>
    <dgm:pt modelId="{2ACCA61C-71E6-4EB6-ABEA-3AFFFAE023D4}">
      <dgm:prSet/>
      <dgm:spPr/>
      <dgm:t>
        <a:bodyPr/>
        <a:lstStyle/>
        <a:p>
          <a:r>
            <a:rPr lang="en-US" b="0" i="0"/>
            <a:t>Call the following step in the program.</a:t>
          </a:r>
          <a:endParaRPr lang="en-US"/>
        </a:p>
      </dgm:t>
    </dgm:pt>
    <dgm:pt modelId="{C4E1C9FD-B8D6-4194-87DF-9FA6D4DB2E33}" type="parTrans" cxnId="{454E7FAE-806A-4440-A4BD-AAD65F741FD5}">
      <dgm:prSet/>
      <dgm:spPr/>
      <dgm:t>
        <a:bodyPr/>
        <a:lstStyle/>
        <a:p>
          <a:endParaRPr lang="en-US"/>
        </a:p>
      </dgm:t>
    </dgm:pt>
    <dgm:pt modelId="{18FB7DEE-6896-4547-B63D-5A3DFDF8F899}" type="sibTrans" cxnId="{454E7FAE-806A-4440-A4BD-AAD65F741FD5}">
      <dgm:prSet/>
      <dgm:spPr/>
      <dgm:t>
        <a:bodyPr/>
        <a:lstStyle/>
        <a:p>
          <a:endParaRPr lang="en-US"/>
        </a:p>
      </dgm:t>
    </dgm:pt>
    <dgm:pt modelId="{FE515773-8EAD-445E-879D-6061C0E7EDAA}" type="pres">
      <dgm:prSet presAssocID="{45A02226-8226-4DC4-82C2-176578C547DE}" presName="Name0" presStyleCnt="0">
        <dgm:presLayoutVars>
          <dgm:dir/>
          <dgm:resizeHandles val="exact"/>
        </dgm:presLayoutVars>
      </dgm:prSet>
      <dgm:spPr/>
    </dgm:pt>
    <dgm:pt modelId="{18B7D705-4DF9-4B2C-8B79-D377E06B89AD}" type="pres">
      <dgm:prSet presAssocID="{0C56EB1E-393F-4F4C-BFF7-CECEA1EFC511}" presName="node" presStyleLbl="node1" presStyleIdx="0" presStyleCnt="4">
        <dgm:presLayoutVars>
          <dgm:bulletEnabled val="1"/>
        </dgm:presLayoutVars>
      </dgm:prSet>
      <dgm:spPr/>
    </dgm:pt>
    <dgm:pt modelId="{32E1BC51-1495-49B6-AA5F-718A57675C97}" type="pres">
      <dgm:prSet presAssocID="{5730A7E5-BCEB-46C0-A941-BF9E00212670}" presName="sibTrans" presStyleLbl="sibTrans1D1" presStyleIdx="0" presStyleCnt="3"/>
      <dgm:spPr/>
    </dgm:pt>
    <dgm:pt modelId="{623BF88A-3C29-4BBF-96B4-CB0E5076D0AA}" type="pres">
      <dgm:prSet presAssocID="{5730A7E5-BCEB-46C0-A941-BF9E00212670}" presName="connectorText" presStyleLbl="sibTrans1D1" presStyleIdx="0" presStyleCnt="3"/>
      <dgm:spPr/>
    </dgm:pt>
    <dgm:pt modelId="{C4B88A1A-4D41-49A5-BA85-BB96576164C5}" type="pres">
      <dgm:prSet presAssocID="{F8E60205-AAF8-49BF-8376-764F684010C2}" presName="node" presStyleLbl="node1" presStyleIdx="1" presStyleCnt="4">
        <dgm:presLayoutVars>
          <dgm:bulletEnabled val="1"/>
        </dgm:presLayoutVars>
      </dgm:prSet>
      <dgm:spPr/>
    </dgm:pt>
    <dgm:pt modelId="{5EC543A3-D1A4-4AFF-B097-66A7480A35D6}" type="pres">
      <dgm:prSet presAssocID="{6C563840-80E0-47F4-BA1F-5F319B13CE4A}" presName="sibTrans" presStyleLbl="sibTrans1D1" presStyleIdx="1" presStyleCnt="3"/>
      <dgm:spPr/>
    </dgm:pt>
    <dgm:pt modelId="{7418646D-75F3-45CE-B7B1-3007FBB9D55A}" type="pres">
      <dgm:prSet presAssocID="{6C563840-80E0-47F4-BA1F-5F319B13CE4A}" presName="connectorText" presStyleLbl="sibTrans1D1" presStyleIdx="1" presStyleCnt="3"/>
      <dgm:spPr/>
    </dgm:pt>
    <dgm:pt modelId="{D86FAA5D-3A74-4F01-AD4C-F5C497E779C0}" type="pres">
      <dgm:prSet presAssocID="{2C100EA0-CC4C-4A29-931A-AEB7C3CB7112}" presName="node" presStyleLbl="node1" presStyleIdx="2" presStyleCnt="4">
        <dgm:presLayoutVars>
          <dgm:bulletEnabled val="1"/>
        </dgm:presLayoutVars>
      </dgm:prSet>
      <dgm:spPr/>
    </dgm:pt>
    <dgm:pt modelId="{E1068CED-B1B3-4FD9-A019-4C785BB97BE4}" type="pres">
      <dgm:prSet presAssocID="{B52551F7-F249-40D1-8465-D2D9D962CC97}" presName="sibTrans" presStyleLbl="sibTrans1D1" presStyleIdx="2" presStyleCnt="3"/>
      <dgm:spPr/>
    </dgm:pt>
    <dgm:pt modelId="{0A63E34C-A099-484A-8FC8-A9D836DA8727}" type="pres">
      <dgm:prSet presAssocID="{B52551F7-F249-40D1-8465-D2D9D962CC97}" presName="connectorText" presStyleLbl="sibTrans1D1" presStyleIdx="2" presStyleCnt="3"/>
      <dgm:spPr/>
    </dgm:pt>
    <dgm:pt modelId="{7FA7CF25-C9C3-44FA-9149-0427F83ABB98}" type="pres">
      <dgm:prSet presAssocID="{2ACCA61C-71E6-4EB6-ABEA-3AFFFAE023D4}" presName="node" presStyleLbl="node1" presStyleIdx="3" presStyleCnt="4">
        <dgm:presLayoutVars>
          <dgm:bulletEnabled val="1"/>
        </dgm:presLayoutVars>
      </dgm:prSet>
      <dgm:spPr/>
    </dgm:pt>
  </dgm:ptLst>
  <dgm:cxnLst>
    <dgm:cxn modelId="{20935106-AA4F-4BC0-A3B1-3D27D53BD472}" type="presOf" srcId="{B52551F7-F249-40D1-8465-D2D9D962CC97}" destId="{E1068CED-B1B3-4FD9-A019-4C785BB97BE4}" srcOrd="0" destOrd="0" presId="urn:microsoft.com/office/officeart/2016/7/layout/RepeatingBendingProcessNew"/>
    <dgm:cxn modelId="{6DDA8818-4E3A-450D-B74E-24FA44F3B155}" type="presOf" srcId="{6C563840-80E0-47F4-BA1F-5F319B13CE4A}" destId="{7418646D-75F3-45CE-B7B1-3007FBB9D55A}" srcOrd="1" destOrd="0" presId="urn:microsoft.com/office/officeart/2016/7/layout/RepeatingBendingProcessNew"/>
    <dgm:cxn modelId="{F9AFDD1B-9B89-497E-AECD-D27C2DFCE28F}" type="presOf" srcId="{F8E60205-AAF8-49BF-8376-764F684010C2}" destId="{C4B88A1A-4D41-49A5-BA85-BB96576164C5}" srcOrd="0" destOrd="0" presId="urn:microsoft.com/office/officeart/2016/7/layout/RepeatingBendingProcessNew"/>
    <dgm:cxn modelId="{BA1B8F35-AB61-4389-9225-72A627F85853}" srcId="{45A02226-8226-4DC4-82C2-176578C547DE}" destId="{F8E60205-AAF8-49BF-8376-764F684010C2}" srcOrd="1" destOrd="0" parTransId="{F20DEF9F-53A0-4FA2-AC94-56541EEECC58}" sibTransId="{6C563840-80E0-47F4-BA1F-5F319B13CE4A}"/>
    <dgm:cxn modelId="{EDF65F6F-2BC4-4427-B220-E65E38503D75}" type="presOf" srcId="{B52551F7-F249-40D1-8465-D2D9D962CC97}" destId="{0A63E34C-A099-484A-8FC8-A9D836DA8727}" srcOrd="1" destOrd="0" presId="urn:microsoft.com/office/officeart/2016/7/layout/RepeatingBendingProcessNew"/>
    <dgm:cxn modelId="{53AC3B83-3466-49DF-8B5B-818A5B093D77}" srcId="{45A02226-8226-4DC4-82C2-176578C547DE}" destId="{2C100EA0-CC4C-4A29-931A-AEB7C3CB7112}" srcOrd="2" destOrd="0" parTransId="{F636B466-0BEC-40C9-B715-41D2CE265894}" sibTransId="{B52551F7-F249-40D1-8465-D2D9D962CC97}"/>
    <dgm:cxn modelId="{C2D4FDAB-A6F3-4EC3-A681-6C42C4C4F8A1}" type="presOf" srcId="{5730A7E5-BCEB-46C0-A941-BF9E00212670}" destId="{32E1BC51-1495-49B6-AA5F-718A57675C97}" srcOrd="0" destOrd="0" presId="urn:microsoft.com/office/officeart/2016/7/layout/RepeatingBendingProcessNew"/>
    <dgm:cxn modelId="{454E7FAE-806A-4440-A4BD-AAD65F741FD5}" srcId="{45A02226-8226-4DC4-82C2-176578C547DE}" destId="{2ACCA61C-71E6-4EB6-ABEA-3AFFFAE023D4}" srcOrd="3" destOrd="0" parTransId="{C4E1C9FD-B8D6-4194-87DF-9FA6D4DB2E33}" sibTransId="{18FB7DEE-6896-4547-B63D-5A3DFDF8F899}"/>
    <dgm:cxn modelId="{60003EB1-26BF-467F-9632-4764B0A25665}" srcId="{45A02226-8226-4DC4-82C2-176578C547DE}" destId="{0C56EB1E-393F-4F4C-BFF7-CECEA1EFC511}" srcOrd="0" destOrd="0" parTransId="{508B32B9-7CB5-44C5-B53C-B9B1BCFE487D}" sibTransId="{5730A7E5-BCEB-46C0-A941-BF9E00212670}"/>
    <dgm:cxn modelId="{2DE4A1B9-6736-4BA6-90AE-D631705A633D}" type="presOf" srcId="{45A02226-8226-4DC4-82C2-176578C547DE}" destId="{FE515773-8EAD-445E-879D-6061C0E7EDAA}" srcOrd="0" destOrd="0" presId="urn:microsoft.com/office/officeart/2016/7/layout/RepeatingBendingProcessNew"/>
    <dgm:cxn modelId="{331F1DDB-9CE0-4A3E-8B39-62E7A36B5C81}" type="presOf" srcId="{5730A7E5-BCEB-46C0-A941-BF9E00212670}" destId="{623BF88A-3C29-4BBF-96B4-CB0E5076D0AA}" srcOrd="1" destOrd="0" presId="urn:microsoft.com/office/officeart/2016/7/layout/RepeatingBendingProcessNew"/>
    <dgm:cxn modelId="{83A796E3-D380-432C-975A-9D4B7E89166C}" type="presOf" srcId="{2ACCA61C-71E6-4EB6-ABEA-3AFFFAE023D4}" destId="{7FA7CF25-C9C3-44FA-9149-0427F83ABB98}" srcOrd="0" destOrd="0" presId="urn:microsoft.com/office/officeart/2016/7/layout/RepeatingBendingProcessNew"/>
    <dgm:cxn modelId="{D9DB95EC-7781-4D0A-8294-8E37653C5B0D}" type="presOf" srcId="{0C56EB1E-393F-4F4C-BFF7-CECEA1EFC511}" destId="{18B7D705-4DF9-4B2C-8B79-D377E06B89AD}" srcOrd="0" destOrd="0" presId="urn:microsoft.com/office/officeart/2016/7/layout/RepeatingBendingProcessNew"/>
    <dgm:cxn modelId="{51205BEE-6C07-4FDD-ABC4-0BACA9468C24}" type="presOf" srcId="{6C563840-80E0-47F4-BA1F-5F319B13CE4A}" destId="{5EC543A3-D1A4-4AFF-B097-66A7480A35D6}" srcOrd="0" destOrd="0" presId="urn:microsoft.com/office/officeart/2016/7/layout/RepeatingBendingProcessNew"/>
    <dgm:cxn modelId="{0333FBF4-4053-40BA-AA1A-0EF5C708F3E4}" type="presOf" srcId="{2C100EA0-CC4C-4A29-931A-AEB7C3CB7112}" destId="{D86FAA5D-3A74-4F01-AD4C-F5C497E779C0}" srcOrd="0" destOrd="0" presId="urn:microsoft.com/office/officeart/2016/7/layout/RepeatingBendingProcessNew"/>
    <dgm:cxn modelId="{0AFAD9F7-E1D9-4C30-A80A-F1625D577F23}" type="presParOf" srcId="{FE515773-8EAD-445E-879D-6061C0E7EDAA}" destId="{18B7D705-4DF9-4B2C-8B79-D377E06B89AD}" srcOrd="0" destOrd="0" presId="urn:microsoft.com/office/officeart/2016/7/layout/RepeatingBendingProcessNew"/>
    <dgm:cxn modelId="{F25F7EBE-D043-44BB-B11B-8D29AA539C8C}" type="presParOf" srcId="{FE515773-8EAD-445E-879D-6061C0E7EDAA}" destId="{32E1BC51-1495-49B6-AA5F-718A57675C97}" srcOrd="1" destOrd="0" presId="urn:microsoft.com/office/officeart/2016/7/layout/RepeatingBendingProcessNew"/>
    <dgm:cxn modelId="{07D72859-1303-47B7-9740-68914ED76DEC}" type="presParOf" srcId="{32E1BC51-1495-49B6-AA5F-718A57675C97}" destId="{623BF88A-3C29-4BBF-96B4-CB0E5076D0AA}" srcOrd="0" destOrd="0" presId="urn:microsoft.com/office/officeart/2016/7/layout/RepeatingBendingProcessNew"/>
    <dgm:cxn modelId="{F692E97B-85D7-4979-92E4-E45CCCF1BE9E}" type="presParOf" srcId="{FE515773-8EAD-445E-879D-6061C0E7EDAA}" destId="{C4B88A1A-4D41-49A5-BA85-BB96576164C5}" srcOrd="2" destOrd="0" presId="urn:microsoft.com/office/officeart/2016/7/layout/RepeatingBendingProcessNew"/>
    <dgm:cxn modelId="{043BA4B5-4B39-4518-95BF-2658EFC33DD7}" type="presParOf" srcId="{FE515773-8EAD-445E-879D-6061C0E7EDAA}" destId="{5EC543A3-D1A4-4AFF-B097-66A7480A35D6}" srcOrd="3" destOrd="0" presId="urn:microsoft.com/office/officeart/2016/7/layout/RepeatingBendingProcessNew"/>
    <dgm:cxn modelId="{EAEE0244-E0AA-4017-BC6D-3D88251F3094}" type="presParOf" srcId="{5EC543A3-D1A4-4AFF-B097-66A7480A35D6}" destId="{7418646D-75F3-45CE-B7B1-3007FBB9D55A}" srcOrd="0" destOrd="0" presId="urn:microsoft.com/office/officeart/2016/7/layout/RepeatingBendingProcessNew"/>
    <dgm:cxn modelId="{38157AF8-ED12-4B60-8C12-ADE0A03A6400}" type="presParOf" srcId="{FE515773-8EAD-445E-879D-6061C0E7EDAA}" destId="{D86FAA5D-3A74-4F01-AD4C-F5C497E779C0}" srcOrd="4" destOrd="0" presId="urn:microsoft.com/office/officeart/2016/7/layout/RepeatingBendingProcessNew"/>
    <dgm:cxn modelId="{621E7D7D-767F-4B6F-97EB-706FD8EDFFF6}" type="presParOf" srcId="{FE515773-8EAD-445E-879D-6061C0E7EDAA}" destId="{E1068CED-B1B3-4FD9-A019-4C785BB97BE4}" srcOrd="5" destOrd="0" presId="urn:microsoft.com/office/officeart/2016/7/layout/RepeatingBendingProcessNew"/>
    <dgm:cxn modelId="{57D8943F-88D6-4207-B9C6-2B1E1E7ED1D8}" type="presParOf" srcId="{E1068CED-B1B3-4FD9-A019-4C785BB97BE4}" destId="{0A63E34C-A099-484A-8FC8-A9D836DA8727}" srcOrd="0" destOrd="0" presId="urn:microsoft.com/office/officeart/2016/7/layout/RepeatingBendingProcessNew"/>
    <dgm:cxn modelId="{20B40EC4-51E3-46FE-9BCB-A3B8E7676082}" type="presParOf" srcId="{FE515773-8EAD-445E-879D-6061C0E7EDAA}" destId="{7FA7CF25-C9C3-44FA-9149-0427F83ABB98}" srcOrd="6"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3962758-1994-4F4E-AA2D-D74175E52543}"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65B2206A-8749-40FB-8B62-9B7C19B409FD}">
      <dgm:prSet/>
      <dgm:spPr/>
      <dgm:t>
        <a:bodyPr/>
        <a:lstStyle/>
        <a:p>
          <a:r>
            <a:rPr lang="en-US" b="1" i="0"/>
            <a:t>setTimeout/clearTimeout </a:t>
          </a:r>
          <a:r>
            <a:rPr lang="en-US" b="0" i="0"/>
            <a:t>– This is used to implement delays in code execution.</a:t>
          </a:r>
          <a:endParaRPr lang="en-US"/>
        </a:p>
      </dgm:t>
    </dgm:pt>
    <dgm:pt modelId="{EB4D81DD-7D5E-4170-94EE-766C1C2CEE8D}" type="parTrans" cxnId="{2B0E9A40-0A25-4445-96E5-B2A83A53869E}">
      <dgm:prSet/>
      <dgm:spPr/>
      <dgm:t>
        <a:bodyPr/>
        <a:lstStyle/>
        <a:p>
          <a:endParaRPr lang="en-US"/>
        </a:p>
      </dgm:t>
    </dgm:pt>
    <dgm:pt modelId="{BEECD129-2379-4E9B-A649-67EB3BD6006C}" type="sibTrans" cxnId="{2B0E9A40-0A25-4445-96E5-B2A83A53869E}">
      <dgm:prSet/>
      <dgm:spPr/>
      <dgm:t>
        <a:bodyPr/>
        <a:lstStyle/>
        <a:p>
          <a:endParaRPr lang="en-US"/>
        </a:p>
      </dgm:t>
    </dgm:pt>
    <dgm:pt modelId="{72C5BACA-CFE3-4CE8-A6B9-AD8F74D417E7}">
      <dgm:prSet/>
      <dgm:spPr/>
      <dgm:t>
        <a:bodyPr/>
        <a:lstStyle/>
        <a:p>
          <a:r>
            <a:rPr lang="en-US" b="1" i="0"/>
            <a:t>setInterval/clearInterval</a:t>
          </a:r>
          <a:r>
            <a:rPr lang="en-US" b="0" i="0"/>
            <a:t> – This is used to run a code block multiple times.</a:t>
          </a:r>
          <a:endParaRPr lang="en-US"/>
        </a:p>
      </dgm:t>
    </dgm:pt>
    <dgm:pt modelId="{AA74EA25-282C-4AD5-85C1-61048E11697C}" type="parTrans" cxnId="{CF481106-438B-472C-BDC1-176A5EEEC734}">
      <dgm:prSet/>
      <dgm:spPr/>
      <dgm:t>
        <a:bodyPr/>
        <a:lstStyle/>
        <a:p>
          <a:endParaRPr lang="en-US"/>
        </a:p>
      </dgm:t>
    </dgm:pt>
    <dgm:pt modelId="{7F8C8B31-6A40-488D-80B7-0ED854E9B4F4}" type="sibTrans" cxnId="{CF481106-438B-472C-BDC1-176A5EEEC734}">
      <dgm:prSet/>
      <dgm:spPr/>
      <dgm:t>
        <a:bodyPr/>
        <a:lstStyle/>
        <a:p>
          <a:endParaRPr lang="en-US"/>
        </a:p>
      </dgm:t>
    </dgm:pt>
    <dgm:pt modelId="{340E5CF3-43DB-458A-9614-CB852F340D9F}" type="pres">
      <dgm:prSet presAssocID="{B3962758-1994-4F4E-AA2D-D74175E52543}" presName="linear" presStyleCnt="0">
        <dgm:presLayoutVars>
          <dgm:animLvl val="lvl"/>
          <dgm:resizeHandles val="exact"/>
        </dgm:presLayoutVars>
      </dgm:prSet>
      <dgm:spPr/>
    </dgm:pt>
    <dgm:pt modelId="{B1492EF6-64C6-4A51-A5EC-7D2268340DDA}" type="pres">
      <dgm:prSet presAssocID="{65B2206A-8749-40FB-8B62-9B7C19B409FD}" presName="parentText" presStyleLbl="node1" presStyleIdx="0" presStyleCnt="2">
        <dgm:presLayoutVars>
          <dgm:chMax val="0"/>
          <dgm:bulletEnabled val="1"/>
        </dgm:presLayoutVars>
      </dgm:prSet>
      <dgm:spPr/>
    </dgm:pt>
    <dgm:pt modelId="{05D60908-3F05-4DB3-BCAA-6A02A393E727}" type="pres">
      <dgm:prSet presAssocID="{BEECD129-2379-4E9B-A649-67EB3BD6006C}" presName="spacer" presStyleCnt="0"/>
      <dgm:spPr/>
    </dgm:pt>
    <dgm:pt modelId="{8B8085C7-70A2-4CDE-BA7A-47BB4D7BE062}" type="pres">
      <dgm:prSet presAssocID="{72C5BACA-CFE3-4CE8-A6B9-AD8F74D417E7}" presName="parentText" presStyleLbl="node1" presStyleIdx="1" presStyleCnt="2">
        <dgm:presLayoutVars>
          <dgm:chMax val="0"/>
          <dgm:bulletEnabled val="1"/>
        </dgm:presLayoutVars>
      </dgm:prSet>
      <dgm:spPr/>
    </dgm:pt>
  </dgm:ptLst>
  <dgm:cxnLst>
    <dgm:cxn modelId="{CF481106-438B-472C-BDC1-176A5EEEC734}" srcId="{B3962758-1994-4F4E-AA2D-D74175E52543}" destId="{72C5BACA-CFE3-4CE8-A6B9-AD8F74D417E7}" srcOrd="1" destOrd="0" parTransId="{AA74EA25-282C-4AD5-85C1-61048E11697C}" sibTransId="{7F8C8B31-6A40-488D-80B7-0ED854E9B4F4}"/>
    <dgm:cxn modelId="{2B0E9A40-0A25-4445-96E5-B2A83A53869E}" srcId="{B3962758-1994-4F4E-AA2D-D74175E52543}" destId="{65B2206A-8749-40FB-8B62-9B7C19B409FD}" srcOrd="0" destOrd="0" parTransId="{EB4D81DD-7D5E-4170-94EE-766C1C2CEE8D}" sibTransId="{BEECD129-2379-4E9B-A649-67EB3BD6006C}"/>
    <dgm:cxn modelId="{D62DCD6B-8236-450F-991C-8A9BF4E7C40B}" type="presOf" srcId="{65B2206A-8749-40FB-8B62-9B7C19B409FD}" destId="{B1492EF6-64C6-4A51-A5EC-7D2268340DDA}" srcOrd="0" destOrd="0" presId="urn:microsoft.com/office/officeart/2005/8/layout/vList2"/>
    <dgm:cxn modelId="{678A6B95-C10D-4182-87E8-9B88D2EF8BA3}" type="presOf" srcId="{72C5BACA-CFE3-4CE8-A6B9-AD8F74D417E7}" destId="{8B8085C7-70A2-4CDE-BA7A-47BB4D7BE062}" srcOrd="0" destOrd="0" presId="urn:microsoft.com/office/officeart/2005/8/layout/vList2"/>
    <dgm:cxn modelId="{688A07B1-7322-4C00-A697-2370B1504820}" type="presOf" srcId="{B3962758-1994-4F4E-AA2D-D74175E52543}" destId="{340E5CF3-43DB-458A-9614-CB852F340D9F}" srcOrd="0" destOrd="0" presId="urn:microsoft.com/office/officeart/2005/8/layout/vList2"/>
    <dgm:cxn modelId="{C88DC04D-90FF-4C4B-80A0-F2E01861285E}" type="presParOf" srcId="{340E5CF3-43DB-458A-9614-CB852F340D9F}" destId="{B1492EF6-64C6-4A51-A5EC-7D2268340DDA}" srcOrd="0" destOrd="0" presId="urn:microsoft.com/office/officeart/2005/8/layout/vList2"/>
    <dgm:cxn modelId="{0CBEAA93-3B2E-4DE6-B813-E4B3DCC72D24}" type="presParOf" srcId="{340E5CF3-43DB-458A-9614-CB852F340D9F}" destId="{05D60908-3F05-4DB3-BCAA-6A02A393E727}" srcOrd="1" destOrd="0" presId="urn:microsoft.com/office/officeart/2005/8/layout/vList2"/>
    <dgm:cxn modelId="{B329FCA1-3D62-4ADB-ABA0-14624A4C745C}" type="presParOf" srcId="{340E5CF3-43DB-458A-9614-CB852F340D9F}" destId="{8B8085C7-70A2-4CDE-BA7A-47BB4D7BE062}"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BE6024B-B410-4488-A2A6-E0F9C1DFE5F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3CC84B1-4054-42EB-B810-98B5D90C493B}">
      <dgm:prSet/>
      <dgm:spPr/>
      <dgm:t>
        <a:bodyPr/>
        <a:lstStyle/>
        <a:p>
          <a:r>
            <a:rPr lang="en-US" b="0" i="0" dirty="0"/>
            <a:t>Streams are instances of EventEmitter which can be used to work with streaming data in Node.js.</a:t>
          </a:r>
          <a:endParaRPr lang="en-US" dirty="0"/>
        </a:p>
      </dgm:t>
    </dgm:pt>
    <dgm:pt modelId="{199EEAEB-1200-4129-8875-70C9C6C74E61}" type="parTrans" cxnId="{C9D4D76E-EB1D-433E-A73F-A4A18C92DED8}">
      <dgm:prSet/>
      <dgm:spPr/>
      <dgm:t>
        <a:bodyPr/>
        <a:lstStyle/>
        <a:p>
          <a:endParaRPr lang="en-US"/>
        </a:p>
      </dgm:t>
    </dgm:pt>
    <dgm:pt modelId="{EF9083C4-DE38-4C7A-9303-99EC42977B38}" type="sibTrans" cxnId="{C9D4D76E-EB1D-433E-A73F-A4A18C92DED8}">
      <dgm:prSet/>
      <dgm:spPr/>
      <dgm:t>
        <a:bodyPr/>
        <a:lstStyle/>
        <a:p>
          <a:endParaRPr lang="en-US"/>
        </a:p>
      </dgm:t>
    </dgm:pt>
    <dgm:pt modelId="{850CF627-0C50-46D4-8FC2-8CA189F4A7A3}">
      <dgm:prSet/>
      <dgm:spPr/>
      <dgm:t>
        <a:bodyPr/>
        <a:lstStyle/>
        <a:p>
          <a:r>
            <a:rPr lang="en-US" b="1" i="0"/>
            <a:t>Writable:</a:t>
          </a:r>
          <a:r>
            <a:rPr lang="en-US" b="0" i="0"/>
            <a:t> streams to which data can be written (for example, fs.createWriteStream()).</a:t>
          </a:r>
          <a:endParaRPr lang="en-US"/>
        </a:p>
      </dgm:t>
    </dgm:pt>
    <dgm:pt modelId="{10BEDCC6-65E4-420C-929B-6FAED7A65218}" type="parTrans" cxnId="{86103F5E-BBC7-4793-A9B0-7AB3F735E109}">
      <dgm:prSet/>
      <dgm:spPr/>
      <dgm:t>
        <a:bodyPr/>
        <a:lstStyle/>
        <a:p>
          <a:endParaRPr lang="en-US"/>
        </a:p>
      </dgm:t>
    </dgm:pt>
    <dgm:pt modelId="{D506A596-605C-4A11-83E2-094ECB6C774B}" type="sibTrans" cxnId="{86103F5E-BBC7-4793-A9B0-7AB3F735E109}">
      <dgm:prSet/>
      <dgm:spPr/>
      <dgm:t>
        <a:bodyPr/>
        <a:lstStyle/>
        <a:p>
          <a:endParaRPr lang="en-US"/>
        </a:p>
      </dgm:t>
    </dgm:pt>
    <dgm:pt modelId="{5B4FE776-0AD2-49E4-8FCA-11233162179B}">
      <dgm:prSet/>
      <dgm:spPr/>
      <dgm:t>
        <a:bodyPr/>
        <a:lstStyle/>
        <a:p>
          <a:r>
            <a:rPr lang="en-US" b="1" i="0"/>
            <a:t>Readable:</a:t>
          </a:r>
          <a:r>
            <a:rPr lang="en-US" b="0" i="0"/>
            <a:t> streams from which data can be read (for example, fs.createReadStream()).</a:t>
          </a:r>
          <a:endParaRPr lang="en-US"/>
        </a:p>
      </dgm:t>
    </dgm:pt>
    <dgm:pt modelId="{49A6C58F-39CB-4A63-BF37-BA38001C44BB}" type="parTrans" cxnId="{65FDC21C-7026-418D-A34D-5F6BC6750EB9}">
      <dgm:prSet/>
      <dgm:spPr/>
      <dgm:t>
        <a:bodyPr/>
        <a:lstStyle/>
        <a:p>
          <a:endParaRPr lang="en-US"/>
        </a:p>
      </dgm:t>
    </dgm:pt>
    <dgm:pt modelId="{5DD68DD1-4253-4908-A907-AA66F6D64E41}" type="sibTrans" cxnId="{65FDC21C-7026-418D-A34D-5F6BC6750EB9}">
      <dgm:prSet/>
      <dgm:spPr/>
      <dgm:t>
        <a:bodyPr/>
        <a:lstStyle/>
        <a:p>
          <a:endParaRPr lang="en-US"/>
        </a:p>
      </dgm:t>
    </dgm:pt>
    <dgm:pt modelId="{6B43CC1A-3C1F-4F5F-8D4F-E75291EB3917}">
      <dgm:prSet/>
      <dgm:spPr/>
      <dgm:t>
        <a:bodyPr/>
        <a:lstStyle/>
        <a:p>
          <a:r>
            <a:rPr lang="en-US" b="1" i="0"/>
            <a:t>Duplex: </a:t>
          </a:r>
          <a:r>
            <a:rPr lang="en-US" b="0" i="0"/>
            <a:t>streams that are both Readable and Writable (for example, net.Socket).</a:t>
          </a:r>
          <a:endParaRPr lang="en-US"/>
        </a:p>
      </dgm:t>
    </dgm:pt>
    <dgm:pt modelId="{DFFB378C-8B24-47F4-9E6A-FCA97D795A05}" type="parTrans" cxnId="{8CD52EBC-4B65-46FF-B417-14E049B6794B}">
      <dgm:prSet/>
      <dgm:spPr/>
      <dgm:t>
        <a:bodyPr/>
        <a:lstStyle/>
        <a:p>
          <a:endParaRPr lang="en-US"/>
        </a:p>
      </dgm:t>
    </dgm:pt>
    <dgm:pt modelId="{C319BD1B-908C-4532-841D-C28C29AE465A}" type="sibTrans" cxnId="{8CD52EBC-4B65-46FF-B417-14E049B6794B}">
      <dgm:prSet/>
      <dgm:spPr/>
      <dgm:t>
        <a:bodyPr/>
        <a:lstStyle/>
        <a:p>
          <a:endParaRPr lang="en-US"/>
        </a:p>
      </dgm:t>
    </dgm:pt>
    <dgm:pt modelId="{9C77D024-B4E7-4BB0-A23A-CB95FB7735F3}">
      <dgm:prSet/>
      <dgm:spPr/>
      <dgm:t>
        <a:bodyPr/>
        <a:lstStyle/>
        <a:p>
          <a:r>
            <a:rPr lang="en-US" b="1" i="0"/>
            <a:t>Transform:</a:t>
          </a:r>
          <a:r>
            <a:rPr lang="en-US" b="0" i="0"/>
            <a:t> Duplex streams that can modify or transform the data as it is written and read (for example, zlib.createDeflate()).</a:t>
          </a:r>
          <a:endParaRPr lang="en-US"/>
        </a:p>
      </dgm:t>
    </dgm:pt>
    <dgm:pt modelId="{CDE416CC-5079-4AA9-B12E-76524C1A7E17}" type="parTrans" cxnId="{8A50D55B-1BCA-4B8C-B579-825F5FBEAE49}">
      <dgm:prSet/>
      <dgm:spPr/>
      <dgm:t>
        <a:bodyPr/>
        <a:lstStyle/>
        <a:p>
          <a:endParaRPr lang="en-US"/>
        </a:p>
      </dgm:t>
    </dgm:pt>
    <dgm:pt modelId="{3939D189-6DE8-424A-AF65-FA95E84D1088}" type="sibTrans" cxnId="{8A50D55B-1BCA-4B8C-B579-825F5FBEAE49}">
      <dgm:prSet/>
      <dgm:spPr/>
      <dgm:t>
        <a:bodyPr/>
        <a:lstStyle/>
        <a:p>
          <a:endParaRPr lang="en-US"/>
        </a:p>
      </dgm:t>
    </dgm:pt>
    <dgm:pt modelId="{F728D203-7560-491C-95BA-1B048587ABD6}" type="pres">
      <dgm:prSet presAssocID="{EBE6024B-B410-4488-A2A6-E0F9C1DFE5F0}" presName="linear" presStyleCnt="0">
        <dgm:presLayoutVars>
          <dgm:animLvl val="lvl"/>
          <dgm:resizeHandles val="exact"/>
        </dgm:presLayoutVars>
      </dgm:prSet>
      <dgm:spPr/>
    </dgm:pt>
    <dgm:pt modelId="{DD53F69A-12F0-4432-997B-663324CD44D4}" type="pres">
      <dgm:prSet presAssocID="{33CC84B1-4054-42EB-B810-98B5D90C493B}" presName="parentText" presStyleLbl="node1" presStyleIdx="0" presStyleCnt="5">
        <dgm:presLayoutVars>
          <dgm:chMax val="0"/>
          <dgm:bulletEnabled val="1"/>
        </dgm:presLayoutVars>
      </dgm:prSet>
      <dgm:spPr/>
    </dgm:pt>
    <dgm:pt modelId="{9FC55364-2885-499E-B043-E346AE30656C}" type="pres">
      <dgm:prSet presAssocID="{EF9083C4-DE38-4C7A-9303-99EC42977B38}" presName="spacer" presStyleCnt="0"/>
      <dgm:spPr/>
    </dgm:pt>
    <dgm:pt modelId="{806E7502-2128-4C4B-BCBE-7483456EC7F4}" type="pres">
      <dgm:prSet presAssocID="{850CF627-0C50-46D4-8FC2-8CA189F4A7A3}" presName="parentText" presStyleLbl="node1" presStyleIdx="1" presStyleCnt="5">
        <dgm:presLayoutVars>
          <dgm:chMax val="0"/>
          <dgm:bulletEnabled val="1"/>
        </dgm:presLayoutVars>
      </dgm:prSet>
      <dgm:spPr/>
    </dgm:pt>
    <dgm:pt modelId="{190B1047-AD7E-460A-AF16-37362AC7118A}" type="pres">
      <dgm:prSet presAssocID="{D506A596-605C-4A11-83E2-094ECB6C774B}" presName="spacer" presStyleCnt="0"/>
      <dgm:spPr/>
    </dgm:pt>
    <dgm:pt modelId="{501E452E-97BC-4560-88B0-7AD36CC1312C}" type="pres">
      <dgm:prSet presAssocID="{5B4FE776-0AD2-49E4-8FCA-11233162179B}" presName="parentText" presStyleLbl="node1" presStyleIdx="2" presStyleCnt="5">
        <dgm:presLayoutVars>
          <dgm:chMax val="0"/>
          <dgm:bulletEnabled val="1"/>
        </dgm:presLayoutVars>
      </dgm:prSet>
      <dgm:spPr/>
    </dgm:pt>
    <dgm:pt modelId="{E252BE48-881C-440C-9AEF-8E95DC86EAD2}" type="pres">
      <dgm:prSet presAssocID="{5DD68DD1-4253-4908-A907-AA66F6D64E41}" presName="spacer" presStyleCnt="0"/>
      <dgm:spPr/>
    </dgm:pt>
    <dgm:pt modelId="{0C44EBA9-ECF3-48D8-AC61-FC18EC19243C}" type="pres">
      <dgm:prSet presAssocID="{6B43CC1A-3C1F-4F5F-8D4F-E75291EB3917}" presName="parentText" presStyleLbl="node1" presStyleIdx="3" presStyleCnt="5">
        <dgm:presLayoutVars>
          <dgm:chMax val="0"/>
          <dgm:bulletEnabled val="1"/>
        </dgm:presLayoutVars>
      </dgm:prSet>
      <dgm:spPr/>
    </dgm:pt>
    <dgm:pt modelId="{E9EBCD48-04A9-4ED8-BE99-C95D664A594A}" type="pres">
      <dgm:prSet presAssocID="{C319BD1B-908C-4532-841D-C28C29AE465A}" presName="spacer" presStyleCnt="0"/>
      <dgm:spPr/>
    </dgm:pt>
    <dgm:pt modelId="{47E6B971-147D-4213-81DC-3C434B7A7D05}" type="pres">
      <dgm:prSet presAssocID="{9C77D024-B4E7-4BB0-A23A-CB95FB7735F3}" presName="parentText" presStyleLbl="node1" presStyleIdx="4" presStyleCnt="5">
        <dgm:presLayoutVars>
          <dgm:chMax val="0"/>
          <dgm:bulletEnabled val="1"/>
        </dgm:presLayoutVars>
      </dgm:prSet>
      <dgm:spPr/>
    </dgm:pt>
  </dgm:ptLst>
  <dgm:cxnLst>
    <dgm:cxn modelId="{77B8AA09-1EBB-4690-B2F0-FEE4E5672866}" type="presOf" srcId="{9C77D024-B4E7-4BB0-A23A-CB95FB7735F3}" destId="{47E6B971-147D-4213-81DC-3C434B7A7D05}" srcOrd="0" destOrd="0" presId="urn:microsoft.com/office/officeart/2005/8/layout/vList2"/>
    <dgm:cxn modelId="{D3075C1A-8460-40AA-A5CE-8E401110A4FA}" type="presOf" srcId="{6B43CC1A-3C1F-4F5F-8D4F-E75291EB3917}" destId="{0C44EBA9-ECF3-48D8-AC61-FC18EC19243C}" srcOrd="0" destOrd="0" presId="urn:microsoft.com/office/officeart/2005/8/layout/vList2"/>
    <dgm:cxn modelId="{65FDC21C-7026-418D-A34D-5F6BC6750EB9}" srcId="{EBE6024B-B410-4488-A2A6-E0F9C1DFE5F0}" destId="{5B4FE776-0AD2-49E4-8FCA-11233162179B}" srcOrd="2" destOrd="0" parTransId="{49A6C58F-39CB-4A63-BF37-BA38001C44BB}" sibTransId="{5DD68DD1-4253-4908-A907-AA66F6D64E41}"/>
    <dgm:cxn modelId="{8A50D55B-1BCA-4B8C-B579-825F5FBEAE49}" srcId="{EBE6024B-B410-4488-A2A6-E0F9C1DFE5F0}" destId="{9C77D024-B4E7-4BB0-A23A-CB95FB7735F3}" srcOrd="4" destOrd="0" parTransId="{CDE416CC-5079-4AA9-B12E-76524C1A7E17}" sibTransId="{3939D189-6DE8-424A-AF65-FA95E84D1088}"/>
    <dgm:cxn modelId="{86103F5E-BBC7-4793-A9B0-7AB3F735E109}" srcId="{EBE6024B-B410-4488-A2A6-E0F9C1DFE5F0}" destId="{850CF627-0C50-46D4-8FC2-8CA189F4A7A3}" srcOrd="1" destOrd="0" parTransId="{10BEDCC6-65E4-420C-929B-6FAED7A65218}" sibTransId="{D506A596-605C-4A11-83E2-094ECB6C774B}"/>
    <dgm:cxn modelId="{C9D4D76E-EB1D-433E-A73F-A4A18C92DED8}" srcId="{EBE6024B-B410-4488-A2A6-E0F9C1DFE5F0}" destId="{33CC84B1-4054-42EB-B810-98B5D90C493B}" srcOrd="0" destOrd="0" parTransId="{199EEAEB-1200-4129-8875-70C9C6C74E61}" sibTransId="{EF9083C4-DE38-4C7A-9303-99EC42977B38}"/>
    <dgm:cxn modelId="{BF3E1677-E464-4745-871F-8C8EBB9EDB59}" type="presOf" srcId="{EBE6024B-B410-4488-A2A6-E0F9C1DFE5F0}" destId="{F728D203-7560-491C-95BA-1B048587ABD6}" srcOrd="0" destOrd="0" presId="urn:microsoft.com/office/officeart/2005/8/layout/vList2"/>
    <dgm:cxn modelId="{62102EA9-1AC1-4E36-94B2-7854BD055A95}" type="presOf" srcId="{33CC84B1-4054-42EB-B810-98B5D90C493B}" destId="{DD53F69A-12F0-4432-997B-663324CD44D4}" srcOrd="0" destOrd="0" presId="urn:microsoft.com/office/officeart/2005/8/layout/vList2"/>
    <dgm:cxn modelId="{15636BA9-4235-4C47-B23E-9E4F5997DD79}" type="presOf" srcId="{5B4FE776-0AD2-49E4-8FCA-11233162179B}" destId="{501E452E-97BC-4560-88B0-7AD36CC1312C}" srcOrd="0" destOrd="0" presId="urn:microsoft.com/office/officeart/2005/8/layout/vList2"/>
    <dgm:cxn modelId="{8CD52EBC-4B65-46FF-B417-14E049B6794B}" srcId="{EBE6024B-B410-4488-A2A6-E0F9C1DFE5F0}" destId="{6B43CC1A-3C1F-4F5F-8D4F-E75291EB3917}" srcOrd="3" destOrd="0" parTransId="{DFFB378C-8B24-47F4-9E6A-FCA97D795A05}" sibTransId="{C319BD1B-908C-4532-841D-C28C29AE465A}"/>
    <dgm:cxn modelId="{8A305DE0-66D7-455B-8DF8-A491B03D84FC}" type="presOf" srcId="{850CF627-0C50-46D4-8FC2-8CA189F4A7A3}" destId="{806E7502-2128-4C4B-BCBE-7483456EC7F4}" srcOrd="0" destOrd="0" presId="urn:microsoft.com/office/officeart/2005/8/layout/vList2"/>
    <dgm:cxn modelId="{88EB4781-65F1-427B-BC56-08FCFF9EA9D7}" type="presParOf" srcId="{F728D203-7560-491C-95BA-1B048587ABD6}" destId="{DD53F69A-12F0-4432-997B-663324CD44D4}" srcOrd="0" destOrd="0" presId="urn:microsoft.com/office/officeart/2005/8/layout/vList2"/>
    <dgm:cxn modelId="{0BB30F07-C737-4CE8-AABA-2C8CC3AC9D05}" type="presParOf" srcId="{F728D203-7560-491C-95BA-1B048587ABD6}" destId="{9FC55364-2885-499E-B043-E346AE30656C}" srcOrd="1" destOrd="0" presId="urn:microsoft.com/office/officeart/2005/8/layout/vList2"/>
    <dgm:cxn modelId="{C413B45C-24FB-4962-94B8-52439D3B4F41}" type="presParOf" srcId="{F728D203-7560-491C-95BA-1B048587ABD6}" destId="{806E7502-2128-4C4B-BCBE-7483456EC7F4}" srcOrd="2" destOrd="0" presId="urn:microsoft.com/office/officeart/2005/8/layout/vList2"/>
    <dgm:cxn modelId="{C037890F-DB97-4984-ADFB-5DD21BA83B1B}" type="presParOf" srcId="{F728D203-7560-491C-95BA-1B048587ABD6}" destId="{190B1047-AD7E-460A-AF16-37362AC7118A}" srcOrd="3" destOrd="0" presId="urn:microsoft.com/office/officeart/2005/8/layout/vList2"/>
    <dgm:cxn modelId="{AC13D939-16BF-4097-A146-188681AC6948}" type="presParOf" srcId="{F728D203-7560-491C-95BA-1B048587ABD6}" destId="{501E452E-97BC-4560-88B0-7AD36CC1312C}" srcOrd="4" destOrd="0" presId="urn:microsoft.com/office/officeart/2005/8/layout/vList2"/>
    <dgm:cxn modelId="{E11DB25C-7286-4A54-AA69-CF3E511FE7FF}" type="presParOf" srcId="{F728D203-7560-491C-95BA-1B048587ABD6}" destId="{E252BE48-881C-440C-9AEF-8E95DC86EAD2}" srcOrd="5" destOrd="0" presId="urn:microsoft.com/office/officeart/2005/8/layout/vList2"/>
    <dgm:cxn modelId="{A5D22F7A-DB3D-4146-B106-5D77F5F510E1}" type="presParOf" srcId="{F728D203-7560-491C-95BA-1B048587ABD6}" destId="{0C44EBA9-ECF3-48D8-AC61-FC18EC19243C}" srcOrd="6" destOrd="0" presId="urn:microsoft.com/office/officeart/2005/8/layout/vList2"/>
    <dgm:cxn modelId="{E65E51AC-997D-456A-8A74-3339CF4CCF0D}" type="presParOf" srcId="{F728D203-7560-491C-95BA-1B048587ABD6}" destId="{E9EBCD48-04A9-4ED8-BE99-C95D664A594A}" srcOrd="7" destOrd="0" presId="urn:microsoft.com/office/officeart/2005/8/layout/vList2"/>
    <dgm:cxn modelId="{7E0B5E21-723B-403A-91F5-7A9BAE5B28B7}" type="presParOf" srcId="{F728D203-7560-491C-95BA-1B048587ABD6}" destId="{47E6B971-147D-4213-81DC-3C434B7A7D05}"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C80232D-2A93-4EF8-B10E-AD4F92FB1E9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660D1B8-9BD1-41DA-913D-683AEE5242D6}">
      <dgm:prSet/>
      <dgm:spPr/>
      <dgm:t>
        <a:bodyPr/>
        <a:lstStyle/>
        <a:p>
          <a:r>
            <a:rPr lang="en-US" b="0" i="0"/>
            <a:t>Uncaught fatal exception - (code - 1) - There has been an exception that is not handled</a:t>
          </a:r>
          <a:endParaRPr lang="en-US"/>
        </a:p>
      </dgm:t>
    </dgm:pt>
    <dgm:pt modelId="{E78F729C-9A07-457D-82D3-42326AB56AED}" type="parTrans" cxnId="{9B2C0591-0A98-43F8-AD94-BE00E2B47E98}">
      <dgm:prSet/>
      <dgm:spPr/>
      <dgm:t>
        <a:bodyPr/>
        <a:lstStyle/>
        <a:p>
          <a:endParaRPr lang="en-US"/>
        </a:p>
      </dgm:t>
    </dgm:pt>
    <dgm:pt modelId="{D7851A60-ECA2-4F28-A766-A1A2B29D972D}" type="sibTrans" cxnId="{9B2C0591-0A98-43F8-AD94-BE00E2B47E98}">
      <dgm:prSet/>
      <dgm:spPr/>
      <dgm:t>
        <a:bodyPr/>
        <a:lstStyle/>
        <a:p>
          <a:endParaRPr lang="en-US"/>
        </a:p>
      </dgm:t>
    </dgm:pt>
    <dgm:pt modelId="{42DD393E-0DA2-4ED0-9D59-1CE6F0FC4887}">
      <dgm:prSet/>
      <dgm:spPr/>
      <dgm:t>
        <a:bodyPr/>
        <a:lstStyle/>
        <a:p>
          <a:r>
            <a:rPr lang="en-US" b="0" i="0"/>
            <a:t>Unused - (code - 2) - This is reserved by bash</a:t>
          </a:r>
          <a:endParaRPr lang="en-US"/>
        </a:p>
      </dgm:t>
    </dgm:pt>
    <dgm:pt modelId="{E08144DD-3111-41B3-A03A-781D93B0F765}" type="parTrans" cxnId="{DB562E3A-6159-468B-9D5E-B354E5A753BD}">
      <dgm:prSet/>
      <dgm:spPr/>
      <dgm:t>
        <a:bodyPr/>
        <a:lstStyle/>
        <a:p>
          <a:endParaRPr lang="en-US"/>
        </a:p>
      </dgm:t>
    </dgm:pt>
    <dgm:pt modelId="{CEA2E3FD-E733-4B0D-8442-F1FB5F847544}" type="sibTrans" cxnId="{DB562E3A-6159-468B-9D5E-B354E5A753BD}">
      <dgm:prSet/>
      <dgm:spPr/>
      <dgm:t>
        <a:bodyPr/>
        <a:lstStyle/>
        <a:p>
          <a:endParaRPr lang="en-US"/>
        </a:p>
      </dgm:t>
    </dgm:pt>
    <dgm:pt modelId="{72225F31-1D45-4597-9BD9-0B71D63D21BF}">
      <dgm:prSet/>
      <dgm:spPr/>
      <dgm:t>
        <a:bodyPr/>
        <a:lstStyle/>
        <a:p>
          <a:r>
            <a:rPr lang="en-US" b="0" i="0"/>
            <a:t>Fatal Error - (code - 5) - There has been an error in V8 with stderr output of the description</a:t>
          </a:r>
          <a:endParaRPr lang="en-US"/>
        </a:p>
      </dgm:t>
    </dgm:pt>
    <dgm:pt modelId="{1CF49C8F-E0D1-4856-B887-BA465001C560}" type="parTrans" cxnId="{40165080-E137-4145-BE45-21F5851BE594}">
      <dgm:prSet/>
      <dgm:spPr/>
      <dgm:t>
        <a:bodyPr/>
        <a:lstStyle/>
        <a:p>
          <a:endParaRPr lang="en-US"/>
        </a:p>
      </dgm:t>
    </dgm:pt>
    <dgm:pt modelId="{C9B23AEB-ACE8-4053-8508-BFAA2E60F262}" type="sibTrans" cxnId="{40165080-E137-4145-BE45-21F5851BE594}">
      <dgm:prSet/>
      <dgm:spPr/>
      <dgm:t>
        <a:bodyPr/>
        <a:lstStyle/>
        <a:p>
          <a:endParaRPr lang="en-US"/>
        </a:p>
      </dgm:t>
    </dgm:pt>
    <dgm:pt modelId="{F0C96819-8739-477C-885D-F94B0BEC37DF}">
      <dgm:prSet/>
      <dgm:spPr/>
      <dgm:t>
        <a:bodyPr/>
        <a:lstStyle/>
        <a:p>
          <a:r>
            <a:rPr lang="en-US" b="0" i="0"/>
            <a:t>Internal Exception handler Run-time failure - (code - 7) - There has been an exception when bootstrapping function was called</a:t>
          </a:r>
          <a:endParaRPr lang="en-US"/>
        </a:p>
      </dgm:t>
    </dgm:pt>
    <dgm:pt modelId="{47BDA01A-44E8-464A-B43E-F00F6D4ABC7E}" type="parTrans" cxnId="{B61EA702-D3B1-44C7-A38B-982E0A522D38}">
      <dgm:prSet/>
      <dgm:spPr/>
      <dgm:t>
        <a:bodyPr/>
        <a:lstStyle/>
        <a:p>
          <a:endParaRPr lang="en-US"/>
        </a:p>
      </dgm:t>
    </dgm:pt>
    <dgm:pt modelId="{4E490C34-0EBD-48AF-987D-95336A2AD9C9}" type="sibTrans" cxnId="{B61EA702-D3B1-44C7-A38B-982E0A522D38}">
      <dgm:prSet/>
      <dgm:spPr/>
      <dgm:t>
        <a:bodyPr/>
        <a:lstStyle/>
        <a:p>
          <a:endParaRPr lang="en-US"/>
        </a:p>
      </dgm:t>
    </dgm:pt>
    <dgm:pt modelId="{15D9B782-4A87-46EC-AC7A-0621B0137254}">
      <dgm:prSet/>
      <dgm:spPr/>
      <dgm:t>
        <a:bodyPr/>
        <a:lstStyle/>
        <a:p>
          <a:r>
            <a:rPr lang="en-US" b="0" i="0"/>
            <a:t>Internal JavaScript Evaluation Failure - (code - 4) - There has been an exception when the bootstrapping process failed to return function value when evaluated.</a:t>
          </a:r>
          <a:endParaRPr lang="en-US"/>
        </a:p>
      </dgm:t>
    </dgm:pt>
    <dgm:pt modelId="{01E327E6-5113-4B54-87DA-448091F59D77}" type="parTrans" cxnId="{8A07BDE7-585C-4966-B9D6-B3F0A2FAAAAD}">
      <dgm:prSet/>
      <dgm:spPr/>
      <dgm:t>
        <a:bodyPr/>
        <a:lstStyle/>
        <a:p>
          <a:endParaRPr lang="en-US"/>
        </a:p>
      </dgm:t>
    </dgm:pt>
    <dgm:pt modelId="{9C212FB1-D6C7-455E-98C2-585F3ADB6131}" type="sibTrans" cxnId="{8A07BDE7-585C-4966-B9D6-B3F0A2FAAAAD}">
      <dgm:prSet/>
      <dgm:spPr/>
      <dgm:t>
        <a:bodyPr/>
        <a:lstStyle/>
        <a:p>
          <a:endParaRPr lang="en-US"/>
        </a:p>
      </dgm:t>
    </dgm:pt>
    <dgm:pt modelId="{1A9F937A-61AE-459D-8AE4-ADB2AB4A7A65}" type="pres">
      <dgm:prSet presAssocID="{DC80232D-2A93-4EF8-B10E-AD4F92FB1E9B}" presName="linear" presStyleCnt="0">
        <dgm:presLayoutVars>
          <dgm:animLvl val="lvl"/>
          <dgm:resizeHandles val="exact"/>
        </dgm:presLayoutVars>
      </dgm:prSet>
      <dgm:spPr/>
    </dgm:pt>
    <dgm:pt modelId="{29F530C5-3625-4AA6-BC7E-9074B507A352}" type="pres">
      <dgm:prSet presAssocID="{F660D1B8-9BD1-41DA-913D-683AEE5242D6}" presName="parentText" presStyleLbl="node1" presStyleIdx="0" presStyleCnt="5">
        <dgm:presLayoutVars>
          <dgm:chMax val="0"/>
          <dgm:bulletEnabled val="1"/>
        </dgm:presLayoutVars>
      </dgm:prSet>
      <dgm:spPr/>
    </dgm:pt>
    <dgm:pt modelId="{63E3CC87-888F-4B0F-BA4B-909E670F4E80}" type="pres">
      <dgm:prSet presAssocID="{D7851A60-ECA2-4F28-A766-A1A2B29D972D}" presName="spacer" presStyleCnt="0"/>
      <dgm:spPr/>
    </dgm:pt>
    <dgm:pt modelId="{5F206CF2-9538-4086-BCA9-A3F2E479237F}" type="pres">
      <dgm:prSet presAssocID="{42DD393E-0DA2-4ED0-9D59-1CE6F0FC4887}" presName="parentText" presStyleLbl="node1" presStyleIdx="1" presStyleCnt="5">
        <dgm:presLayoutVars>
          <dgm:chMax val="0"/>
          <dgm:bulletEnabled val="1"/>
        </dgm:presLayoutVars>
      </dgm:prSet>
      <dgm:spPr/>
    </dgm:pt>
    <dgm:pt modelId="{B6FDECE5-F4FA-4867-922C-DC5950806C8F}" type="pres">
      <dgm:prSet presAssocID="{CEA2E3FD-E733-4B0D-8442-F1FB5F847544}" presName="spacer" presStyleCnt="0"/>
      <dgm:spPr/>
    </dgm:pt>
    <dgm:pt modelId="{E63FD362-6EE0-4330-82C2-DB7F0854FF30}" type="pres">
      <dgm:prSet presAssocID="{72225F31-1D45-4597-9BD9-0B71D63D21BF}" presName="parentText" presStyleLbl="node1" presStyleIdx="2" presStyleCnt="5">
        <dgm:presLayoutVars>
          <dgm:chMax val="0"/>
          <dgm:bulletEnabled val="1"/>
        </dgm:presLayoutVars>
      </dgm:prSet>
      <dgm:spPr/>
    </dgm:pt>
    <dgm:pt modelId="{E56D5217-653A-42FD-9B02-DBEF7589AAF2}" type="pres">
      <dgm:prSet presAssocID="{C9B23AEB-ACE8-4053-8508-BFAA2E60F262}" presName="spacer" presStyleCnt="0"/>
      <dgm:spPr/>
    </dgm:pt>
    <dgm:pt modelId="{355A2489-E320-4FC8-93DE-170337715702}" type="pres">
      <dgm:prSet presAssocID="{F0C96819-8739-477C-885D-F94B0BEC37DF}" presName="parentText" presStyleLbl="node1" presStyleIdx="3" presStyleCnt="5">
        <dgm:presLayoutVars>
          <dgm:chMax val="0"/>
          <dgm:bulletEnabled val="1"/>
        </dgm:presLayoutVars>
      </dgm:prSet>
      <dgm:spPr/>
    </dgm:pt>
    <dgm:pt modelId="{C4DC6548-A05D-47E4-96C1-043B28D91780}" type="pres">
      <dgm:prSet presAssocID="{4E490C34-0EBD-48AF-987D-95336A2AD9C9}" presName="spacer" presStyleCnt="0"/>
      <dgm:spPr/>
    </dgm:pt>
    <dgm:pt modelId="{F355526A-E885-4887-B82E-87A9F03E07E3}" type="pres">
      <dgm:prSet presAssocID="{15D9B782-4A87-46EC-AC7A-0621B0137254}" presName="parentText" presStyleLbl="node1" presStyleIdx="4" presStyleCnt="5">
        <dgm:presLayoutVars>
          <dgm:chMax val="0"/>
          <dgm:bulletEnabled val="1"/>
        </dgm:presLayoutVars>
      </dgm:prSet>
      <dgm:spPr/>
    </dgm:pt>
  </dgm:ptLst>
  <dgm:cxnLst>
    <dgm:cxn modelId="{8DF33301-7FC7-4510-9860-E234337F34A9}" type="presOf" srcId="{F0C96819-8739-477C-885D-F94B0BEC37DF}" destId="{355A2489-E320-4FC8-93DE-170337715702}" srcOrd="0" destOrd="0" presId="urn:microsoft.com/office/officeart/2005/8/layout/vList2"/>
    <dgm:cxn modelId="{B61EA702-D3B1-44C7-A38B-982E0A522D38}" srcId="{DC80232D-2A93-4EF8-B10E-AD4F92FB1E9B}" destId="{F0C96819-8739-477C-885D-F94B0BEC37DF}" srcOrd="3" destOrd="0" parTransId="{47BDA01A-44E8-464A-B43E-F00F6D4ABC7E}" sibTransId="{4E490C34-0EBD-48AF-987D-95336A2AD9C9}"/>
    <dgm:cxn modelId="{DFB59823-A0C0-4990-8B53-CC0F7BAB11DD}" type="presOf" srcId="{DC80232D-2A93-4EF8-B10E-AD4F92FB1E9B}" destId="{1A9F937A-61AE-459D-8AE4-ADB2AB4A7A65}" srcOrd="0" destOrd="0" presId="urn:microsoft.com/office/officeart/2005/8/layout/vList2"/>
    <dgm:cxn modelId="{DB562E3A-6159-468B-9D5E-B354E5A753BD}" srcId="{DC80232D-2A93-4EF8-B10E-AD4F92FB1E9B}" destId="{42DD393E-0DA2-4ED0-9D59-1CE6F0FC4887}" srcOrd="1" destOrd="0" parTransId="{E08144DD-3111-41B3-A03A-781D93B0F765}" sibTransId="{CEA2E3FD-E733-4B0D-8442-F1FB5F847544}"/>
    <dgm:cxn modelId="{40165080-E137-4145-BE45-21F5851BE594}" srcId="{DC80232D-2A93-4EF8-B10E-AD4F92FB1E9B}" destId="{72225F31-1D45-4597-9BD9-0B71D63D21BF}" srcOrd="2" destOrd="0" parTransId="{1CF49C8F-E0D1-4856-B887-BA465001C560}" sibTransId="{C9B23AEB-ACE8-4053-8508-BFAA2E60F262}"/>
    <dgm:cxn modelId="{702ED589-9B67-469C-9701-4FCCF4FD9177}" type="presOf" srcId="{42DD393E-0DA2-4ED0-9D59-1CE6F0FC4887}" destId="{5F206CF2-9538-4086-BCA9-A3F2E479237F}" srcOrd="0" destOrd="0" presId="urn:microsoft.com/office/officeart/2005/8/layout/vList2"/>
    <dgm:cxn modelId="{5E0A9C8A-F0A8-40F6-8C73-9C0A482901B9}" type="presOf" srcId="{72225F31-1D45-4597-9BD9-0B71D63D21BF}" destId="{E63FD362-6EE0-4330-82C2-DB7F0854FF30}" srcOrd="0" destOrd="0" presId="urn:microsoft.com/office/officeart/2005/8/layout/vList2"/>
    <dgm:cxn modelId="{9B2C0591-0A98-43F8-AD94-BE00E2B47E98}" srcId="{DC80232D-2A93-4EF8-B10E-AD4F92FB1E9B}" destId="{F660D1B8-9BD1-41DA-913D-683AEE5242D6}" srcOrd="0" destOrd="0" parTransId="{E78F729C-9A07-457D-82D3-42326AB56AED}" sibTransId="{D7851A60-ECA2-4F28-A766-A1A2B29D972D}"/>
    <dgm:cxn modelId="{107FE5D5-DDF7-4CD3-865A-3A9251D4CA5E}" type="presOf" srcId="{F660D1B8-9BD1-41DA-913D-683AEE5242D6}" destId="{29F530C5-3625-4AA6-BC7E-9074B507A352}" srcOrd="0" destOrd="0" presId="urn:microsoft.com/office/officeart/2005/8/layout/vList2"/>
    <dgm:cxn modelId="{8A07BDE7-585C-4966-B9D6-B3F0A2FAAAAD}" srcId="{DC80232D-2A93-4EF8-B10E-AD4F92FB1E9B}" destId="{15D9B782-4A87-46EC-AC7A-0621B0137254}" srcOrd="4" destOrd="0" parTransId="{01E327E6-5113-4B54-87DA-448091F59D77}" sibTransId="{9C212FB1-D6C7-455E-98C2-585F3ADB6131}"/>
    <dgm:cxn modelId="{381DDBE8-9C68-40CE-8474-12DCD0CA0F53}" type="presOf" srcId="{15D9B782-4A87-46EC-AC7A-0621B0137254}" destId="{F355526A-E885-4887-B82E-87A9F03E07E3}" srcOrd="0" destOrd="0" presId="urn:microsoft.com/office/officeart/2005/8/layout/vList2"/>
    <dgm:cxn modelId="{29D1AC3F-B116-40AA-A680-61173BB3FF05}" type="presParOf" srcId="{1A9F937A-61AE-459D-8AE4-ADB2AB4A7A65}" destId="{29F530C5-3625-4AA6-BC7E-9074B507A352}" srcOrd="0" destOrd="0" presId="urn:microsoft.com/office/officeart/2005/8/layout/vList2"/>
    <dgm:cxn modelId="{BA926F3A-F6A9-4563-B6FF-55D66E931B3B}" type="presParOf" srcId="{1A9F937A-61AE-459D-8AE4-ADB2AB4A7A65}" destId="{63E3CC87-888F-4B0F-BA4B-909E670F4E80}" srcOrd="1" destOrd="0" presId="urn:microsoft.com/office/officeart/2005/8/layout/vList2"/>
    <dgm:cxn modelId="{EC17753C-6697-4199-B361-E1AE386BE9CB}" type="presParOf" srcId="{1A9F937A-61AE-459D-8AE4-ADB2AB4A7A65}" destId="{5F206CF2-9538-4086-BCA9-A3F2E479237F}" srcOrd="2" destOrd="0" presId="urn:microsoft.com/office/officeart/2005/8/layout/vList2"/>
    <dgm:cxn modelId="{089A5501-BAFB-40F4-B9AD-A27FFE57420E}" type="presParOf" srcId="{1A9F937A-61AE-459D-8AE4-ADB2AB4A7A65}" destId="{B6FDECE5-F4FA-4867-922C-DC5950806C8F}" srcOrd="3" destOrd="0" presId="urn:microsoft.com/office/officeart/2005/8/layout/vList2"/>
    <dgm:cxn modelId="{79F0284B-30D7-4AEF-AA56-623CF4DD12C7}" type="presParOf" srcId="{1A9F937A-61AE-459D-8AE4-ADB2AB4A7A65}" destId="{E63FD362-6EE0-4330-82C2-DB7F0854FF30}" srcOrd="4" destOrd="0" presId="urn:microsoft.com/office/officeart/2005/8/layout/vList2"/>
    <dgm:cxn modelId="{4BC7D3A5-DAD9-470D-9C48-AFAA100556F7}" type="presParOf" srcId="{1A9F937A-61AE-459D-8AE4-ADB2AB4A7A65}" destId="{E56D5217-653A-42FD-9B02-DBEF7589AAF2}" srcOrd="5" destOrd="0" presId="urn:microsoft.com/office/officeart/2005/8/layout/vList2"/>
    <dgm:cxn modelId="{591FB55E-D4B2-41BB-A5A4-5280BA704491}" type="presParOf" srcId="{1A9F937A-61AE-459D-8AE4-ADB2AB4A7A65}" destId="{355A2489-E320-4FC8-93DE-170337715702}" srcOrd="6" destOrd="0" presId="urn:microsoft.com/office/officeart/2005/8/layout/vList2"/>
    <dgm:cxn modelId="{E453339B-1606-4BF3-A041-05F1441705D6}" type="presParOf" srcId="{1A9F937A-61AE-459D-8AE4-ADB2AB4A7A65}" destId="{C4DC6548-A05D-47E4-96C1-043B28D91780}" srcOrd="7" destOrd="0" presId="urn:microsoft.com/office/officeart/2005/8/layout/vList2"/>
    <dgm:cxn modelId="{22ED97B4-2BAC-406F-9562-9B76BD73961D}" type="presParOf" srcId="{1A9F937A-61AE-459D-8AE4-ADB2AB4A7A65}" destId="{F355526A-E885-4887-B82E-87A9F03E07E3}"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538CB9-F0A4-45DA-8426-1604B36BC821}">
      <dsp:nvSpPr>
        <dsp:cNvPr id="0" name=""/>
        <dsp:cNvSpPr/>
      </dsp:nvSpPr>
      <dsp:spPr>
        <a:xfrm>
          <a:off x="3101" y="453487"/>
          <a:ext cx="2460258" cy="3444362"/>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1811" tIns="330200" rIns="191811" bIns="330200" numCol="1" spcCol="1270" anchor="t" anchorCtr="0">
          <a:noAutofit/>
        </a:bodyPr>
        <a:lstStyle/>
        <a:p>
          <a:pPr marL="0" lvl="0" indent="0" algn="l" defTabSz="889000">
            <a:lnSpc>
              <a:spcPct val="90000"/>
            </a:lnSpc>
            <a:spcBef>
              <a:spcPct val="0"/>
            </a:spcBef>
            <a:spcAft>
              <a:spcPct val="35000"/>
            </a:spcAft>
            <a:buNone/>
          </a:pPr>
          <a:r>
            <a:rPr lang="en-US" sz="2000" b="0" i="0" kern="1200" dirty="0"/>
            <a:t>When functions can be treated like any other variable then those functions are first-class functions.</a:t>
          </a:r>
          <a:endParaRPr lang="en-US" sz="2000" kern="1200" dirty="0"/>
        </a:p>
      </dsp:txBody>
      <dsp:txXfrm>
        <a:off x="3101" y="1762345"/>
        <a:ext cx="2460258" cy="2066617"/>
      </dsp:txXfrm>
    </dsp:sp>
    <dsp:sp modelId="{E8CD3A8E-C028-49FE-94D5-00E09C8D26DC}">
      <dsp:nvSpPr>
        <dsp:cNvPr id="0" name=""/>
        <dsp:cNvSpPr/>
      </dsp:nvSpPr>
      <dsp:spPr>
        <a:xfrm>
          <a:off x="662534" y="0"/>
          <a:ext cx="1033308" cy="1033308"/>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561" tIns="12700" rIns="80561" bIns="12700" numCol="1" spcCol="1270" anchor="ctr" anchorCtr="0">
          <a:noAutofit/>
        </a:bodyPr>
        <a:lstStyle/>
        <a:p>
          <a:pPr marL="0" lvl="0" indent="0" algn="ctr" defTabSz="2089150">
            <a:lnSpc>
              <a:spcPct val="90000"/>
            </a:lnSpc>
            <a:spcBef>
              <a:spcPct val="0"/>
            </a:spcBef>
            <a:spcAft>
              <a:spcPct val="35000"/>
            </a:spcAft>
            <a:buNone/>
          </a:pPr>
          <a:r>
            <a:rPr lang="en-US" sz="4700" kern="1200"/>
            <a:t>1</a:t>
          </a:r>
          <a:endParaRPr lang="en-US" sz="4700" kern="1200" dirty="0"/>
        </a:p>
      </dsp:txBody>
      <dsp:txXfrm>
        <a:off x="813858" y="151324"/>
        <a:ext cx="730660" cy="730660"/>
      </dsp:txXfrm>
    </dsp:sp>
    <dsp:sp modelId="{BB84EC1E-50C5-4E30-B815-46BF3D839222}">
      <dsp:nvSpPr>
        <dsp:cNvPr id="0" name=""/>
        <dsp:cNvSpPr/>
      </dsp:nvSpPr>
      <dsp:spPr>
        <a:xfrm>
          <a:off x="3101" y="3897778"/>
          <a:ext cx="2460258" cy="72"/>
        </a:xfrm>
        <a:prstGeom prst="rect">
          <a:avLst/>
        </a:prstGeom>
        <a:solidFill>
          <a:schemeClr val="accent2">
            <a:hueOff val="-126099"/>
            <a:satOff val="603"/>
            <a:lumOff val="840"/>
            <a:alphaOff val="0"/>
          </a:schemeClr>
        </a:solidFill>
        <a:ln w="12700" cap="flat" cmpd="sng" algn="ctr">
          <a:solidFill>
            <a:schemeClr val="accent2">
              <a:hueOff val="-126099"/>
              <a:satOff val="603"/>
              <a:lumOff val="84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C467ED-4425-4FB5-B4F1-569AAB731EB0}">
      <dsp:nvSpPr>
        <dsp:cNvPr id="0" name=""/>
        <dsp:cNvSpPr/>
      </dsp:nvSpPr>
      <dsp:spPr>
        <a:xfrm>
          <a:off x="2709385" y="453487"/>
          <a:ext cx="2460258" cy="3444362"/>
        </a:xfrm>
        <a:prstGeom prst="rect">
          <a:avLst/>
        </a:prstGeom>
        <a:solidFill>
          <a:schemeClr val="accent2">
            <a:tint val="40000"/>
            <a:alpha val="90000"/>
            <a:hueOff val="-398147"/>
            <a:satOff val="4656"/>
            <a:lumOff val="512"/>
            <a:alphaOff val="0"/>
          </a:schemeClr>
        </a:solidFill>
        <a:ln w="12700" cap="flat" cmpd="sng" algn="ctr">
          <a:solidFill>
            <a:schemeClr val="accent2">
              <a:tint val="40000"/>
              <a:alpha val="90000"/>
              <a:hueOff val="-398147"/>
              <a:satOff val="4656"/>
              <a:lumOff val="51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1811" tIns="330200" rIns="191811" bIns="330200" numCol="1" spcCol="1270" anchor="t" anchorCtr="0">
          <a:noAutofit/>
        </a:bodyPr>
        <a:lstStyle/>
        <a:p>
          <a:pPr marL="0" lvl="0" indent="0" algn="l" defTabSz="977900">
            <a:lnSpc>
              <a:spcPct val="90000"/>
            </a:lnSpc>
            <a:spcBef>
              <a:spcPct val="0"/>
            </a:spcBef>
            <a:spcAft>
              <a:spcPct val="35000"/>
            </a:spcAft>
            <a:buNone/>
          </a:pPr>
          <a:r>
            <a:rPr lang="en-US" sz="2200" b="0" i="0" kern="1200"/>
            <a:t>function can be passed as a param to another function(callback)</a:t>
          </a:r>
          <a:endParaRPr lang="en-US" sz="2200" kern="1200"/>
        </a:p>
      </dsp:txBody>
      <dsp:txXfrm>
        <a:off x="2709385" y="1762345"/>
        <a:ext cx="2460258" cy="2066617"/>
      </dsp:txXfrm>
    </dsp:sp>
    <dsp:sp modelId="{E622FE13-012F-4DE5-B43B-36429C834A8C}">
      <dsp:nvSpPr>
        <dsp:cNvPr id="0" name=""/>
        <dsp:cNvSpPr/>
      </dsp:nvSpPr>
      <dsp:spPr>
        <a:xfrm>
          <a:off x="3471819" y="0"/>
          <a:ext cx="1033308" cy="1033308"/>
        </a:xfrm>
        <a:prstGeom prst="ellipse">
          <a:avLst/>
        </a:prstGeom>
        <a:solidFill>
          <a:schemeClr val="accent2">
            <a:hueOff val="-252199"/>
            <a:satOff val="1205"/>
            <a:lumOff val="1681"/>
            <a:alphaOff val="0"/>
          </a:schemeClr>
        </a:solidFill>
        <a:ln w="12700" cap="flat" cmpd="sng" algn="ctr">
          <a:solidFill>
            <a:schemeClr val="accent2">
              <a:hueOff val="-252199"/>
              <a:satOff val="1205"/>
              <a:lumOff val="168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561" tIns="12700" rIns="80561" bIns="12700" numCol="1" spcCol="1270" anchor="ctr" anchorCtr="0">
          <a:noAutofit/>
        </a:bodyPr>
        <a:lstStyle/>
        <a:p>
          <a:pPr marL="0" lvl="0" indent="0" algn="ctr" defTabSz="2089150">
            <a:lnSpc>
              <a:spcPct val="90000"/>
            </a:lnSpc>
            <a:spcBef>
              <a:spcPct val="0"/>
            </a:spcBef>
            <a:spcAft>
              <a:spcPct val="35000"/>
            </a:spcAft>
            <a:buNone/>
          </a:pPr>
          <a:r>
            <a:rPr lang="en-US" sz="4700" kern="1200"/>
            <a:t>2</a:t>
          </a:r>
        </a:p>
      </dsp:txBody>
      <dsp:txXfrm>
        <a:off x="3623143" y="151324"/>
        <a:ext cx="730660" cy="730660"/>
      </dsp:txXfrm>
    </dsp:sp>
    <dsp:sp modelId="{6A04DA11-5F85-4C0C-B9ED-A2ED58344642}">
      <dsp:nvSpPr>
        <dsp:cNvPr id="0" name=""/>
        <dsp:cNvSpPr/>
      </dsp:nvSpPr>
      <dsp:spPr>
        <a:xfrm>
          <a:off x="2709385" y="3897778"/>
          <a:ext cx="2460258" cy="72"/>
        </a:xfrm>
        <a:prstGeom prst="rect">
          <a:avLst/>
        </a:prstGeom>
        <a:solidFill>
          <a:schemeClr val="accent2">
            <a:hueOff val="-378298"/>
            <a:satOff val="1808"/>
            <a:lumOff val="2521"/>
            <a:alphaOff val="0"/>
          </a:schemeClr>
        </a:solidFill>
        <a:ln w="12700" cap="flat" cmpd="sng" algn="ctr">
          <a:solidFill>
            <a:schemeClr val="accent2">
              <a:hueOff val="-378298"/>
              <a:satOff val="1808"/>
              <a:lumOff val="252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C33D9C-E04C-449D-A449-8A20C1CADAFB}">
      <dsp:nvSpPr>
        <dsp:cNvPr id="0" name=""/>
        <dsp:cNvSpPr/>
      </dsp:nvSpPr>
      <dsp:spPr>
        <a:xfrm>
          <a:off x="5415670" y="453487"/>
          <a:ext cx="2460258" cy="3444362"/>
        </a:xfrm>
        <a:prstGeom prst="rect">
          <a:avLst/>
        </a:prstGeom>
        <a:solidFill>
          <a:schemeClr val="accent2">
            <a:tint val="40000"/>
            <a:alpha val="90000"/>
            <a:hueOff val="-796293"/>
            <a:satOff val="9313"/>
            <a:lumOff val="1023"/>
            <a:alphaOff val="0"/>
          </a:schemeClr>
        </a:solidFill>
        <a:ln w="12700" cap="flat" cmpd="sng" algn="ctr">
          <a:solidFill>
            <a:schemeClr val="accent2">
              <a:tint val="40000"/>
              <a:alpha val="90000"/>
              <a:hueOff val="-796293"/>
              <a:satOff val="9313"/>
              <a:lumOff val="102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1811" tIns="330200" rIns="191811" bIns="330200" numCol="1" spcCol="1270" anchor="t" anchorCtr="0">
          <a:noAutofit/>
        </a:bodyPr>
        <a:lstStyle/>
        <a:p>
          <a:pPr marL="0" lvl="0" indent="0" algn="l" defTabSz="977900">
            <a:lnSpc>
              <a:spcPct val="90000"/>
            </a:lnSpc>
            <a:spcBef>
              <a:spcPct val="0"/>
            </a:spcBef>
            <a:spcAft>
              <a:spcPct val="35000"/>
            </a:spcAft>
            <a:buNone/>
          </a:pPr>
          <a:r>
            <a:rPr lang="en-US" sz="2200" b="0" i="0" kern="1200"/>
            <a:t>function can return another function(higher-order function).</a:t>
          </a:r>
          <a:endParaRPr lang="en-US" sz="2200" kern="1200"/>
        </a:p>
      </dsp:txBody>
      <dsp:txXfrm>
        <a:off x="5415670" y="1762345"/>
        <a:ext cx="2460258" cy="2066617"/>
      </dsp:txXfrm>
    </dsp:sp>
    <dsp:sp modelId="{00372631-E834-460A-B30D-99AB3553831C}">
      <dsp:nvSpPr>
        <dsp:cNvPr id="0" name=""/>
        <dsp:cNvSpPr/>
      </dsp:nvSpPr>
      <dsp:spPr>
        <a:xfrm>
          <a:off x="6148726" y="0"/>
          <a:ext cx="1033308" cy="1033308"/>
        </a:xfrm>
        <a:prstGeom prst="ellipse">
          <a:avLst/>
        </a:prstGeom>
        <a:solidFill>
          <a:schemeClr val="accent2">
            <a:hueOff val="-504398"/>
            <a:satOff val="2410"/>
            <a:lumOff val="3362"/>
            <a:alphaOff val="0"/>
          </a:schemeClr>
        </a:solidFill>
        <a:ln w="12700" cap="flat" cmpd="sng" algn="ctr">
          <a:solidFill>
            <a:schemeClr val="accent2">
              <a:hueOff val="-504398"/>
              <a:satOff val="2410"/>
              <a:lumOff val="336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561" tIns="12700" rIns="80561" bIns="12700" numCol="1" spcCol="1270" anchor="ctr" anchorCtr="0">
          <a:noAutofit/>
        </a:bodyPr>
        <a:lstStyle/>
        <a:p>
          <a:pPr marL="0" lvl="0" indent="0" algn="ctr" defTabSz="2089150">
            <a:lnSpc>
              <a:spcPct val="90000"/>
            </a:lnSpc>
            <a:spcBef>
              <a:spcPct val="0"/>
            </a:spcBef>
            <a:spcAft>
              <a:spcPct val="35000"/>
            </a:spcAft>
            <a:buNone/>
          </a:pPr>
          <a:r>
            <a:rPr lang="en-US" sz="4700" kern="1200"/>
            <a:t>3</a:t>
          </a:r>
        </a:p>
      </dsp:txBody>
      <dsp:txXfrm>
        <a:off x="6300050" y="151324"/>
        <a:ext cx="730660" cy="730660"/>
      </dsp:txXfrm>
    </dsp:sp>
    <dsp:sp modelId="{71E44874-6BF8-4075-90AC-F5BEB6C6BE5C}">
      <dsp:nvSpPr>
        <dsp:cNvPr id="0" name=""/>
        <dsp:cNvSpPr/>
      </dsp:nvSpPr>
      <dsp:spPr>
        <a:xfrm>
          <a:off x="5415670" y="3897778"/>
          <a:ext cx="2460258" cy="72"/>
        </a:xfrm>
        <a:prstGeom prst="rect">
          <a:avLst/>
        </a:prstGeom>
        <a:solidFill>
          <a:schemeClr val="accent2">
            <a:hueOff val="-630497"/>
            <a:satOff val="3013"/>
            <a:lumOff val="4202"/>
            <a:alphaOff val="0"/>
          </a:schemeClr>
        </a:solidFill>
        <a:ln w="12700" cap="flat" cmpd="sng" algn="ctr">
          <a:solidFill>
            <a:schemeClr val="accent2">
              <a:hueOff val="-630497"/>
              <a:satOff val="3013"/>
              <a:lumOff val="42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C648C1-8A7A-49BE-8C1F-E0C8B991A198}">
      <dsp:nvSpPr>
        <dsp:cNvPr id="0" name=""/>
        <dsp:cNvSpPr/>
      </dsp:nvSpPr>
      <dsp:spPr>
        <a:xfrm>
          <a:off x="8121955" y="453487"/>
          <a:ext cx="2460258" cy="3444362"/>
        </a:xfrm>
        <a:prstGeom prst="rect">
          <a:avLst/>
        </a:prstGeom>
        <a:solidFill>
          <a:schemeClr val="accent2">
            <a:tint val="40000"/>
            <a:alpha val="90000"/>
            <a:hueOff val="-1194440"/>
            <a:satOff val="13969"/>
            <a:lumOff val="1535"/>
            <a:alphaOff val="0"/>
          </a:schemeClr>
        </a:solidFill>
        <a:ln w="12700" cap="flat" cmpd="sng" algn="ctr">
          <a:solidFill>
            <a:schemeClr val="accent2">
              <a:tint val="40000"/>
              <a:alpha val="90000"/>
              <a:hueOff val="-1194440"/>
              <a:satOff val="13969"/>
              <a:lumOff val="153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1811" tIns="330200" rIns="191811" bIns="330200" numCol="1" spcCol="1270" anchor="t" anchorCtr="0">
          <a:noAutofit/>
        </a:bodyPr>
        <a:lstStyle/>
        <a:p>
          <a:pPr marL="0" lvl="0" indent="0" algn="l" defTabSz="977900">
            <a:lnSpc>
              <a:spcPct val="90000"/>
            </a:lnSpc>
            <a:spcBef>
              <a:spcPct val="0"/>
            </a:spcBef>
            <a:spcAft>
              <a:spcPct val="35000"/>
            </a:spcAft>
            <a:buNone/>
          </a:pPr>
          <a:r>
            <a:rPr lang="en-US" sz="2200" b="0" i="0" kern="1200"/>
            <a:t>map() and filter() are higher-order functions that are popularly used</a:t>
          </a:r>
          <a:r>
            <a:rPr lang="en-US" sz="2200" kern="1200"/>
            <a:t>.</a:t>
          </a:r>
        </a:p>
      </dsp:txBody>
      <dsp:txXfrm>
        <a:off x="8121955" y="1762345"/>
        <a:ext cx="2460258" cy="2066617"/>
      </dsp:txXfrm>
    </dsp:sp>
    <dsp:sp modelId="{4DE0BE70-DF5D-4178-9C17-B48C28DAC22F}">
      <dsp:nvSpPr>
        <dsp:cNvPr id="0" name=""/>
        <dsp:cNvSpPr/>
      </dsp:nvSpPr>
      <dsp:spPr>
        <a:xfrm>
          <a:off x="8861665" y="4756"/>
          <a:ext cx="1033308" cy="1033308"/>
        </a:xfrm>
        <a:prstGeom prst="ellipse">
          <a:avLst/>
        </a:prstGeom>
        <a:solidFill>
          <a:schemeClr val="accent2">
            <a:hueOff val="-756597"/>
            <a:satOff val="3615"/>
            <a:lumOff val="5043"/>
            <a:alphaOff val="0"/>
          </a:schemeClr>
        </a:solidFill>
        <a:ln w="12700" cap="flat" cmpd="sng" algn="ctr">
          <a:solidFill>
            <a:schemeClr val="accent2">
              <a:hueOff val="-756597"/>
              <a:satOff val="3615"/>
              <a:lumOff val="504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561" tIns="12700" rIns="80561" bIns="12700" numCol="1" spcCol="1270" anchor="ctr" anchorCtr="0">
          <a:noAutofit/>
        </a:bodyPr>
        <a:lstStyle/>
        <a:p>
          <a:pPr marL="0" lvl="0" indent="0" algn="ctr" defTabSz="2089150">
            <a:lnSpc>
              <a:spcPct val="90000"/>
            </a:lnSpc>
            <a:spcBef>
              <a:spcPct val="0"/>
            </a:spcBef>
            <a:spcAft>
              <a:spcPct val="35000"/>
            </a:spcAft>
            <a:buNone/>
          </a:pPr>
          <a:r>
            <a:rPr lang="en-US" sz="4700" kern="1200"/>
            <a:t>4</a:t>
          </a:r>
          <a:endParaRPr lang="en-US" sz="4700" kern="1200" dirty="0"/>
        </a:p>
      </dsp:txBody>
      <dsp:txXfrm>
        <a:off x="9012989" y="156080"/>
        <a:ext cx="730660" cy="730660"/>
      </dsp:txXfrm>
    </dsp:sp>
    <dsp:sp modelId="{D985A40B-6869-4399-BB52-7EBAE99E343C}">
      <dsp:nvSpPr>
        <dsp:cNvPr id="0" name=""/>
        <dsp:cNvSpPr/>
      </dsp:nvSpPr>
      <dsp:spPr>
        <a:xfrm>
          <a:off x="8121955" y="3897778"/>
          <a:ext cx="2460258" cy="72"/>
        </a:xfrm>
        <a:prstGeom prst="rect">
          <a:avLst/>
        </a:prstGeom>
        <a:solidFill>
          <a:schemeClr val="accent2">
            <a:hueOff val="-882696"/>
            <a:satOff val="4218"/>
            <a:lumOff val="5883"/>
            <a:alphaOff val="0"/>
          </a:schemeClr>
        </a:solidFill>
        <a:ln w="12700" cap="flat" cmpd="sng" algn="ctr">
          <a:solidFill>
            <a:schemeClr val="accent2">
              <a:hueOff val="-882696"/>
              <a:satOff val="4218"/>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3FCE4B-9061-4108-9A4C-AEC4A75B6301}">
      <dsp:nvSpPr>
        <dsp:cNvPr id="0" name=""/>
        <dsp:cNvSpPr/>
      </dsp:nvSpPr>
      <dsp:spPr>
        <a:xfrm>
          <a:off x="1748064" y="2975"/>
          <a:ext cx="3342605" cy="2005563"/>
        </a:xfrm>
        <a:prstGeom prst="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0" i="0" kern="1200" dirty="0">
              <a:solidFill>
                <a:schemeClr val="bg1"/>
              </a:solidFill>
            </a:rPr>
            <a:t>It can be managed by several package installers and their configuration file accordingly.</a:t>
          </a:r>
          <a:endParaRPr lang="en-US" sz="2400" kern="1200" dirty="0">
            <a:solidFill>
              <a:schemeClr val="bg1"/>
            </a:solidFill>
          </a:endParaRPr>
        </a:p>
      </dsp:txBody>
      <dsp:txXfrm>
        <a:off x="1748064" y="2975"/>
        <a:ext cx="3342605" cy="2005563"/>
      </dsp:txXfrm>
    </dsp:sp>
    <dsp:sp modelId="{EE7FE091-A313-4C56-A091-0A93DDE533CA}">
      <dsp:nvSpPr>
        <dsp:cNvPr id="0" name=""/>
        <dsp:cNvSpPr/>
      </dsp:nvSpPr>
      <dsp:spPr>
        <a:xfrm>
          <a:off x="5424930" y="2975"/>
          <a:ext cx="3342605" cy="2005563"/>
        </a:xfrm>
        <a:prstGeom prst="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0" i="0" kern="1200" dirty="0">
              <a:solidFill>
                <a:schemeClr val="bg1"/>
              </a:solidFill>
            </a:rPr>
            <a:t>Out of them mostly use </a:t>
          </a:r>
          <a:r>
            <a:rPr lang="en-US" sz="2400" b="0" i="0" kern="1200" dirty="0" err="1">
              <a:solidFill>
                <a:schemeClr val="bg1"/>
              </a:solidFill>
            </a:rPr>
            <a:t>npm</a:t>
          </a:r>
          <a:r>
            <a:rPr lang="en-US" sz="2400" b="0" i="0" kern="1200" dirty="0">
              <a:solidFill>
                <a:schemeClr val="bg1"/>
              </a:solidFill>
            </a:rPr>
            <a:t> or yarn.</a:t>
          </a:r>
          <a:endParaRPr lang="en-US" sz="2400" kern="1200" dirty="0">
            <a:solidFill>
              <a:schemeClr val="bg1"/>
            </a:solidFill>
          </a:endParaRPr>
        </a:p>
      </dsp:txBody>
      <dsp:txXfrm>
        <a:off x="5424930" y="2975"/>
        <a:ext cx="3342605" cy="2005563"/>
      </dsp:txXfrm>
    </dsp:sp>
    <dsp:sp modelId="{8EAC4EE5-4E5F-40B9-B807-C7B1AFDB324A}">
      <dsp:nvSpPr>
        <dsp:cNvPr id="0" name=""/>
        <dsp:cNvSpPr/>
      </dsp:nvSpPr>
      <dsp:spPr>
        <a:xfrm>
          <a:off x="3586497" y="2342799"/>
          <a:ext cx="3342605" cy="200556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0" i="0" kern="1200" dirty="0"/>
            <a:t>To maintain versions of libs being installed in a project we use </a:t>
          </a:r>
          <a:r>
            <a:rPr lang="en-US" sz="2400" b="0" i="0" kern="1200" dirty="0" err="1"/>
            <a:t>package.json</a:t>
          </a:r>
          <a:endParaRPr lang="en-US" sz="2400" kern="1200" dirty="0"/>
        </a:p>
      </dsp:txBody>
      <dsp:txXfrm>
        <a:off x="3586497" y="2342799"/>
        <a:ext cx="3342605" cy="20055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E1BC51-1495-49B6-AA5F-718A57675C97}">
      <dsp:nvSpPr>
        <dsp:cNvPr id="0" name=""/>
        <dsp:cNvSpPr/>
      </dsp:nvSpPr>
      <dsp:spPr>
        <a:xfrm>
          <a:off x="2798902" y="1587206"/>
          <a:ext cx="613259" cy="91440"/>
        </a:xfrm>
        <a:custGeom>
          <a:avLst/>
          <a:gdLst/>
          <a:ahLst/>
          <a:cxnLst/>
          <a:rect l="0" t="0" r="0" b="0"/>
          <a:pathLst>
            <a:path>
              <a:moveTo>
                <a:pt x="0" y="45720"/>
              </a:moveTo>
              <a:lnTo>
                <a:pt x="613259" y="45720"/>
              </a:lnTo>
            </a:path>
          </a:pathLst>
        </a:custGeom>
        <a:noFill/>
        <a:ln w="6350" cap="flat" cmpd="sng" algn="ctr">
          <a:solidFill>
            <a:schemeClr val="bg1"/>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89436" y="1629706"/>
        <a:ext cx="32192" cy="6438"/>
      </dsp:txXfrm>
    </dsp:sp>
    <dsp:sp modelId="{18B7D705-4DF9-4B2C-8B79-D377E06B89AD}">
      <dsp:nvSpPr>
        <dsp:cNvPr id="0" name=""/>
        <dsp:cNvSpPr/>
      </dsp:nvSpPr>
      <dsp:spPr>
        <a:xfrm>
          <a:off x="1311" y="793108"/>
          <a:ext cx="2799391" cy="167963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73" tIns="143987" rIns="137173" bIns="143987" numCol="1" spcCol="1270" anchor="ctr" anchorCtr="0">
          <a:noAutofit/>
        </a:bodyPr>
        <a:lstStyle/>
        <a:p>
          <a:pPr marL="0" lvl="0" indent="0" algn="ctr" defTabSz="1377950">
            <a:lnSpc>
              <a:spcPct val="90000"/>
            </a:lnSpc>
            <a:spcBef>
              <a:spcPct val="0"/>
            </a:spcBef>
            <a:spcAft>
              <a:spcPct val="35000"/>
            </a:spcAft>
            <a:buNone/>
          </a:pPr>
          <a:r>
            <a:rPr lang="en-US" sz="3100" b="0" i="0" kern="1200"/>
            <a:t>Control the order of execution</a:t>
          </a:r>
          <a:endParaRPr lang="en-US" sz="3100" kern="1200"/>
        </a:p>
      </dsp:txBody>
      <dsp:txXfrm>
        <a:off x="1311" y="793108"/>
        <a:ext cx="2799391" cy="1679634"/>
      </dsp:txXfrm>
    </dsp:sp>
    <dsp:sp modelId="{5EC543A3-D1A4-4AFF-B097-66A7480A35D6}">
      <dsp:nvSpPr>
        <dsp:cNvPr id="0" name=""/>
        <dsp:cNvSpPr/>
      </dsp:nvSpPr>
      <dsp:spPr>
        <a:xfrm>
          <a:off x="1401006" y="2470943"/>
          <a:ext cx="3443251" cy="613259"/>
        </a:xfrm>
        <a:custGeom>
          <a:avLst/>
          <a:gdLst/>
          <a:ahLst/>
          <a:cxnLst/>
          <a:rect l="0" t="0" r="0" b="0"/>
          <a:pathLst>
            <a:path>
              <a:moveTo>
                <a:pt x="3443251" y="0"/>
              </a:moveTo>
              <a:lnTo>
                <a:pt x="3443251" y="323729"/>
              </a:lnTo>
              <a:lnTo>
                <a:pt x="0" y="323729"/>
              </a:lnTo>
              <a:lnTo>
                <a:pt x="0" y="613259"/>
              </a:lnTo>
            </a:path>
          </a:pathLst>
        </a:custGeom>
        <a:noFill/>
        <a:ln w="6350" cap="flat" cmpd="sng" algn="ctr">
          <a:solidFill>
            <a:schemeClr val="bg1"/>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35059" y="2774354"/>
        <a:ext cx="175146" cy="6438"/>
      </dsp:txXfrm>
    </dsp:sp>
    <dsp:sp modelId="{C4B88A1A-4D41-49A5-BA85-BB96576164C5}">
      <dsp:nvSpPr>
        <dsp:cNvPr id="0" name=""/>
        <dsp:cNvSpPr/>
      </dsp:nvSpPr>
      <dsp:spPr>
        <a:xfrm>
          <a:off x="3444562" y="793108"/>
          <a:ext cx="2799391" cy="167963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73" tIns="143987" rIns="137173" bIns="143987" numCol="1" spcCol="1270" anchor="ctr" anchorCtr="0">
          <a:noAutofit/>
        </a:bodyPr>
        <a:lstStyle/>
        <a:p>
          <a:pPr marL="0" lvl="0" indent="0" algn="ctr" defTabSz="1377950">
            <a:lnSpc>
              <a:spcPct val="90000"/>
            </a:lnSpc>
            <a:spcBef>
              <a:spcPct val="0"/>
            </a:spcBef>
            <a:spcAft>
              <a:spcPct val="35000"/>
            </a:spcAft>
            <a:buNone/>
          </a:pPr>
          <a:r>
            <a:rPr lang="en-US" sz="3100" b="0" i="0" kern="1200"/>
            <a:t>Collect data</a:t>
          </a:r>
          <a:endParaRPr lang="en-US" sz="3100" kern="1200"/>
        </a:p>
      </dsp:txBody>
      <dsp:txXfrm>
        <a:off x="3444562" y="793108"/>
        <a:ext cx="2799391" cy="1679634"/>
      </dsp:txXfrm>
    </dsp:sp>
    <dsp:sp modelId="{E1068CED-B1B3-4FD9-A019-4C785BB97BE4}">
      <dsp:nvSpPr>
        <dsp:cNvPr id="0" name=""/>
        <dsp:cNvSpPr/>
      </dsp:nvSpPr>
      <dsp:spPr>
        <a:xfrm>
          <a:off x="2798902" y="3910700"/>
          <a:ext cx="613259" cy="91440"/>
        </a:xfrm>
        <a:custGeom>
          <a:avLst/>
          <a:gdLst/>
          <a:ahLst/>
          <a:cxnLst/>
          <a:rect l="0" t="0" r="0" b="0"/>
          <a:pathLst>
            <a:path>
              <a:moveTo>
                <a:pt x="0" y="45720"/>
              </a:moveTo>
              <a:lnTo>
                <a:pt x="613259" y="45720"/>
              </a:lnTo>
            </a:path>
          </a:pathLst>
        </a:custGeom>
        <a:noFill/>
        <a:ln w="6350" cap="flat" cmpd="sng" algn="ctr">
          <a:solidFill>
            <a:schemeClr val="bg1"/>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89436" y="3953201"/>
        <a:ext cx="32192" cy="6438"/>
      </dsp:txXfrm>
    </dsp:sp>
    <dsp:sp modelId="{D86FAA5D-3A74-4F01-AD4C-F5C497E779C0}">
      <dsp:nvSpPr>
        <dsp:cNvPr id="0" name=""/>
        <dsp:cNvSpPr/>
      </dsp:nvSpPr>
      <dsp:spPr>
        <a:xfrm>
          <a:off x="1311" y="3116603"/>
          <a:ext cx="2799391" cy="167963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73" tIns="143987" rIns="137173" bIns="143987" numCol="1" spcCol="1270" anchor="ctr" anchorCtr="0">
          <a:noAutofit/>
        </a:bodyPr>
        <a:lstStyle/>
        <a:p>
          <a:pPr marL="0" lvl="0" indent="0" algn="ctr" defTabSz="1377950">
            <a:lnSpc>
              <a:spcPct val="90000"/>
            </a:lnSpc>
            <a:spcBef>
              <a:spcPct val="0"/>
            </a:spcBef>
            <a:spcAft>
              <a:spcPct val="35000"/>
            </a:spcAft>
            <a:buNone/>
          </a:pPr>
          <a:r>
            <a:rPr lang="en-US" sz="3100" b="0" i="0" kern="1200"/>
            <a:t>Limit concurrency</a:t>
          </a:r>
          <a:endParaRPr lang="en-US" sz="3100" kern="1200"/>
        </a:p>
      </dsp:txBody>
      <dsp:txXfrm>
        <a:off x="1311" y="3116603"/>
        <a:ext cx="2799391" cy="1679634"/>
      </dsp:txXfrm>
    </dsp:sp>
    <dsp:sp modelId="{7FA7CF25-C9C3-44FA-9149-0427F83ABB98}">
      <dsp:nvSpPr>
        <dsp:cNvPr id="0" name=""/>
        <dsp:cNvSpPr/>
      </dsp:nvSpPr>
      <dsp:spPr>
        <a:xfrm>
          <a:off x="3444562" y="3116603"/>
          <a:ext cx="2799391" cy="167963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73" tIns="143987" rIns="137173" bIns="143987" numCol="1" spcCol="1270" anchor="ctr" anchorCtr="0">
          <a:noAutofit/>
        </a:bodyPr>
        <a:lstStyle/>
        <a:p>
          <a:pPr marL="0" lvl="0" indent="0" algn="ctr" defTabSz="1377950">
            <a:lnSpc>
              <a:spcPct val="90000"/>
            </a:lnSpc>
            <a:spcBef>
              <a:spcPct val="0"/>
            </a:spcBef>
            <a:spcAft>
              <a:spcPct val="35000"/>
            </a:spcAft>
            <a:buNone/>
          </a:pPr>
          <a:r>
            <a:rPr lang="en-US" sz="3100" b="0" i="0" kern="1200"/>
            <a:t>Call the following step in the program.</a:t>
          </a:r>
          <a:endParaRPr lang="en-US" sz="3100" kern="1200"/>
        </a:p>
      </dsp:txBody>
      <dsp:txXfrm>
        <a:off x="3444562" y="3116603"/>
        <a:ext cx="2799391" cy="16796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492EF6-64C6-4A51-A5EC-7D2268340DDA}">
      <dsp:nvSpPr>
        <dsp:cNvPr id="0" name=""/>
        <dsp:cNvSpPr/>
      </dsp:nvSpPr>
      <dsp:spPr>
        <a:xfrm>
          <a:off x="0" y="833494"/>
          <a:ext cx="5861090" cy="18720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1" i="0" kern="1200"/>
            <a:t>setTimeout/clearTimeout </a:t>
          </a:r>
          <a:r>
            <a:rPr lang="en-US" sz="3200" b="0" i="0" kern="1200"/>
            <a:t>– This is used to implement delays in code execution.</a:t>
          </a:r>
          <a:endParaRPr lang="en-US" sz="3200" kern="1200"/>
        </a:p>
      </dsp:txBody>
      <dsp:txXfrm>
        <a:off x="91384" y="924878"/>
        <a:ext cx="5678322" cy="1689232"/>
      </dsp:txXfrm>
    </dsp:sp>
    <dsp:sp modelId="{8B8085C7-70A2-4CDE-BA7A-47BB4D7BE062}">
      <dsp:nvSpPr>
        <dsp:cNvPr id="0" name=""/>
        <dsp:cNvSpPr/>
      </dsp:nvSpPr>
      <dsp:spPr>
        <a:xfrm>
          <a:off x="0" y="2797655"/>
          <a:ext cx="5861090" cy="1872000"/>
        </a:xfrm>
        <a:prstGeom prst="roundRect">
          <a:avLst/>
        </a:prstGeom>
        <a:solidFill>
          <a:schemeClr val="accent2">
            <a:hueOff val="-882696"/>
            <a:satOff val="4218"/>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1" i="0" kern="1200"/>
            <a:t>setInterval/clearInterval</a:t>
          </a:r>
          <a:r>
            <a:rPr lang="en-US" sz="3200" b="0" i="0" kern="1200"/>
            <a:t> – This is used to run a code block multiple times.</a:t>
          </a:r>
          <a:endParaRPr lang="en-US" sz="3200" kern="1200"/>
        </a:p>
      </dsp:txBody>
      <dsp:txXfrm>
        <a:off x="91384" y="2889039"/>
        <a:ext cx="5678322" cy="168923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53F69A-12F0-4432-997B-663324CD44D4}">
      <dsp:nvSpPr>
        <dsp:cNvPr id="0" name=""/>
        <dsp:cNvSpPr/>
      </dsp:nvSpPr>
      <dsp:spPr>
        <a:xfrm>
          <a:off x="0" y="87237"/>
          <a:ext cx="10515600" cy="79159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dirty="0"/>
            <a:t>Streams are instances of EventEmitter which can be used to work with streaming data in Node.js.</a:t>
          </a:r>
          <a:endParaRPr lang="en-US" sz="1900" kern="1200" dirty="0"/>
        </a:p>
      </dsp:txBody>
      <dsp:txXfrm>
        <a:off x="38643" y="125880"/>
        <a:ext cx="10438314" cy="714310"/>
      </dsp:txXfrm>
    </dsp:sp>
    <dsp:sp modelId="{806E7502-2128-4C4B-BCBE-7483456EC7F4}">
      <dsp:nvSpPr>
        <dsp:cNvPr id="0" name=""/>
        <dsp:cNvSpPr/>
      </dsp:nvSpPr>
      <dsp:spPr>
        <a:xfrm>
          <a:off x="0" y="933554"/>
          <a:ext cx="10515600" cy="79159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0" kern="1200"/>
            <a:t>Writable:</a:t>
          </a:r>
          <a:r>
            <a:rPr lang="en-US" sz="1900" b="0" i="0" kern="1200"/>
            <a:t> streams to which data can be written (for example, fs.createWriteStream()).</a:t>
          </a:r>
          <a:endParaRPr lang="en-US" sz="1900" kern="1200"/>
        </a:p>
      </dsp:txBody>
      <dsp:txXfrm>
        <a:off x="38643" y="972197"/>
        <a:ext cx="10438314" cy="714310"/>
      </dsp:txXfrm>
    </dsp:sp>
    <dsp:sp modelId="{501E452E-97BC-4560-88B0-7AD36CC1312C}">
      <dsp:nvSpPr>
        <dsp:cNvPr id="0" name=""/>
        <dsp:cNvSpPr/>
      </dsp:nvSpPr>
      <dsp:spPr>
        <a:xfrm>
          <a:off x="0" y="1779870"/>
          <a:ext cx="10515600" cy="79159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0" kern="1200"/>
            <a:t>Readable:</a:t>
          </a:r>
          <a:r>
            <a:rPr lang="en-US" sz="1900" b="0" i="0" kern="1200"/>
            <a:t> streams from which data can be read (for example, fs.createReadStream()).</a:t>
          </a:r>
          <a:endParaRPr lang="en-US" sz="1900" kern="1200"/>
        </a:p>
      </dsp:txBody>
      <dsp:txXfrm>
        <a:off x="38643" y="1818513"/>
        <a:ext cx="10438314" cy="714310"/>
      </dsp:txXfrm>
    </dsp:sp>
    <dsp:sp modelId="{0C44EBA9-ECF3-48D8-AC61-FC18EC19243C}">
      <dsp:nvSpPr>
        <dsp:cNvPr id="0" name=""/>
        <dsp:cNvSpPr/>
      </dsp:nvSpPr>
      <dsp:spPr>
        <a:xfrm>
          <a:off x="0" y="2626187"/>
          <a:ext cx="10515600" cy="79159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0" kern="1200"/>
            <a:t>Duplex: </a:t>
          </a:r>
          <a:r>
            <a:rPr lang="en-US" sz="1900" b="0" i="0" kern="1200"/>
            <a:t>streams that are both Readable and Writable (for example, net.Socket).</a:t>
          </a:r>
          <a:endParaRPr lang="en-US" sz="1900" kern="1200"/>
        </a:p>
      </dsp:txBody>
      <dsp:txXfrm>
        <a:off x="38643" y="2664830"/>
        <a:ext cx="10438314" cy="714310"/>
      </dsp:txXfrm>
    </dsp:sp>
    <dsp:sp modelId="{47E6B971-147D-4213-81DC-3C434B7A7D05}">
      <dsp:nvSpPr>
        <dsp:cNvPr id="0" name=""/>
        <dsp:cNvSpPr/>
      </dsp:nvSpPr>
      <dsp:spPr>
        <a:xfrm>
          <a:off x="0" y="3472503"/>
          <a:ext cx="10515600" cy="79159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0" kern="1200"/>
            <a:t>Transform:</a:t>
          </a:r>
          <a:r>
            <a:rPr lang="en-US" sz="1900" b="0" i="0" kern="1200"/>
            <a:t> Duplex streams that can modify or transform the data as it is written and read (for example, zlib.createDeflate()).</a:t>
          </a:r>
          <a:endParaRPr lang="en-US" sz="1900" kern="1200"/>
        </a:p>
      </dsp:txBody>
      <dsp:txXfrm>
        <a:off x="38643" y="3511146"/>
        <a:ext cx="10438314" cy="71431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F530C5-3625-4AA6-BC7E-9074B507A352}">
      <dsp:nvSpPr>
        <dsp:cNvPr id="0" name=""/>
        <dsp:cNvSpPr/>
      </dsp:nvSpPr>
      <dsp:spPr>
        <a:xfrm>
          <a:off x="0" y="87237"/>
          <a:ext cx="10515600" cy="79159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Uncaught fatal exception - (code - 1) - There has been an exception that is not handled</a:t>
          </a:r>
          <a:endParaRPr lang="en-US" sz="1900" kern="1200"/>
        </a:p>
      </dsp:txBody>
      <dsp:txXfrm>
        <a:off x="38643" y="125880"/>
        <a:ext cx="10438314" cy="714310"/>
      </dsp:txXfrm>
    </dsp:sp>
    <dsp:sp modelId="{5F206CF2-9538-4086-BCA9-A3F2E479237F}">
      <dsp:nvSpPr>
        <dsp:cNvPr id="0" name=""/>
        <dsp:cNvSpPr/>
      </dsp:nvSpPr>
      <dsp:spPr>
        <a:xfrm>
          <a:off x="0" y="933554"/>
          <a:ext cx="10515600" cy="79159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Unused - (code - 2) - This is reserved by bash</a:t>
          </a:r>
          <a:endParaRPr lang="en-US" sz="1900" kern="1200"/>
        </a:p>
      </dsp:txBody>
      <dsp:txXfrm>
        <a:off x="38643" y="972197"/>
        <a:ext cx="10438314" cy="714310"/>
      </dsp:txXfrm>
    </dsp:sp>
    <dsp:sp modelId="{E63FD362-6EE0-4330-82C2-DB7F0854FF30}">
      <dsp:nvSpPr>
        <dsp:cNvPr id="0" name=""/>
        <dsp:cNvSpPr/>
      </dsp:nvSpPr>
      <dsp:spPr>
        <a:xfrm>
          <a:off x="0" y="1779870"/>
          <a:ext cx="10515600" cy="79159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Fatal Error - (code - 5) - There has been an error in V8 with stderr output of the description</a:t>
          </a:r>
          <a:endParaRPr lang="en-US" sz="1900" kern="1200"/>
        </a:p>
      </dsp:txBody>
      <dsp:txXfrm>
        <a:off x="38643" y="1818513"/>
        <a:ext cx="10438314" cy="714310"/>
      </dsp:txXfrm>
    </dsp:sp>
    <dsp:sp modelId="{355A2489-E320-4FC8-93DE-170337715702}">
      <dsp:nvSpPr>
        <dsp:cNvPr id="0" name=""/>
        <dsp:cNvSpPr/>
      </dsp:nvSpPr>
      <dsp:spPr>
        <a:xfrm>
          <a:off x="0" y="2626187"/>
          <a:ext cx="10515600" cy="79159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Internal Exception handler Run-time failure - (code - 7) - There has been an exception when bootstrapping function was called</a:t>
          </a:r>
          <a:endParaRPr lang="en-US" sz="1900" kern="1200"/>
        </a:p>
      </dsp:txBody>
      <dsp:txXfrm>
        <a:off x="38643" y="2664830"/>
        <a:ext cx="10438314" cy="714310"/>
      </dsp:txXfrm>
    </dsp:sp>
    <dsp:sp modelId="{F355526A-E885-4887-B82E-87A9F03E07E3}">
      <dsp:nvSpPr>
        <dsp:cNvPr id="0" name=""/>
        <dsp:cNvSpPr/>
      </dsp:nvSpPr>
      <dsp:spPr>
        <a:xfrm>
          <a:off x="0" y="3472503"/>
          <a:ext cx="10515600" cy="79159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Internal JavaScript Evaluation Failure - (code - 4) - There has been an exception when the bootstrapping process failed to return function value when evaluated.</a:t>
          </a:r>
          <a:endParaRPr lang="en-US" sz="1900" kern="1200"/>
        </a:p>
      </dsp:txBody>
      <dsp:txXfrm>
        <a:off x="38643" y="3511146"/>
        <a:ext cx="10438314" cy="714310"/>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3/29/2023</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7533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3/29/2023</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0554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3/29/2023</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4077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3/29/2023</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9547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3/29/2023</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5125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3/29/2023</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2038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3/29/2023</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4195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3/29/2023</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8981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3/29/2023</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0218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3/29/2023</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8886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3/29/2023</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7123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3/29/2023</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1443396914"/>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nodejs.org/" TargetMode="External"/><Relationship Id="rId2" Type="http://schemas.openxmlformats.org/officeDocument/2006/relationships/hyperlink" Target="https://en.wikipedia.org/wiki/Node.js" TargetMode="External"/><Relationship Id="rId1" Type="http://schemas.openxmlformats.org/officeDocument/2006/relationships/slideLayout" Target="../slideLayouts/slideLayout7.xml"/><Relationship Id="rId5" Type="http://schemas.openxmlformats.org/officeDocument/2006/relationships/hyperlink" Target="http://nodeconf.com/" TargetMode="External"/><Relationship Id="rId4" Type="http://schemas.openxmlformats.org/officeDocument/2006/relationships/hyperlink" Target="https://github.com/nodejs/node"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nodejs.org/api/url.html" TargetMode="External"/><Relationship Id="rId7" Type="http://schemas.openxmlformats.org/officeDocument/2006/relationships/hyperlink" Target="https://nodejs.org/api/util.html" TargetMode="External"/><Relationship Id="rId2" Type="http://schemas.openxmlformats.org/officeDocument/2006/relationships/hyperlink" Target="https://nodejs.org/api/http.html" TargetMode="External"/><Relationship Id="rId1" Type="http://schemas.openxmlformats.org/officeDocument/2006/relationships/slideLayout" Target="../slideLayouts/slideLayout2.xml"/><Relationship Id="rId6" Type="http://schemas.openxmlformats.org/officeDocument/2006/relationships/hyperlink" Target="https://nodejs.org/api/fs.html" TargetMode="External"/><Relationship Id="rId5" Type="http://schemas.openxmlformats.org/officeDocument/2006/relationships/hyperlink" Target="https://nodejs.org/api/path.html" TargetMode="External"/><Relationship Id="rId4" Type="http://schemas.openxmlformats.org/officeDocument/2006/relationships/hyperlink" Target="https://nodejs.org/api/querystring.html" TargetMode="Externa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2" name="Picture 8" descr="How to automate tests and deployments of Node.js apps with Buddy | Buddy:  The DevOps Automation Platform">
            <a:extLst>
              <a:ext uri="{FF2B5EF4-FFF2-40B4-BE49-F238E27FC236}">
                <a16:creationId xmlns:a16="http://schemas.microsoft.com/office/drawing/2014/main" id="{C65C0D71-3023-4A51-90A5-B5183EEEF8D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3" r="2540" b="2"/>
          <a:stretch/>
        </p:blipFill>
        <p:spPr bwMode="auto">
          <a:xfrm>
            <a:off x="20" y="-22"/>
            <a:ext cx="12191977" cy="6858022"/>
          </a:xfrm>
          <a:prstGeom prst="rect">
            <a:avLst/>
          </a:prstGeom>
          <a:noFill/>
          <a:extLst>
            <a:ext uri="{909E8E84-426E-40DD-AFC4-6F175D3DCCD1}">
              <a14:hiddenFill xmlns:a14="http://schemas.microsoft.com/office/drawing/2010/main">
                <a:solidFill>
                  <a:srgbClr val="FFFFFF"/>
                </a:solidFill>
              </a14:hiddenFill>
            </a:ext>
          </a:extLst>
        </p:spPr>
      </p:pic>
      <p:sp>
        <p:nvSpPr>
          <p:cNvPr id="141" name="Rectangle 140">
            <a:extLst>
              <a:ext uri="{FF2B5EF4-FFF2-40B4-BE49-F238E27FC236}">
                <a16:creationId xmlns:a16="http://schemas.microsoft.com/office/drawing/2014/main" id="{D5B012D8-7F27-4758-9AC6-C889B154B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03377" y="1100316"/>
            <a:ext cx="6858003" cy="4657347"/>
          </a:xfrm>
          <a:prstGeom prst="rect">
            <a:avLst/>
          </a:prstGeom>
          <a:gradFill flip="none" rotWithShape="1">
            <a:gsLst>
              <a:gs pos="48000">
                <a:schemeClr val="tx1">
                  <a:alpha val="24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165D9C-2B40-4DAB-936A-49F08AA279EE}"/>
              </a:ext>
            </a:extLst>
          </p:cNvPr>
          <p:cNvSpPr>
            <a:spLocks noGrp="1"/>
          </p:cNvSpPr>
          <p:nvPr>
            <p:ph type="ctrTitle"/>
          </p:nvPr>
        </p:nvSpPr>
        <p:spPr>
          <a:xfrm>
            <a:off x="643466" y="643467"/>
            <a:ext cx="5452529" cy="3569242"/>
          </a:xfrm>
        </p:spPr>
        <p:txBody>
          <a:bodyPr anchor="t">
            <a:normAutofit/>
          </a:bodyPr>
          <a:lstStyle/>
          <a:p>
            <a:r>
              <a:rPr lang="en-US">
                <a:solidFill>
                  <a:schemeClr val="bg1"/>
                </a:solidFill>
              </a:rPr>
              <a:t>Node JS</a:t>
            </a:r>
            <a:endParaRPr lang="en-IN">
              <a:solidFill>
                <a:schemeClr val="bg1"/>
              </a:solidFill>
            </a:endParaRPr>
          </a:p>
        </p:txBody>
      </p:sp>
      <p:sp>
        <p:nvSpPr>
          <p:cNvPr id="3" name="Subtitle 2">
            <a:extLst>
              <a:ext uri="{FF2B5EF4-FFF2-40B4-BE49-F238E27FC236}">
                <a16:creationId xmlns:a16="http://schemas.microsoft.com/office/drawing/2014/main" id="{1C5AA660-965A-4029-9C8B-1AF7130C7B89}"/>
              </a:ext>
            </a:extLst>
          </p:cNvPr>
          <p:cNvSpPr>
            <a:spLocks noGrp="1"/>
          </p:cNvSpPr>
          <p:nvPr>
            <p:ph type="subTitle" idx="1"/>
          </p:nvPr>
        </p:nvSpPr>
        <p:spPr>
          <a:xfrm>
            <a:off x="643466" y="4551036"/>
            <a:ext cx="5449479" cy="1919433"/>
          </a:xfrm>
        </p:spPr>
        <p:txBody>
          <a:bodyPr anchor="b">
            <a:normAutofit/>
          </a:bodyPr>
          <a:lstStyle/>
          <a:p>
            <a:r>
              <a:rPr lang="en-US">
                <a:solidFill>
                  <a:schemeClr val="bg1"/>
                </a:solidFill>
              </a:rPr>
              <a:t>Interview Questions</a:t>
            </a:r>
            <a:endParaRPr lang="en-IN">
              <a:solidFill>
                <a:schemeClr val="bg1"/>
              </a:solidFill>
            </a:endParaRPr>
          </a:p>
        </p:txBody>
      </p:sp>
      <p:sp>
        <p:nvSpPr>
          <p:cNvPr id="143" name="Rectangle 142">
            <a:extLst>
              <a:ext uri="{FF2B5EF4-FFF2-40B4-BE49-F238E27FC236}">
                <a16:creationId xmlns:a16="http://schemas.microsoft.com/office/drawing/2014/main" id="{4063B759-00FC-46D1-9898-8E862526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40187" y="2206184"/>
            <a:ext cx="6858003" cy="2445624"/>
          </a:xfrm>
          <a:prstGeom prst="rect">
            <a:avLst/>
          </a:prstGeom>
          <a:gradFill flip="none" rotWithShape="1">
            <a:gsLst>
              <a:gs pos="48000">
                <a:schemeClr val="tx1">
                  <a:alpha val="24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9515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53230426-BC24-4F13-9F5E-A469D9AB64E2}"/>
              </a:ext>
            </a:extLst>
          </p:cNvPr>
          <p:cNvSpPr>
            <a:spLocks noGrp="1"/>
          </p:cNvSpPr>
          <p:nvPr>
            <p:ph type="title"/>
          </p:nvPr>
        </p:nvSpPr>
        <p:spPr>
          <a:xfrm>
            <a:off x="301557" y="1289765"/>
            <a:ext cx="5640159" cy="4270963"/>
          </a:xfrm>
        </p:spPr>
        <p:txBody>
          <a:bodyPr anchor="ctr">
            <a:normAutofit/>
          </a:bodyPr>
          <a:lstStyle/>
          <a:p>
            <a:pPr algn="ctr"/>
            <a:r>
              <a:rPr lang="en-US" sz="6100" b="1" i="0" dirty="0">
                <a:solidFill>
                  <a:schemeClr val="bg1"/>
                </a:solidFill>
                <a:effectLst/>
                <a:latin typeface="-apple-system"/>
              </a:rPr>
              <a:t>Why is Node.js single-threaded?</a:t>
            </a:r>
            <a:endParaRPr lang="en-IN" sz="6100" dirty="0">
              <a:solidFill>
                <a:schemeClr val="bg1"/>
              </a:solidFill>
            </a:endParaRP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59A9CBF5-9EE2-47AC-9EF4-AD12EEA7C534}"/>
              </a:ext>
            </a:extLst>
          </p:cNvPr>
          <p:cNvSpPr>
            <a:spLocks noGrp="1"/>
          </p:cNvSpPr>
          <p:nvPr>
            <p:ph idx="1"/>
          </p:nvPr>
        </p:nvSpPr>
        <p:spPr>
          <a:xfrm>
            <a:off x="6397039" y="381935"/>
            <a:ext cx="4685916" cy="5974415"/>
          </a:xfrm>
        </p:spPr>
        <p:txBody>
          <a:bodyPr anchor="ctr">
            <a:normAutofit/>
          </a:bodyPr>
          <a:lstStyle/>
          <a:p>
            <a:pPr marL="0" indent="0">
              <a:buNone/>
            </a:pPr>
            <a:r>
              <a:rPr lang="en-US" b="0" i="0" dirty="0">
                <a:effectLst/>
                <a:latin typeface="-apple-system"/>
              </a:rPr>
              <a:t>Node.js was created explicitly as an experiment in async processing. This was to try a new theory of doing async processing on a single thread over the existing thread-based implementation of scaling via different frameworks.</a:t>
            </a:r>
            <a:endParaRPr lang="en-IN" dirty="0"/>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1594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D9FB580A-BA0E-4D5E-90F4-C42767A783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ED5E8B-8516-4BB4-BE0F-3A10AFEEE165}"/>
              </a:ext>
            </a:extLst>
          </p:cNvPr>
          <p:cNvSpPr>
            <a:spLocks noGrp="1"/>
          </p:cNvSpPr>
          <p:nvPr>
            <p:ph type="title"/>
          </p:nvPr>
        </p:nvSpPr>
        <p:spPr>
          <a:xfrm>
            <a:off x="1120088" y="353299"/>
            <a:ext cx="9679449" cy="1463136"/>
          </a:xfrm>
        </p:spPr>
        <p:txBody>
          <a:bodyPr vert="horz" lIns="91440" tIns="45720" rIns="91440" bIns="45720" rtlCol="0" anchor="b">
            <a:normAutofit/>
          </a:bodyPr>
          <a:lstStyle/>
          <a:p>
            <a:r>
              <a:rPr lang="en-US" sz="3300" b="1" i="0" kern="1200" cap="all" baseline="0" dirty="0">
                <a:solidFill>
                  <a:schemeClr val="bg1"/>
                </a:solidFill>
                <a:effectLst/>
                <a:latin typeface="+mj-lt"/>
                <a:ea typeface="+mj-ea"/>
                <a:cs typeface="+mj-cs"/>
              </a:rPr>
              <a:t>How do you create a simple server in Node.js that returns Hello World?</a:t>
            </a:r>
            <a:endParaRPr lang="en-US" sz="3300" b="1" i="0" kern="1200" cap="all" baseline="0" dirty="0">
              <a:solidFill>
                <a:schemeClr val="bg1"/>
              </a:solidFill>
              <a:latin typeface="+mj-lt"/>
              <a:ea typeface="+mj-ea"/>
              <a:cs typeface="+mj-cs"/>
            </a:endParaRPr>
          </a:p>
        </p:txBody>
      </p:sp>
      <p:pic>
        <p:nvPicPr>
          <p:cNvPr id="5" name="Content Placeholder 4">
            <a:extLst>
              <a:ext uri="{FF2B5EF4-FFF2-40B4-BE49-F238E27FC236}">
                <a16:creationId xmlns:a16="http://schemas.microsoft.com/office/drawing/2014/main" id="{F4B1700C-812D-4E64-B5FE-6861DD18B9BB}"/>
              </a:ext>
            </a:extLst>
          </p:cNvPr>
          <p:cNvPicPr>
            <a:picLocks noGrp="1" noChangeAspect="1"/>
          </p:cNvPicPr>
          <p:nvPr>
            <p:ph idx="1"/>
          </p:nvPr>
        </p:nvPicPr>
        <p:blipFill>
          <a:blip r:embed="rId2"/>
          <a:stretch>
            <a:fillRect/>
          </a:stretch>
        </p:blipFill>
        <p:spPr>
          <a:xfrm>
            <a:off x="587053" y="2677863"/>
            <a:ext cx="11017893" cy="2608009"/>
          </a:xfrm>
          <a:prstGeom prst="rect">
            <a:avLst/>
          </a:prstGeom>
        </p:spPr>
      </p:pic>
    </p:spTree>
    <p:extLst>
      <p:ext uri="{BB962C8B-B14F-4D97-AF65-F5344CB8AC3E}">
        <p14:creationId xmlns:p14="http://schemas.microsoft.com/office/powerpoint/2010/main" val="1209395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A2149B2F-FBBC-4A98-972B-F479B67C2124}"/>
              </a:ext>
            </a:extLst>
          </p:cNvPr>
          <p:cNvSpPr>
            <a:spLocks noGrp="1"/>
          </p:cNvSpPr>
          <p:nvPr>
            <p:ph type="title"/>
          </p:nvPr>
        </p:nvSpPr>
        <p:spPr>
          <a:xfrm>
            <a:off x="1245072" y="1289765"/>
            <a:ext cx="3651101" cy="4270963"/>
          </a:xfrm>
        </p:spPr>
        <p:txBody>
          <a:bodyPr anchor="ctr">
            <a:normAutofit/>
          </a:bodyPr>
          <a:lstStyle/>
          <a:p>
            <a:pPr algn="ctr"/>
            <a:r>
              <a:rPr lang="en-US" sz="5000" b="1" i="0" dirty="0">
                <a:solidFill>
                  <a:schemeClr val="bg1"/>
                </a:solidFill>
                <a:effectLst/>
                <a:latin typeface="-apple-system"/>
              </a:rPr>
              <a:t>How many types of API functions are there in Node.js?</a:t>
            </a:r>
            <a:endParaRPr lang="en-IN" sz="5000" dirty="0">
              <a:solidFill>
                <a:schemeClr val="bg1"/>
              </a:solidFill>
            </a:endParaRP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86C507B5-F9B2-4599-BDA1-10B01F89E447}"/>
              </a:ext>
            </a:extLst>
          </p:cNvPr>
          <p:cNvSpPr>
            <a:spLocks noGrp="1"/>
          </p:cNvSpPr>
          <p:nvPr>
            <p:ph idx="1"/>
          </p:nvPr>
        </p:nvSpPr>
        <p:spPr>
          <a:xfrm>
            <a:off x="6011694" y="381935"/>
            <a:ext cx="5574463" cy="5974415"/>
          </a:xfrm>
        </p:spPr>
        <p:txBody>
          <a:bodyPr anchor="ctr">
            <a:normAutofit/>
          </a:bodyPr>
          <a:lstStyle/>
          <a:p>
            <a:pPr>
              <a:buFont typeface="Arial" panose="020B0604020202020204" pitchFamily="34" charset="0"/>
              <a:buChar char="•"/>
            </a:pPr>
            <a:r>
              <a:rPr lang="en-US" sz="2800" b="1" i="0" dirty="0">
                <a:effectLst/>
                <a:latin typeface="-apple-system"/>
              </a:rPr>
              <a:t>Asynchronous, non-blocking functions</a:t>
            </a:r>
            <a:r>
              <a:rPr lang="en-US" sz="2800" b="0" i="0" dirty="0">
                <a:effectLst/>
                <a:latin typeface="-apple-system"/>
              </a:rPr>
              <a:t> - mostly I/O operations which can be fork out of the main loop.</a:t>
            </a:r>
          </a:p>
          <a:p>
            <a:pPr>
              <a:buFont typeface="Arial" panose="020B0604020202020204" pitchFamily="34" charset="0"/>
              <a:buChar char="•"/>
            </a:pPr>
            <a:r>
              <a:rPr lang="en-US" sz="2800" b="1" i="0" dirty="0">
                <a:effectLst/>
                <a:latin typeface="-apple-system"/>
              </a:rPr>
              <a:t>Synchronous, blocking functions</a:t>
            </a:r>
            <a:r>
              <a:rPr lang="en-US" sz="2800" b="0" i="0" dirty="0">
                <a:effectLst/>
                <a:latin typeface="-apple-system"/>
              </a:rPr>
              <a:t> - mostly operations that influence the process running in the main loop.</a:t>
            </a:r>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306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19C5E7-DAD1-42FA-902A-4EC912075F98}"/>
              </a:ext>
            </a:extLst>
          </p:cNvPr>
          <p:cNvSpPr>
            <a:spLocks noGrp="1"/>
          </p:cNvSpPr>
          <p:nvPr>
            <p:ph type="title"/>
          </p:nvPr>
        </p:nvSpPr>
        <p:spPr>
          <a:xfrm>
            <a:off x="6412091" y="501651"/>
            <a:ext cx="4395340" cy="1716255"/>
          </a:xfrm>
        </p:spPr>
        <p:txBody>
          <a:bodyPr anchor="b">
            <a:normAutofit/>
          </a:bodyPr>
          <a:lstStyle/>
          <a:p>
            <a:r>
              <a:rPr lang="en-US" sz="3800" b="1" i="0">
                <a:effectLst/>
                <a:latin typeface="-apple-system"/>
              </a:rPr>
              <a:t>What is the purpose of module.exports?</a:t>
            </a:r>
            <a:endParaRPr lang="en-IN" sz="3800"/>
          </a:p>
        </p:txBody>
      </p:sp>
      <p:sp>
        <p:nvSpPr>
          <p:cNvPr id="12" name="Rectangle 11">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71AAA5B-F0A1-4348-9684-4FB3BF572DA7}"/>
              </a:ext>
            </a:extLst>
          </p:cNvPr>
          <p:cNvSpPr>
            <a:spLocks noGrp="1"/>
          </p:cNvSpPr>
          <p:nvPr>
            <p:ph idx="1"/>
          </p:nvPr>
        </p:nvSpPr>
        <p:spPr>
          <a:xfrm>
            <a:off x="6392583" y="2645922"/>
            <a:ext cx="5167236" cy="3710427"/>
          </a:xfrm>
        </p:spPr>
        <p:txBody>
          <a:bodyPr anchor="t">
            <a:normAutofit/>
          </a:bodyPr>
          <a:lstStyle/>
          <a:p>
            <a:r>
              <a:rPr lang="en-US" sz="2800" b="0" i="0" dirty="0">
                <a:effectLst/>
                <a:latin typeface="-apple-system"/>
              </a:rPr>
              <a:t>This is used to expose functions of a particular module or file to be used elsewhere in the project. </a:t>
            </a:r>
          </a:p>
          <a:p>
            <a:endParaRPr lang="en-IN" sz="2800" dirty="0"/>
          </a:p>
        </p:txBody>
      </p:sp>
      <p:cxnSp>
        <p:nvCxnSpPr>
          <p:cNvPr id="14" name="Straight Connector 1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9E3AC239-F3A4-459B-83D4-22A3AA2A4A4E}"/>
              </a:ext>
            </a:extLst>
          </p:cNvPr>
          <p:cNvPicPr>
            <a:picLocks noChangeAspect="1"/>
          </p:cNvPicPr>
          <p:nvPr/>
        </p:nvPicPr>
        <p:blipFill>
          <a:blip r:embed="rId2"/>
          <a:stretch>
            <a:fillRect/>
          </a:stretch>
        </p:blipFill>
        <p:spPr>
          <a:xfrm>
            <a:off x="0" y="2020035"/>
            <a:ext cx="5806254" cy="3209723"/>
          </a:xfrm>
          <a:prstGeom prst="rect">
            <a:avLst/>
          </a:prstGeom>
        </p:spPr>
      </p:pic>
    </p:spTree>
    <p:extLst>
      <p:ext uri="{BB962C8B-B14F-4D97-AF65-F5344CB8AC3E}">
        <p14:creationId xmlns:p14="http://schemas.microsoft.com/office/powerpoint/2010/main" val="3323578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BAF9AB05-FD73-4950-BC08-1CA5FF0E6567}"/>
              </a:ext>
            </a:extLst>
          </p:cNvPr>
          <p:cNvSpPr>
            <a:spLocks noGrp="1"/>
          </p:cNvSpPr>
          <p:nvPr>
            <p:ph type="title"/>
          </p:nvPr>
        </p:nvSpPr>
        <p:spPr>
          <a:xfrm>
            <a:off x="1245072" y="1289765"/>
            <a:ext cx="3651101" cy="4270963"/>
          </a:xfrm>
        </p:spPr>
        <p:txBody>
          <a:bodyPr anchor="ctr">
            <a:normAutofit/>
          </a:bodyPr>
          <a:lstStyle/>
          <a:p>
            <a:pPr algn="ctr"/>
            <a:r>
              <a:rPr lang="en-US" sz="5600" b="1" i="0">
                <a:solidFill>
                  <a:schemeClr val="bg1"/>
                </a:solidFill>
                <a:effectLst/>
                <a:latin typeface="-apple-system"/>
              </a:rPr>
              <a:t>What do you understand by callback hell?</a:t>
            </a:r>
            <a:endParaRPr lang="en-IN" sz="5600">
              <a:solidFill>
                <a:schemeClr val="bg1"/>
              </a:solidFill>
            </a:endParaRP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3CB891F9-6766-4874-8412-FC572DA219F0}"/>
              </a:ext>
            </a:extLst>
          </p:cNvPr>
          <p:cNvSpPr>
            <a:spLocks noGrp="1"/>
          </p:cNvSpPr>
          <p:nvPr>
            <p:ph idx="1"/>
          </p:nvPr>
        </p:nvSpPr>
        <p:spPr>
          <a:xfrm>
            <a:off x="6397039" y="381935"/>
            <a:ext cx="4685916" cy="2585001"/>
          </a:xfrm>
        </p:spPr>
        <p:txBody>
          <a:bodyPr anchor="ctr">
            <a:normAutofit/>
          </a:bodyPr>
          <a:lstStyle/>
          <a:p>
            <a:r>
              <a:rPr lang="en-US" sz="2800" dirty="0"/>
              <a:t>Pyramid of doom.</a:t>
            </a:r>
          </a:p>
          <a:p>
            <a:r>
              <a:rPr lang="en-US" sz="2800" dirty="0"/>
              <a:t>Non structured code.</a:t>
            </a:r>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1A3A1702-0E02-4A0B-A4F8-CBBD1B826DF9}"/>
              </a:ext>
            </a:extLst>
          </p:cNvPr>
          <p:cNvPicPr>
            <a:picLocks noChangeAspect="1"/>
          </p:cNvPicPr>
          <p:nvPr/>
        </p:nvPicPr>
        <p:blipFill>
          <a:blip r:embed="rId2"/>
          <a:stretch>
            <a:fillRect/>
          </a:stretch>
        </p:blipFill>
        <p:spPr>
          <a:xfrm>
            <a:off x="6588969" y="2597892"/>
            <a:ext cx="4062034" cy="3236309"/>
          </a:xfrm>
          <a:prstGeom prst="rect">
            <a:avLst/>
          </a:prstGeom>
        </p:spPr>
      </p:pic>
    </p:spTree>
    <p:extLst>
      <p:ext uri="{BB962C8B-B14F-4D97-AF65-F5344CB8AC3E}">
        <p14:creationId xmlns:p14="http://schemas.microsoft.com/office/powerpoint/2010/main" val="872587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BF2F9D-983F-4E90-827D-5A23216DE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A65F5A-18AC-47EA-B829-B789E7814044}"/>
              </a:ext>
            </a:extLst>
          </p:cNvPr>
          <p:cNvSpPr>
            <a:spLocks noGrp="1"/>
          </p:cNvSpPr>
          <p:nvPr>
            <p:ph type="title"/>
          </p:nvPr>
        </p:nvSpPr>
        <p:spPr>
          <a:xfrm>
            <a:off x="1673157" y="348134"/>
            <a:ext cx="10777595" cy="816489"/>
          </a:xfrm>
        </p:spPr>
        <p:txBody>
          <a:bodyPr anchor="b">
            <a:normAutofit fontScale="90000"/>
          </a:bodyPr>
          <a:lstStyle/>
          <a:p>
            <a:r>
              <a:rPr lang="en-IN" sz="5600" b="1" i="0" dirty="0">
                <a:effectLst/>
                <a:latin typeface="-apple-system"/>
              </a:rPr>
              <a:t>What is an event-loop in Node JS?</a:t>
            </a:r>
            <a:endParaRPr lang="en-IN" sz="5600" dirty="0"/>
          </a:p>
        </p:txBody>
      </p:sp>
      <p:sp>
        <p:nvSpPr>
          <p:cNvPr id="10"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960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4"/>
          </a:solidFill>
          <a:ln w="776" cap="flat">
            <a:noFill/>
            <a:prstDash val="solid"/>
            <a:miter/>
          </a:ln>
        </p:spPr>
        <p:txBody>
          <a:bodyPr rtlCol="0" anchor="ctr"/>
          <a:lstStyle/>
          <a:p>
            <a:endParaRPr lang="en-US"/>
          </a:p>
        </p:txBody>
      </p:sp>
      <p:sp>
        <p:nvSpPr>
          <p:cNvPr id="1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6116"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4"/>
          </a:solidFill>
          <a:ln w="51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2748"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4"/>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E197FA48-79A6-42BA-A355-2E43169C5746}"/>
              </a:ext>
            </a:extLst>
          </p:cNvPr>
          <p:cNvSpPr>
            <a:spLocks noGrp="1"/>
          </p:cNvSpPr>
          <p:nvPr>
            <p:ph idx="1"/>
          </p:nvPr>
        </p:nvSpPr>
        <p:spPr>
          <a:xfrm>
            <a:off x="1673156" y="1164623"/>
            <a:ext cx="10262675" cy="2813990"/>
          </a:xfrm>
        </p:spPr>
        <p:txBody>
          <a:bodyPr anchor="t">
            <a:noAutofit/>
          </a:bodyPr>
          <a:lstStyle/>
          <a:p>
            <a:pPr marL="0" indent="0">
              <a:buNone/>
            </a:pPr>
            <a:r>
              <a:rPr lang="en-US" sz="2400" b="0" i="0" dirty="0">
                <a:effectLst/>
                <a:latin typeface="-apple-system"/>
              </a:rPr>
              <a:t>So, when an async function needs to be executed(or I/O) the main thread sends it to a different thread allowing v8 to keep executing the main code. Event loop involves different phases with specific tasks such as timers, pending callbacks, idle or prepare, poll, check, close callbacks with different FIFO queues. Also in between iterations it checks for async I/O or timers and shuts down cleanly if there aren't any.</a:t>
            </a:r>
            <a:endParaRPr lang="en-IN" sz="2400" dirty="0"/>
          </a:p>
        </p:txBody>
      </p:sp>
      <p:cxnSp>
        <p:nvCxnSpPr>
          <p:cNvPr id="16" name="Straight Connector 1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68377" y="3610394"/>
            <a:ext cx="0" cy="3238728"/>
          </a:xfrm>
          <a:prstGeom prst="line">
            <a:avLst/>
          </a:prstGeom>
          <a:ln w="25400" cap="sq">
            <a:gradFill>
              <a:gsLst>
                <a:gs pos="0">
                  <a:schemeClr val="accent2"/>
                </a:gs>
                <a:gs pos="100000">
                  <a:schemeClr val="accent4"/>
                </a:gs>
              </a:gsLst>
              <a:lin ang="5400000" scaled="1"/>
            </a:gradFill>
            <a:beve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7B7D0488-A1BD-4785-A603-3E75747F3C1A}"/>
              </a:ext>
            </a:extLst>
          </p:cNvPr>
          <p:cNvPicPr>
            <a:picLocks noChangeAspect="1"/>
          </p:cNvPicPr>
          <p:nvPr/>
        </p:nvPicPr>
        <p:blipFill>
          <a:blip r:embed="rId2"/>
          <a:stretch>
            <a:fillRect/>
          </a:stretch>
        </p:blipFill>
        <p:spPr>
          <a:xfrm>
            <a:off x="3121951" y="3843033"/>
            <a:ext cx="5838825" cy="2343150"/>
          </a:xfrm>
          <a:prstGeom prst="rect">
            <a:avLst/>
          </a:prstGeom>
        </p:spPr>
      </p:pic>
    </p:spTree>
    <p:extLst>
      <p:ext uri="{BB962C8B-B14F-4D97-AF65-F5344CB8AC3E}">
        <p14:creationId xmlns:p14="http://schemas.microsoft.com/office/powerpoint/2010/main" val="1295168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F37E1-2615-40B3-9D1D-FFDBFB6584A8}"/>
              </a:ext>
            </a:extLst>
          </p:cNvPr>
          <p:cNvSpPr>
            <a:spLocks noGrp="1"/>
          </p:cNvSpPr>
          <p:nvPr>
            <p:ph type="title"/>
          </p:nvPr>
        </p:nvSpPr>
        <p:spPr/>
        <p:txBody>
          <a:bodyPr>
            <a:normAutofit/>
          </a:bodyPr>
          <a:lstStyle/>
          <a:p>
            <a:r>
              <a:rPr lang="en-US" b="1" i="0" dirty="0">
                <a:solidFill>
                  <a:srgbClr val="1A3D3C"/>
                </a:solidFill>
                <a:effectLst/>
                <a:latin typeface="-apple-system"/>
              </a:rPr>
              <a:t>What is node.js streams?</a:t>
            </a:r>
            <a:endParaRPr lang="en-IN" dirty="0"/>
          </a:p>
        </p:txBody>
      </p:sp>
      <p:graphicFrame>
        <p:nvGraphicFramePr>
          <p:cNvPr id="5" name="Content Placeholder 2">
            <a:extLst>
              <a:ext uri="{FF2B5EF4-FFF2-40B4-BE49-F238E27FC236}">
                <a16:creationId xmlns:a16="http://schemas.microsoft.com/office/drawing/2014/main" id="{8746EE99-D421-4C4D-A253-5BD61B665BE8}"/>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32106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86BFA0D2-955C-47BD-B08C-69C82F65EB15}"/>
              </a:ext>
            </a:extLst>
          </p:cNvPr>
          <p:cNvSpPr>
            <a:spLocks noGrp="1"/>
          </p:cNvSpPr>
          <p:nvPr>
            <p:ph type="title"/>
          </p:nvPr>
        </p:nvSpPr>
        <p:spPr>
          <a:xfrm>
            <a:off x="1245072" y="1289765"/>
            <a:ext cx="3651101" cy="4270963"/>
          </a:xfrm>
        </p:spPr>
        <p:txBody>
          <a:bodyPr anchor="ctr">
            <a:normAutofit/>
          </a:bodyPr>
          <a:lstStyle/>
          <a:p>
            <a:pPr algn="ctr"/>
            <a:r>
              <a:rPr lang="en-US" sz="7200" b="1" i="0" dirty="0">
                <a:solidFill>
                  <a:schemeClr val="bg1"/>
                </a:solidFill>
                <a:effectLst/>
                <a:latin typeface="-apple-system"/>
              </a:rPr>
              <a:t>What are node.js buffers?</a:t>
            </a:r>
            <a:endParaRPr lang="en-IN" sz="7200" dirty="0">
              <a:solidFill>
                <a:schemeClr val="bg1"/>
              </a:solidFill>
            </a:endParaRP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0A955B9C-9A15-4AF5-9DB5-AF04F53A9D53}"/>
              </a:ext>
            </a:extLst>
          </p:cNvPr>
          <p:cNvSpPr>
            <a:spLocks noGrp="1"/>
          </p:cNvSpPr>
          <p:nvPr>
            <p:ph idx="1"/>
          </p:nvPr>
        </p:nvSpPr>
        <p:spPr>
          <a:xfrm>
            <a:off x="6038004" y="381935"/>
            <a:ext cx="5742189" cy="5974415"/>
          </a:xfrm>
        </p:spPr>
        <p:txBody>
          <a:bodyPr anchor="ctr">
            <a:normAutofit/>
          </a:bodyPr>
          <a:lstStyle/>
          <a:p>
            <a:pPr marL="0" indent="0">
              <a:buNone/>
            </a:pPr>
            <a:r>
              <a:rPr lang="en-US" b="0" i="0" dirty="0">
                <a:effectLst/>
                <a:latin typeface="-apple-system"/>
              </a:rPr>
              <a:t>In general, buffers is a temporary memory that is mainly used by stream to hold on to some data until consumed. </a:t>
            </a:r>
          </a:p>
          <a:p>
            <a:pPr marL="0" indent="0">
              <a:buNone/>
            </a:pPr>
            <a:r>
              <a:rPr lang="en-US" b="0" i="0" dirty="0">
                <a:effectLst/>
                <a:latin typeface="-apple-system"/>
              </a:rPr>
              <a:t>Buffers are introduced with additional use cases than JavaScript’s Unit8Array and are mainly used to represent a fixed-length sequence of bytes. </a:t>
            </a:r>
            <a:endParaRPr lang="en-IN" dirty="0"/>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09771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5787786B-8CA9-478E-9FCD-B0EFA6F435AD}"/>
              </a:ext>
            </a:extLst>
          </p:cNvPr>
          <p:cNvSpPr>
            <a:spLocks noGrp="1"/>
          </p:cNvSpPr>
          <p:nvPr>
            <p:ph type="title"/>
          </p:nvPr>
        </p:nvSpPr>
        <p:spPr>
          <a:xfrm>
            <a:off x="1245072" y="1289765"/>
            <a:ext cx="3651101" cy="4270963"/>
          </a:xfrm>
        </p:spPr>
        <p:txBody>
          <a:bodyPr anchor="ctr">
            <a:normAutofit/>
          </a:bodyPr>
          <a:lstStyle/>
          <a:p>
            <a:pPr algn="ctr"/>
            <a:r>
              <a:rPr lang="en-US" sz="5000" b="1" i="0">
                <a:solidFill>
                  <a:schemeClr val="bg1"/>
                </a:solidFill>
                <a:effectLst/>
                <a:latin typeface="-apple-system"/>
              </a:rPr>
              <a:t>Why should you separate Express app and server?</a:t>
            </a:r>
            <a:endParaRPr lang="en-IN" sz="5000">
              <a:solidFill>
                <a:schemeClr val="bg1"/>
              </a:solidFill>
            </a:endParaRP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31445729-F7A9-4C96-B769-71B433F90129}"/>
              </a:ext>
            </a:extLst>
          </p:cNvPr>
          <p:cNvSpPr>
            <a:spLocks noGrp="1"/>
          </p:cNvSpPr>
          <p:nvPr>
            <p:ph idx="1"/>
          </p:nvPr>
        </p:nvSpPr>
        <p:spPr>
          <a:xfrm>
            <a:off x="6018549" y="381935"/>
            <a:ext cx="5742189" cy="5974415"/>
          </a:xfrm>
        </p:spPr>
        <p:txBody>
          <a:bodyPr anchor="ctr">
            <a:normAutofit/>
          </a:bodyPr>
          <a:lstStyle/>
          <a:p>
            <a:pPr marL="0" indent="0">
              <a:buNone/>
            </a:pPr>
            <a:r>
              <a:rPr lang="en-US" b="0" i="0" dirty="0">
                <a:effectLst/>
                <a:latin typeface="-apple-system"/>
              </a:rPr>
              <a:t>The server is responsible for initializing the routes, middleware, and other application logic whereas the app has all the business logic which will be served by the routes initiated by the server.</a:t>
            </a:r>
            <a:endParaRPr lang="en-IN" dirty="0"/>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2440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FA72B-3A8D-41F0-9CD4-3473C2E8E432}"/>
              </a:ext>
            </a:extLst>
          </p:cNvPr>
          <p:cNvSpPr>
            <a:spLocks noGrp="1"/>
          </p:cNvSpPr>
          <p:nvPr>
            <p:ph type="title"/>
          </p:nvPr>
        </p:nvSpPr>
        <p:spPr/>
        <p:txBody>
          <a:bodyPr>
            <a:normAutofit/>
          </a:bodyPr>
          <a:lstStyle/>
          <a:p>
            <a:r>
              <a:rPr lang="en-US" b="1" i="0" dirty="0">
                <a:solidFill>
                  <a:srgbClr val="1A3D3C"/>
                </a:solidFill>
                <a:effectLst/>
                <a:latin typeface="-apple-system"/>
              </a:rPr>
              <a:t>Describe the exit codes of Node.js?</a:t>
            </a:r>
            <a:endParaRPr lang="en-IN" dirty="0"/>
          </a:p>
        </p:txBody>
      </p:sp>
      <p:graphicFrame>
        <p:nvGraphicFramePr>
          <p:cNvPr id="5" name="Content Placeholder 2">
            <a:extLst>
              <a:ext uri="{FF2B5EF4-FFF2-40B4-BE49-F238E27FC236}">
                <a16:creationId xmlns:a16="http://schemas.microsoft.com/office/drawing/2014/main" id="{6C1D11B9-9438-4B9A-A85D-A1684D918F8F}"/>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4848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8F9A02A4-80CA-4DAC-BF30-2ED6FB670486}"/>
              </a:ext>
            </a:extLst>
          </p:cNvPr>
          <p:cNvSpPr>
            <a:spLocks noGrp="1"/>
          </p:cNvSpPr>
          <p:nvPr>
            <p:ph type="title"/>
          </p:nvPr>
        </p:nvSpPr>
        <p:spPr>
          <a:xfrm>
            <a:off x="1245072" y="1289765"/>
            <a:ext cx="3651101" cy="4270963"/>
          </a:xfrm>
        </p:spPr>
        <p:txBody>
          <a:bodyPr anchor="ctr">
            <a:normAutofit/>
          </a:bodyPr>
          <a:lstStyle/>
          <a:p>
            <a:pPr algn="ctr"/>
            <a:r>
              <a:rPr lang="en-US" sz="7200" b="1" i="0">
                <a:solidFill>
                  <a:schemeClr val="bg1"/>
                </a:solidFill>
                <a:effectLst/>
                <a:latin typeface="-apple-system"/>
              </a:rPr>
              <a:t>What is Node.js and how it works?</a:t>
            </a:r>
            <a:endParaRPr lang="en-IN" sz="7200">
              <a:solidFill>
                <a:schemeClr val="bg1"/>
              </a:solidFill>
            </a:endParaRPr>
          </a:p>
        </p:txBody>
      </p:sp>
      <p:sp>
        <p:nvSpPr>
          <p:cNvPr id="27"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29"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94FAC4A4-2973-48A0-833D-9493363CD4B6}"/>
              </a:ext>
            </a:extLst>
          </p:cNvPr>
          <p:cNvSpPr>
            <a:spLocks noGrp="1"/>
          </p:cNvSpPr>
          <p:nvPr>
            <p:ph idx="1"/>
          </p:nvPr>
        </p:nvSpPr>
        <p:spPr>
          <a:xfrm>
            <a:off x="6397039" y="381935"/>
            <a:ext cx="4685916" cy="5974415"/>
          </a:xfrm>
        </p:spPr>
        <p:txBody>
          <a:bodyPr anchor="ctr">
            <a:normAutofit/>
          </a:bodyPr>
          <a:lstStyle/>
          <a:p>
            <a:r>
              <a:rPr lang="en-US" sz="1800" b="0" i="0">
                <a:effectLst/>
                <a:latin typeface="-apple-system"/>
              </a:rPr>
              <a:t>Node.js is a virtual machine that uses JavaScript as its scripting language and runs Chrome’s V8 JavaScript engine.</a:t>
            </a:r>
          </a:p>
          <a:p>
            <a:r>
              <a:rPr lang="en-US" sz="1800" b="0" i="0">
                <a:effectLst/>
                <a:latin typeface="-apple-system"/>
              </a:rPr>
              <a:t>Basically, Node.js is based on an event-driven architecture where I/O runs asynchronously making it lightweight and efficient.</a:t>
            </a:r>
          </a:p>
          <a:p>
            <a:r>
              <a:rPr lang="en-US" sz="1800" b="0" i="0">
                <a:effectLst/>
                <a:latin typeface="-apple-system"/>
              </a:rPr>
              <a:t>It is being used in developing desktop applications as well with a popular framework called electron as it provides API to access OS-level features such as file system, network, etc.</a:t>
            </a:r>
            <a:endParaRPr lang="en-IN" sz="1800"/>
          </a:p>
        </p:txBody>
      </p:sp>
      <p:sp>
        <p:nvSpPr>
          <p:cNvPr id="31"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33" name="Straight Connector 32">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33108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2BA1C5-F81D-4F06-95C2-C62BB0C7FD5F}"/>
              </a:ext>
            </a:extLst>
          </p:cNvPr>
          <p:cNvSpPr>
            <a:spLocks noGrp="1"/>
          </p:cNvSpPr>
          <p:nvPr>
            <p:ph type="title"/>
          </p:nvPr>
        </p:nvSpPr>
        <p:spPr>
          <a:xfrm>
            <a:off x="838200" y="698643"/>
            <a:ext cx="5243394" cy="2225532"/>
          </a:xfrm>
        </p:spPr>
        <p:txBody>
          <a:bodyPr anchor="t">
            <a:normAutofit/>
          </a:bodyPr>
          <a:lstStyle/>
          <a:p>
            <a:r>
              <a:rPr lang="en-US" sz="5100" b="1" i="0">
                <a:effectLst/>
                <a:latin typeface="-apple-system"/>
              </a:rPr>
              <a:t>What is an Event Emitter in Node.js?</a:t>
            </a:r>
            <a:endParaRPr lang="en-IN" sz="5100"/>
          </a:p>
        </p:txBody>
      </p:sp>
      <p:cxnSp>
        <p:nvCxnSpPr>
          <p:cNvPr id="12" name="Straight Connector 11">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18"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pic>
        <p:nvPicPr>
          <p:cNvPr id="5" name="Picture 4">
            <a:extLst>
              <a:ext uri="{FF2B5EF4-FFF2-40B4-BE49-F238E27FC236}">
                <a16:creationId xmlns:a16="http://schemas.microsoft.com/office/drawing/2014/main" id="{AC74BD86-0DCB-4A49-9CEA-0F5FAA51ACC4}"/>
              </a:ext>
            </a:extLst>
          </p:cNvPr>
          <p:cNvPicPr>
            <a:picLocks noChangeAspect="1"/>
          </p:cNvPicPr>
          <p:nvPr/>
        </p:nvPicPr>
        <p:blipFill>
          <a:blip r:embed="rId2"/>
          <a:stretch>
            <a:fillRect/>
          </a:stretch>
        </p:blipFill>
        <p:spPr>
          <a:xfrm>
            <a:off x="838200" y="3368017"/>
            <a:ext cx="5243391" cy="2265044"/>
          </a:xfrm>
          <a:prstGeom prst="rect">
            <a:avLst/>
          </a:prstGeom>
        </p:spPr>
      </p:pic>
      <p:sp>
        <p:nvSpPr>
          <p:cNvPr id="3" name="Content Placeholder 2">
            <a:extLst>
              <a:ext uri="{FF2B5EF4-FFF2-40B4-BE49-F238E27FC236}">
                <a16:creationId xmlns:a16="http://schemas.microsoft.com/office/drawing/2014/main" id="{D7E22B40-F922-40D8-8677-7150431BD3E3}"/>
              </a:ext>
            </a:extLst>
          </p:cNvPr>
          <p:cNvSpPr>
            <a:spLocks noGrp="1"/>
          </p:cNvSpPr>
          <p:nvPr>
            <p:ph idx="1"/>
          </p:nvPr>
        </p:nvSpPr>
        <p:spPr>
          <a:xfrm>
            <a:off x="6296168" y="1060749"/>
            <a:ext cx="5597312" cy="3215990"/>
          </a:xfrm>
        </p:spPr>
        <p:txBody>
          <a:bodyPr anchor="ctr">
            <a:normAutofit/>
          </a:bodyPr>
          <a:lstStyle/>
          <a:p>
            <a:pPr marL="0" indent="0">
              <a:buNone/>
            </a:pPr>
            <a:r>
              <a:rPr lang="en-US" sz="2400" b="0" i="0" dirty="0">
                <a:effectLst/>
                <a:latin typeface="-apple-system"/>
              </a:rPr>
              <a:t>EventEmitter is a Node.js class that includes all the objects that are basically capable of emitting events. This can be done by attaching named events that are emitted by the object using an </a:t>
            </a:r>
            <a:r>
              <a:rPr lang="en-US" sz="2400" b="0" i="0" dirty="0" err="1">
                <a:effectLst/>
                <a:latin typeface="-apple-system"/>
              </a:rPr>
              <a:t>eventEmitter.on</a:t>
            </a:r>
            <a:r>
              <a:rPr lang="en-US" sz="2400" b="0" i="0" dirty="0">
                <a:effectLst/>
                <a:latin typeface="-apple-system"/>
              </a:rPr>
              <a:t>() function. Thus, whenever this object throws an even the attached functions are invoked synchronously</a:t>
            </a:r>
            <a:endParaRPr lang="en-IN" sz="2400" dirty="0"/>
          </a:p>
        </p:txBody>
      </p:sp>
    </p:spTree>
    <p:extLst>
      <p:ext uri="{BB962C8B-B14F-4D97-AF65-F5344CB8AC3E}">
        <p14:creationId xmlns:p14="http://schemas.microsoft.com/office/powerpoint/2010/main" val="351241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9B7CE-0B59-4AF5-8746-D463191EB64E}"/>
              </a:ext>
            </a:extLst>
          </p:cNvPr>
          <p:cNvSpPr>
            <a:spLocks noGrp="1"/>
          </p:cNvSpPr>
          <p:nvPr>
            <p:ph type="title"/>
          </p:nvPr>
        </p:nvSpPr>
        <p:spPr/>
        <p:txBody>
          <a:bodyPr>
            <a:normAutofit fontScale="90000"/>
          </a:bodyPr>
          <a:lstStyle/>
          <a:p>
            <a:r>
              <a:rPr lang="en-US" b="1" i="0">
                <a:solidFill>
                  <a:srgbClr val="1A3D3C"/>
                </a:solidFill>
                <a:effectLst/>
                <a:latin typeface="-apple-system"/>
              </a:rPr>
              <a:t>Enhancing Node.js performance through clustering.</a:t>
            </a:r>
            <a:endParaRPr lang="en-IN" dirty="0"/>
          </a:p>
        </p:txBody>
      </p:sp>
      <p:sp>
        <p:nvSpPr>
          <p:cNvPr id="3" name="Content Placeholder 2">
            <a:extLst>
              <a:ext uri="{FF2B5EF4-FFF2-40B4-BE49-F238E27FC236}">
                <a16:creationId xmlns:a16="http://schemas.microsoft.com/office/drawing/2014/main" id="{129D1F4E-7619-412C-BE91-66A745FBE823}"/>
              </a:ext>
            </a:extLst>
          </p:cNvPr>
          <p:cNvSpPr>
            <a:spLocks noGrp="1"/>
          </p:cNvSpPr>
          <p:nvPr>
            <p:ph idx="1"/>
          </p:nvPr>
        </p:nvSpPr>
        <p:spPr/>
        <p:txBody>
          <a:bodyPr>
            <a:normAutofit lnSpcReduction="10000"/>
          </a:bodyPr>
          <a:lstStyle/>
          <a:p>
            <a:r>
              <a:rPr lang="en-US" b="0" i="0" dirty="0">
                <a:solidFill>
                  <a:srgbClr val="373E3F"/>
                </a:solidFill>
                <a:effectLst/>
                <a:latin typeface="-apple-system"/>
              </a:rPr>
              <a:t>Node.js applications run on a single processor, which means that by default they don’t take advantage of a multiple-core system. </a:t>
            </a:r>
          </a:p>
          <a:p>
            <a:r>
              <a:rPr lang="en-US" b="0" i="0" dirty="0">
                <a:solidFill>
                  <a:srgbClr val="373E3F"/>
                </a:solidFill>
                <a:effectLst/>
                <a:latin typeface="-apple-system"/>
              </a:rPr>
              <a:t>Cluster mode is used to start up multiple node.js processes thereby having multiple instances of the event loop. </a:t>
            </a:r>
          </a:p>
          <a:p>
            <a:r>
              <a:rPr lang="en-US" b="0" i="0" dirty="0">
                <a:solidFill>
                  <a:srgbClr val="373E3F"/>
                </a:solidFill>
                <a:effectLst/>
                <a:latin typeface="-apple-system"/>
              </a:rPr>
              <a:t>When we start using cluster in a NodeJS app behind the scene multiple node.js processes are created but there is also a parent process called the </a:t>
            </a:r>
            <a:r>
              <a:rPr lang="en-US" b="1" i="0" dirty="0">
                <a:solidFill>
                  <a:srgbClr val="373E3F"/>
                </a:solidFill>
                <a:effectLst/>
                <a:latin typeface="-apple-system"/>
              </a:rPr>
              <a:t>cluster manager</a:t>
            </a:r>
            <a:r>
              <a:rPr lang="en-US" b="0" i="0" dirty="0">
                <a:solidFill>
                  <a:srgbClr val="373E3F"/>
                </a:solidFill>
                <a:effectLst/>
                <a:latin typeface="-apple-system"/>
              </a:rPr>
              <a:t> which is responsible for monitoring the health of the individual instances of our application.</a:t>
            </a:r>
            <a:endParaRPr lang="en-IN" dirty="0"/>
          </a:p>
        </p:txBody>
      </p:sp>
    </p:spTree>
    <p:extLst>
      <p:ext uri="{BB962C8B-B14F-4D97-AF65-F5344CB8AC3E}">
        <p14:creationId xmlns:p14="http://schemas.microsoft.com/office/powerpoint/2010/main" val="40014886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F2A75E6-FAE5-4E8A-9D67-2CC7F806D4B2}"/>
              </a:ext>
            </a:extLst>
          </p:cNvPr>
          <p:cNvSpPr>
            <a:spLocks noGrp="1"/>
          </p:cNvSpPr>
          <p:nvPr>
            <p:ph type="title"/>
          </p:nvPr>
        </p:nvSpPr>
        <p:spPr>
          <a:xfrm>
            <a:off x="803776" y="1336390"/>
            <a:ext cx="6190412" cy="1182927"/>
          </a:xfrm>
        </p:spPr>
        <p:txBody>
          <a:bodyPr anchor="b">
            <a:normAutofit/>
          </a:bodyPr>
          <a:lstStyle/>
          <a:p>
            <a:r>
              <a:rPr lang="en-US" sz="3400" b="1" i="0">
                <a:effectLst/>
                <a:latin typeface="-apple-system"/>
              </a:rPr>
              <a:t>What is a thread pool and which library handles it in Node.js</a:t>
            </a:r>
            <a:endParaRPr lang="en-IN" sz="3400"/>
          </a:p>
        </p:txBody>
      </p:sp>
      <p:cxnSp>
        <p:nvCxnSpPr>
          <p:cNvPr id="27" name="!!Straight Connector">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C875E9B-C329-4783-A8F7-8EEFAC507D42}"/>
              </a:ext>
            </a:extLst>
          </p:cNvPr>
          <p:cNvSpPr>
            <a:spLocks noGrp="1"/>
          </p:cNvSpPr>
          <p:nvPr>
            <p:ph idx="1"/>
          </p:nvPr>
        </p:nvSpPr>
        <p:spPr>
          <a:xfrm>
            <a:off x="803776" y="2829330"/>
            <a:ext cx="6190412" cy="3344459"/>
          </a:xfrm>
        </p:spPr>
        <p:txBody>
          <a:bodyPr anchor="t">
            <a:normAutofit/>
          </a:bodyPr>
          <a:lstStyle/>
          <a:p>
            <a:r>
              <a:rPr lang="en-US" sz="1800" b="0" i="0">
                <a:effectLst/>
                <a:latin typeface="-apple-system"/>
              </a:rPr>
              <a:t>The Thread pool is handled by the libuv library. libuv is a multi-platform C library that provides support for asynchronous I/O-based operations such as file systems, networking, and concurrency. </a:t>
            </a:r>
            <a:endParaRPr lang="en-IN" sz="1800"/>
          </a:p>
        </p:txBody>
      </p:sp>
      <p:pic>
        <p:nvPicPr>
          <p:cNvPr id="5" name="Picture 4">
            <a:extLst>
              <a:ext uri="{FF2B5EF4-FFF2-40B4-BE49-F238E27FC236}">
                <a16:creationId xmlns:a16="http://schemas.microsoft.com/office/drawing/2014/main" id="{BD1A5AEF-B1E8-49DE-8298-8897552B7623}"/>
              </a:ext>
            </a:extLst>
          </p:cNvPr>
          <p:cNvPicPr>
            <a:picLocks noChangeAspect="1"/>
          </p:cNvPicPr>
          <p:nvPr/>
        </p:nvPicPr>
        <p:blipFill rotWithShape="1">
          <a:blip r:embed="rId2"/>
          <a:srcRect l="750" r="2" b="2"/>
          <a:stretch/>
        </p:blipFill>
        <p:spPr>
          <a:xfrm>
            <a:off x="6760723" y="1333849"/>
            <a:ext cx="5330758" cy="5330758"/>
          </a:xfrm>
          <a:custGeom>
            <a:avLst/>
            <a:gdLst/>
            <a:ahLst/>
            <a:cxnLst/>
            <a:rect l="l" t="t" r="r" b="b"/>
            <a:pathLst>
              <a:path w="2457864" h="2457864">
                <a:moveTo>
                  <a:pt x="1228932" y="0"/>
                </a:moveTo>
                <a:cubicBezTo>
                  <a:pt x="1907652" y="0"/>
                  <a:pt x="2457864" y="550212"/>
                  <a:pt x="2457864" y="1228932"/>
                </a:cubicBezTo>
                <a:cubicBezTo>
                  <a:pt x="2457864" y="1907652"/>
                  <a:pt x="1907652" y="2457864"/>
                  <a:pt x="1228932" y="2457864"/>
                </a:cubicBezTo>
                <a:cubicBezTo>
                  <a:pt x="550212" y="2457864"/>
                  <a:pt x="0" y="1907652"/>
                  <a:pt x="0" y="1228932"/>
                </a:cubicBezTo>
                <a:cubicBezTo>
                  <a:pt x="0" y="550212"/>
                  <a:pt x="550212" y="0"/>
                  <a:pt x="1228932" y="0"/>
                </a:cubicBezTo>
                <a:close/>
              </a:path>
            </a:pathLst>
          </a:custGeom>
        </p:spPr>
      </p:pic>
      <p:sp>
        <p:nvSpPr>
          <p:cNvPr id="29"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31"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9845966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35848B-CCA0-4B3F-B465-C7B865B44B7A}"/>
              </a:ext>
            </a:extLst>
          </p:cNvPr>
          <p:cNvSpPr>
            <a:spLocks noGrp="1"/>
          </p:cNvSpPr>
          <p:nvPr>
            <p:ph type="title"/>
          </p:nvPr>
        </p:nvSpPr>
        <p:spPr>
          <a:xfrm>
            <a:off x="1188069" y="381935"/>
            <a:ext cx="4008583" cy="5974414"/>
          </a:xfrm>
        </p:spPr>
        <p:txBody>
          <a:bodyPr anchor="ctr">
            <a:normAutofit/>
          </a:bodyPr>
          <a:lstStyle/>
          <a:p>
            <a:r>
              <a:rPr lang="en-US" sz="7200" b="0" i="0">
                <a:solidFill>
                  <a:schemeClr val="bg1"/>
                </a:solidFill>
                <a:effectLst/>
                <a:latin typeface="Roboto" panose="02000000000000000000" pitchFamily="2" charset="0"/>
              </a:rPr>
              <a:t>What is piping in Node.js?</a:t>
            </a:r>
            <a:endParaRPr lang="en-IN" sz="7200">
              <a:solidFill>
                <a:schemeClr val="bg1"/>
              </a:solidFill>
            </a:endParaRP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1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41B56824-14D8-42AB-9B46-6F96D2034010}"/>
              </a:ext>
            </a:extLst>
          </p:cNvPr>
          <p:cNvSpPr>
            <a:spLocks noGrp="1"/>
          </p:cNvSpPr>
          <p:nvPr>
            <p:ph idx="1"/>
          </p:nvPr>
        </p:nvSpPr>
        <p:spPr>
          <a:xfrm>
            <a:off x="5892338" y="381935"/>
            <a:ext cx="6299662" cy="5974415"/>
          </a:xfrm>
        </p:spPr>
        <p:txBody>
          <a:bodyPr anchor="ctr">
            <a:normAutofit/>
          </a:bodyPr>
          <a:lstStyle/>
          <a:p>
            <a:pPr marL="0" indent="0">
              <a:buNone/>
            </a:pPr>
            <a:r>
              <a:rPr lang="en-US" b="0" i="0" dirty="0">
                <a:effectLst/>
                <a:latin typeface="Roboto" panose="02000000000000000000" pitchFamily="2" charset="0"/>
              </a:rPr>
              <a:t>Piping is a mechanism used to connect the output of one stream to another stream. It is normally used to retrieve data from one stream and pass output to another stream</a:t>
            </a:r>
            <a:endParaRPr lang="en-IN" dirty="0"/>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59964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9" name="Straight Connector 24">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40" name="Rectangle 26">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28">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a:extLst>
              <a:ext uri="{FF2B5EF4-FFF2-40B4-BE49-F238E27FC236}">
                <a16:creationId xmlns:a16="http://schemas.microsoft.com/office/drawing/2014/main" id="{8E51624E-27BA-40FB-250D-3C8B7D6CCC30}"/>
              </a:ext>
            </a:extLst>
          </p:cNvPr>
          <p:cNvSpPr txBox="1"/>
          <p:nvPr/>
        </p:nvSpPr>
        <p:spPr>
          <a:xfrm>
            <a:off x="1245072" y="1289765"/>
            <a:ext cx="3651101" cy="4270963"/>
          </a:xfrm>
          <a:prstGeom prst="rect">
            <a:avLst/>
          </a:prstGeom>
        </p:spPr>
        <p:txBody>
          <a:bodyPr vert="horz" lIns="91440" tIns="45720" rIns="91440" bIns="45720" rtlCol="0" anchor="ctr">
            <a:normAutofit/>
          </a:bodyPr>
          <a:lstStyle/>
          <a:p>
            <a:pPr indent="-228600" algn="ctr">
              <a:lnSpc>
                <a:spcPct val="90000"/>
              </a:lnSpc>
              <a:spcBef>
                <a:spcPct val="0"/>
              </a:spcBef>
              <a:spcAft>
                <a:spcPts val="600"/>
              </a:spcAft>
            </a:pPr>
            <a:r>
              <a:rPr lang="en-US" sz="7200" b="1" i="0" kern="1200">
                <a:solidFill>
                  <a:schemeClr val="bg1"/>
                </a:solidFill>
                <a:effectLst/>
                <a:latin typeface="+mj-lt"/>
                <a:ea typeface="+mj-ea"/>
                <a:cs typeface="+mj-cs"/>
              </a:rPr>
              <a:t>What is Node.js?</a:t>
            </a:r>
          </a:p>
        </p:txBody>
      </p:sp>
      <p:sp>
        <p:nvSpPr>
          <p:cNvPr id="4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43"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TextBox 2">
            <a:extLst>
              <a:ext uri="{FF2B5EF4-FFF2-40B4-BE49-F238E27FC236}">
                <a16:creationId xmlns:a16="http://schemas.microsoft.com/office/drawing/2014/main" id="{FCF49625-F36F-45D3-B157-B42F2873ED71}"/>
              </a:ext>
            </a:extLst>
          </p:cNvPr>
          <p:cNvSpPr txBox="1"/>
          <p:nvPr/>
        </p:nvSpPr>
        <p:spPr>
          <a:xfrm>
            <a:off x="6397039" y="381935"/>
            <a:ext cx="4685916" cy="5974415"/>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500" b="0" i="0" dirty="0">
                <a:effectLst/>
              </a:rPr>
              <a:t>Node.js is an open-source server side runtime environment built on Chrome's V8 JavaScript engine. It provides an event driven, non-blocking (asynchronous) I/O and cross-platform runtime environment for building highly scalable server-side application using JavaScript.</a:t>
            </a:r>
          </a:p>
          <a:p>
            <a:pPr indent="-228600">
              <a:lnSpc>
                <a:spcPct val="90000"/>
              </a:lnSpc>
              <a:spcAft>
                <a:spcPts val="600"/>
              </a:spcAft>
              <a:buFont typeface="Arial" panose="020B0604020202020204" pitchFamily="34" charset="0"/>
              <a:buChar char="•"/>
            </a:pPr>
            <a:endParaRPr lang="en-US" sz="1500" b="0" i="0" dirty="0">
              <a:effectLst/>
            </a:endParaRPr>
          </a:p>
          <a:p>
            <a:pPr indent="-228600">
              <a:lnSpc>
                <a:spcPct val="90000"/>
              </a:lnSpc>
              <a:spcAft>
                <a:spcPts val="600"/>
              </a:spcAft>
              <a:buFont typeface="Arial" panose="020B0604020202020204" pitchFamily="34" charset="0"/>
              <a:buChar char="•"/>
            </a:pPr>
            <a:r>
              <a:rPr lang="en-US" sz="1500" b="0" i="0" dirty="0">
                <a:effectLst/>
              </a:rPr>
              <a:t>Node.js can be used to build different types of applications such as command line application, web application, real-time chat application, REST API server etc. However, it is mainly used to build network programs like web servers, similar to PHP, Java, or ASP.NET.</a:t>
            </a:r>
          </a:p>
          <a:p>
            <a:pPr indent="-228600">
              <a:lnSpc>
                <a:spcPct val="90000"/>
              </a:lnSpc>
              <a:spcAft>
                <a:spcPts val="600"/>
              </a:spcAft>
              <a:buFont typeface="Arial" panose="020B0604020202020204" pitchFamily="34" charset="0"/>
              <a:buChar char="•"/>
            </a:pPr>
            <a:endParaRPr lang="en-US" sz="1500" b="0" i="0" dirty="0">
              <a:effectLst/>
            </a:endParaRPr>
          </a:p>
          <a:p>
            <a:pPr indent="-228600">
              <a:lnSpc>
                <a:spcPct val="90000"/>
              </a:lnSpc>
              <a:spcAft>
                <a:spcPts val="600"/>
              </a:spcAft>
              <a:buFont typeface="Arial" panose="020B0604020202020204" pitchFamily="34" charset="0"/>
              <a:buChar char="•"/>
            </a:pPr>
            <a:r>
              <a:rPr lang="en-US" sz="1500" b="0" i="0" dirty="0">
                <a:effectLst/>
              </a:rPr>
              <a:t>Node.js was written and introduced by Ryan Dahl in 2009. Visit </a:t>
            </a:r>
            <a:r>
              <a:rPr lang="en-US" sz="1500" b="0" i="0" u="sng" dirty="0">
                <a:effectLst/>
                <a:hlinkClick r:id="rId2"/>
              </a:rPr>
              <a:t>Wikipedia</a:t>
            </a:r>
            <a:r>
              <a:rPr lang="en-US" sz="1500" b="0" i="0" dirty="0">
                <a:effectLst/>
              </a:rPr>
              <a:t> to know the history of Node.js.</a:t>
            </a:r>
          </a:p>
          <a:p>
            <a:pPr indent="-228600">
              <a:lnSpc>
                <a:spcPct val="90000"/>
              </a:lnSpc>
              <a:spcAft>
                <a:spcPts val="600"/>
              </a:spcAft>
              <a:buFont typeface="Arial" panose="020B0604020202020204" pitchFamily="34" charset="0"/>
              <a:buChar char="•"/>
            </a:pPr>
            <a:endParaRPr lang="en-US" sz="1500" b="0" i="0" dirty="0">
              <a:effectLst/>
            </a:endParaRPr>
          </a:p>
          <a:p>
            <a:pPr indent="-228600">
              <a:lnSpc>
                <a:spcPct val="90000"/>
              </a:lnSpc>
              <a:spcAft>
                <a:spcPts val="600"/>
              </a:spcAft>
              <a:buFont typeface="Arial" panose="020B0604020202020204" pitchFamily="34" charset="0"/>
              <a:buChar char="•"/>
            </a:pPr>
            <a:r>
              <a:rPr lang="en-US" sz="1500" b="0" i="0" dirty="0">
                <a:effectLst/>
              </a:rPr>
              <a:t>Node.js official web site: </a:t>
            </a:r>
            <a:r>
              <a:rPr lang="en-US" sz="1500" b="0" i="0" u="sng" dirty="0">
                <a:effectLst/>
                <a:hlinkClick r:id="rId3"/>
              </a:rPr>
              <a:t>https://nodejs.org</a:t>
            </a:r>
            <a:endParaRPr lang="en-US" sz="1500" b="0" i="0" u="sng" dirty="0">
              <a:effectLst/>
            </a:endParaRPr>
          </a:p>
          <a:p>
            <a:pPr indent="-228600">
              <a:lnSpc>
                <a:spcPct val="90000"/>
              </a:lnSpc>
              <a:spcAft>
                <a:spcPts val="600"/>
              </a:spcAft>
              <a:buFont typeface="Arial" panose="020B0604020202020204" pitchFamily="34" charset="0"/>
              <a:buChar char="•"/>
            </a:pPr>
            <a:endParaRPr lang="en-US" sz="1500" u="sng" dirty="0"/>
          </a:p>
          <a:p>
            <a:pPr indent="-228600">
              <a:lnSpc>
                <a:spcPct val="90000"/>
              </a:lnSpc>
              <a:spcAft>
                <a:spcPts val="600"/>
              </a:spcAft>
              <a:buFont typeface="Arial" panose="020B0604020202020204" pitchFamily="34" charset="0"/>
              <a:buChar char="•"/>
            </a:pPr>
            <a:r>
              <a:rPr lang="en-US" sz="1500" b="0" i="0" u="sng" dirty="0">
                <a:effectLst/>
              </a:rPr>
              <a:t>https://nodejs.dev/en/learn/</a:t>
            </a:r>
          </a:p>
          <a:p>
            <a:pPr indent="-228600">
              <a:lnSpc>
                <a:spcPct val="90000"/>
              </a:lnSpc>
              <a:spcAft>
                <a:spcPts val="600"/>
              </a:spcAft>
              <a:buFont typeface="Arial" panose="020B0604020202020204" pitchFamily="34" charset="0"/>
              <a:buChar char="•"/>
            </a:pPr>
            <a:endParaRPr lang="en-US" sz="1500" b="0" i="0" dirty="0">
              <a:effectLst/>
            </a:endParaRPr>
          </a:p>
          <a:p>
            <a:pPr indent="-228600">
              <a:lnSpc>
                <a:spcPct val="90000"/>
              </a:lnSpc>
              <a:spcAft>
                <a:spcPts val="600"/>
              </a:spcAft>
              <a:buFont typeface="Arial" panose="020B0604020202020204" pitchFamily="34" charset="0"/>
              <a:buChar char="•"/>
            </a:pPr>
            <a:r>
              <a:rPr lang="en-US" sz="1500" b="0" i="0" dirty="0">
                <a:effectLst/>
              </a:rPr>
              <a:t>Node.js </a:t>
            </a:r>
            <a:r>
              <a:rPr lang="en-US" sz="1500" b="0" i="0">
                <a:effectLst/>
              </a:rPr>
              <a:t>on github: </a:t>
            </a:r>
            <a:r>
              <a:rPr lang="en-US" sz="1500" b="0" i="0" u="sng" dirty="0">
                <a:effectLst/>
                <a:hlinkClick r:id="rId4"/>
              </a:rPr>
              <a:t>https://github.com/nodejs/node</a:t>
            </a:r>
            <a:endParaRPr lang="en-US" sz="1500" b="0" i="0" u="sng" dirty="0">
              <a:effectLst/>
            </a:endParaRPr>
          </a:p>
          <a:p>
            <a:pPr indent="-228600">
              <a:lnSpc>
                <a:spcPct val="90000"/>
              </a:lnSpc>
              <a:spcAft>
                <a:spcPts val="600"/>
              </a:spcAft>
              <a:buFont typeface="Arial" panose="020B0604020202020204" pitchFamily="34" charset="0"/>
              <a:buChar char="•"/>
            </a:pPr>
            <a:endParaRPr lang="en-US" sz="1500" b="0" i="0" dirty="0">
              <a:effectLst/>
            </a:endParaRPr>
          </a:p>
          <a:p>
            <a:pPr indent="-228600">
              <a:lnSpc>
                <a:spcPct val="90000"/>
              </a:lnSpc>
              <a:spcAft>
                <a:spcPts val="600"/>
              </a:spcAft>
              <a:buFont typeface="Arial" panose="020B0604020202020204" pitchFamily="34" charset="0"/>
              <a:buChar char="•"/>
            </a:pPr>
            <a:r>
              <a:rPr lang="en-US" sz="1500" b="0" i="0" dirty="0">
                <a:effectLst/>
              </a:rPr>
              <a:t>Node.js community conference </a:t>
            </a:r>
            <a:r>
              <a:rPr lang="en-US" sz="1500" b="0" i="0" u="sng" dirty="0">
                <a:effectLst/>
                <a:hlinkClick r:id="rId5"/>
              </a:rPr>
              <a:t>http://nodeconf.com</a:t>
            </a:r>
            <a:endParaRPr lang="en-US" sz="1500" b="0" i="0" dirty="0">
              <a:effectLst/>
            </a:endParaRPr>
          </a:p>
          <a:p>
            <a:pPr indent="-228600">
              <a:lnSpc>
                <a:spcPct val="90000"/>
              </a:lnSpc>
              <a:spcAft>
                <a:spcPts val="600"/>
              </a:spcAft>
              <a:buFont typeface="Arial" panose="020B0604020202020204" pitchFamily="34" charset="0"/>
              <a:buChar char="•"/>
            </a:pPr>
            <a:endParaRPr lang="en-US" sz="1500" b="0" i="0" dirty="0">
              <a:effectLst/>
            </a:endParaRPr>
          </a:p>
        </p:txBody>
      </p:sp>
      <p:sp>
        <p:nvSpPr>
          <p:cNvPr id="4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45" name="Straight Connector 3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29561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71C6DD-3C28-4AB0-9FF7-880B1AC5D5C1}"/>
              </a:ext>
            </a:extLst>
          </p:cNvPr>
          <p:cNvSpPr txBox="1"/>
          <p:nvPr/>
        </p:nvSpPr>
        <p:spPr>
          <a:xfrm>
            <a:off x="883920" y="532078"/>
            <a:ext cx="10424160" cy="2308324"/>
          </a:xfrm>
          <a:prstGeom prst="rect">
            <a:avLst/>
          </a:prstGeom>
          <a:noFill/>
        </p:spPr>
        <p:txBody>
          <a:bodyPr wrap="square">
            <a:spAutoFit/>
          </a:bodyPr>
          <a:lstStyle/>
          <a:p>
            <a:pPr algn="l"/>
            <a:r>
              <a:rPr lang="en-US" b="1" i="0" dirty="0">
                <a:solidFill>
                  <a:srgbClr val="181717"/>
                </a:solidFill>
                <a:effectLst/>
                <a:latin typeface="Segoe UI" panose="020B0502040204020203" pitchFamily="34" charset="0"/>
              </a:rPr>
              <a:t>Advantages of Node.js</a:t>
            </a:r>
          </a:p>
          <a:p>
            <a:pPr algn="just">
              <a:buFont typeface="+mj-lt"/>
              <a:buAutoNum type="arabicPeriod"/>
            </a:pPr>
            <a:r>
              <a:rPr lang="en-US" b="0" i="0" dirty="0">
                <a:solidFill>
                  <a:srgbClr val="181717"/>
                </a:solidFill>
                <a:effectLst/>
                <a:latin typeface="Verdana" panose="020B0604030504040204" pitchFamily="34" charset="0"/>
              </a:rPr>
              <a:t>Node.js is an open-source framework under MIT license. (MIT license is a free software license originating at the Massachusetts Institute of Technology (MIT).)</a:t>
            </a:r>
          </a:p>
          <a:p>
            <a:pPr algn="just">
              <a:buFont typeface="+mj-lt"/>
              <a:buAutoNum type="arabicPeriod"/>
            </a:pPr>
            <a:r>
              <a:rPr lang="en-US" b="0" i="0" dirty="0">
                <a:solidFill>
                  <a:srgbClr val="181717"/>
                </a:solidFill>
                <a:effectLst/>
                <a:latin typeface="Verdana" panose="020B0604030504040204" pitchFamily="34" charset="0"/>
              </a:rPr>
              <a:t>Uses JavaScript to build entire server side application.</a:t>
            </a:r>
          </a:p>
          <a:p>
            <a:pPr algn="just">
              <a:buFont typeface="+mj-lt"/>
              <a:buAutoNum type="arabicPeriod"/>
            </a:pPr>
            <a:r>
              <a:rPr lang="en-US" b="0" i="0" dirty="0">
                <a:solidFill>
                  <a:srgbClr val="181717"/>
                </a:solidFill>
                <a:effectLst/>
                <a:latin typeface="Verdana" panose="020B0604030504040204" pitchFamily="34" charset="0"/>
              </a:rPr>
              <a:t>Lightweight framework that includes bare minimum modules. Other modules can be included as per the need of an application.</a:t>
            </a:r>
          </a:p>
          <a:p>
            <a:pPr algn="just">
              <a:buFont typeface="+mj-lt"/>
              <a:buAutoNum type="arabicPeriod"/>
            </a:pPr>
            <a:r>
              <a:rPr lang="en-US" b="0" i="0" dirty="0">
                <a:solidFill>
                  <a:srgbClr val="181717"/>
                </a:solidFill>
                <a:effectLst/>
                <a:latin typeface="Verdana" panose="020B0604030504040204" pitchFamily="34" charset="0"/>
              </a:rPr>
              <a:t>Asynchronous by default. So it performs faster than other frameworks.</a:t>
            </a:r>
          </a:p>
          <a:p>
            <a:pPr algn="just">
              <a:buFont typeface="+mj-lt"/>
              <a:buAutoNum type="arabicPeriod"/>
            </a:pPr>
            <a:r>
              <a:rPr lang="en-US" b="0" i="0" dirty="0">
                <a:solidFill>
                  <a:srgbClr val="181717"/>
                </a:solidFill>
                <a:effectLst/>
                <a:latin typeface="Verdana" panose="020B0604030504040204" pitchFamily="34" charset="0"/>
              </a:rPr>
              <a:t>Cross-platform framework that runs on Windows, MAC or Linux</a:t>
            </a:r>
            <a:endParaRPr lang="en-US" dirty="0"/>
          </a:p>
        </p:txBody>
      </p:sp>
    </p:spTree>
    <p:extLst>
      <p:ext uri="{BB962C8B-B14F-4D97-AF65-F5344CB8AC3E}">
        <p14:creationId xmlns:p14="http://schemas.microsoft.com/office/powerpoint/2010/main" val="41177033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7AEE51-FF43-46FF-ACF0-30FB575558F5}"/>
              </a:ext>
            </a:extLst>
          </p:cNvPr>
          <p:cNvSpPr txBox="1"/>
          <p:nvPr/>
        </p:nvSpPr>
        <p:spPr>
          <a:xfrm>
            <a:off x="934278" y="417443"/>
            <a:ext cx="11257722" cy="1754326"/>
          </a:xfrm>
          <a:prstGeom prst="rect">
            <a:avLst/>
          </a:prstGeom>
          <a:noFill/>
        </p:spPr>
        <p:txBody>
          <a:bodyPr wrap="square">
            <a:spAutoFit/>
          </a:bodyPr>
          <a:lstStyle/>
          <a:p>
            <a:pPr algn="just"/>
            <a:r>
              <a:rPr lang="en-US" b="1" i="0" dirty="0">
                <a:solidFill>
                  <a:srgbClr val="4466C5"/>
                </a:solidFill>
                <a:effectLst/>
                <a:latin typeface="Segoe UI" panose="020B0502040204020203" pitchFamily="34" charset="0"/>
              </a:rPr>
              <a:t>Disadvantages\Limitations of Node.js</a:t>
            </a:r>
          </a:p>
          <a:p>
            <a:pPr algn="just"/>
            <a:r>
              <a:rPr lang="en-US" b="0" i="0" dirty="0">
                <a:solidFill>
                  <a:srgbClr val="161616"/>
                </a:solidFill>
                <a:effectLst/>
                <a:latin typeface="Segoe UI" panose="020B0502040204020203" pitchFamily="34" charset="0"/>
              </a:rPr>
              <a:t>There are following limitations of Node.js:</a:t>
            </a:r>
          </a:p>
          <a:p>
            <a:pPr algn="just">
              <a:buFont typeface="+mj-lt"/>
              <a:buAutoNum type="arabicPeriod"/>
            </a:pPr>
            <a:r>
              <a:rPr lang="en-US" b="0" i="0" dirty="0">
                <a:solidFill>
                  <a:srgbClr val="161616"/>
                </a:solidFill>
                <a:effectLst/>
                <a:latin typeface="Segoe UI" panose="020B0502040204020203" pitchFamily="34" charset="0"/>
              </a:rPr>
              <a:t>It doesn’t support multi-threaded programming.</a:t>
            </a:r>
          </a:p>
          <a:p>
            <a:pPr algn="just">
              <a:buFont typeface="+mj-lt"/>
              <a:buAutoNum type="arabicPeriod"/>
            </a:pPr>
            <a:r>
              <a:rPr lang="en-US" b="0" i="0" dirty="0">
                <a:solidFill>
                  <a:srgbClr val="161616"/>
                </a:solidFill>
                <a:effectLst/>
                <a:latin typeface="Segoe UI" panose="020B0502040204020203" pitchFamily="34" charset="0"/>
              </a:rPr>
              <a:t>It doesn’t support very high computational intensive tasks. When it executes long running task, it will queue all the incoming requests to wait for execution, since it follows JavaScript event loop which is single threaded.</a:t>
            </a:r>
          </a:p>
          <a:p>
            <a:pPr algn="just">
              <a:buFont typeface="+mj-lt"/>
              <a:buAutoNum type="arabicPeriod"/>
            </a:pPr>
            <a:r>
              <a:rPr lang="en-US" b="0" i="0" dirty="0">
                <a:solidFill>
                  <a:srgbClr val="161616"/>
                </a:solidFill>
                <a:effectLst/>
                <a:latin typeface="Segoe UI" panose="020B0502040204020203" pitchFamily="34" charset="0"/>
              </a:rPr>
              <a:t>Node good for executing synchronous and CPU intensive tasks.</a:t>
            </a:r>
          </a:p>
        </p:txBody>
      </p:sp>
    </p:spTree>
    <p:extLst>
      <p:ext uri="{BB962C8B-B14F-4D97-AF65-F5344CB8AC3E}">
        <p14:creationId xmlns:p14="http://schemas.microsoft.com/office/powerpoint/2010/main" val="19344075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534AF-16A6-B1EF-2EF6-74D9DC38BD4C}"/>
              </a:ext>
            </a:extLst>
          </p:cNvPr>
          <p:cNvSpPr>
            <a:spLocks noGrp="1"/>
          </p:cNvSpPr>
          <p:nvPr>
            <p:ph type="title"/>
          </p:nvPr>
        </p:nvSpPr>
        <p:spPr/>
        <p:txBody>
          <a:bodyPr/>
          <a:lstStyle/>
          <a:p>
            <a:r>
              <a:rPr lang="en-IN" dirty="0"/>
              <a:t>Why Node </a:t>
            </a:r>
            <a:r>
              <a:rPr lang="en-IN" dirty="0" err="1"/>
              <a:t>js</a:t>
            </a:r>
            <a:r>
              <a:rPr lang="en-IN" dirty="0"/>
              <a:t> is single thread?</a:t>
            </a:r>
          </a:p>
        </p:txBody>
      </p:sp>
      <p:sp>
        <p:nvSpPr>
          <p:cNvPr id="3" name="Content Placeholder 2">
            <a:extLst>
              <a:ext uri="{FF2B5EF4-FFF2-40B4-BE49-F238E27FC236}">
                <a16:creationId xmlns:a16="http://schemas.microsoft.com/office/drawing/2014/main" id="{B04BA845-8B48-25F0-FA48-F2025029C686}"/>
              </a:ext>
            </a:extLst>
          </p:cNvPr>
          <p:cNvSpPr>
            <a:spLocks noGrp="1"/>
          </p:cNvSpPr>
          <p:nvPr>
            <p:ph idx="1"/>
          </p:nvPr>
        </p:nvSpPr>
        <p:spPr/>
        <p:txBody>
          <a:bodyPr/>
          <a:lstStyle/>
          <a:p>
            <a:r>
              <a:rPr lang="en-IN" dirty="0"/>
              <a:t>Node.js is based on single threaded architecture due to the reason that it runs on Google’s V8 engine which is a single threaded architecture.</a:t>
            </a:r>
          </a:p>
        </p:txBody>
      </p:sp>
    </p:spTree>
    <p:extLst>
      <p:ext uri="{BB962C8B-B14F-4D97-AF65-F5344CB8AC3E}">
        <p14:creationId xmlns:p14="http://schemas.microsoft.com/office/powerpoint/2010/main" val="20467594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13B4D-4781-C152-3C66-6F93666F1FC1}"/>
              </a:ext>
            </a:extLst>
          </p:cNvPr>
          <p:cNvSpPr>
            <a:spLocks noGrp="1"/>
          </p:cNvSpPr>
          <p:nvPr>
            <p:ph type="title"/>
          </p:nvPr>
        </p:nvSpPr>
        <p:spPr/>
        <p:txBody>
          <a:bodyPr/>
          <a:lstStyle/>
          <a:p>
            <a:r>
              <a:rPr lang="en-IN" dirty="0"/>
              <a:t>Types of APIs</a:t>
            </a:r>
          </a:p>
        </p:txBody>
      </p:sp>
      <p:sp>
        <p:nvSpPr>
          <p:cNvPr id="3" name="Content Placeholder 2">
            <a:extLst>
              <a:ext uri="{FF2B5EF4-FFF2-40B4-BE49-F238E27FC236}">
                <a16:creationId xmlns:a16="http://schemas.microsoft.com/office/drawing/2014/main" id="{B3292280-91F1-FAFB-B7C1-9EB70ACBF9EC}"/>
              </a:ext>
            </a:extLst>
          </p:cNvPr>
          <p:cNvSpPr>
            <a:spLocks noGrp="1"/>
          </p:cNvSpPr>
          <p:nvPr>
            <p:ph idx="1"/>
          </p:nvPr>
        </p:nvSpPr>
        <p:spPr/>
        <p:txBody>
          <a:bodyPr/>
          <a:lstStyle/>
          <a:p>
            <a:r>
              <a:rPr lang="en-IN" dirty="0"/>
              <a:t>Synchronous API:- These are blocking functions that wait for the response to come back.</a:t>
            </a:r>
          </a:p>
          <a:p>
            <a:r>
              <a:rPr lang="en-IN" dirty="0"/>
              <a:t>Asynchronous API:- These are non-blocking functions that keep on processing in the background.</a:t>
            </a:r>
          </a:p>
        </p:txBody>
      </p:sp>
    </p:spTree>
    <p:extLst>
      <p:ext uri="{BB962C8B-B14F-4D97-AF65-F5344CB8AC3E}">
        <p14:creationId xmlns:p14="http://schemas.microsoft.com/office/powerpoint/2010/main" val="3434399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E6730-B716-CCCA-306A-C035F5A2AE79}"/>
              </a:ext>
            </a:extLst>
          </p:cNvPr>
          <p:cNvSpPr>
            <a:spLocks noGrp="1"/>
          </p:cNvSpPr>
          <p:nvPr>
            <p:ph type="title"/>
          </p:nvPr>
        </p:nvSpPr>
        <p:spPr/>
        <p:txBody>
          <a:bodyPr/>
          <a:lstStyle/>
          <a:p>
            <a:r>
              <a:rPr lang="en-US" sz="1800" b="1" dirty="0">
                <a:effectLst/>
                <a:latin typeface="Times New Roman" panose="02020603050405020304" pitchFamily="18" charset="0"/>
                <a:ea typeface="Times New Roman" panose="02020603050405020304" pitchFamily="18" charset="0"/>
              </a:rPr>
              <a:t>Node.js Core Modules</a:t>
            </a:r>
            <a:endParaRPr lang="en-IN" dirty="0"/>
          </a:p>
        </p:txBody>
      </p:sp>
      <p:graphicFrame>
        <p:nvGraphicFramePr>
          <p:cNvPr id="4" name="Content Placeholder 3">
            <a:extLst>
              <a:ext uri="{FF2B5EF4-FFF2-40B4-BE49-F238E27FC236}">
                <a16:creationId xmlns:a16="http://schemas.microsoft.com/office/drawing/2014/main" id="{403BF67F-513C-3314-CC17-4E0C6855DB18}"/>
              </a:ext>
            </a:extLst>
          </p:cNvPr>
          <p:cNvGraphicFramePr>
            <a:graphicFrameLocks noGrp="1"/>
          </p:cNvGraphicFramePr>
          <p:nvPr>
            <p:ph idx="1"/>
          </p:nvPr>
        </p:nvGraphicFramePr>
        <p:xfrm>
          <a:off x="3155315" y="3135217"/>
          <a:ext cx="5881370" cy="1921513"/>
        </p:xfrm>
        <a:graphic>
          <a:graphicData uri="http://schemas.openxmlformats.org/drawingml/2006/table">
            <a:tbl>
              <a:tblPr firstRow="1" firstCol="1" bandRow="1">
                <a:tableStyleId>{5C22544A-7EE6-4342-B048-85BDC9FD1C3A}</a:tableStyleId>
              </a:tblPr>
              <a:tblGrid>
                <a:gridCol w="786765">
                  <a:extLst>
                    <a:ext uri="{9D8B030D-6E8A-4147-A177-3AD203B41FA5}">
                      <a16:colId xmlns:a16="http://schemas.microsoft.com/office/drawing/2014/main" val="1584399733"/>
                    </a:ext>
                  </a:extLst>
                </a:gridCol>
                <a:gridCol w="5094605">
                  <a:extLst>
                    <a:ext uri="{9D8B030D-6E8A-4147-A177-3AD203B41FA5}">
                      <a16:colId xmlns:a16="http://schemas.microsoft.com/office/drawing/2014/main" val="2591367455"/>
                    </a:ext>
                  </a:extLst>
                </a:gridCol>
              </a:tblGrid>
              <a:tr h="0">
                <a:tc>
                  <a:txBody>
                    <a:bodyPr/>
                    <a:lstStyle/>
                    <a:p>
                      <a:pPr algn="ctr">
                        <a:lnSpc>
                          <a:spcPct val="107000"/>
                        </a:lnSpc>
                        <a:spcAft>
                          <a:spcPts val="800"/>
                        </a:spcAft>
                      </a:pPr>
                      <a:r>
                        <a:rPr lang="en-US" sz="1100">
                          <a:effectLst/>
                        </a:rPr>
                        <a:t>Core Module</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b"/>
                </a:tc>
                <a:tc>
                  <a:txBody>
                    <a:bodyPr/>
                    <a:lstStyle/>
                    <a:p>
                      <a:pPr algn="ctr">
                        <a:lnSpc>
                          <a:spcPct val="107000"/>
                        </a:lnSpc>
                        <a:spcAft>
                          <a:spcPts val="800"/>
                        </a:spcAft>
                      </a:pPr>
                      <a:r>
                        <a:rPr lang="en-US" sz="1100">
                          <a:effectLst/>
                        </a:rPr>
                        <a:t>Description</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b"/>
                </a:tc>
                <a:extLst>
                  <a:ext uri="{0D108BD9-81ED-4DB2-BD59-A6C34878D82A}">
                    <a16:rowId xmlns:a16="http://schemas.microsoft.com/office/drawing/2014/main" val="1057954975"/>
                  </a:ext>
                </a:extLst>
              </a:tr>
              <a:tr h="0">
                <a:tc>
                  <a:txBody>
                    <a:bodyPr/>
                    <a:lstStyle/>
                    <a:p>
                      <a:pPr>
                        <a:lnSpc>
                          <a:spcPct val="107000"/>
                        </a:lnSpc>
                        <a:spcAft>
                          <a:spcPts val="800"/>
                        </a:spcAft>
                      </a:pPr>
                      <a:r>
                        <a:rPr lang="en-US" sz="1300" u="sng">
                          <a:effectLst/>
                          <a:hlinkClick r:id="rId2"/>
                        </a:rPr>
                        <a:t>http</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tc>
                <a:tc>
                  <a:txBody>
                    <a:bodyPr/>
                    <a:lstStyle/>
                    <a:p>
                      <a:pPr>
                        <a:lnSpc>
                          <a:spcPct val="107000"/>
                        </a:lnSpc>
                        <a:spcAft>
                          <a:spcPts val="800"/>
                        </a:spcAft>
                      </a:pPr>
                      <a:r>
                        <a:rPr lang="en-US" sz="1050">
                          <a:effectLst/>
                        </a:rPr>
                        <a:t>http module includes classes, methods and events to create Node.js http server.</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tc>
                <a:extLst>
                  <a:ext uri="{0D108BD9-81ED-4DB2-BD59-A6C34878D82A}">
                    <a16:rowId xmlns:a16="http://schemas.microsoft.com/office/drawing/2014/main" val="3590030575"/>
                  </a:ext>
                </a:extLst>
              </a:tr>
              <a:tr h="0">
                <a:tc>
                  <a:txBody>
                    <a:bodyPr/>
                    <a:lstStyle/>
                    <a:p>
                      <a:pPr>
                        <a:lnSpc>
                          <a:spcPct val="107000"/>
                        </a:lnSpc>
                        <a:spcAft>
                          <a:spcPts val="800"/>
                        </a:spcAft>
                      </a:pPr>
                      <a:r>
                        <a:rPr lang="en-US" sz="1300" u="sng">
                          <a:effectLst/>
                          <a:hlinkClick r:id="rId3"/>
                        </a:rPr>
                        <a:t>url</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tc>
                <a:tc>
                  <a:txBody>
                    <a:bodyPr/>
                    <a:lstStyle/>
                    <a:p>
                      <a:pPr>
                        <a:lnSpc>
                          <a:spcPct val="107000"/>
                        </a:lnSpc>
                        <a:spcAft>
                          <a:spcPts val="800"/>
                        </a:spcAft>
                      </a:pPr>
                      <a:r>
                        <a:rPr lang="en-US" sz="1050">
                          <a:effectLst/>
                        </a:rPr>
                        <a:t>url module includes methods for URL resolution and parsing.</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tc>
                <a:extLst>
                  <a:ext uri="{0D108BD9-81ED-4DB2-BD59-A6C34878D82A}">
                    <a16:rowId xmlns:a16="http://schemas.microsoft.com/office/drawing/2014/main" val="2639320441"/>
                  </a:ext>
                </a:extLst>
              </a:tr>
              <a:tr h="0">
                <a:tc>
                  <a:txBody>
                    <a:bodyPr/>
                    <a:lstStyle/>
                    <a:p>
                      <a:pPr>
                        <a:lnSpc>
                          <a:spcPct val="107000"/>
                        </a:lnSpc>
                        <a:spcAft>
                          <a:spcPts val="800"/>
                        </a:spcAft>
                      </a:pPr>
                      <a:r>
                        <a:rPr lang="en-US" sz="1300" u="sng">
                          <a:effectLst/>
                          <a:hlinkClick r:id="rId4"/>
                        </a:rPr>
                        <a:t>querystring</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tc>
                <a:tc>
                  <a:txBody>
                    <a:bodyPr/>
                    <a:lstStyle/>
                    <a:p>
                      <a:pPr>
                        <a:lnSpc>
                          <a:spcPct val="107000"/>
                        </a:lnSpc>
                        <a:spcAft>
                          <a:spcPts val="800"/>
                        </a:spcAft>
                      </a:pPr>
                      <a:r>
                        <a:rPr lang="en-US" sz="1050">
                          <a:effectLst/>
                        </a:rPr>
                        <a:t>querystring module includes methods to deal with query string.</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tc>
                <a:extLst>
                  <a:ext uri="{0D108BD9-81ED-4DB2-BD59-A6C34878D82A}">
                    <a16:rowId xmlns:a16="http://schemas.microsoft.com/office/drawing/2014/main" val="3497078500"/>
                  </a:ext>
                </a:extLst>
              </a:tr>
              <a:tr h="0">
                <a:tc>
                  <a:txBody>
                    <a:bodyPr/>
                    <a:lstStyle/>
                    <a:p>
                      <a:pPr>
                        <a:lnSpc>
                          <a:spcPct val="107000"/>
                        </a:lnSpc>
                        <a:spcAft>
                          <a:spcPts val="800"/>
                        </a:spcAft>
                      </a:pPr>
                      <a:r>
                        <a:rPr lang="en-US" sz="1300" u="sng">
                          <a:effectLst/>
                          <a:hlinkClick r:id="rId5"/>
                        </a:rPr>
                        <a:t>path</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tc>
                <a:tc>
                  <a:txBody>
                    <a:bodyPr/>
                    <a:lstStyle/>
                    <a:p>
                      <a:pPr>
                        <a:lnSpc>
                          <a:spcPct val="107000"/>
                        </a:lnSpc>
                        <a:spcAft>
                          <a:spcPts val="800"/>
                        </a:spcAft>
                      </a:pPr>
                      <a:r>
                        <a:rPr lang="en-US" sz="1050">
                          <a:effectLst/>
                        </a:rPr>
                        <a:t>path module includes methods to deal with file paths.</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tc>
                <a:extLst>
                  <a:ext uri="{0D108BD9-81ED-4DB2-BD59-A6C34878D82A}">
                    <a16:rowId xmlns:a16="http://schemas.microsoft.com/office/drawing/2014/main" val="871205693"/>
                  </a:ext>
                </a:extLst>
              </a:tr>
              <a:tr h="0">
                <a:tc>
                  <a:txBody>
                    <a:bodyPr/>
                    <a:lstStyle/>
                    <a:p>
                      <a:pPr>
                        <a:lnSpc>
                          <a:spcPct val="107000"/>
                        </a:lnSpc>
                        <a:spcAft>
                          <a:spcPts val="800"/>
                        </a:spcAft>
                      </a:pPr>
                      <a:r>
                        <a:rPr lang="en-US" sz="1300" u="sng">
                          <a:effectLst/>
                          <a:hlinkClick r:id="rId6"/>
                        </a:rPr>
                        <a:t>fs</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tc>
                <a:tc>
                  <a:txBody>
                    <a:bodyPr/>
                    <a:lstStyle/>
                    <a:p>
                      <a:pPr>
                        <a:lnSpc>
                          <a:spcPct val="107000"/>
                        </a:lnSpc>
                        <a:spcAft>
                          <a:spcPts val="800"/>
                        </a:spcAft>
                      </a:pPr>
                      <a:r>
                        <a:rPr lang="en-US" sz="1050">
                          <a:effectLst/>
                        </a:rPr>
                        <a:t>fs module includes classes, methods, and events to work with file I/O.</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tc>
                <a:extLst>
                  <a:ext uri="{0D108BD9-81ED-4DB2-BD59-A6C34878D82A}">
                    <a16:rowId xmlns:a16="http://schemas.microsoft.com/office/drawing/2014/main" val="1438858549"/>
                  </a:ext>
                </a:extLst>
              </a:tr>
              <a:tr h="0">
                <a:tc>
                  <a:txBody>
                    <a:bodyPr/>
                    <a:lstStyle/>
                    <a:p>
                      <a:pPr>
                        <a:lnSpc>
                          <a:spcPct val="107000"/>
                        </a:lnSpc>
                        <a:spcAft>
                          <a:spcPts val="800"/>
                        </a:spcAft>
                      </a:pPr>
                      <a:r>
                        <a:rPr lang="en-US" sz="1300" u="sng">
                          <a:effectLst/>
                          <a:hlinkClick r:id="rId7"/>
                        </a:rPr>
                        <a:t>util</a:t>
                      </a:r>
                      <a:endParaRPr lang="en-IN"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tc>
                <a:tc>
                  <a:txBody>
                    <a:bodyPr/>
                    <a:lstStyle/>
                    <a:p>
                      <a:pPr>
                        <a:lnSpc>
                          <a:spcPct val="107000"/>
                        </a:lnSpc>
                        <a:spcAft>
                          <a:spcPts val="800"/>
                        </a:spcAft>
                      </a:pPr>
                      <a:r>
                        <a:rPr lang="en-US" sz="1050" dirty="0">
                          <a:effectLst/>
                        </a:rPr>
                        <a:t>util module includes utility functions useful for programmers.</a:t>
                      </a:r>
                      <a:endParaRPr lang="en-IN" sz="1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tc>
                <a:extLst>
                  <a:ext uri="{0D108BD9-81ED-4DB2-BD59-A6C34878D82A}">
                    <a16:rowId xmlns:a16="http://schemas.microsoft.com/office/drawing/2014/main" val="916071120"/>
                  </a:ext>
                </a:extLst>
              </a:tr>
            </a:tbl>
          </a:graphicData>
        </a:graphic>
      </p:graphicFrame>
    </p:spTree>
    <p:extLst>
      <p:ext uri="{BB962C8B-B14F-4D97-AF65-F5344CB8AC3E}">
        <p14:creationId xmlns:p14="http://schemas.microsoft.com/office/powerpoint/2010/main" val="1935029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E514D40B-1E8F-43B1-811B-F077AC37CB1F}"/>
              </a:ext>
            </a:extLst>
          </p:cNvPr>
          <p:cNvSpPr>
            <a:spLocks noGrp="1"/>
          </p:cNvSpPr>
          <p:nvPr>
            <p:ph type="title"/>
          </p:nvPr>
        </p:nvSpPr>
        <p:spPr>
          <a:xfrm>
            <a:off x="3506755" y="365125"/>
            <a:ext cx="7161245" cy="1325563"/>
          </a:xfrm>
        </p:spPr>
        <p:txBody>
          <a:bodyPr>
            <a:normAutofit/>
          </a:bodyPr>
          <a:lstStyle/>
          <a:p>
            <a:r>
              <a:rPr lang="en-US" sz="3600" b="1" i="0">
                <a:solidFill>
                  <a:schemeClr val="bg1"/>
                </a:solidFill>
                <a:effectLst/>
                <a:latin typeface="-apple-system"/>
              </a:rPr>
              <a:t>What is a first-class function in JavaScript?</a:t>
            </a:r>
            <a:endParaRPr lang="en-IN" sz="3600">
              <a:solidFill>
                <a:schemeClr val="bg1"/>
              </a:solidFill>
            </a:endParaRPr>
          </a:p>
        </p:txBody>
      </p:sp>
      <p:sp>
        <p:nvSpPr>
          <p:cNvPr id="11"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3"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cxnSp>
        <p:nvCxnSpPr>
          <p:cNvPr id="15" name="Straight Connector 14">
            <a:extLst>
              <a:ext uri="{FF2B5EF4-FFF2-40B4-BE49-F238E27FC236}">
                <a16:creationId xmlns:a16="http://schemas.microsoft.com/office/drawing/2014/main" id="{94169334-264D-4176-8BDE-037249A61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027906"/>
            <a:ext cx="3408787"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7"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graphicFrame>
        <p:nvGraphicFramePr>
          <p:cNvPr id="5" name="Content Placeholder 2">
            <a:extLst>
              <a:ext uri="{FF2B5EF4-FFF2-40B4-BE49-F238E27FC236}">
                <a16:creationId xmlns:a16="http://schemas.microsoft.com/office/drawing/2014/main" id="{CF272D60-2C18-47BD-91E2-C21F458BF7F3}"/>
              </a:ext>
            </a:extLst>
          </p:cNvPr>
          <p:cNvGraphicFramePr>
            <a:graphicFrameLocks noGrp="1"/>
          </p:cNvGraphicFramePr>
          <p:nvPr>
            <p:ph idx="1"/>
            <p:extLst>
              <p:ext uri="{D42A27DB-BD31-4B8C-83A1-F6EECF244321}">
                <p14:modId xmlns:p14="http://schemas.microsoft.com/office/powerpoint/2010/main" val="3914157504"/>
              </p:ext>
            </p:extLst>
          </p:nvPr>
        </p:nvGraphicFramePr>
        <p:xfrm>
          <a:off x="768485" y="1825625"/>
          <a:ext cx="10585315"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722242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1B331-6186-FBB8-D920-990C5C552BA8}"/>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call back return value</a:t>
            </a:r>
            <a:endParaRPr lang="en-IN" dirty="0"/>
          </a:p>
        </p:txBody>
      </p:sp>
      <p:sp>
        <p:nvSpPr>
          <p:cNvPr id="3" name="Content Placeholder 2">
            <a:extLst>
              <a:ext uri="{FF2B5EF4-FFF2-40B4-BE49-F238E27FC236}">
                <a16:creationId xmlns:a16="http://schemas.microsoft.com/office/drawing/2014/main" id="{C80DD53E-4D5E-6D2F-DFF5-6902F2A18AE8}"/>
              </a:ext>
            </a:extLst>
          </p:cNvPr>
          <p:cNvSpPr>
            <a:spLocks noGrp="1"/>
          </p:cNvSpPr>
          <p:nvPr>
            <p:ph idx="1"/>
          </p:nvPr>
        </p:nvSpPr>
        <p:spPr/>
        <p:txBody>
          <a:bodyPr/>
          <a:lstStyle/>
          <a:p>
            <a:pPr fontAlgn="base">
              <a:lnSpc>
                <a:spcPct val="107000"/>
              </a:lnSpc>
              <a:spcAft>
                <a:spcPts val="800"/>
              </a:spcAft>
            </a:pPr>
            <a:r>
              <a:rPr lang="en-US" sz="1800" dirty="0">
                <a:solidFill>
                  <a:srgbClr val="232629"/>
                </a:solidFill>
                <a:effectLst/>
                <a:latin typeface="Segoe UI" panose="020B0502040204020203" pitchFamily="34" charset="0"/>
                <a:ea typeface="Times New Roman" panose="02020603050405020304" pitchFamily="18" charset="0"/>
                <a:cs typeface="Arial" panose="020B0604020202020204" pitchFamily="34" charset="0"/>
              </a:rPr>
              <a:t>This is impossible as you cannot return from an asynchronous call inside a synchronous method.</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r>
              <a:rPr lang="en-US" sz="1800" dirty="0">
                <a:solidFill>
                  <a:srgbClr val="232629"/>
                </a:solidFill>
                <a:effectLst/>
                <a:latin typeface="Segoe UI" panose="020B0502040204020203" pitchFamily="34" charset="0"/>
                <a:ea typeface="Times New Roman" panose="02020603050405020304" pitchFamily="18" charset="0"/>
              </a:rPr>
              <a:t>In this case you need to pass a callback to foo that will receive the return value</a:t>
            </a:r>
            <a:endParaRPr lang="en-IN" dirty="0"/>
          </a:p>
        </p:txBody>
      </p:sp>
    </p:spTree>
    <p:extLst>
      <p:ext uri="{BB962C8B-B14F-4D97-AF65-F5344CB8AC3E}">
        <p14:creationId xmlns:p14="http://schemas.microsoft.com/office/powerpoint/2010/main" val="27171200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6434B-9BA7-3670-F950-C2C83A68CFF3}"/>
              </a:ext>
            </a:extLst>
          </p:cNvPr>
          <p:cNvSpPr>
            <a:spLocks noGrp="1"/>
          </p:cNvSpPr>
          <p:nvPr>
            <p:ph type="title"/>
          </p:nvPr>
        </p:nvSpPr>
        <p:spPr/>
        <p:txBody>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Node </a:t>
            </a:r>
            <a:r>
              <a:rPr lang="en-US" sz="1800" dirty="0" err="1">
                <a:effectLst/>
                <a:latin typeface="Calibri" panose="020F0502020204030204" pitchFamily="34" charset="0"/>
                <a:ea typeface="Calibri" panose="020F0502020204030204" pitchFamily="34" charset="0"/>
                <a:cs typeface="Arial" panose="020B0604020202020204" pitchFamily="34" charset="0"/>
              </a:rPr>
              <a:t>js</a:t>
            </a:r>
            <a:r>
              <a:rPr lang="en-US" sz="1800" dirty="0">
                <a:effectLst/>
                <a:latin typeface="Calibri" panose="020F0502020204030204" pitchFamily="34" charset="0"/>
                <a:ea typeface="Calibri" panose="020F0502020204030204" pitchFamily="34" charset="0"/>
                <a:cs typeface="Arial" panose="020B0604020202020204" pitchFamily="34" charset="0"/>
              </a:rPr>
              <a:t> architecture</a:t>
            </a:r>
            <a:endParaRPr lang="en-IN" dirty="0"/>
          </a:p>
        </p:txBody>
      </p:sp>
      <p:pic>
        <p:nvPicPr>
          <p:cNvPr id="4" name="Content Placeholder 3">
            <a:extLst>
              <a:ext uri="{FF2B5EF4-FFF2-40B4-BE49-F238E27FC236}">
                <a16:creationId xmlns:a16="http://schemas.microsoft.com/office/drawing/2014/main" id="{5B1B62C6-EAEE-0105-C237-2E2662CA1A72}"/>
              </a:ext>
            </a:extLst>
          </p:cNvPr>
          <p:cNvPicPr>
            <a:picLocks noGrp="1" noChangeAspect="1"/>
          </p:cNvPicPr>
          <p:nvPr>
            <p:ph idx="1"/>
          </p:nvPr>
        </p:nvPicPr>
        <p:blipFill>
          <a:blip r:embed="rId2"/>
          <a:stretch>
            <a:fillRect/>
          </a:stretch>
        </p:blipFill>
        <p:spPr>
          <a:xfrm>
            <a:off x="2913138" y="1825625"/>
            <a:ext cx="6365724" cy="4351338"/>
          </a:xfrm>
          <a:prstGeom prst="rect">
            <a:avLst/>
          </a:prstGeom>
        </p:spPr>
      </p:pic>
    </p:spTree>
    <p:extLst>
      <p:ext uri="{BB962C8B-B14F-4D97-AF65-F5344CB8AC3E}">
        <p14:creationId xmlns:p14="http://schemas.microsoft.com/office/powerpoint/2010/main" val="42866866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7D858-C510-CE17-7D25-7C19749BDB70}"/>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Return value from nested callback instead of the parent function?</a:t>
            </a:r>
            <a:endParaRPr lang="en-IN" dirty="0"/>
          </a:p>
        </p:txBody>
      </p:sp>
      <p:sp>
        <p:nvSpPr>
          <p:cNvPr id="3" name="Content Placeholder 2">
            <a:extLst>
              <a:ext uri="{FF2B5EF4-FFF2-40B4-BE49-F238E27FC236}">
                <a16:creationId xmlns:a16="http://schemas.microsoft.com/office/drawing/2014/main" id="{31E0587C-6433-2431-F83A-27CD88EBE8D5}"/>
              </a:ext>
            </a:extLst>
          </p:cNvPr>
          <p:cNvSpPr>
            <a:spLocks noGrp="1"/>
          </p:cNvSpPr>
          <p:nvPr>
            <p:ph idx="1"/>
          </p:nvPr>
        </p:nvSpPr>
        <p:spPr/>
        <p:txBody>
          <a:bodyPr>
            <a:noAutofit/>
          </a:bodyPr>
          <a:lstStyle/>
          <a:p>
            <a:pPr fontAlgn="base">
              <a:lnSpc>
                <a:spcPct val="107000"/>
              </a:lnSpc>
              <a:spcAft>
                <a:spcPts val="800"/>
              </a:spcAft>
            </a:pPr>
            <a:r>
              <a:rPr lang="en-US" sz="1200" dirty="0">
                <a:solidFill>
                  <a:srgbClr val="232629"/>
                </a:solidFill>
                <a:effectLst/>
                <a:latin typeface="Segoe UI" panose="020B0502040204020203" pitchFamily="34" charset="0"/>
                <a:ea typeface="Times New Roman" panose="02020603050405020304" pitchFamily="18" charset="0"/>
                <a:cs typeface="Arial" panose="020B0604020202020204" pitchFamily="34" charset="0"/>
              </a:rPr>
              <a:t>Have </a:t>
            </a:r>
            <a:r>
              <a:rPr lang="en-US" sz="1200" dirty="0" err="1">
                <a:solidFill>
                  <a:srgbClr val="232629"/>
                </a:solidFill>
                <a:effectLst/>
                <a:latin typeface="var(--ff-mono)"/>
                <a:ea typeface="Times New Roman" panose="02020603050405020304" pitchFamily="18" charset="0"/>
                <a:cs typeface="Courier New" panose="02070309020205020404" pitchFamily="49" charset="0"/>
              </a:rPr>
              <a:t>addNewUser</a:t>
            </a:r>
            <a:r>
              <a:rPr lang="en-US" sz="1200" dirty="0">
                <a:solidFill>
                  <a:srgbClr val="232629"/>
                </a:solidFill>
                <a:effectLst/>
                <a:latin typeface="Segoe UI" panose="020B0502040204020203" pitchFamily="34" charset="0"/>
                <a:ea typeface="Times New Roman" panose="02020603050405020304" pitchFamily="18" charset="0"/>
                <a:cs typeface="Arial" panose="020B0604020202020204" pitchFamily="34" charset="0"/>
              </a:rPr>
              <a:t> accept a callback as its last argument and have the innermost function call the callback with the value.</a:t>
            </a:r>
            <a:endParaRPr lang="en-IN" sz="1200" dirty="0">
              <a:effectLst/>
              <a:latin typeface="Calibri" panose="020F0502020204030204" pitchFamily="34" charset="0"/>
              <a:ea typeface="Calibri" panose="020F0502020204030204" pitchFamily="34" charset="0"/>
              <a:cs typeface="Arial" panose="020B0604020202020204" pitchFamily="34" charset="0"/>
            </a:endParaRPr>
          </a:p>
          <a:p>
            <a:pPr fontAlgn="base">
              <a:lnSpc>
                <a:spcPct val="107000"/>
              </a:lnSpc>
              <a:spcAft>
                <a:spcPts val="800"/>
              </a:spcAft>
            </a:pPr>
            <a:r>
              <a:rPr lang="en-US" sz="1200" dirty="0">
                <a:solidFill>
                  <a:srgbClr val="232629"/>
                </a:solidFill>
                <a:effectLst/>
                <a:latin typeface="Segoe UI" panose="020B0502040204020203" pitchFamily="34" charset="0"/>
                <a:ea typeface="Times New Roman" panose="02020603050405020304" pitchFamily="18" charset="0"/>
                <a:cs typeface="Arial" panose="020B0604020202020204" pitchFamily="34" charset="0"/>
              </a:rPr>
              <a:t>Alternatively, you could look into having </a:t>
            </a:r>
            <a:r>
              <a:rPr lang="en-US" sz="1200" dirty="0" err="1">
                <a:solidFill>
                  <a:srgbClr val="232629"/>
                </a:solidFill>
                <a:effectLst/>
                <a:latin typeface="var(--ff-mono)"/>
                <a:ea typeface="Times New Roman" panose="02020603050405020304" pitchFamily="18" charset="0"/>
                <a:cs typeface="Courier New" panose="02070309020205020404" pitchFamily="49" charset="0"/>
              </a:rPr>
              <a:t>addNewUser</a:t>
            </a:r>
            <a:r>
              <a:rPr lang="en-US" sz="1200" dirty="0">
                <a:solidFill>
                  <a:srgbClr val="232629"/>
                </a:solidFill>
                <a:effectLst/>
                <a:latin typeface="Segoe UI" panose="020B0502040204020203" pitchFamily="34" charset="0"/>
                <a:ea typeface="Times New Roman" panose="02020603050405020304" pitchFamily="18" charset="0"/>
                <a:cs typeface="Arial" panose="020B0604020202020204" pitchFamily="34" charset="0"/>
              </a:rPr>
              <a:t> return a promise. </a:t>
            </a:r>
            <a:r>
              <a:rPr lang="en-US" sz="1200" dirty="0">
                <a:solidFill>
                  <a:srgbClr val="232629"/>
                </a:solidFill>
                <a:effectLst/>
                <a:latin typeface="var(--ff-mono)"/>
                <a:ea typeface="Times New Roman" panose="02020603050405020304" pitchFamily="18" charset="0"/>
                <a:cs typeface="Courier New" panose="02070309020205020404" pitchFamily="49" charset="0"/>
              </a:rPr>
              <a:t>RSVP</a:t>
            </a:r>
            <a:r>
              <a:rPr lang="en-US" sz="1200" dirty="0">
                <a:solidFill>
                  <a:srgbClr val="232629"/>
                </a:solidFill>
                <a:effectLst/>
                <a:latin typeface="Segoe UI" panose="020B0502040204020203" pitchFamily="34" charset="0"/>
                <a:ea typeface="Times New Roman" panose="02020603050405020304" pitchFamily="18" charset="0"/>
                <a:cs typeface="Arial" panose="020B0604020202020204" pitchFamily="34" charset="0"/>
              </a:rPr>
              <a:t> or </a:t>
            </a:r>
            <a:r>
              <a:rPr lang="en-US" sz="1200" dirty="0">
                <a:solidFill>
                  <a:srgbClr val="232629"/>
                </a:solidFill>
                <a:effectLst/>
                <a:latin typeface="var(--ff-mono)"/>
                <a:ea typeface="Times New Roman" panose="02020603050405020304" pitchFamily="18" charset="0"/>
                <a:cs typeface="Courier New" panose="02070309020205020404" pitchFamily="49" charset="0"/>
              </a:rPr>
              <a:t>Q</a:t>
            </a:r>
            <a:r>
              <a:rPr lang="en-US" sz="1200" dirty="0">
                <a:solidFill>
                  <a:srgbClr val="232629"/>
                </a:solidFill>
                <a:effectLst/>
                <a:latin typeface="Segoe UI" panose="020B0502040204020203" pitchFamily="34" charset="0"/>
                <a:ea typeface="Times New Roman" panose="02020603050405020304" pitchFamily="18" charset="0"/>
                <a:cs typeface="Arial" panose="020B0604020202020204" pitchFamily="34" charset="0"/>
              </a:rPr>
              <a:t> are implementations of the Promises/A :</a:t>
            </a:r>
            <a:endParaRPr lang="en-IN" sz="1200" dirty="0">
              <a:solidFill>
                <a:srgbClr val="232629"/>
              </a:solidFill>
              <a:effectLst/>
              <a:latin typeface="Segoe UI" panose="020B0502040204020203" pitchFamily="34" charset="0"/>
              <a:ea typeface="Times New Roman" panose="02020603050405020304" pitchFamily="18" charset="0"/>
              <a:cs typeface="Arial" panose="020B0604020202020204" pitchFamily="34" charset="0"/>
            </a:endParaRPr>
          </a:p>
          <a:p>
            <a:pPr marL="457200" lvl="1" indent="0" fontAlgn="base">
              <a:lnSpc>
                <a:spcPct val="107000"/>
              </a:lnSpc>
              <a:spcBef>
                <a:spcPts val="0"/>
              </a:spcBef>
              <a:buNone/>
            </a:pPr>
            <a:r>
              <a:rPr lang="en-IN" sz="1200" dirty="0">
                <a:effectLst/>
                <a:latin typeface="Calibri" panose="020F0502020204030204" pitchFamily="34" charset="0"/>
                <a:ea typeface="Calibri" panose="020F0502020204030204" pitchFamily="34" charset="0"/>
                <a:cs typeface="Arial" panose="020B0604020202020204" pitchFamily="34" charset="0"/>
              </a:rPr>
              <a:t>function </a:t>
            </a:r>
            <a:r>
              <a:rPr lang="en-IN" sz="1200" dirty="0" err="1">
                <a:effectLst/>
                <a:latin typeface="Calibri" panose="020F0502020204030204" pitchFamily="34" charset="0"/>
                <a:ea typeface="Calibri" panose="020F0502020204030204" pitchFamily="34" charset="0"/>
                <a:cs typeface="Arial" panose="020B0604020202020204" pitchFamily="34" charset="0"/>
              </a:rPr>
              <a:t>addNewUser</a:t>
            </a:r>
            <a:r>
              <a:rPr lang="en-IN" sz="1200" dirty="0">
                <a:effectLst/>
                <a:latin typeface="Calibri" panose="020F0502020204030204" pitchFamily="34" charset="0"/>
                <a:ea typeface="Calibri" panose="020F0502020204030204" pitchFamily="34" charset="0"/>
                <a:cs typeface="Arial" panose="020B0604020202020204" pitchFamily="34" charset="0"/>
              </a:rPr>
              <a:t>(</a:t>
            </a:r>
            <a:r>
              <a:rPr lang="en-IN" sz="1200" dirty="0" err="1">
                <a:effectLst/>
                <a:latin typeface="Calibri" panose="020F0502020204030204" pitchFamily="34" charset="0"/>
                <a:ea typeface="Calibri" panose="020F0502020204030204" pitchFamily="34" charset="0"/>
                <a:cs typeface="Arial" panose="020B0604020202020204" pitchFamily="34" charset="0"/>
              </a:rPr>
              <a:t>hash,name,number,time,syncTime</a:t>
            </a:r>
            <a:r>
              <a:rPr lang="en-IN" sz="1200" dirty="0">
                <a:effectLst/>
                <a:latin typeface="Calibri" panose="020F0502020204030204" pitchFamily="34" charset="0"/>
                <a:ea typeface="Calibri" panose="020F0502020204030204" pitchFamily="34" charset="0"/>
                <a:cs typeface="Arial" panose="020B0604020202020204" pitchFamily="34" charset="0"/>
              </a:rPr>
              <a:t>) {</a:t>
            </a:r>
          </a:p>
          <a:p>
            <a:pPr marL="457200" lvl="1" indent="0" fontAlgn="base">
              <a:lnSpc>
                <a:spcPct val="107000"/>
              </a:lnSpc>
              <a:spcBef>
                <a:spcPts val="0"/>
              </a:spcBef>
              <a:buNone/>
            </a:pPr>
            <a:r>
              <a:rPr lang="en-IN" sz="1200" dirty="0">
                <a:effectLst/>
                <a:latin typeface="Calibri" panose="020F0502020204030204" pitchFamily="34" charset="0"/>
                <a:ea typeface="Calibri" panose="020F0502020204030204" pitchFamily="34" charset="0"/>
                <a:cs typeface="Arial" panose="020B0604020202020204" pitchFamily="34" charset="0"/>
              </a:rPr>
              <a:t>    var deferred = </a:t>
            </a:r>
            <a:r>
              <a:rPr lang="en-IN" sz="1200" dirty="0" err="1">
                <a:effectLst/>
                <a:latin typeface="Calibri" panose="020F0502020204030204" pitchFamily="34" charset="0"/>
                <a:ea typeface="Calibri" panose="020F0502020204030204" pitchFamily="34" charset="0"/>
                <a:cs typeface="Arial" panose="020B0604020202020204" pitchFamily="34" charset="0"/>
              </a:rPr>
              <a:t>Q.defer</a:t>
            </a:r>
            <a:r>
              <a:rPr lang="en-IN" sz="1200" dirty="0">
                <a:effectLst/>
                <a:latin typeface="Calibri" panose="020F0502020204030204" pitchFamily="34" charset="0"/>
                <a:ea typeface="Calibri" panose="020F0502020204030204" pitchFamily="34" charset="0"/>
                <a:cs typeface="Arial" panose="020B0604020202020204" pitchFamily="34" charset="0"/>
              </a:rPr>
              <a:t>();</a:t>
            </a:r>
          </a:p>
          <a:p>
            <a:pPr marL="457200" lvl="1" indent="0" fontAlgn="base">
              <a:lnSpc>
                <a:spcPct val="107000"/>
              </a:lnSpc>
              <a:spcBef>
                <a:spcPts val="0"/>
              </a:spcBef>
              <a:buNone/>
            </a:pPr>
            <a:r>
              <a:rPr lang="en-IN" sz="1200" dirty="0">
                <a:effectLst/>
                <a:latin typeface="Calibri" panose="020F0502020204030204" pitchFamily="34" charset="0"/>
                <a:ea typeface="Calibri" panose="020F0502020204030204" pitchFamily="34" charset="0"/>
                <a:cs typeface="Arial" panose="020B0604020202020204" pitchFamily="34" charset="0"/>
              </a:rPr>
              <a:t>    </a:t>
            </a:r>
            <a:r>
              <a:rPr lang="en-IN" sz="1200" dirty="0" err="1">
                <a:effectLst/>
                <a:latin typeface="Calibri" panose="020F0502020204030204" pitchFamily="34" charset="0"/>
                <a:ea typeface="Calibri" panose="020F0502020204030204" pitchFamily="34" charset="0"/>
                <a:cs typeface="Arial" panose="020B0604020202020204" pitchFamily="34" charset="0"/>
              </a:rPr>
              <a:t>connection.query</a:t>
            </a:r>
            <a:r>
              <a:rPr lang="en-IN" sz="1200" dirty="0">
                <a:effectLst/>
                <a:latin typeface="Calibri" panose="020F0502020204030204" pitchFamily="34" charset="0"/>
                <a:ea typeface="Calibri" panose="020F0502020204030204" pitchFamily="34" charset="0"/>
                <a:cs typeface="Arial" panose="020B0604020202020204" pitchFamily="34" charset="0"/>
              </a:rPr>
              <a:t>("SELECT ...", function(err, rows, fields) {</a:t>
            </a:r>
          </a:p>
          <a:p>
            <a:pPr marL="457200" lvl="1" indent="0" fontAlgn="base">
              <a:lnSpc>
                <a:spcPct val="107000"/>
              </a:lnSpc>
              <a:spcBef>
                <a:spcPts val="0"/>
              </a:spcBef>
              <a:buNone/>
            </a:pPr>
            <a:r>
              <a:rPr lang="en-IN" sz="1200" dirty="0">
                <a:effectLst/>
                <a:latin typeface="Calibri" panose="020F0502020204030204" pitchFamily="34" charset="0"/>
                <a:ea typeface="Calibri" panose="020F0502020204030204" pitchFamily="34" charset="0"/>
                <a:cs typeface="Arial" panose="020B0604020202020204" pitchFamily="34" charset="0"/>
              </a:rPr>
              <a:t>        if(err) { </a:t>
            </a:r>
            <a:r>
              <a:rPr lang="en-IN" sz="1200" dirty="0" err="1">
                <a:effectLst/>
                <a:latin typeface="Calibri" panose="020F0502020204030204" pitchFamily="34" charset="0"/>
                <a:ea typeface="Calibri" panose="020F0502020204030204" pitchFamily="34" charset="0"/>
                <a:cs typeface="Arial" panose="020B0604020202020204" pitchFamily="34" charset="0"/>
              </a:rPr>
              <a:t>deferred.reject</a:t>
            </a:r>
            <a:r>
              <a:rPr lang="en-IN" sz="1200" dirty="0">
                <a:effectLst/>
                <a:latin typeface="Calibri" panose="020F0502020204030204" pitchFamily="34" charset="0"/>
                <a:ea typeface="Calibri" panose="020F0502020204030204" pitchFamily="34" charset="0"/>
                <a:cs typeface="Arial" panose="020B0604020202020204" pitchFamily="34" charset="0"/>
              </a:rPr>
              <a:t>(err); }</a:t>
            </a:r>
          </a:p>
          <a:p>
            <a:pPr marL="457200" lvl="1" indent="0" fontAlgn="base">
              <a:lnSpc>
                <a:spcPct val="107000"/>
              </a:lnSpc>
              <a:spcBef>
                <a:spcPts val="0"/>
              </a:spcBef>
              <a:buNone/>
            </a:pPr>
            <a:r>
              <a:rPr lang="en-IN" sz="1200" dirty="0">
                <a:effectLst/>
                <a:latin typeface="Calibri" panose="020F0502020204030204" pitchFamily="34" charset="0"/>
                <a:ea typeface="Calibri" panose="020F0502020204030204" pitchFamily="34" charset="0"/>
                <a:cs typeface="Arial" panose="020B0604020202020204" pitchFamily="34" charset="0"/>
              </a:rPr>
              <a:t>        if(rows[0]) { </a:t>
            </a:r>
            <a:r>
              <a:rPr lang="en-IN" sz="1200" dirty="0" err="1">
                <a:effectLst/>
                <a:latin typeface="Calibri" panose="020F0502020204030204" pitchFamily="34" charset="0"/>
                <a:ea typeface="Calibri" panose="020F0502020204030204" pitchFamily="34" charset="0"/>
                <a:cs typeface="Arial" panose="020B0604020202020204" pitchFamily="34" charset="0"/>
              </a:rPr>
              <a:t>deferred.reject</a:t>
            </a:r>
            <a:r>
              <a:rPr lang="en-IN" sz="1200" dirty="0">
                <a:effectLst/>
                <a:latin typeface="Calibri" panose="020F0502020204030204" pitchFamily="34" charset="0"/>
                <a:ea typeface="Calibri" panose="020F0502020204030204" pitchFamily="34" charset="0"/>
                <a:cs typeface="Arial" panose="020B0604020202020204" pitchFamily="34" charset="0"/>
              </a:rPr>
              <a:t>("some reason"); }</a:t>
            </a:r>
          </a:p>
          <a:p>
            <a:pPr marL="457200" lvl="1" indent="0" fontAlgn="base">
              <a:lnSpc>
                <a:spcPct val="107000"/>
              </a:lnSpc>
              <a:spcBef>
                <a:spcPts val="0"/>
              </a:spcBef>
              <a:buNone/>
            </a:pPr>
            <a:r>
              <a:rPr lang="en-IN" sz="1200" dirty="0">
                <a:effectLst/>
                <a:latin typeface="Calibri" panose="020F0502020204030204" pitchFamily="34" charset="0"/>
                <a:ea typeface="Calibri" panose="020F0502020204030204" pitchFamily="34" charset="0"/>
                <a:cs typeface="Arial" panose="020B0604020202020204" pitchFamily="34" charset="0"/>
              </a:rPr>
              <a:t>        </a:t>
            </a:r>
            <a:r>
              <a:rPr lang="en-IN" sz="1200" dirty="0" err="1">
                <a:effectLst/>
                <a:latin typeface="Calibri" panose="020F0502020204030204" pitchFamily="34" charset="0"/>
                <a:ea typeface="Calibri" panose="020F0502020204030204" pitchFamily="34" charset="0"/>
                <a:cs typeface="Arial" panose="020B0604020202020204" pitchFamily="34" charset="0"/>
              </a:rPr>
              <a:t>connection.query</a:t>
            </a:r>
            <a:r>
              <a:rPr lang="en-IN" sz="1200" dirty="0">
                <a:effectLst/>
                <a:latin typeface="Calibri" panose="020F0502020204030204" pitchFamily="34" charset="0"/>
                <a:ea typeface="Calibri" panose="020F0502020204030204" pitchFamily="34" charset="0"/>
                <a:cs typeface="Arial" panose="020B0604020202020204" pitchFamily="34" charset="0"/>
              </a:rPr>
              <a:t>("INSERT INTO ...", function(err, rows, fields) {</a:t>
            </a:r>
          </a:p>
          <a:p>
            <a:pPr marL="457200" lvl="1" indent="0" fontAlgn="base">
              <a:lnSpc>
                <a:spcPct val="107000"/>
              </a:lnSpc>
              <a:spcBef>
                <a:spcPts val="0"/>
              </a:spcBef>
              <a:buNone/>
            </a:pPr>
            <a:r>
              <a:rPr lang="en-IN" sz="1200" dirty="0">
                <a:effectLst/>
                <a:latin typeface="Calibri" panose="020F0502020204030204" pitchFamily="34" charset="0"/>
                <a:ea typeface="Calibri" panose="020F0502020204030204" pitchFamily="34" charset="0"/>
                <a:cs typeface="Arial" panose="020B0604020202020204" pitchFamily="34" charset="0"/>
              </a:rPr>
              <a:t>            if(err) { </a:t>
            </a:r>
            <a:r>
              <a:rPr lang="en-IN" sz="1200" dirty="0" err="1">
                <a:effectLst/>
                <a:latin typeface="Calibri" panose="020F0502020204030204" pitchFamily="34" charset="0"/>
                <a:ea typeface="Calibri" panose="020F0502020204030204" pitchFamily="34" charset="0"/>
                <a:cs typeface="Arial" panose="020B0604020202020204" pitchFamily="34" charset="0"/>
              </a:rPr>
              <a:t>deferred.reject</a:t>
            </a:r>
            <a:r>
              <a:rPr lang="en-IN" sz="1200" dirty="0">
                <a:effectLst/>
                <a:latin typeface="Calibri" panose="020F0502020204030204" pitchFamily="34" charset="0"/>
                <a:ea typeface="Calibri" panose="020F0502020204030204" pitchFamily="34" charset="0"/>
                <a:cs typeface="Arial" panose="020B0604020202020204" pitchFamily="34" charset="0"/>
              </a:rPr>
              <a:t>(err); }</a:t>
            </a:r>
          </a:p>
          <a:p>
            <a:pPr marL="457200" lvl="1" indent="0" fontAlgn="base">
              <a:lnSpc>
                <a:spcPct val="107000"/>
              </a:lnSpc>
              <a:spcBef>
                <a:spcPts val="0"/>
              </a:spcBef>
              <a:buNone/>
            </a:pPr>
            <a:r>
              <a:rPr lang="en-IN" sz="1200" dirty="0">
                <a:effectLst/>
                <a:latin typeface="Calibri" panose="020F0502020204030204" pitchFamily="34" charset="0"/>
                <a:ea typeface="Calibri" panose="020F0502020204030204" pitchFamily="34" charset="0"/>
                <a:cs typeface="Arial" panose="020B0604020202020204" pitchFamily="34" charset="0"/>
              </a:rPr>
              <a:t>            </a:t>
            </a:r>
            <a:r>
              <a:rPr lang="en-IN" sz="1200" dirty="0" err="1">
                <a:effectLst/>
                <a:latin typeface="Calibri" panose="020F0502020204030204" pitchFamily="34" charset="0"/>
                <a:ea typeface="Calibri" panose="020F0502020204030204" pitchFamily="34" charset="0"/>
                <a:cs typeface="Arial" panose="020B0604020202020204" pitchFamily="34" charset="0"/>
              </a:rPr>
              <a:t>deferred.resolve</a:t>
            </a:r>
            <a:r>
              <a:rPr lang="en-IN" sz="1200" dirty="0">
                <a:effectLst/>
                <a:latin typeface="Calibri" panose="020F0502020204030204" pitchFamily="34" charset="0"/>
                <a:ea typeface="Calibri" panose="020F0502020204030204" pitchFamily="34" charset="0"/>
                <a:cs typeface="Arial" panose="020B0604020202020204" pitchFamily="34" charset="0"/>
              </a:rPr>
              <a:t>(rows[0]); // Whatever </a:t>
            </a:r>
            <a:r>
              <a:rPr lang="en-IN" sz="1200" dirty="0" err="1">
                <a:effectLst/>
                <a:latin typeface="Calibri" panose="020F0502020204030204" pitchFamily="34" charset="0"/>
                <a:ea typeface="Calibri" panose="020F0502020204030204" pitchFamily="34" charset="0"/>
                <a:cs typeface="Arial" panose="020B0604020202020204" pitchFamily="34" charset="0"/>
              </a:rPr>
              <a:t>addNewUser</a:t>
            </a:r>
            <a:r>
              <a:rPr lang="en-IN" sz="1200" dirty="0">
                <a:effectLst/>
                <a:latin typeface="Calibri" panose="020F0502020204030204" pitchFamily="34" charset="0"/>
                <a:ea typeface="Calibri" panose="020F0502020204030204" pitchFamily="34" charset="0"/>
                <a:cs typeface="Arial" panose="020B0604020202020204" pitchFamily="34" charset="0"/>
              </a:rPr>
              <a:t> would return normally</a:t>
            </a:r>
          </a:p>
          <a:p>
            <a:pPr marL="457200" lvl="1" indent="0" fontAlgn="base">
              <a:lnSpc>
                <a:spcPct val="107000"/>
              </a:lnSpc>
              <a:spcBef>
                <a:spcPts val="0"/>
              </a:spcBef>
              <a:buNone/>
            </a:pPr>
            <a:r>
              <a:rPr lang="en-IN" sz="1200" dirty="0">
                <a:effectLst/>
                <a:latin typeface="Calibri" panose="020F0502020204030204" pitchFamily="34" charset="0"/>
                <a:ea typeface="Calibri" panose="020F0502020204030204" pitchFamily="34" charset="0"/>
                <a:cs typeface="Arial" panose="020B0604020202020204" pitchFamily="34" charset="0"/>
              </a:rPr>
              <a:t>        });</a:t>
            </a:r>
          </a:p>
          <a:p>
            <a:pPr marL="457200" lvl="1" indent="0" fontAlgn="base">
              <a:lnSpc>
                <a:spcPct val="107000"/>
              </a:lnSpc>
              <a:spcBef>
                <a:spcPts val="0"/>
              </a:spcBef>
              <a:buNone/>
            </a:pPr>
            <a:r>
              <a:rPr lang="en-IN" sz="1200" dirty="0">
                <a:effectLst/>
                <a:latin typeface="Calibri" panose="020F0502020204030204" pitchFamily="34" charset="0"/>
                <a:ea typeface="Calibri" panose="020F0502020204030204" pitchFamily="34" charset="0"/>
                <a:cs typeface="Arial" panose="020B0604020202020204" pitchFamily="34" charset="0"/>
              </a:rPr>
              <a:t>    });</a:t>
            </a:r>
          </a:p>
          <a:p>
            <a:pPr marL="457200" lvl="1" indent="0" fontAlgn="base">
              <a:lnSpc>
                <a:spcPct val="107000"/>
              </a:lnSpc>
              <a:spcBef>
                <a:spcPts val="0"/>
              </a:spcBef>
              <a:buNone/>
            </a:pPr>
            <a:endParaRPr lang="en-IN" sz="1200" dirty="0">
              <a:effectLst/>
              <a:latin typeface="Calibri" panose="020F0502020204030204" pitchFamily="34" charset="0"/>
              <a:ea typeface="Calibri" panose="020F0502020204030204" pitchFamily="34" charset="0"/>
              <a:cs typeface="Arial" panose="020B0604020202020204" pitchFamily="34" charset="0"/>
            </a:endParaRPr>
          </a:p>
          <a:p>
            <a:pPr marL="457200" lvl="1" indent="0" fontAlgn="base">
              <a:lnSpc>
                <a:spcPct val="107000"/>
              </a:lnSpc>
              <a:spcBef>
                <a:spcPts val="0"/>
              </a:spcBef>
              <a:buNone/>
            </a:pPr>
            <a:r>
              <a:rPr lang="en-IN" sz="1200" dirty="0">
                <a:effectLst/>
                <a:latin typeface="Calibri" panose="020F0502020204030204" pitchFamily="34" charset="0"/>
                <a:ea typeface="Calibri" panose="020F0502020204030204" pitchFamily="34" charset="0"/>
                <a:cs typeface="Arial" panose="020B0604020202020204" pitchFamily="34" charset="0"/>
              </a:rPr>
              <a:t>    return </a:t>
            </a:r>
            <a:r>
              <a:rPr lang="en-IN" sz="1200" dirty="0" err="1">
                <a:effectLst/>
                <a:latin typeface="Calibri" panose="020F0502020204030204" pitchFamily="34" charset="0"/>
                <a:ea typeface="Calibri" panose="020F0502020204030204" pitchFamily="34" charset="0"/>
                <a:cs typeface="Arial" panose="020B0604020202020204" pitchFamily="34" charset="0"/>
              </a:rPr>
              <a:t>deferred.promise</a:t>
            </a:r>
            <a:r>
              <a:rPr lang="en-IN" sz="1200" dirty="0">
                <a:effectLst/>
                <a:latin typeface="Calibri" panose="020F0502020204030204" pitchFamily="34" charset="0"/>
                <a:ea typeface="Calibri" panose="020F0502020204030204" pitchFamily="34" charset="0"/>
                <a:cs typeface="Arial" panose="020B0604020202020204" pitchFamily="34" charset="0"/>
              </a:rPr>
              <a:t>;</a:t>
            </a:r>
          </a:p>
          <a:p>
            <a:pPr marL="457200" lvl="1" indent="0" fontAlgn="base">
              <a:lnSpc>
                <a:spcPct val="107000"/>
              </a:lnSpc>
              <a:spcBef>
                <a:spcPts val="0"/>
              </a:spcBef>
              <a:buNone/>
            </a:pPr>
            <a:r>
              <a:rPr lang="en-IN" sz="1200" dirty="0">
                <a:effectLst/>
                <a:latin typeface="Calibri" panose="020F0502020204030204" pitchFamily="34" charset="0"/>
                <a:ea typeface="Calibri" panose="020F0502020204030204" pitchFamily="34" charset="0"/>
                <a:cs typeface="Arial" panose="020B0604020202020204" pitchFamily="34" charset="0"/>
              </a:rPr>
              <a:t>}</a:t>
            </a:r>
          </a:p>
          <a:p>
            <a:pPr marL="457200" lvl="1" indent="0" fontAlgn="base">
              <a:lnSpc>
                <a:spcPct val="107000"/>
              </a:lnSpc>
              <a:spcBef>
                <a:spcPts val="0"/>
              </a:spcBef>
              <a:buNone/>
            </a:pPr>
            <a:endParaRPr lang="en-IN" sz="1200" dirty="0">
              <a:effectLst/>
              <a:latin typeface="Calibri" panose="020F0502020204030204" pitchFamily="34" charset="0"/>
              <a:ea typeface="Calibri" panose="020F0502020204030204" pitchFamily="34" charset="0"/>
              <a:cs typeface="Arial" panose="020B0604020202020204" pitchFamily="34" charset="0"/>
            </a:endParaRPr>
          </a:p>
          <a:p>
            <a:pPr marL="457200" lvl="1" indent="0" fontAlgn="base">
              <a:lnSpc>
                <a:spcPct val="107000"/>
              </a:lnSpc>
              <a:spcBef>
                <a:spcPts val="0"/>
              </a:spcBef>
              <a:buNone/>
            </a:pPr>
            <a:r>
              <a:rPr lang="en-US" sz="1200" dirty="0">
                <a:effectLst/>
                <a:latin typeface="Calibri" panose="020F0502020204030204" pitchFamily="34" charset="0"/>
                <a:ea typeface="Calibri" panose="020F0502020204030204" pitchFamily="34" charset="0"/>
                <a:cs typeface="Arial" panose="020B0604020202020204" pitchFamily="34" charset="0"/>
              </a:rPr>
              <a:t>Then the caller would use it like this:</a:t>
            </a:r>
          </a:p>
          <a:p>
            <a:pPr marL="457200" lvl="1" indent="0" fontAlgn="base">
              <a:lnSpc>
                <a:spcPct val="107000"/>
              </a:lnSpc>
              <a:spcBef>
                <a:spcPts val="0"/>
              </a:spcBef>
              <a:buNone/>
            </a:pPr>
            <a:r>
              <a:rPr lang="en-US" sz="1200" dirty="0" err="1">
                <a:effectLst/>
                <a:latin typeface="Calibri" panose="020F0502020204030204" pitchFamily="34" charset="0"/>
                <a:ea typeface="Calibri" panose="020F0502020204030204" pitchFamily="34" charset="0"/>
                <a:cs typeface="Arial" panose="020B0604020202020204" pitchFamily="34" charset="0"/>
              </a:rPr>
              <a:t>addNewUser</a:t>
            </a:r>
            <a:r>
              <a:rPr lang="en-US" sz="1200" dirty="0">
                <a:effectLst/>
                <a:latin typeface="Calibri" panose="020F0502020204030204" pitchFamily="34" charset="0"/>
                <a:ea typeface="Calibri" panose="020F0502020204030204" pitchFamily="34" charset="0"/>
                <a:cs typeface="Arial" panose="020B0604020202020204" pitchFamily="34" charset="0"/>
              </a:rPr>
              <a:t>(...).then(function(</a:t>
            </a:r>
            <a:r>
              <a:rPr lang="en-US" sz="1200" dirty="0" err="1">
                <a:effectLst/>
                <a:latin typeface="Calibri" panose="020F0502020204030204" pitchFamily="34" charset="0"/>
                <a:ea typeface="Calibri" panose="020F0502020204030204" pitchFamily="34" charset="0"/>
                <a:cs typeface="Arial" panose="020B0604020202020204" pitchFamily="34" charset="0"/>
              </a:rPr>
              <a:t>newUserAdded</a:t>
            </a:r>
            <a:r>
              <a:rPr lang="en-US" sz="1200" dirty="0">
                <a:effectLst/>
                <a:latin typeface="Calibri" panose="020F0502020204030204" pitchFamily="34" charset="0"/>
                <a:ea typeface="Calibri" panose="020F0502020204030204" pitchFamily="34" charset="0"/>
                <a:cs typeface="Arial" panose="020B0604020202020204" pitchFamily="34" charset="0"/>
              </a:rPr>
              <a:t>) {</a:t>
            </a:r>
          </a:p>
          <a:p>
            <a:pPr marL="457200" lvl="1" indent="0" fontAlgn="base">
              <a:lnSpc>
                <a:spcPct val="107000"/>
              </a:lnSpc>
              <a:spcBef>
                <a:spcPts val="0"/>
              </a:spcBef>
              <a:buNone/>
            </a:pPr>
            <a:r>
              <a:rPr lang="en-US" sz="1200" dirty="0">
                <a:effectLst/>
                <a:latin typeface="Calibri" panose="020F0502020204030204" pitchFamily="34" charset="0"/>
                <a:ea typeface="Calibri" panose="020F0502020204030204" pitchFamily="34" charset="0"/>
                <a:cs typeface="Arial" panose="020B0604020202020204" pitchFamily="34" charset="0"/>
              </a:rPr>
              <a:t>    // Do something with </a:t>
            </a:r>
            <a:r>
              <a:rPr lang="en-US" sz="1200" dirty="0" err="1">
                <a:effectLst/>
                <a:latin typeface="Calibri" panose="020F0502020204030204" pitchFamily="34" charset="0"/>
                <a:ea typeface="Calibri" panose="020F0502020204030204" pitchFamily="34" charset="0"/>
                <a:cs typeface="Arial" panose="020B0604020202020204" pitchFamily="34" charset="0"/>
              </a:rPr>
              <a:t>newUserAdded</a:t>
            </a:r>
            <a:r>
              <a:rPr lang="en-US" sz="1200" dirty="0">
                <a:effectLst/>
                <a:latin typeface="Calibri" panose="020F0502020204030204" pitchFamily="34" charset="0"/>
                <a:ea typeface="Calibri" panose="020F0502020204030204" pitchFamily="34" charset="0"/>
                <a:cs typeface="Arial" panose="020B0604020202020204" pitchFamily="34" charset="0"/>
              </a:rPr>
              <a:t> here</a:t>
            </a:r>
          </a:p>
          <a:p>
            <a:pPr marL="457200" lvl="1" indent="0" fontAlgn="base">
              <a:lnSpc>
                <a:spcPct val="107000"/>
              </a:lnSpc>
              <a:spcBef>
                <a:spcPts val="0"/>
              </a:spcBef>
              <a:buNone/>
            </a:pPr>
            <a:r>
              <a:rPr lang="en-US" sz="1200" dirty="0">
                <a:effectLst/>
                <a:latin typeface="Calibri" panose="020F0502020204030204" pitchFamily="34" charset="0"/>
                <a:ea typeface="Calibri" panose="020F0502020204030204" pitchFamily="34" charset="0"/>
                <a:cs typeface="Arial" panose="020B0604020202020204" pitchFamily="34" charset="0"/>
              </a:rPr>
              <a:t>}, function(err) {</a:t>
            </a:r>
          </a:p>
          <a:p>
            <a:pPr marL="457200" lvl="1" indent="0" fontAlgn="base">
              <a:lnSpc>
                <a:spcPct val="107000"/>
              </a:lnSpc>
              <a:spcBef>
                <a:spcPts val="0"/>
              </a:spcBef>
              <a:buNone/>
            </a:pPr>
            <a:r>
              <a:rPr lang="en-US" sz="1200" dirty="0">
                <a:effectLst/>
                <a:latin typeface="Calibri" panose="020F0502020204030204" pitchFamily="34" charset="0"/>
                <a:ea typeface="Calibri" panose="020F0502020204030204" pitchFamily="34" charset="0"/>
                <a:cs typeface="Arial" panose="020B0604020202020204" pitchFamily="34" charset="0"/>
              </a:rPr>
              <a:t>    // Do something with the error here</a:t>
            </a:r>
          </a:p>
          <a:p>
            <a:pPr marL="457200" lvl="1" indent="0" fontAlgn="base">
              <a:lnSpc>
                <a:spcPct val="107000"/>
              </a:lnSpc>
              <a:spcBef>
                <a:spcPts val="0"/>
              </a:spcBef>
              <a:buNone/>
            </a:pPr>
            <a:r>
              <a:rPr lang="en-US" sz="1200" dirty="0">
                <a:effectLst/>
                <a:latin typeface="Calibri" panose="020F0502020204030204" pitchFamily="34" charset="0"/>
                <a:ea typeface="Calibri" panose="020F0502020204030204" pitchFamily="34" charset="0"/>
                <a:cs typeface="Arial" panose="020B0604020202020204" pitchFamily="34" charset="0"/>
              </a:rPr>
              <a:t>});</a:t>
            </a:r>
          </a:p>
          <a:p>
            <a:pPr marL="0" indent="0" fontAlgn="base">
              <a:lnSpc>
                <a:spcPct val="107000"/>
              </a:lnSpc>
              <a:spcBef>
                <a:spcPts val="0"/>
              </a:spcBef>
              <a:buNone/>
            </a:pPr>
            <a:endParaRPr lang="en-IN" sz="12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6116878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879C3-C823-2F87-6FDB-EA5D4A9DCFEB}"/>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Difference between </a:t>
            </a:r>
            <a:r>
              <a:rPr lang="en-US" sz="1800" b="1" kern="0" dirty="0" err="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Json.Parse</a:t>
            </a:r>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 and </a:t>
            </a:r>
            <a:r>
              <a:rPr lang="en-US" sz="1800" b="1" kern="0" dirty="0" err="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Json.Stringify</a:t>
            </a:r>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a:t>
            </a:r>
            <a:endParaRPr lang="en-IN" dirty="0"/>
          </a:p>
        </p:txBody>
      </p:sp>
      <p:sp>
        <p:nvSpPr>
          <p:cNvPr id="3" name="Content Placeholder 2">
            <a:extLst>
              <a:ext uri="{FF2B5EF4-FFF2-40B4-BE49-F238E27FC236}">
                <a16:creationId xmlns:a16="http://schemas.microsoft.com/office/drawing/2014/main" id="{764217EB-2FDA-A84A-230B-96B8D1105D6D}"/>
              </a:ext>
            </a:extLst>
          </p:cNvPr>
          <p:cNvSpPr>
            <a:spLocks noGrp="1"/>
          </p:cNvSpPr>
          <p:nvPr>
            <p:ph idx="1"/>
          </p:nvPr>
        </p:nvSpPr>
        <p:spPr/>
        <p:txBody>
          <a:bodyPr/>
          <a:lstStyle/>
          <a:p>
            <a:pPr>
              <a:lnSpc>
                <a:spcPct val="107000"/>
              </a:lnSpc>
              <a:spcAft>
                <a:spcPts val="800"/>
              </a:spcAft>
            </a:pPr>
            <a:r>
              <a:rPr lang="en-US" sz="1800" dirty="0" err="1">
                <a:effectLst/>
                <a:latin typeface="Calibri" panose="020F0502020204030204" pitchFamily="34" charset="0"/>
                <a:ea typeface="Calibri" panose="020F0502020204030204" pitchFamily="34" charset="0"/>
                <a:cs typeface="Arial" panose="020B0604020202020204" pitchFamily="34" charset="0"/>
              </a:rPr>
              <a:t>a.Json.Stringify</a:t>
            </a:r>
            <a:r>
              <a:rPr lang="en-US" sz="1800" dirty="0">
                <a:effectLst/>
                <a:latin typeface="Calibri" panose="020F0502020204030204" pitchFamily="34" charset="0"/>
                <a:ea typeface="Calibri" panose="020F0502020204030204" pitchFamily="34" charset="0"/>
                <a:cs typeface="Arial" panose="020B0604020202020204" pitchFamily="34" charset="0"/>
              </a:rPr>
              <a:t>() is used for convert </a:t>
            </a:r>
            <a:r>
              <a:rPr lang="en-US" sz="1800" dirty="0" err="1">
                <a:effectLst/>
                <a:latin typeface="Calibri" panose="020F0502020204030204" pitchFamily="34" charset="0"/>
                <a:ea typeface="Calibri" panose="020F0502020204030204" pitchFamily="34" charset="0"/>
                <a:cs typeface="Arial" panose="020B0604020202020204" pitchFamily="34" charset="0"/>
              </a:rPr>
              <a:t>Json</a:t>
            </a:r>
            <a:r>
              <a:rPr lang="en-US" sz="1800" dirty="0">
                <a:effectLst/>
                <a:latin typeface="Calibri" panose="020F0502020204030204" pitchFamily="34" charset="0"/>
                <a:ea typeface="Calibri" panose="020F0502020204030204" pitchFamily="34" charset="0"/>
                <a:cs typeface="Arial" panose="020B0604020202020204" pitchFamily="34" charset="0"/>
              </a:rPr>
              <a:t> to String. ==&gt;</a:t>
            </a:r>
            <a:r>
              <a:rPr lang="en-US" sz="1800" dirty="0" err="1">
                <a:effectLst/>
                <a:latin typeface="Calibri" panose="020F0502020204030204" pitchFamily="34" charset="0"/>
                <a:ea typeface="Calibri" panose="020F0502020204030204" pitchFamily="34" charset="0"/>
                <a:cs typeface="Arial" panose="020B0604020202020204" pitchFamily="34" charset="0"/>
              </a:rPr>
              <a:t>Json.Stringify</a:t>
            </a:r>
            <a:r>
              <a:rPr lang="en-US" sz="1800" dirty="0">
                <a:effectLst/>
                <a:latin typeface="Calibri" panose="020F0502020204030204" pitchFamily="34" charset="0"/>
                <a:ea typeface="Calibri" panose="020F0502020204030204" pitchFamily="34" charset="0"/>
                <a:cs typeface="Arial" panose="020B0604020202020204" pitchFamily="34" charset="0"/>
              </a:rPr>
              <a:t>(null)//'null';</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err="1">
                <a:effectLst/>
                <a:latin typeface="Calibri" panose="020F0502020204030204" pitchFamily="34" charset="0"/>
                <a:ea typeface="Calibri" panose="020F0502020204030204" pitchFamily="34" charset="0"/>
                <a:cs typeface="Arial" panose="020B0604020202020204" pitchFamily="34" charset="0"/>
              </a:rPr>
              <a:t>Json.Parse</a:t>
            </a:r>
            <a:r>
              <a:rPr lang="en-US" sz="1800" dirty="0">
                <a:effectLst/>
                <a:latin typeface="Calibri" panose="020F0502020204030204" pitchFamily="34" charset="0"/>
                <a:ea typeface="Calibri" panose="020F0502020204030204" pitchFamily="34" charset="0"/>
                <a:cs typeface="Arial" panose="020B0604020202020204" pitchFamily="34" charset="0"/>
              </a:rPr>
              <a:t> is used for converting string to </a:t>
            </a:r>
            <a:r>
              <a:rPr lang="en-US" sz="1800" dirty="0" err="1">
                <a:effectLst/>
                <a:latin typeface="Calibri" panose="020F0502020204030204" pitchFamily="34" charset="0"/>
                <a:ea typeface="Calibri" panose="020F0502020204030204" pitchFamily="34" charset="0"/>
                <a:cs typeface="Arial" panose="020B0604020202020204" pitchFamily="34" charset="0"/>
              </a:rPr>
              <a:t>json</a:t>
            </a:r>
            <a:r>
              <a:rPr lang="en-US" sz="1800" dirty="0">
                <a:effectLst/>
                <a:latin typeface="Calibri" panose="020F0502020204030204" pitchFamily="34" charset="0"/>
                <a:ea typeface="Calibri" panose="020F0502020204030204" pitchFamily="34" charset="0"/>
                <a:cs typeface="Arial" panose="020B0604020202020204" pitchFamily="34" charset="0"/>
              </a:rPr>
              <a:t>. ==&gt;</a:t>
            </a:r>
            <a:r>
              <a:rPr lang="en-US" sz="1800" dirty="0" err="1">
                <a:effectLst/>
                <a:latin typeface="Calibri" panose="020F0502020204030204" pitchFamily="34" charset="0"/>
                <a:ea typeface="Calibri" panose="020F0502020204030204" pitchFamily="34" charset="0"/>
                <a:cs typeface="Arial" panose="020B0604020202020204" pitchFamily="34" charset="0"/>
              </a:rPr>
              <a:t>Json.Parse</a:t>
            </a:r>
            <a:r>
              <a:rPr lang="en-US" sz="1800" dirty="0">
                <a:effectLst/>
                <a:latin typeface="Calibri" panose="020F0502020204030204" pitchFamily="34" charset="0"/>
                <a:ea typeface="Calibri" panose="020F0502020204030204" pitchFamily="34" charset="0"/>
                <a:cs typeface="Arial" panose="020B0604020202020204" pitchFamily="34" charset="0"/>
              </a:rPr>
              <a:t>('null')//null;</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12513953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B4A91-7F0F-C16D-262F-F95CDF79F39A}"/>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what is error first call back?</a:t>
            </a:r>
            <a:endParaRPr lang="en-IN" dirty="0"/>
          </a:p>
        </p:txBody>
      </p:sp>
      <p:sp>
        <p:nvSpPr>
          <p:cNvPr id="3" name="Content Placeholder 2">
            <a:extLst>
              <a:ext uri="{FF2B5EF4-FFF2-40B4-BE49-F238E27FC236}">
                <a16:creationId xmlns:a16="http://schemas.microsoft.com/office/drawing/2014/main" id="{72D61AA7-DF57-6831-C845-78D90A42CD3F}"/>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 passing error as first argument to the function is known as error first call here error will check first after that data checks.</a:t>
            </a:r>
            <a:endParaRPr lang="en-IN" dirty="0"/>
          </a:p>
        </p:txBody>
      </p:sp>
    </p:spTree>
    <p:extLst>
      <p:ext uri="{BB962C8B-B14F-4D97-AF65-F5344CB8AC3E}">
        <p14:creationId xmlns:p14="http://schemas.microsoft.com/office/powerpoint/2010/main" val="25946320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F6B1A-E365-27CE-919B-7CC990A76D13}"/>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Two types of function creation will be there</a:t>
            </a:r>
            <a:endParaRPr lang="en-IN" dirty="0"/>
          </a:p>
        </p:txBody>
      </p:sp>
      <p:sp>
        <p:nvSpPr>
          <p:cNvPr id="3" name="Content Placeholder 2">
            <a:extLst>
              <a:ext uri="{FF2B5EF4-FFF2-40B4-BE49-F238E27FC236}">
                <a16:creationId xmlns:a16="http://schemas.microsoft.com/office/drawing/2014/main" id="{522FE95B-046B-568F-DBED-95A31655D476}"/>
              </a:ext>
            </a:extLst>
          </p:cNvPr>
          <p:cNvSpPr>
            <a:spLocks noGrp="1"/>
          </p:cNvSpPr>
          <p:nvPr>
            <p:ph idx="1"/>
          </p:nvPr>
        </p:nvSpPr>
        <p:spPr/>
        <p:txBody>
          <a:bodyPr>
            <a:normAutofit/>
          </a:bodyPr>
          <a:lstStyle/>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 1.</a:t>
            </a:r>
            <a:r>
              <a:rPr lang="en-IN" sz="1800" dirty="0">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functionName</a:t>
            </a:r>
            <a:r>
              <a:rPr lang="en-US" sz="1800" dirty="0">
                <a:effectLst/>
                <a:latin typeface="Calibri" panose="020F0502020204030204" pitchFamily="34" charset="0"/>
                <a:ea typeface="Calibri" panose="020F0502020204030204" pitchFamily="34" charset="0"/>
                <a:cs typeface="Arial" panose="020B0604020202020204" pitchFamily="34" charset="0"/>
              </a:rPr>
              <a:t> (parameter){</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68580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new promise((</a:t>
            </a:r>
            <a:r>
              <a:rPr lang="en-US" sz="1800" dirty="0" err="1">
                <a:effectLst/>
                <a:latin typeface="Calibri" panose="020F0502020204030204" pitchFamily="34" charset="0"/>
                <a:ea typeface="Calibri" panose="020F0502020204030204" pitchFamily="34" charset="0"/>
                <a:cs typeface="Arial" panose="020B0604020202020204" pitchFamily="34" charset="0"/>
              </a:rPr>
              <a:t>resolve,reject</a:t>
            </a:r>
            <a:r>
              <a:rPr lang="en-US" sz="1800" dirty="0">
                <a:effectLst/>
                <a:latin typeface="Calibri" panose="020F0502020204030204" pitchFamily="34" charset="0"/>
                <a:ea typeface="Calibri" panose="020F0502020204030204" pitchFamily="34" charset="0"/>
                <a:cs typeface="Arial" panose="020B0604020202020204" pitchFamily="34" charset="0"/>
              </a:rPr>
              <a:t>)=&gt;{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68580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try{}</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68580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catch(error){</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68580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reject error;</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68580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68580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68580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return value;</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 2. const </a:t>
            </a:r>
            <a:r>
              <a:rPr lang="en-US" sz="1800" dirty="0" err="1">
                <a:effectLst/>
                <a:latin typeface="Calibri" panose="020F0502020204030204" pitchFamily="34" charset="0"/>
                <a:ea typeface="Calibri" panose="020F0502020204030204" pitchFamily="34" charset="0"/>
                <a:cs typeface="Arial" panose="020B0604020202020204" pitchFamily="34" charset="0"/>
              </a:rPr>
              <a:t>functionName</a:t>
            </a:r>
            <a:r>
              <a:rPr lang="en-US" sz="1800" dirty="0">
                <a:effectLst/>
                <a:latin typeface="Calibri" panose="020F0502020204030204" pitchFamily="34" charset="0"/>
                <a:ea typeface="Calibri" panose="020F0502020204030204" pitchFamily="34" charset="0"/>
                <a:cs typeface="Arial" panose="020B0604020202020204" pitchFamily="34" charset="0"/>
              </a:rPr>
              <a:t>=parameters=&gt;{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45720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return value;</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spcBef>
                <a:spcPts val="0"/>
              </a:spcBef>
              <a:buNone/>
            </a:pPr>
            <a:endParaRPr lang="en-IN" dirty="0"/>
          </a:p>
        </p:txBody>
      </p:sp>
    </p:spTree>
    <p:extLst>
      <p:ext uri="{BB962C8B-B14F-4D97-AF65-F5344CB8AC3E}">
        <p14:creationId xmlns:p14="http://schemas.microsoft.com/office/powerpoint/2010/main" val="3864970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20547-041B-0ED0-3F98-F33533AE5189}"/>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How can you reduce consistency?</a:t>
            </a:r>
            <a:endParaRPr lang="en-IN" dirty="0"/>
          </a:p>
        </p:txBody>
      </p:sp>
      <p:sp>
        <p:nvSpPr>
          <p:cNvPr id="3" name="Content Placeholder 2">
            <a:extLst>
              <a:ext uri="{FF2B5EF4-FFF2-40B4-BE49-F238E27FC236}">
                <a16:creationId xmlns:a16="http://schemas.microsoft.com/office/drawing/2014/main" id="{2D98A3B3-A527-6659-540F-EAF0F5A821AB}"/>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using tools like </a:t>
            </a:r>
            <a:r>
              <a:rPr lang="en-US" sz="1800" dirty="0" err="1">
                <a:effectLst/>
                <a:latin typeface="Calibri" panose="020F0502020204030204" pitchFamily="34" charset="0"/>
                <a:ea typeface="Calibri" panose="020F0502020204030204" pitchFamily="34" charset="0"/>
                <a:cs typeface="Arial" panose="020B0604020202020204" pitchFamily="34" charset="0"/>
              </a:rPr>
              <a:t>eslint</a:t>
            </a:r>
            <a:r>
              <a:rPr lang="en-US" sz="1800" dirty="0">
                <a:effectLst/>
                <a:latin typeface="Calibri" panose="020F0502020204030204" pitchFamily="34" charset="0"/>
                <a:ea typeface="Calibri" panose="020F0502020204030204" pitchFamily="34" charset="0"/>
                <a:cs typeface="Arial" panose="020B0604020202020204" pitchFamily="34" charset="0"/>
              </a:rPr>
              <a:t> and standard.</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31286150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5609A-4BD8-738E-6CB1-AE99B191D684}"/>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How does Node.js support multi-processor platforms, and does it fully utilize all processor resources?</a:t>
            </a:r>
            <a:endParaRPr lang="en-IN" dirty="0"/>
          </a:p>
        </p:txBody>
      </p:sp>
      <p:sp>
        <p:nvSpPr>
          <p:cNvPr id="3" name="Content Placeholder 2">
            <a:extLst>
              <a:ext uri="{FF2B5EF4-FFF2-40B4-BE49-F238E27FC236}">
                <a16:creationId xmlns:a16="http://schemas.microsoft.com/office/drawing/2014/main" id="{8C8D0B03-DA12-AFC7-2F2C-25903FC08890}"/>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using cluster module which is one of module in node </a:t>
            </a:r>
            <a:r>
              <a:rPr lang="en-US" sz="1800" dirty="0" err="1">
                <a:effectLst/>
                <a:latin typeface="Calibri" panose="020F0502020204030204" pitchFamily="34" charset="0"/>
                <a:ea typeface="Calibri" panose="020F0502020204030204" pitchFamily="34" charset="0"/>
                <a:cs typeface="Arial" panose="020B0604020202020204" pitchFamily="34" charset="0"/>
              </a:rPr>
              <a:t>js</a:t>
            </a:r>
            <a:r>
              <a:rPr lang="en-US" sz="1800" dirty="0">
                <a:effectLst/>
                <a:latin typeface="Calibri" panose="020F0502020204030204" pitchFamily="34" charset="0"/>
                <a:ea typeface="Calibri" panose="020F0502020204030204" pitchFamily="34" charset="0"/>
                <a:cs typeface="Arial" panose="020B0604020202020204" pitchFamily="34" charset="0"/>
              </a:rPr>
              <a:t>, it can support to run multiple worker processors in node </a:t>
            </a:r>
            <a:r>
              <a:rPr lang="en-US" sz="1800" dirty="0" err="1">
                <a:effectLst/>
                <a:latin typeface="Calibri" panose="020F0502020204030204" pitchFamily="34" charset="0"/>
                <a:ea typeface="Calibri" panose="020F0502020204030204" pitchFamily="34" charset="0"/>
                <a:cs typeface="Arial" panose="020B0604020202020204" pitchFamily="34" charset="0"/>
              </a:rPr>
              <a:t>js</a:t>
            </a:r>
            <a:endParaRPr lang="en-IN" dirty="0"/>
          </a:p>
        </p:txBody>
      </p:sp>
    </p:spTree>
    <p:extLst>
      <p:ext uri="{BB962C8B-B14F-4D97-AF65-F5344CB8AC3E}">
        <p14:creationId xmlns:p14="http://schemas.microsoft.com/office/powerpoint/2010/main" val="3891407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E5B44-2495-0DA6-CEF2-FD0E3747C850}"/>
              </a:ext>
            </a:extLst>
          </p:cNvPr>
          <p:cNvSpPr>
            <a:spLocks noGrp="1"/>
          </p:cNvSpPr>
          <p:nvPr>
            <p:ph type="title"/>
          </p:nvPr>
        </p:nvSpPr>
        <p:spPr/>
        <p:txBody>
          <a:bodyPr/>
          <a:lstStyle/>
          <a:p>
            <a:r>
              <a:rPr lang="en-US" sz="1800" b="1" dirty="0">
                <a:effectLst/>
                <a:latin typeface="Calibri" panose="020F0502020204030204" pitchFamily="34" charset="0"/>
                <a:ea typeface="Calibri" panose="020F0502020204030204" pitchFamily="34" charset="0"/>
                <a:cs typeface="Arial" panose="020B0604020202020204" pitchFamily="34" charset="0"/>
              </a:rPr>
              <a:t>benefits of node </a:t>
            </a:r>
            <a:r>
              <a:rPr lang="en-US" sz="1800" b="1" dirty="0" err="1">
                <a:effectLst/>
                <a:latin typeface="Calibri" panose="020F0502020204030204" pitchFamily="34" charset="0"/>
                <a:ea typeface="Calibri" panose="020F0502020204030204" pitchFamily="34" charset="0"/>
                <a:cs typeface="Arial" panose="020B0604020202020204" pitchFamily="34" charset="0"/>
              </a:rPr>
              <a:t>js</a:t>
            </a:r>
            <a:endParaRPr lang="en-IN" dirty="0"/>
          </a:p>
        </p:txBody>
      </p:sp>
      <p:sp>
        <p:nvSpPr>
          <p:cNvPr id="3" name="Content Placeholder 2">
            <a:extLst>
              <a:ext uri="{FF2B5EF4-FFF2-40B4-BE49-F238E27FC236}">
                <a16:creationId xmlns:a16="http://schemas.microsoft.com/office/drawing/2014/main" id="{992B558E-156D-CF34-ECC2-214EBB929BE4}"/>
              </a:ext>
            </a:extLst>
          </p:cNvPr>
          <p:cNvSpPr>
            <a:spLocks noGrp="1"/>
          </p:cNvSpPr>
          <p:nvPr>
            <p:ph idx="1"/>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--&gt;Asynchronous</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--&gt;Single Threading</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--&gt;No Buffer</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--&gt;Very Fast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--&gt;No Blocking</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6649287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02EC1-F32F-F168-908F-49116B000A43}"/>
              </a:ext>
            </a:extLst>
          </p:cNvPr>
          <p:cNvSpPr>
            <a:spLocks noGrp="1"/>
          </p:cNvSpPr>
          <p:nvPr>
            <p:ph type="title"/>
          </p:nvPr>
        </p:nvSpPr>
        <p:spPr/>
        <p:txBody>
          <a:bodyPr/>
          <a:lstStyle/>
          <a:p>
            <a:r>
              <a:rPr lang="en-US" sz="1800" b="1" dirty="0">
                <a:effectLst/>
                <a:latin typeface="Calibri" panose="020F0502020204030204" pitchFamily="34" charset="0"/>
                <a:ea typeface="Calibri" panose="020F0502020204030204" pitchFamily="34" charset="0"/>
                <a:cs typeface="Arial" panose="020B0604020202020204" pitchFamily="34" charset="0"/>
              </a:rPr>
              <a:t>Node package installation</a:t>
            </a:r>
            <a:endParaRPr lang="en-IN" dirty="0"/>
          </a:p>
        </p:txBody>
      </p:sp>
      <p:sp>
        <p:nvSpPr>
          <p:cNvPr id="3" name="Content Placeholder 2">
            <a:extLst>
              <a:ext uri="{FF2B5EF4-FFF2-40B4-BE49-F238E27FC236}">
                <a16:creationId xmlns:a16="http://schemas.microsoft.com/office/drawing/2014/main" id="{6D344353-C620-9F2C-25D3-19BBA1976A2E}"/>
              </a:ext>
            </a:extLst>
          </p:cNvPr>
          <p:cNvSpPr>
            <a:spLocks noGrp="1"/>
          </p:cNvSpPr>
          <p:nvPr>
            <p:ph idx="1"/>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-&gt;node packages can be installed in two ways global installation and local installation here globally installed files are stored in</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user&lt;directory&gt; these are no need to require and locally installed packages are stored in our </a:t>
            </a:r>
            <a:r>
              <a:rPr lang="en-US" sz="1800" dirty="0" err="1">
                <a:effectLst/>
                <a:latin typeface="Calibri" panose="020F0502020204030204" pitchFamily="34" charset="0"/>
                <a:ea typeface="Calibri" panose="020F0502020204030204" pitchFamily="34" charset="0"/>
                <a:cs typeface="Arial" panose="020B0604020202020204" pitchFamily="34" charset="0"/>
              </a:rPr>
              <a:t>api</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package.json</a:t>
            </a:r>
            <a:r>
              <a:rPr lang="en-US" sz="1800" dirty="0">
                <a:effectLst/>
                <a:latin typeface="Calibri" panose="020F0502020204030204" pitchFamily="34" charset="0"/>
                <a:ea typeface="Calibri" panose="020F0502020204030204" pitchFamily="34" charset="0"/>
                <a:cs typeface="Arial" panose="020B0604020202020204" pitchFamily="34" charset="0"/>
              </a:rPr>
              <a:t> we need to use require statement to get the local package.</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--&gt;</a:t>
            </a:r>
            <a:r>
              <a:rPr lang="en-US" sz="1800" dirty="0" err="1">
                <a:effectLst/>
                <a:latin typeface="Calibri" panose="020F0502020204030204" pitchFamily="34" charset="0"/>
                <a:ea typeface="Calibri" panose="020F0502020204030204" pitchFamily="34" charset="0"/>
                <a:cs typeface="Arial" panose="020B0604020202020204" pitchFamily="34" charset="0"/>
              </a:rPr>
              <a:t>package.json</a:t>
            </a:r>
            <a:r>
              <a:rPr lang="en-US" sz="1800" dirty="0">
                <a:effectLst/>
                <a:latin typeface="Calibri" panose="020F0502020204030204" pitchFamily="34" charset="0"/>
                <a:ea typeface="Calibri" panose="020F0502020204030204" pitchFamily="34" charset="0"/>
                <a:cs typeface="Arial" panose="020B0604020202020204" pitchFamily="34" charset="0"/>
              </a:rPr>
              <a:t> represent the root directory of any node modules.</a:t>
            </a:r>
            <a:endParaRPr lang="en-IN"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423537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1997D20D-881E-44D0-92CE-0BE8F8DE1AE0}"/>
              </a:ext>
            </a:extLst>
          </p:cNvPr>
          <p:cNvSpPr>
            <a:spLocks noGrp="1"/>
          </p:cNvSpPr>
          <p:nvPr>
            <p:ph type="title"/>
          </p:nvPr>
        </p:nvSpPr>
        <p:spPr>
          <a:xfrm>
            <a:off x="838200" y="365125"/>
            <a:ext cx="9804918" cy="1325563"/>
          </a:xfrm>
        </p:spPr>
        <p:txBody>
          <a:bodyPr>
            <a:normAutofit/>
          </a:bodyPr>
          <a:lstStyle/>
          <a:p>
            <a:r>
              <a:rPr lang="en-US" sz="4400" b="1" i="0" dirty="0">
                <a:solidFill>
                  <a:schemeClr val="bg1"/>
                </a:solidFill>
                <a:effectLst/>
                <a:latin typeface="-apple-system"/>
              </a:rPr>
              <a:t>How do you manage packages in your node.js project?</a:t>
            </a:r>
            <a:endParaRPr lang="en-IN" sz="4400" dirty="0">
              <a:solidFill>
                <a:schemeClr val="bg1"/>
              </a:solidFill>
            </a:endParaRPr>
          </a:p>
        </p:txBody>
      </p:sp>
      <p:cxnSp>
        <p:nvCxnSpPr>
          <p:cNvPr id="24" name="Straight Connector 23">
            <a:extLst>
              <a:ext uri="{FF2B5EF4-FFF2-40B4-BE49-F238E27FC236}">
                <a16:creationId xmlns:a16="http://schemas.microsoft.com/office/drawing/2014/main" id="{94169334-264D-4176-8BDE-037249A61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26"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28"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30"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graphicFrame>
        <p:nvGraphicFramePr>
          <p:cNvPr id="5" name="Content Placeholder 2">
            <a:extLst>
              <a:ext uri="{FF2B5EF4-FFF2-40B4-BE49-F238E27FC236}">
                <a16:creationId xmlns:a16="http://schemas.microsoft.com/office/drawing/2014/main" id="{17431872-B702-4E4C-9708-F27772489D7C}"/>
              </a:ext>
            </a:extLst>
          </p:cNvPr>
          <p:cNvGraphicFramePr>
            <a:graphicFrameLocks noGrp="1"/>
          </p:cNvGraphicFramePr>
          <p:nvPr>
            <p:ph idx="1"/>
            <p:extLst>
              <p:ext uri="{D42A27DB-BD31-4B8C-83A1-F6EECF244321}">
                <p14:modId xmlns:p14="http://schemas.microsoft.com/office/powerpoint/2010/main" val="376899451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64390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2614E-0D53-EF01-AE6B-7703AF93D9D5}"/>
              </a:ext>
            </a:extLst>
          </p:cNvPr>
          <p:cNvSpPr>
            <a:spLocks noGrp="1"/>
          </p:cNvSpPr>
          <p:nvPr>
            <p:ph type="title"/>
          </p:nvPr>
        </p:nvSpPr>
        <p:spPr/>
        <p:txBody>
          <a:bodyPr/>
          <a:lstStyle/>
          <a:p>
            <a:r>
              <a:rPr lang="en-US" sz="1800" b="1" dirty="0">
                <a:effectLst/>
                <a:latin typeface="Calibri" panose="020F0502020204030204" pitchFamily="34" charset="0"/>
                <a:ea typeface="Calibri" panose="020F0502020204030204" pitchFamily="34" charset="0"/>
                <a:cs typeface="Arial" panose="020B0604020202020204" pitchFamily="34" charset="0"/>
              </a:rPr>
              <a:t>what is blocking code?</a:t>
            </a:r>
            <a:endParaRPr lang="en-IN" dirty="0"/>
          </a:p>
        </p:txBody>
      </p:sp>
      <p:sp>
        <p:nvSpPr>
          <p:cNvPr id="3" name="Content Placeholder 2">
            <a:extLst>
              <a:ext uri="{FF2B5EF4-FFF2-40B4-BE49-F238E27FC236}">
                <a16:creationId xmlns:a16="http://schemas.microsoft.com/office/drawing/2014/main" id="{32834A29-F697-E906-DE06-1C599B8AFEED}"/>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 blocking code is nothing, but synchronous calling means second block not executes until first block code is executed</a:t>
            </a:r>
          </a:p>
          <a:p>
            <a:r>
              <a:rPr lang="en-US" sz="1800" dirty="0">
                <a:latin typeface="Calibri" panose="020F0502020204030204" pitchFamily="34" charset="0"/>
                <a:cs typeface="Arial" panose="020B0604020202020204" pitchFamily="34" charset="0"/>
              </a:rPr>
              <a:t>Example:-</a:t>
            </a:r>
            <a:endParaRPr lang="en-IN" dirty="0"/>
          </a:p>
        </p:txBody>
      </p:sp>
    </p:spTree>
    <p:extLst>
      <p:ext uri="{BB962C8B-B14F-4D97-AF65-F5344CB8AC3E}">
        <p14:creationId xmlns:p14="http://schemas.microsoft.com/office/powerpoint/2010/main" val="11830750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B9201-F743-BEAD-BF3D-203D954F1DCF}"/>
              </a:ext>
            </a:extLst>
          </p:cNvPr>
          <p:cNvSpPr>
            <a:spLocks noGrp="1"/>
          </p:cNvSpPr>
          <p:nvPr>
            <p:ph type="title"/>
          </p:nvPr>
        </p:nvSpPr>
        <p:spPr/>
        <p:txBody>
          <a:bodyPr/>
          <a:lstStyle/>
          <a:p>
            <a:endParaRPr lang="en-IN"/>
          </a:p>
        </p:txBody>
      </p:sp>
      <p:graphicFrame>
        <p:nvGraphicFramePr>
          <p:cNvPr id="4" name="Table 4">
            <a:extLst>
              <a:ext uri="{FF2B5EF4-FFF2-40B4-BE49-F238E27FC236}">
                <a16:creationId xmlns:a16="http://schemas.microsoft.com/office/drawing/2014/main" id="{99C86EDB-DD45-F845-5D57-3D712FA06BCA}"/>
              </a:ext>
            </a:extLst>
          </p:cNvPr>
          <p:cNvGraphicFramePr>
            <a:graphicFrameLocks noGrp="1"/>
          </p:cNvGraphicFramePr>
          <p:nvPr>
            <p:ph idx="1"/>
            <p:extLst>
              <p:ext uri="{D42A27DB-BD31-4B8C-83A1-F6EECF244321}">
                <p14:modId xmlns:p14="http://schemas.microsoft.com/office/powerpoint/2010/main" val="2847620829"/>
              </p:ext>
            </p:extLst>
          </p:nvPr>
        </p:nvGraphicFramePr>
        <p:xfrm>
          <a:off x="838200" y="1825625"/>
          <a:ext cx="10515600" cy="347980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528622354"/>
                    </a:ext>
                  </a:extLst>
                </a:gridCol>
                <a:gridCol w="5257800">
                  <a:extLst>
                    <a:ext uri="{9D8B030D-6E8A-4147-A177-3AD203B41FA5}">
                      <a16:colId xmlns:a16="http://schemas.microsoft.com/office/drawing/2014/main" val="2594277554"/>
                    </a:ext>
                  </a:extLst>
                </a:gridCol>
              </a:tblGrid>
              <a:tr h="370840">
                <a:tc>
                  <a:txBody>
                    <a:bodyPr/>
                    <a:lstStyle/>
                    <a:p>
                      <a:r>
                        <a:rPr lang="en-US" sz="1800" b="1" kern="1200" dirty="0">
                          <a:solidFill>
                            <a:schemeClr val="lt1"/>
                          </a:solidFill>
                          <a:effectLst/>
                          <a:latin typeface="+mn-lt"/>
                          <a:ea typeface="+mn-ea"/>
                          <a:cs typeface="+mn-cs"/>
                        </a:rPr>
                        <a:t>Blocking Code</a:t>
                      </a:r>
                      <a:endParaRPr lang="en-IN" dirty="0"/>
                    </a:p>
                  </a:txBody>
                  <a:tcPr/>
                </a:tc>
                <a:tc>
                  <a:txBody>
                    <a:bodyPr/>
                    <a:lstStyle/>
                    <a:p>
                      <a:r>
                        <a:rPr lang="en-US" sz="1800" b="1" kern="1200" dirty="0">
                          <a:solidFill>
                            <a:schemeClr val="lt1"/>
                          </a:solidFill>
                          <a:effectLst/>
                          <a:latin typeface="+mn-lt"/>
                          <a:ea typeface="+mn-ea"/>
                          <a:cs typeface="+mn-cs"/>
                        </a:rPr>
                        <a:t>Non-Blocking Code</a:t>
                      </a:r>
                      <a:endParaRPr lang="en-IN" dirty="0"/>
                    </a:p>
                  </a:txBody>
                  <a:tcPr/>
                </a:tc>
                <a:extLst>
                  <a:ext uri="{0D108BD9-81ED-4DB2-BD59-A6C34878D82A}">
                    <a16:rowId xmlns:a16="http://schemas.microsoft.com/office/drawing/2014/main" val="3221674258"/>
                  </a:ext>
                </a:extLst>
              </a:tr>
              <a:tr h="370840">
                <a:tc>
                  <a:txBody>
                    <a:bodyPr/>
                    <a:lstStyle/>
                    <a:p>
                      <a:r>
                        <a:rPr lang="en-US" sz="1800" kern="1200" dirty="0">
                          <a:solidFill>
                            <a:schemeClr val="dk1"/>
                          </a:solidFill>
                          <a:effectLst/>
                          <a:latin typeface="+mn-lt"/>
                          <a:ea typeface="+mn-ea"/>
                          <a:cs typeface="+mn-cs"/>
                        </a:rPr>
                        <a:t>var data=</a:t>
                      </a:r>
                      <a:r>
                        <a:rPr lang="en-US" sz="1800" kern="1200" dirty="0" err="1">
                          <a:solidFill>
                            <a:schemeClr val="dk1"/>
                          </a:solidFill>
                          <a:effectLst/>
                          <a:latin typeface="+mn-lt"/>
                          <a:ea typeface="+mn-ea"/>
                          <a:cs typeface="+mn-cs"/>
                        </a:rPr>
                        <a:t>fs.readFile</a:t>
                      </a:r>
                      <a:r>
                        <a:rPr lang="en-US" sz="1800" kern="1200" dirty="0">
                          <a:solidFill>
                            <a:schemeClr val="dk1"/>
                          </a:solidFill>
                          <a:effectLst/>
                          <a:latin typeface="+mn-lt"/>
                          <a:ea typeface="+mn-ea"/>
                          <a:cs typeface="+mn-cs"/>
                        </a:rPr>
                        <a:t>('input.txt');</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console.log(data);</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console.log('code completed');</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Output:</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reading text file</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code completed</a:t>
                      </a:r>
                      <a:endParaRPr lang="en-IN" sz="1800" kern="1200" dirty="0">
                        <a:solidFill>
                          <a:schemeClr val="dk1"/>
                        </a:solidFill>
                        <a:effectLst/>
                        <a:latin typeface="+mn-lt"/>
                        <a:ea typeface="+mn-ea"/>
                        <a:cs typeface="+mn-cs"/>
                      </a:endParaRPr>
                    </a:p>
                    <a:p>
                      <a:endParaRPr lang="en-IN" dirty="0"/>
                    </a:p>
                  </a:txBody>
                  <a:tcPr/>
                </a:tc>
                <a:tc>
                  <a:txBody>
                    <a:bodyPr/>
                    <a:lstStyle/>
                    <a:p>
                      <a:r>
                        <a:rPr lang="en-US" sz="1800" kern="1200" dirty="0" err="1">
                          <a:solidFill>
                            <a:schemeClr val="dk1"/>
                          </a:solidFill>
                          <a:effectLst/>
                          <a:latin typeface="+mn-lt"/>
                          <a:ea typeface="+mn-ea"/>
                          <a:cs typeface="+mn-cs"/>
                        </a:rPr>
                        <a:t>fs.readFile</a:t>
                      </a:r>
                      <a:r>
                        <a:rPr lang="en-US" sz="1800" kern="1200" dirty="0">
                          <a:solidFill>
                            <a:schemeClr val="dk1"/>
                          </a:solidFill>
                          <a:effectLst/>
                          <a:latin typeface="+mn-lt"/>
                          <a:ea typeface="+mn-ea"/>
                          <a:cs typeface="+mn-cs"/>
                        </a:rPr>
                        <a:t>('</a:t>
                      </a:r>
                      <a:r>
                        <a:rPr lang="en-US" sz="1800" kern="1200" dirty="0" err="1">
                          <a:solidFill>
                            <a:schemeClr val="dk1"/>
                          </a:solidFill>
                          <a:effectLst/>
                          <a:latin typeface="+mn-lt"/>
                          <a:ea typeface="+mn-ea"/>
                          <a:cs typeface="+mn-cs"/>
                        </a:rPr>
                        <a:t>input.txt',function</a:t>
                      </a:r>
                      <a:r>
                        <a:rPr lang="en-US" sz="1800" kern="1200" dirty="0">
                          <a:solidFill>
                            <a:schemeClr val="dk1"/>
                          </a:solidFill>
                          <a:effectLst/>
                          <a:latin typeface="+mn-lt"/>
                          <a:ea typeface="+mn-ea"/>
                          <a:cs typeface="+mn-cs"/>
                        </a:rPr>
                        <a:t>(</a:t>
                      </a:r>
                      <a:r>
                        <a:rPr lang="en-US" sz="1800" kern="1200" dirty="0" err="1">
                          <a:solidFill>
                            <a:schemeClr val="dk1"/>
                          </a:solidFill>
                          <a:effectLst/>
                          <a:latin typeface="+mn-lt"/>
                          <a:ea typeface="+mn-ea"/>
                          <a:cs typeface="+mn-cs"/>
                        </a:rPr>
                        <a:t>err,data</a:t>
                      </a:r>
                      <a:r>
                        <a:rPr lang="en-US" sz="1800" kern="1200" dirty="0">
                          <a:solidFill>
                            <a:schemeClr val="dk1"/>
                          </a:solidFill>
                          <a:effectLst/>
                          <a:latin typeface="+mn-lt"/>
                          <a:ea typeface="+mn-ea"/>
                          <a:cs typeface="+mn-cs"/>
                        </a:rPr>
                        <a:t>){</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if(err){</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console.log(</a:t>
                      </a:r>
                      <a:r>
                        <a:rPr lang="en-US" sz="1800" kern="1200" dirty="0" err="1">
                          <a:solidFill>
                            <a:schemeClr val="dk1"/>
                          </a:solidFill>
                          <a:effectLst/>
                          <a:latin typeface="+mn-lt"/>
                          <a:ea typeface="+mn-ea"/>
                          <a:cs typeface="+mn-cs"/>
                        </a:rPr>
                        <a:t>err.message</a:t>
                      </a:r>
                      <a:r>
                        <a:rPr lang="en-US" sz="1800" kern="1200" dirty="0">
                          <a:solidFill>
                            <a:schemeClr val="dk1"/>
                          </a:solidFill>
                          <a:effectLst/>
                          <a:latin typeface="+mn-lt"/>
                          <a:ea typeface="+mn-ea"/>
                          <a:cs typeface="+mn-cs"/>
                        </a:rPr>
                        <a:t>);</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console.log(data);</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console.log('code completed');</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 </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Output:</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code completed</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reading text file</a:t>
                      </a:r>
                      <a:endParaRPr lang="en-IN" sz="1800" kern="1200" dirty="0">
                        <a:solidFill>
                          <a:schemeClr val="dk1"/>
                        </a:solidFill>
                        <a:effectLst/>
                        <a:latin typeface="+mn-lt"/>
                        <a:ea typeface="+mn-ea"/>
                        <a:cs typeface="+mn-cs"/>
                      </a:endParaRPr>
                    </a:p>
                  </a:txBody>
                  <a:tcPr/>
                </a:tc>
                <a:extLst>
                  <a:ext uri="{0D108BD9-81ED-4DB2-BD59-A6C34878D82A}">
                    <a16:rowId xmlns:a16="http://schemas.microsoft.com/office/drawing/2014/main" val="1723265385"/>
                  </a:ext>
                </a:extLst>
              </a:tr>
            </a:tbl>
          </a:graphicData>
        </a:graphic>
      </p:graphicFrame>
    </p:spTree>
    <p:extLst>
      <p:ext uri="{BB962C8B-B14F-4D97-AF65-F5344CB8AC3E}">
        <p14:creationId xmlns:p14="http://schemas.microsoft.com/office/powerpoint/2010/main" val="26944297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C49FA-8A00-5661-578F-3DE31848130B}"/>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what is event emitter?</a:t>
            </a:r>
            <a:endParaRPr lang="en-IN" dirty="0"/>
          </a:p>
        </p:txBody>
      </p:sp>
      <p:sp>
        <p:nvSpPr>
          <p:cNvPr id="3" name="Content Placeholder 2">
            <a:extLst>
              <a:ext uri="{FF2B5EF4-FFF2-40B4-BE49-F238E27FC236}">
                <a16:creationId xmlns:a16="http://schemas.microsoft.com/office/drawing/2014/main" id="{D17B6001-3FF8-EA68-7ABB-DA6126A70227}"/>
              </a:ext>
            </a:extLst>
          </p:cNvPr>
          <p:cNvSpPr>
            <a:spLocks noGrp="1"/>
          </p:cNvSpPr>
          <p:nvPr>
            <p:ph idx="1"/>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 It is nothing but fire the event whenever it is required.</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const event=require('event');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const </a:t>
            </a:r>
            <a:r>
              <a:rPr lang="en-US" sz="1800" dirty="0" err="1">
                <a:effectLst/>
                <a:latin typeface="Calibri" panose="020F0502020204030204" pitchFamily="34" charset="0"/>
                <a:ea typeface="Calibri" panose="020F0502020204030204" pitchFamily="34" charset="0"/>
                <a:cs typeface="Arial" panose="020B0604020202020204" pitchFamily="34" charset="0"/>
              </a:rPr>
              <a:t>event_instance</a:t>
            </a:r>
            <a:r>
              <a:rPr lang="en-US" sz="1800" dirty="0">
                <a:effectLst/>
                <a:latin typeface="Calibri" panose="020F0502020204030204" pitchFamily="34" charset="0"/>
                <a:ea typeface="Calibri" panose="020F0502020204030204" pitchFamily="34" charset="0"/>
                <a:cs typeface="Arial" panose="020B0604020202020204" pitchFamily="34" charset="0"/>
              </a:rPr>
              <a:t>=new </a:t>
            </a:r>
            <a:r>
              <a:rPr lang="en-US" sz="1800" dirty="0" err="1">
                <a:effectLst/>
                <a:latin typeface="Calibri" panose="020F0502020204030204" pitchFamily="34" charset="0"/>
                <a:ea typeface="Calibri" panose="020F0502020204030204" pitchFamily="34" charset="0"/>
                <a:cs typeface="Arial" panose="020B0604020202020204" pitchFamily="34" charset="0"/>
              </a:rPr>
              <a:t>event.EventEmitter</a:t>
            </a: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--&gt;Through above event instance we can fire the respective event which supports </a:t>
            </a:r>
            <a:r>
              <a:rPr lang="en-US" sz="1800" dirty="0" err="1">
                <a:effectLst/>
                <a:latin typeface="Calibri" panose="020F0502020204030204" pitchFamily="34" charset="0"/>
                <a:ea typeface="Calibri" panose="020F0502020204030204" pitchFamily="34" charset="0"/>
                <a:cs typeface="Arial" panose="020B0604020202020204" pitchFamily="34" charset="0"/>
              </a:rPr>
              <a:t>event.on</a:t>
            </a:r>
            <a:r>
              <a:rPr lang="en-US" sz="1800" dirty="0">
                <a:effectLst/>
                <a:latin typeface="Calibri" panose="020F0502020204030204" pitchFamily="34" charset="0"/>
                <a:ea typeface="Calibri" panose="020F0502020204030204" pitchFamily="34" charset="0"/>
                <a:cs typeface="Arial" panose="020B0604020202020204" pitchFamily="34" charset="0"/>
              </a:rPr>
              <a:t> etc....</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9543812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F4932-0EBC-B363-259F-61DE0E11D317}"/>
              </a:ext>
            </a:extLst>
          </p:cNvPr>
          <p:cNvSpPr>
            <a:spLocks noGrp="1"/>
          </p:cNvSpPr>
          <p:nvPr>
            <p:ph type="title"/>
          </p:nvPr>
        </p:nvSpPr>
        <p:spPr/>
        <p:txBody>
          <a:bodyPr/>
          <a:lstStyle/>
          <a:p>
            <a:r>
              <a:rPr lang="en-US" sz="1800" b="1" dirty="0">
                <a:effectLst/>
                <a:latin typeface="Calibri" panose="020F0502020204030204" pitchFamily="34" charset="0"/>
                <a:ea typeface="Calibri" panose="020F0502020204030204" pitchFamily="34" charset="0"/>
                <a:cs typeface="Arial" panose="020B0604020202020204" pitchFamily="34" charset="0"/>
              </a:rPr>
              <a:t>How many types of streams are present in node?</a:t>
            </a:r>
            <a:endParaRPr lang="en-IN" dirty="0"/>
          </a:p>
        </p:txBody>
      </p:sp>
      <p:sp>
        <p:nvSpPr>
          <p:cNvPr id="3" name="Content Placeholder 2">
            <a:extLst>
              <a:ext uri="{FF2B5EF4-FFF2-40B4-BE49-F238E27FC236}">
                <a16:creationId xmlns:a16="http://schemas.microsoft.com/office/drawing/2014/main" id="{963E4942-CEB6-2EDA-CDA2-FCA42E405FC6}"/>
              </a:ext>
            </a:extLst>
          </p:cNvPr>
          <p:cNvSpPr>
            <a:spLocks noGrp="1"/>
          </p:cNvSpPr>
          <p:nvPr>
            <p:ph idx="1"/>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a. 1. Readable 2. Writable 3. Duplex 4. Transform.</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---&gt;</a:t>
            </a:r>
            <a:r>
              <a:rPr lang="en-US" sz="1800" dirty="0" err="1">
                <a:effectLst/>
                <a:latin typeface="Calibri" panose="020F0502020204030204" pitchFamily="34" charset="0"/>
                <a:ea typeface="Calibri" panose="020F0502020204030204" pitchFamily="34" charset="0"/>
                <a:cs typeface="Arial" panose="020B0604020202020204" pitchFamily="34" charset="0"/>
              </a:rPr>
              <a:t>fs.open</a:t>
            </a:r>
            <a:r>
              <a:rPr lang="en-US" sz="1800" dirty="0">
                <a:effectLst/>
                <a:latin typeface="Calibri" panose="020F0502020204030204" pitchFamily="34" charset="0"/>
                <a:ea typeface="Calibri" panose="020F0502020204030204" pitchFamily="34" charset="0"/>
                <a:cs typeface="Arial" panose="020B0604020202020204" pitchFamily="34" charset="0"/>
              </a:rPr>
              <a:t>(</a:t>
            </a:r>
            <a:r>
              <a:rPr lang="en-US" sz="1800" dirty="0" err="1">
                <a:effectLst/>
                <a:latin typeface="Calibri" panose="020F0502020204030204" pitchFamily="34" charset="0"/>
                <a:ea typeface="Calibri" panose="020F0502020204030204" pitchFamily="34" charset="0"/>
                <a:cs typeface="Arial" panose="020B0604020202020204" pitchFamily="34" charset="0"/>
              </a:rPr>
              <a:t>path,flags</a:t>
            </a:r>
            <a:r>
              <a:rPr lang="en-US" sz="1800" dirty="0">
                <a:effectLst/>
                <a:latin typeface="Calibri" panose="020F0502020204030204" pitchFamily="34" charset="0"/>
                <a:ea typeface="Calibri" panose="020F0502020204030204" pitchFamily="34" charset="0"/>
                <a:cs typeface="Arial" panose="020B0604020202020204" pitchFamily="34" charset="0"/>
              </a:rPr>
              <a:t>[,mode],callback);</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7080406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8A7C5-01B3-751D-94E3-B89E49CB5CE6}"/>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How can you avoid callback hell?</a:t>
            </a:r>
            <a:endParaRPr lang="en-IN" dirty="0"/>
          </a:p>
        </p:txBody>
      </p:sp>
      <p:sp>
        <p:nvSpPr>
          <p:cNvPr id="3" name="Content Placeholder 2">
            <a:extLst>
              <a:ext uri="{FF2B5EF4-FFF2-40B4-BE49-F238E27FC236}">
                <a16:creationId xmlns:a16="http://schemas.microsoft.com/office/drawing/2014/main" id="{DAB0CB4E-FBF8-CB69-9243-9D20B39AA4A1}"/>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callback hell is avoided by using promises, modularization, </a:t>
            </a:r>
            <a:r>
              <a:rPr lang="en-US" sz="1800" dirty="0" err="1">
                <a:effectLst/>
                <a:latin typeface="Calibri" panose="020F0502020204030204" pitchFamily="34" charset="0"/>
                <a:ea typeface="Calibri" panose="020F0502020204030204" pitchFamily="34" charset="0"/>
                <a:cs typeface="Arial" panose="020B0604020202020204" pitchFamily="34" charset="0"/>
              </a:rPr>
              <a:t>asyn</a:t>
            </a:r>
            <a:r>
              <a:rPr lang="en-US" sz="1800" dirty="0">
                <a:effectLst/>
                <a:latin typeface="Calibri" panose="020F0502020204030204" pitchFamily="34" charset="0"/>
                <a:ea typeface="Calibri" panose="020F0502020204030204" pitchFamily="34" charset="0"/>
                <a:cs typeface="Arial" panose="020B0604020202020204" pitchFamily="34" charset="0"/>
              </a:rPr>
              <a:t>/await function calling.</a:t>
            </a:r>
            <a:endParaRPr lang="en-IN" dirty="0"/>
          </a:p>
        </p:txBody>
      </p:sp>
    </p:spTree>
    <p:extLst>
      <p:ext uri="{BB962C8B-B14F-4D97-AF65-F5344CB8AC3E}">
        <p14:creationId xmlns:p14="http://schemas.microsoft.com/office/powerpoint/2010/main" val="20299518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6C38-FC60-3EE7-0D37-9B2A7820F3F4}"/>
              </a:ext>
            </a:extLst>
          </p:cNvPr>
          <p:cNvSpPr>
            <a:spLocks noGrp="1"/>
          </p:cNvSpPr>
          <p:nvPr>
            <p:ph type="title"/>
          </p:nvPr>
        </p:nvSpPr>
        <p:spPr/>
        <p:txBody>
          <a:bodyPr/>
          <a:lstStyle/>
          <a:p>
            <a:r>
              <a:rPr lang="en-US" sz="1800" b="1" dirty="0">
                <a:effectLst/>
                <a:latin typeface="Calibri" panose="020F0502020204030204" pitchFamily="34" charset="0"/>
                <a:ea typeface="Calibri" panose="020F0502020204030204" pitchFamily="34" charset="0"/>
                <a:cs typeface="Arial" panose="020B0604020202020204" pitchFamily="34" charset="0"/>
              </a:rPr>
              <a:t>What is event Looping?</a:t>
            </a:r>
            <a:endParaRPr lang="en-IN" dirty="0"/>
          </a:p>
        </p:txBody>
      </p:sp>
      <p:sp>
        <p:nvSpPr>
          <p:cNvPr id="3" name="Content Placeholder 2">
            <a:extLst>
              <a:ext uri="{FF2B5EF4-FFF2-40B4-BE49-F238E27FC236}">
                <a16:creationId xmlns:a16="http://schemas.microsoft.com/office/drawing/2014/main" id="{E18C308A-41CE-03E2-3F99-A3F6F28A5C76}"/>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To Process the external events and convert them into callback invocations we use event loops.</a:t>
            </a:r>
            <a:endParaRPr lang="en-IN" dirty="0"/>
          </a:p>
        </p:txBody>
      </p:sp>
    </p:spTree>
    <p:extLst>
      <p:ext uri="{BB962C8B-B14F-4D97-AF65-F5344CB8AC3E}">
        <p14:creationId xmlns:p14="http://schemas.microsoft.com/office/powerpoint/2010/main" val="4759581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7FD7C-2615-1D59-7AE8-B877A31D1C7D}"/>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Pros and cons of node </a:t>
            </a:r>
            <a:r>
              <a:rPr lang="en-US" sz="1800" b="1" kern="0" dirty="0" err="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js</a:t>
            </a:r>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a:t>
            </a:r>
            <a:endParaRPr lang="en-IN" dirty="0"/>
          </a:p>
        </p:txBody>
      </p:sp>
      <p:sp>
        <p:nvSpPr>
          <p:cNvPr id="3" name="Content Placeholder 2">
            <a:extLst>
              <a:ext uri="{FF2B5EF4-FFF2-40B4-BE49-F238E27FC236}">
                <a16:creationId xmlns:a16="http://schemas.microsoft.com/office/drawing/2014/main" id="{F1E9C60C-2196-D6BD-C7F7-0869B1ACA04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73392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33011-DB13-1A36-E49B-4B29172154FF}"/>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what is module in node </a:t>
            </a:r>
            <a:r>
              <a:rPr lang="en-US" sz="1800" b="1" kern="0" dirty="0" err="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js</a:t>
            </a:r>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a:t>
            </a:r>
            <a:endParaRPr lang="en-IN" dirty="0"/>
          </a:p>
        </p:txBody>
      </p:sp>
      <p:sp>
        <p:nvSpPr>
          <p:cNvPr id="3" name="Content Placeholder 2">
            <a:extLst>
              <a:ext uri="{FF2B5EF4-FFF2-40B4-BE49-F238E27FC236}">
                <a16:creationId xmlns:a16="http://schemas.microsoft.com/office/drawing/2014/main" id="{E5B12831-A094-BB7C-F993-78E82ED3A892}"/>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module is a simple or complex functionality organized in single or multiple file which can be used in throughout the application.</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r>
              <a:rPr lang="en-IN" dirty="0"/>
              <a:t>Example:-</a:t>
            </a:r>
          </a:p>
        </p:txBody>
      </p:sp>
    </p:spTree>
    <p:extLst>
      <p:ext uri="{BB962C8B-B14F-4D97-AF65-F5344CB8AC3E}">
        <p14:creationId xmlns:p14="http://schemas.microsoft.com/office/powerpoint/2010/main" val="13370847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9EEF-1AB7-4EE8-11EA-F40059CEBBB9}"/>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Diff b/w general and arrow functions?</a:t>
            </a:r>
            <a:endParaRPr lang="en-IN" dirty="0"/>
          </a:p>
        </p:txBody>
      </p:sp>
      <p:sp>
        <p:nvSpPr>
          <p:cNvPr id="3" name="Content Placeholder 2">
            <a:extLst>
              <a:ext uri="{FF2B5EF4-FFF2-40B4-BE49-F238E27FC236}">
                <a16:creationId xmlns:a16="http://schemas.microsoft.com/office/drawing/2014/main" id="{D43DD480-F141-4C96-F266-081A519ECDF0}"/>
              </a:ext>
            </a:extLst>
          </p:cNvPr>
          <p:cNvSpPr>
            <a:spLocks noGrp="1"/>
          </p:cNvSpPr>
          <p:nvPr>
            <p:ph idx="1"/>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this behavior is changes in both arrow and general functions'</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--&gt;Named expression functions.</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41016993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A3DDC-2C91-2B75-3DE9-8C4BF23BBF40}"/>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For </a:t>
            </a:r>
            <a:r>
              <a:rPr lang="en-US" sz="1800" b="1" kern="0" dirty="0" err="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js</a:t>
            </a:r>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 event loop properties</a:t>
            </a:r>
            <a:endParaRPr lang="en-IN" dirty="0"/>
          </a:p>
        </p:txBody>
      </p:sp>
      <p:sp>
        <p:nvSpPr>
          <p:cNvPr id="3" name="Content Placeholder 2">
            <a:extLst>
              <a:ext uri="{FF2B5EF4-FFF2-40B4-BE49-F238E27FC236}">
                <a16:creationId xmlns:a16="http://schemas.microsoft.com/office/drawing/2014/main" id="{E36BB043-78C0-0055-0D5D-2AA307868419}"/>
              </a:ext>
            </a:extLst>
          </p:cNvPr>
          <p:cNvSpPr>
            <a:spLocks noGrp="1"/>
          </p:cNvSpPr>
          <p:nvPr>
            <p:ph idx="1"/>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1.Heap</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2.Stack</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3.Web </a:t>
            </a:r>
            <a:r>
              <a:rPr lang="en-US" sz="1800" dirty="0" err="1">
                <a:effectLst/>
                <a:latin typeface="Calibri" panose="020F0502020204030204" pitchFamily="34" charset="0"/>
                <a:ea typeface="Calibri" panose="020F0502020204030204" pitchFamily="34" charset="0"/>
                <a:cs typeface="Arial" panose="020B0604020202020204" pitchFamily="34" charset="0"/>
              </a:rPr>
              <a:t>Api</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4.Queue</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5.Event Loop.</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988156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484D0A86-62E6-47C2-8545-24EE967B214F}"/>
              </a:ext>
            </a:extLst>
          </p:cNvPr>
          <p:cNvSpPr>
            <a:spLocks noGrp="1"/>
          </p:cNvSpPr>
          <p:nvPr>
            <p:ph type="title"/>
          </p:nvPr>
        </p:nvSpPr>
        <p:spPr>
          <a:xfrm>
            <a:off x="1245072" y="1289765"/>
            <a:ext cx="3651101" cy="4270963"/>
          </a:xfrm>
        </p:spPr>
        <p:txBody>
          <a:bodyPr anchor="ctr">
            <a:normAutofit/>
          </a:bodyPr>
          <a:lstStyle/>
          <a:p>
            <a:pPr algn="ctr"/>
            <a:r>
              <a:rPr lang="en-US" sz="4000" b="1" i="0">
                <a:solidFill>
                  <a:schemeClr val="bg1"/>
                </a:solidFill>
                <a:effectLst/>
                <a:latin typeface="-apple-system"/>
              </a:rPr>
              <a:t>How is Node.js better than other frameworks most popularly used?</a:t>
            </a:r>
            <a:endParaRPr lang="en-IN" sz="4000">
              <a:solidFill>
                <a:schemeClr val="bg1"/>
              </a:solidFill>
            </a:endParaRPr>
          </a:p>
        </p:txBody>
      </p:sp>
      <p:sp>
        <p:nvSpPr>
          <p:cNvPr id="27"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29"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1BA79205-CB3B-4CCD-87C5-6EF54B7B022B}"/>
              </a:ext>
            </a:extLst>
          </p:cNvPr>
          <p:cNvSpPr>
            <a:spLocks noGrp="1"/>
          </p:cNvSpPr>
          <p:nvPr>
            <p:ph idx="1"/>
          </p:nvPr>
        </p:nvSpPr>
        <p:spPr>
          <a:xfrm>
            <a:off x="6397039" y="381935"/>
            <a:ext cx="4685916" cy="5974415"/>
          </a:xfrm>
        </p:spPr>
        <p:txBody>
          <a:bodyPr anchor="ctr">
            <a:normAutofit/>
          </a:bodyPr>
          <a:lstStyle/>
          <a:p>
            <a:r>
              <a:rPr lang="en-US" sz="1800" b="0" i="0">
                <a:effectLst/>
                <a:latin typeface="-apple-system"/>
              </a:rPr>
              <a:t>Node.js provides simplicity in development because of its non-blocking I/O and even-based model results in short response time and concurrent processing, unlike other frameworks where developers must use thread management. </a:t>
            </a:r>
            <a:endParaRPr lang="en-IN" sz="1800"/>
          </a:p>
        </p:txBody>
      </p:sp>
      <p:sp>
        <p:nvSpPr>
          <p:cNvPr id="31"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33" name="Straight Connector 32">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39167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54FF5-BB10-54C4-0E43-6E34B956FF70}"/>
              </a:ext>
            </a:extLst>
          </p:cNvPr>
          <p:cNvSpPr>
            <a:spLocks noGrp="1"/>
          </p:cNvSpPr>
          <p:nvPr>
            <p:ph type="title"/>
          </p:nvPr>
        </p:nvSpPr>
        <p:spPr/>
        <p:txBody>
          <a:bodyPr/>
          <a:lstStyle/>
          <a:p>
            <a:r>
              <a:rPr lang="en-US" sz="1800" b="1" dirty="0">
                <a:effectLst/>
                <a:latin typeface="Calibri" panose="020F0502020204030204" pitchFamily="34" charset="0"/>
                <a:ea typeface="Calibri" panose="020F0502020204030204" pitchFamily="34" charset="0"/>
                <a:cs typeface="Arial" panose="020B0604020202020204" pitchFamily="34" charset="0"/>
              </a:rPr>
              <a:t>For Node </a:t>
            </a:r>
            <a:r>
              <a:rPr lang="en-US" sz="1800" b="1" dirty="0" err="1">
                <a:effectLst/>
                <a:latin typeface="Calibri" panose="020F0502020204030204" pitchFamily="34" charset="0"/>
                <a:ea typeface="Calibri" panose="020F0502020204030204" pitchFamily="34" charset="0"/>
                <a:cs typeface="Arial" panose="020B0604020202020204" pitchFamily="34" charset="0"/>
              </a:rPr>
              <a:t>js</a:t>
            </a:r>
            <a:r>
              <a:rPr lang="en-US" sz="1800" b="1" dirty="0">
                <a:effectLst/>
                <a:latin typeface="Calibri" panose="020F0502020204030204" pitchFamily="34" charset="0"/>
                <a:ea typeface="Calibri" panose="020F0502020204030204" pitchFamily="34" charset="0"/>
                <a:cs typeface="Arial" panose="020B0604020202020204" pitchFamily="34" charset="0"/>
              </a:rPr>
              <a:t> Architecture</a:t>
            </a:r>
            <a:endParaRPr lang="en-IN" dirty="0"/>
          </a:p>
        </p:txBody>
      </p:sp>
      <p:sp>
        <p:nvSpPr>
          <p:cNvPr id="3" name="Content Placeholder 2">
            <a:extLst>
              <a:ext uri="{FF2B5EF4-FFF2-40B4-BE49-F238E27FC236}">
                <a16:creationId xmlns:a16="http://schemas.microsoft.com/office/drawing/2014/main" id="{988768E2-51C9-2ADF-7466-3DACC2C64FD0}"/>
              </a:ext>
            </a:extLst>
          </p:cNvPr>
          <p:cNvSpPr>
            <a:spLocks noGrp="1"/>
          </p:cNvSpPr>
          <p:nvPr>
            <p:ph idx="1"/>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client  req ===&gt;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client request =====&gt; event queue ==&gt; event loop ===&gt;[]==&gt;thread pool==&gt;D.B</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34306973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E1F8D-2008-D4F1-66B5-7B303E9CB721}"/>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What is event loop?</a:t>
            </a:r>
            <a:endParaRPr lang="en-IN" dirty="0"/>
          </a:p>
        </p:txBody>
      </p:sp>
      <p:sp>
        <p:nvSpPr>
          <p:cNvPr id="3" name="Content Placeholder 2">
            <a:extLst>
              <a:ext uri="{FF2B5EF4-FFF2-40B4-BE49-F238E27FC236}">
                <a16:creationId xmlns:a16="http://schemas.microsoft.com/office/drawing/2014/main" id="{7F5AE5B2-AE40-9872-EA5A-2CEEE09DF4C7}"/>
              </a:ext>
            </a:extLst>
          </p:cNvPr>
          <p:cNvSpPr>
            <a:spLocks noGrp="1"/>
          </p:cNvSpPr>
          <p:nvPr>
            <p:ph idx="1"/>
          </p:nvPr>
        </p:nvSpPr>
        <p:spPr/>
        <p:txBody>
          <a:bodyPr/>
          <a:lstStyle/>
          <a:p>
            <a:pPr marL="342900" lvl="0" indent="-342900">
              <a:lnSpc>
                <a:spcPct val="107000"/>
              </a:lnSpc>
              <a:spcAft>
                <a:spcPts val="800"/>
              </a:spcAft>
              <a:buFont typeface="+mj-lt"/>
              <a:buAutoNum type="alphaLcPeriod"/>
            </a:pPr>
            <a:r>
              <a:rPr lang="en-US" sz="1800" dirty="0">
                <a:effectLst/>
                <a:latin typeface="Calibri" panose="020F0502020204030204" pitchFamily="34" charset="0"/>
                <a:ea typeface="Calibri" panose="020F0502020204030204" pitchFamily="34" charset="0"/>
                <a:cs typeface="Arial" panose="020B0604020202020204" pitchFamily="34" charset="0"/>
              </a:rPr>
              <a:t>Event loop can perform non blocking </a:t>
            </a:r>
            <a:r>
              <a:rPr lang="en-US" sz="1800" dirty="0" err="1">
                <a:effectLst/>
                <a:latin typeface="Calibri" panose="020F0502020204030204" pitchFamily="34" charset="0"/>
                <a:ea typeface="Calibri" panose="020F0502020204030204" pitchFamily="34" charset="0"/>
                <a:cs typeface="Arial" panose="020B0604020202020204" pitchFamily="34" charset="0"/>
              </a:rPr>
              <a:t>i</a:t>
            </a:r>
            <a:r>
              <a:rPr lang="en-US" sz="1800" dirty="0">
                <a:effectLst/>
                <a:latin typeface="Calibri" panose="020F0502020204030204" pitchFamily="34" charset="0"/>
                <a:ea typeface="Calibri" panose="020F0502020204030204" pitchFamily="34" charset="0"/>
                <a:cs typeface="Arial" panose="020B0604020202020204" pitchFamily="34" charset="0"/>
              </a:rPr>
              <a:t>/o operations.</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457200">
              <a:lnSpc>
                <a:spcPct val="107000"/>
              </a:lnSpc>
              <a:spcAft>
                <a:spcPts val="800"/>
              </a:spcAft>
            </a:pPr>
            <a:r>
              <a:rPr lang="en-US" sz="1800" dirty="0" err="1">
                <a:effectLst/>
                <a:latin typeface="Calibri" panose="020F0502020204030204" pitchFamily="34" charset="0"/>
                <a:ea typeface="Calibri" panose="020F0502020204030204" pitchFamily="34" charset="0"/>
                <a:cs typeface="Arial" panose="020B0604020202020204" pitchFamily="34" charset="0"/>
              </a:rPr>
              <a:t>setTimeout</a:t>
            </a:r>
            <a:r>
              <a:rPr lang="en-US" sz="1800" dirty="0">
                <a:effectLst/>
                <a:latin typeface="Calibri" panose="020F0502020204030204" pitchFamily="34" charset="0"/>
                <a:ea typeface="Calibri" panose="020F0502020204030204" pitchFamily="34" charset="0"/>
                <a:cs typeface="Arial" panose="020B0604020202020204" pitchFamily="34" charset="0"/>
              </a:rPr>
              <a:t>(()=&gt;{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457200">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console.log('');</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457200">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4006770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EA54F-E77D-EC35-7C73-49A8B90D310B}"/>
              </a:ext>
            </a:extLst>
          </p:cNvPr>
          <p:cNvSpPr>
            <a:spLocks noGrp="1"/>
          </p:cNvSpPr>
          <p:nvPr>
            <p:ph type="title"/>
          </p:nvPr>
        </p:nvSpPr>
        <p:spPr/>
        <p:txBody>
          <a:bodyPr/>
          <a:lstStyle/>
          <a:p>
            <a:r>
              <a:rPr lang="en-US" sz="1800" b="1" dirty="0">
                <a:effectLst/>
                <a:latin typeface="Calibri" panose="020F0502020204030204" pitchFamily="34" charset="0"/>
                <a:ea typeface="Calibri" panose="020F0502020204030204" pitchFamily="34" charset="0"/>
                <a:cs typeface="Arial" panose="020B0604020202020204" pitchFamily="34" charset="0"/>
              </a:rPr>
              <a:t>what is object </a:t>
            </a:r>
            <a:r>
              <a:rPr lang="en-US" sz="1800" b="1" dirty="0" err="1">
                <a:effectLst/>
                <a:latin typeface="Calibri" panose="020F0502020204030204" pitchFamily="34" charset="0"/>
                <a:ea typeface="Calibri" panose="020F0502020204030204" pitchFamily="34" charset="0"/>
                <a:cs typeface="Arial" panose="020B0604020202020204" pitchFamily="34" charset="0"/>
              </a:rPr>
              <a:t>destructuring</a:t>
            </a:r>
            <a:r>
              <a:rPr lang="en-US" sz="1800" b="1" dirty="0">
                <a:effectLst/>
                <a:latin typeface="Calibri" panose="020F0502020204030204" pitchFamily="34" charset="0"/>
                <a:ea typeface="Calibri" panose="020F0502020204030204" pitchFamily="34" charset="0"/>
                <a:cs typeface="Arial" panose="020B0604020202020204" pitchFamily="34" charset="0"/>
              </a:rPr>
              <a:t>?</a:t>
            </a:r>
            <a:endParaRPr lang="en-IN" dirty="0"/>
          </a:p>
        </p:txBody>
      </p:sp>
      <p:sp>
        <p:nvSpPr>
          <p:cNvPr id="3" name="Content Placeholder 2">
            <a:extLst>
              <a:ext uri="{FF2B5EF4-FFF2-40B4-BE49-F238E27FC236}">
                <a16:creationId xmlns:a16="http://schemas.microsoft.com/office/drawing/2014/main" id="{01E6C573-3EB3-CFD0-0182-CA26D8931E4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4211717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2FCCE-A18E-6756-8FD2-271F667EC0A3}"/>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ES6 or ES2015 additional features:</a:t>
            </a:r>
            <a:endParaRPr lang="en-IN" dirty="0"/>
          </a:p>
        </p:txBody>
      </p:sp>
      <p:sp>
        <p:nvSpPr>
          <p:cNvPr id="3" name="Content Placeholder 2">
            <a:extLst>
              <a:ext uri="{FF2B5EF4-FFF2-40B4-BE49-F238E27FC236}">
                <a16:creationId xmlns:a16="http://schemas.microsoft.com/office/drawing/2014/main" id="{54988B75-D19B-AB29-39F0-A0E14975A7CA}"/>
              </a:ext>
            </a:extLst>
          </p:cNvPr>
          <p:cNvSpPr>
            <a:spLocks noGrp="1"/>
          </p:cNvSpPr>
          <p:nvPr>
            <p:ph idx="1"/>
          </p:nvPr>
        </p:nvSpPr>
        <p:spPr/>
        <p:txBody>
          <a:bodyPr>
            <a:normAutofit fontScale="85000" lnSpcReduction="20000"/>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Object </a:t>
            </a:r>
            <a:r>
              <a:rPr lang="en-US" sz="1800" dirty="0" err="1">
                <a:effectLst/>
                <a:latin typeface="Calibri" panose="020F0502020204030204" pitchFamily="34" charset="0"/>
                <a:ea typeface="Calibri" panose="020F0502020204030204" pitchFamily="34" charset="0"/>
                <a:cs typeface="Arial" panose="020B0604020202020204" pitchFamily="34" charset="0"/>
              </a:rPr>
              <a:t>destructuring</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--&gt;arrow functions</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--&gt;template literals(`${err}` </a:t>
            </a:r>
            <a:r>
              <a:rPr lang="en-US" sz="1800" dirty="0" err="1">
                <a:effectLst/>
                <a:latin typeface="Calibri" panose="020F0502020204030204" pitchFamily="34" charset="0"/>
                <a:ea typeface="Calibri" panose="020F0502020204030204" pitchFamily="34" charset="0"/>
                <a:cs typeface="Arial" panose="020B0604020202020204" pitchFamily="34" charset="0"/>
              </a:rPr>
              <a:t>stringify</a:t>
            </a:r>
            <a:r>
              <a:rPr lang="en-US" sz="1800" dirty="0">
                <a:effectLst/>
                <a:latin typeface="Calibri" panose="020F0502020204030204" pitchFamily="34" charset="0"/>
                <a:ea typeface="Calibri" panose="020F0502020204030204" pitchFamily="34" charset="0"/>
                <a:cs typeface="Arial" panose="020B0604020202020204" pitchFamily="34" charset="0"/>
              </a:rPr>
              <a:t> in  our snr)</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--&gt;classes</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--&gt;Spread Operator</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--&gt;Types of object declaration.</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b="1" dirty="0">
                <a:effectLst/>
                <a:latin typeface="Calibri" panose="020F0502020204030204" pitchFamily="34" charset="0"/>
                <a:ea typeface="Calibri" panose="020F0502020204030204" pitchFamily="34" charset="0"/>
                <a:cs typeface="Arial" panose="020B0604020202020204" pitchFamily="34" charset="0"/>
              </a:rPr>
              <a:t>Difference:</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var a = </a:t>
            </a:r>
            <a:r>
              <a:rPr lang="en-US" sz="1800" dirty="0" err="1">
                <a:effectLst/>
                <a:latin typeface="Calibri" panose="020F0502020204030204" pitchFamily="34" charset="0"/>
                <a:ea typeface="Calibri" panose="020F0502020204030204" pitchFamily="34" charset="0"/>
                <a:cs typeface="Arial" panose="020B0604020202020204" pitchFamily="34" charset="0"/>
              </a:rPr>
              <a:t>Object.create</a:t>
            </a:r>
            <a:r>
              <a:rPr lang="en-US" sz="1800" dirty="0">
                <a:effectLst/>
                <a:latin typeface="Calibri" panose="020F0502020204030204" pitchFamily="34" charset="0"/>
                <a:ea typeface="Calibri" panose="020F0502020204030204" pitchFamily="34" charset="0"/>
                <a:cs typeface="Arial" panose="020B0604020202020204" pitchFamily="34" charset="0"/>
              </a:rPr>
              <a:t>(null); is not the same as var a =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var a = </a:t>
            </a:r>
            <a:r>
              <a:rPr lang="en-US" sz="1800" dirty="0" err="1">
                <a:effectLst/>
                <a:latin typeface="Calibri" panose="020F0502020204030204" pitchFamily="34" charset="0"/>
                <a:ea typeface="Calibri" panose="020F0502020204030204" pitchFamily="34" charset="0"/>
                <a:cs typeface="Arial" panose="020B0604020202020204" pitchFamily="34" charset="0"/>
              </a:rPr>
              <a:t>Object.create</a:t>
            </a:r>
            <a:r>
              <a:rPr lang="en-US" sz="1800" dirty="0">
                <a:effectLst/>
                <a:latin typeface="Calibri" panose="020F0502020204030204" pitchFamily="34" charset="0"/>
                <a:ea typeface="Calibri" panose="020F0502020204030204" pitchFamily="34" charset="0"/>
                <a:cs typeface="Arial" panose="020B0604020202020204" pitchFamily="34" charset="0"/>
              </a:rPr>
              <a:t>(null); sets the prototype of a as null where as</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var a = {}; sets the prototype of a as the Object </a:t>
            </a:r>
            <a:r>
              <a:rPr lang="en-US" sz="1800" dirty="0" err="1">
                <a:effectLst/>
                <a:latin typeface="Calibri" panose="020F0502020204030204" pitchFamily="34" charset="0"/>
                <a:ea typeface="Calibri" panose="020F0502020204030204" pitchFamily="34" charset="0"/>
                <a:cs typeface="Arial" panose="020B0604020202020204" pitchFamily="34" charset="0"/>
              </a:rPr>
              <a:t>object</a:t>
            </a:r>
            <a:r>
              <a:rPr lang="en-US" sz="1800" dirty="0">
                <a:effectLst/>
                <a:latin typeface="Calibri" panose="020F0502020204030204" pitchFamily="34" charset="0"/>
                <a:ea typeface="Calibri" panose="020F0502020204030204" pitchFamily="34"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0552543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2A155-7E89-0E36-ABC8-CECC6D6167C8}"/>
              </a:ext>
            </a:extLst>
          </p:cNvPr>
          <p:cNvSpPr>
            <a:spLocks noGrp="1"/>
          </p:cNvSpPr>
          <p:nvPr>
            <p:ph type="title"/>
          </p:nvPr>
        </p:nvSpPr>
        <p:spPr/>
        <p:txBody>
          <a:bodyPr/>
          <a:lstStyle/>
          <a:p>
            <a:r>
              <a:rPr lang="en-US" sz="1800" b="1" dirty="0">
                <a:effectLst/>
                <a:latin typeface="Calibri" panose="020F0502020204030204" pitchFamily="34" charset="0"/>
                <a:ea typeface="Calibri" panose="020F0502020204030204" pitchFamily="34" charset="0"/>
                <a:cs typeface="Arial" panose="020B0604020202020204" pitchFamily="34" charset="0"/>
              </a:rPr>
              <a:t>Event Loop Internal Properties</a:t>
            </a:r>
            <a:endParaRPr lang="en-IN" dirty="0"/>
          </a:p>
        </p:txBody>
      </p:sp>
      <p:sp>
        <p:nvSpPr>
          <p:cNvPr id="3" name="Content Placeholder 2">
            <a:extLst>
              <a:ext uri="{FF2B5EF4-FFF2-40B4-BE49-F238E27FC236}">
                <a16:creationId xmlns:a16="http://schemas.microsoft.com/office/drawing/2014/main" id="{2900941F-FF41-6CB5-2D6E-F88B175AD252}"/>
              </a:ext>
            </a:extLst>
          </p:cNvPr>
          <p:cNvSpPr>
            <a:spLocks noGrp="1"/>
          </p:cNvSpPr>
          <p:nvPr>
            <p:ph idx="1"/>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1.Timers--&gt;Used for </a:t>
            </a:r>
            <a:r>
              <a:rPr lang="en-US" sz="1800" dirty="0" err="1">
                <a:effectLst/>
                <a:latin typeface="Calibri" panose="020F0502020204030204" pitchFamily="34" charset="0"/>
                <a:ea typeface="Calibri" panose="020F0502020204030204" pitchFamily="34" charset="0"/>
                <a:cs typeface="Arial" panose="020B0604020202020204" pitchFamily="34" charset="0"/>
              </a:rPr>
              <a:t>setTimeOut</a:t>
            </a:r>
            <a:r>
              <a:rPr lang="en-US" sz="1800" dirty="0">
                <a:effectLst/>
                <a:latin typeface="Calibri" panose="020F0502020204030204" pitchFamily="34" charset="0"/>
                <a:ea typeface="Calibri" panose="020F0502020204030204" pitchFamily="34" charset="0"/>
                <a:cs typeface="Arial" panose="020B0604020202020204" pitchFamily="34" charset="0"/>
              </a:rPr>
              <a:t>() and </a:t>
            </a:r>
            <a:r>
              <a:rPr lang="en-US" sz="1800" dirty="0" err="1">
                <a:effectLst/>
                <a:latin typeface="Calibri" panose="020F0502020204030204" pitchFamily="34" charset="0"/>
                <a:ea typeface="Calibri" panose="020F0502020204030204" pitchFamily="34" charset="0"/>
                <a:cs typeface="Arial" panose="020B0604020202020204" pitchFamily="34" charset="0"/>
              </a:rPr>
              <a:t>setInterval</a:t>
            </a: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2.Pending </a:t>
            </a:r>
            <a:r>
              <a:rPr lang="en-US" sz="1800" dirty="0" err="1">
                <a:effectLst/>
                <a:latin typeface="Calibri" panose="020F0502020204030204" pitchFamily="34" charset="0"/>
                <a:ea typeface="Calibri" panose="020F0502020204030204" pitchFamily="34" charset="0"/>
                <a:cs typeface="Arial" panose="020B0604020202020204" pitchFamily="34" charset="0"/>
              </a:rPr>
              <a:t>CallBacks</a:t>
            </a:r>
            <a:r>
              <a:rPr lang="en-US" sz="1800" dirty="0">
                <a:effectLst/>
                <a:latin typeface="Calibri" panose="020F0502020204030204" pitchFamily="34" charset="0"/>
                <a:ea typeface="Calibri" panose="020F0502020204030204" pitchFamily="34" charset="0"/>
                <a:cs typeface="Arial" panose="020B0604020202020204" pitchFamily="34" charset="0"/>
              </a:rPr>
              <a:t>--&gt;I/O executions will be perform here.</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3.Ideal---&gt;Internal Operations are performed here.</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4.poll--&gt;Get the new I/O operations and executions performed here and timer can be set here.</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5.check--&gt;it will check the </a:t>
            </a:r>
            <a:r>
              <a:rPr lang="en-US" sz="1800" dirty="0" err="1">
                <a:effectLst/>
                <a:latin typeface="Calibri" panose="020F0502020204030204" pitchFamily="34" charset="0"/>
                <a:ea typeface="Calibri" panose="020F0502020204030204" pitchFamily="34" charset="0"/>
                <a:cs typeface="Arial" panose="020B0604020202020204" pitchFamily="34" charset="0"/>
              </a:rPr>
              <a:t>setTimeout</a:t>
            </a:r>
            <a:r>
              <a:rPr lang="en-US" sz="1800" dirty="0">
                <a:effectLst/>
                <a:latin typeface="Calibri" panose="020F0502020204030204" pitchFamily="34" charset="0"/>
                <a:ea typeface="Calibri" panose="020F0502020204030204" pitchFamily="34" charset="0"/>
                <a:cs typeface="Arial" panose="020B0604020202020204" pitchFamily="34" charset="0"/>
              </a:rPr>
              <a:t> threshold period.</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6.close callback--&gt;callbacks can close here.</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35996849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82B2F-674A-7006-DD6D-77C2C5B1D44C}"/>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exporting module</a:t>
            </a:r>
            <a:endParaRPr lang="en-IN" dirty="0"/>
          </a:p>
        </p:txBody>
      </p:sp>
      <p:sp>
        <p:nvSpPr>
          <p:cNvPr id="3" name="Content Placeholder 2">
            <a:extLst>
              <a:ext uri="{FF2B5EF4-FFF2-40B4-BE49-F238E27FC236}">
                <a16:creationId xmlns:a16="http://schemas.microsoft.com/office/drawing/2014/main" id="{AD34371E-6B9E-4FFB-5295-47BEE0B73F29}"/>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So, there are two types of exporting module will be there.</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514350" indent="-514350">
              <a:buFont typeface="+mj-lt"/>
              <a:buAutoNum type="arabicPeriod"/>
            </a:pPr>
            <a:endParaRPr lang="en-IN" dirty="0"/>
          </a:p>
        </p:txBody>
      </p:sp>
    </p:spTree>
    <p:extLst>
      <p:ext uri="{BB962C8B-B14F-4D97-AF65-F5344CB8AC3E}">
        <p14:creationId xmlns:p14="http://schemas.microsoft.com/office/powerpoint/2010/main" val="9539206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82C7-CCD8-C1E4-E3FC-582414E6C502}"/>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'use strict'</a:t>
            </a:r>
            <a:endParaRPr lang="en-IN" dirty="0"/>
          </a:p>
        </p:txBody>
      </p:sp>
      <p:sp>
        <p:nvSpPr>
          <p:cNvPr id="3" name="Content Placeholder 2">
            <a:extLst>
              <a:ext uri="{FF2B5EF4-FFF2-40B4-BE49-F238E27FC236}">
                <a16:creationId xmlns:a16="http://schemas.microsoft.com/office/drawing/2014/main" id="{EE8707F4-E2EE-8790-0C51-F60545DFBF7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102023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B43EE-E128-EB90-0888-75CA9B42556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F1074E0-B90C-EEEB-FAA3-BDFCB32790C1}"/>
              </a:ext>
            </a:extLst>
          </p:cNvPr>
          <p:cNvSpPr>
            <a:spLocks noGrp="1"/>
          </p:cNvSpPr>
          <p:nvPr>
            <p:ph idx="1"/>
          </p:nvPr>
        </p:nvSpPr>
        <p:spPr/>
        <p:txBody>
          <a:bodyPr/>
          <a:lstStyle/>
          <a:p>
            <a:pPr marL="342900" lvl="0" indent="-342900">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Arial" panose="020B0604020202020204" pitchFamily="34" charset="0"/>
              </a:rPr>
              <a:t>variable using without declaration</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Arial" panose="020B0604020202020204" pitchFamily="34" charset="0"/>
              </a:rPr>
              <a:t>Delete a function or object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Arial" panose="020B0604020202020204" pitchFamily="34" charset="0"/>
              </a:rPr>
              <a:t>Deleting an undeletable property</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Arial" panose="020B0604020202020204" pitchFamily="34" charset="0"/>
              </a:rPr>
              <a:t>Duplicating a parameter name</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Arial" panose="020B0604020202020204" pitchFamily="34" charset="0"/>
              </a:rPr>
              <a:t>Octal numeric literals/escape are not allowed</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Arial" panose="020B0604020202020204" pitchFamily="34" charset="0"/>
              </a:rPr>
              <a:t>Writing to a read-only property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Arial" panose="020B0604020202020204" pitchFamily="34" charset="0"/>
              </a:rPr>
              <a:t>Writing to a get-only property</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eriod"/>
            </a:pPr>
            <a:r>
              <a:rPr lang="en-US" sz="1800" dirty="0">
                <a:effectLst/>
                <a:latin typeface="Calibri" panose="020F0502020204030204" pitchFamily="34" charset="0"/>
                <a:ea typeface="Calibri" panose="020F0502020204030204" pitchFamily="34" charset="0"/>
                <a:cs typeface="Arial" panose="020B0604020202020204" pitchFamily="34" charset="0"/>
              </a:rPr>
              <a:t>The string "eval" cannot be used as a variable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12755421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EF2B1-E1F9-9C65-D1E5-6B14C240C6A1}"/>
              </a:ext>
            </a:extLst>
          </p:cNvPr>
          <p:cNvSpPr>
            <a:spLocks noGrp="1"/>
          </p:cNvSpPr>
          <p:nvPr>
            <p:ph type="title"/>
          </p:nvPr>
        </p:nvSpPr>
        <p:spPr/>
        <p:txBody>
          <a:bodyPr/>
          <a:lstStyle/>
          <a:p>
            <a:r>
              <a:rPr lang="en-US" sz="1800" b="1" dirty="0">
                <a:effectLst/>
                <a:latin typeface="Calibri" panose="020F0502020204030204" pitchFamily="34" charset="0"/>
                <a:ea typeface="Calibri" panose="020F0502020204030204" pitchFamily="34" charset="0"/>
                <a:cs typeface="Arial" panose="020B0604020202020204" pitchFamily="34" charset="0"/>
              </a:rPr>
              <a:t>Spread Operator</a:t>
            </a:r>
            <a:endParaRPr lang="en-IN" dirty="0"/>
          </a:p>
        </p:txBody>
      </p:sp>
      <p:sp>
        <p:nvSpPr>
          <p:cNvPr id="3" name="Content Placeholder 2">
            <a:extLst>
              <a:ext uri="{FF2B5EF4-FFF2-40B4-BE49-F238E27FC236}">
                <a16:creationId xmlns:a16="http://schemas.microsoft.com/office/drawing/2014/main" id="{CA4AA911-EEB3-AB5D-960F-4B1939F30B05}"/>
              </a:ext>
            </a:extLst>
          </p:cNvPr>
          <p:cNvSpPr>
            <a:spLocks noGrp="1"/>
          </p:cNvSpPr>
          <p:nvPr>
            <p:ph idx="1"/>
          </p:nvPr>
        </p:nvSpPr>
        <p:spPr/>
        <p:txBody>
          <a:bodyPr/>
          <a:lstStyle/>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var mid=[3,4];</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var </a:t>
            </a:r>
            <a:r>
              <a:rPr lang="en-US" sz="1800" dirty="0" err="1">
                <a:effectLst/>
                <a:latin typeface="Calibri" panose="020F0502020204030204" pitchFamily="34" charset="0"/>
                <a:ea typeface="Calibri" panose="020F0502020204030204" pitchFamily="34" charset="0"/>
                <a:cs typeface="Arial" panose="020B0604020202020204" pitchFamily="34" charset="0"/>
              </a:rPr>
              <a:t>st</a:t>
            </a:r>
            <a:r>
              <a:rPr lang="en-US" sz="1800" dirty="0">
                <a:effectLst/>
                <a:latin typeface="Calibri" panose="020F0502020204030204" pitchFamily="34" charset="0"/>
                <a:ea typeface="Calibri" panose="020F0502020204030204" pitchFamily="34" charset="0"/>
                <a:cs typeface="Arial" panose="020B0604020202020204" pitchFamily="34" charset="0"/>
              </a:rPr>
              <a:t>=[1,2,mid,5,6]</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console.log(</a:t>
            </a:r>
            <a:r>
              <a:rPr lang="en-US" sz="1800" dirty="0" err="1">
                <a:effectLst/>
                <a:latin typeface="Calibri" panose="020F0502020204030204" pitchFamily="34" charset="0"/>
                <a:ea typeface="Calibri" panose="020F0502020204030204" pitchFamily="34" charset="0"/>
                <a:cs typeface="Arial" panose="020B0604020202020204" pitchFamily="34" charset="0"/>
              </a:rPr>
              <a:t>st</a:t>
            </a: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o/p:[ 1, 2, [ 3, 4 ], 5, 6 ]//Not expected o/p</a:t>
            </a:r>
          </a:p>
          <a:p>
            <a:pPr marL="0" indent="0">
              <a:lnSpc>
                <a:spcPct val="107000"/>
              </a:lnSpc>
              <a:spcBef>
                <a:spcPts val="0"/>
              </a:spcBef>
              <a:buNone/>
            </a:pP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var mid=[3,4];</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var </a:t>
            </a:r>
            <a:r>
              <a:rPr lang="en-US" sz="1800" dirty="0" err="1">
                <a:effectLst/>
                <a:latin typeface="Calibri" panose="020F0502020204030204" pitchFamily="34" charset="0"/>
                <a:ea typeface="Calibri" panose="020F0502020204030204" pitchFamily="34" charset="0"/>
                <a:cs typeface="Arial" panose="020B0604020202020204" pitchFamily="34" charset="0"/>
              </a:rPr>
              <a:t>st</a:t>
            </a:r>
            <a:r>
              <a:rPr lang="en-US" sz="1800" dirty="0">
                <a:effectLst/>
                <a:latin typeface="Calibri" panose="020F0502020204030204" pitchFamily="34" charset="0"/>
                <a:ea typeface="Calibri" panose="020F0502020204030204" pitchFamily="34" charset="0"/>
                <a:cs typeface="Arial" panose="020B0604020202020204" pitchFamily="34" charset="0"/>
              </a:rPr>
              <a:t>=[1,2,...mid,5,6]</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console.log(</a:t>
            </a:r>
            <a:r>
              <a:rPr lang="en-US" sz="1800" dirty="0" err="1">
                <a:effectLst/>
                <a:latin typeface="Calibri" panose="020F0502020204030204" pitchFamily="34" charset="0"/>
                <a:ea typeface="Calibri" panose="020F0502020204030204" pitchFamily="34" charset="0"/>
                <a:cs typeface="Arial" panose="020B0604020202020204" pitchFamily="34" charset="0"/>
              </a:rPr>
              <a:t>st</a:t>
            </a: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o/p:[ 1, 2, 3, 4,5, 6 ]//expected o/p</a:t>
            </a:r>
          </a:p>
          <a:p>
            <a:pPr marL="0" indent="0">
              <a:lnSpc>
                <a:spcPct val="107000"/>
              </a:lnSpc>
              <a:spcBef>
                <a:spcPts val="0"/>
              </a:spcBef>
              <a:buNone/>
            </a:pP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spcBef>
                <a:spcPts val="0"/>
              </a:spcBef>
              <a:buNone/>
            </a:pPr>
            <a:endParaRPr lang="en-IN" dirty="0"/>
          </a:p>
        </p:txBody>
      </p:sp>
      <p:graphicFrame>
        <p:nvGraphicFramePr>
          <p:cNvPr id="4" name="Table 4">
            <a:extLst>
              <a:ext uri="{FF2B5EF4-FFF2-40B4-BE49-F238E27FC236}">
                <a16:creationId xmlns:a16="http://schemas.microsoft.com/office/drawing/2014/main" id="{18BD434B-0CF0-9268-0BC2-D71954C0C72F}"/>
              </a:ext>
            </a:extLst>
          </p:cNvPr>
          <p:cNvGraphicFramePr>
            <a:graphicFrameLocks noGrp="1"/>
          </p:cNvGraphicFramePr>
          <p:nvPr>
            <p:extLst>
              <p:ext uri="{D42A27DB-BD31-4B8C-83A1-F6EECF244321}">
                <p14:modId xmlns:p14="http://schemas.microsoft.com/office/powerpoint/2010/main" val="3036474259"/>
              </p:ext>
            </p:extLst>
          </p:nvPr>
        </p:nvGraphicFramePr>
        <p:xfrm>
          <a:off x="1077844" y="4754953"/>
          <a:ext cx="8128000" cy="15849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514973052"/>
                    </a:ext>
                  </a:extLst>
                </a:gridCol>
                <a:gridCol w="4064000">
                  <a:extLst>
                    <a:ext uri="{9D8B030D-6E8A-4147-A177-3AD203B41FA5}">
                      <a16:colId xmlns:a16="http://schemas.microsoft.com/office/drawing/2014/main" val="1198084180"/>
                    </a:ext>
                  </a:extLst>
                </a:gridCol>
              </a:tblGrid>
              <a:tr h="370840">
                <a:tc>
                  <a:txBody>
                    <a:bodyPr/>
                    <a:lstStyle/>
                    <a:p>
                      <a:r>
                        <a:rPr lang="en-US" sz="1400" b="1" kern="1200" dirty="0">
                          <a:solidFill>
                            <a:schemeClr val="lt1"/>
                          </a:solidFill>
                          <a:effectLst/>
                          <a:latin typeface="+mn-lt"/>
                          <a:ea typeface="+mn-ea"/>
                          <a:cs typeface="+mn-cs"/>
                        </a:rPr>
                        <a:t>var </a:t>
                      </a:r>
                      <a:r>
                        <a:rPr lang="en-US" sz="1400" b="1" kern="1200" dirty="0" err="1">
                          <a:solidFill>
                            <a:schemeClr val="lt1"/>
                          </a:solidFill>
                          <a:effectLst/>
                          <a:latin typeface="+mn-lt"/>
                          <a:ea typeface="+mn-ea"/>
                          <a:cs typeface="+mn-cs"/>
                        </a:rPr>
                        <a:t>arr</a:t>
                      </a:r>
                      <a:r>
                        <a:rPr lang="en-US" sz="1400" b="1" kern="1200" dirty="0">
                          <a:solidFill>
                            <a:schemeClr val="lt1"/>
                          </a:solidFill>
                          <a:effectLst/>
                          <a:latin typeface="+mn-lt"/>
                          <a:ea typeface="+mn-ea"/>
                          <a:cs typeface="+mn-cs"/>
                        </a:rPr>
                        <a:t>=[1,2,3,4,5];</a:t>
                      </a:r>
                      <a:endParaRPr lang="en-IN" sz="1400" b="1" kern="1200" dirty="0">
                        <a:solidFill>
                          <a:schemeClr val="lt1"/>
                        </a:solidFill>
                        <a:effectLst/>
                        <a:latin typeface="+mn-lt"/>
                        <a:ea typeface="+mn-ea"/>
                        <a:cs typeface="+mn-cs"/>
                      </a:endParaRPr>
                    </a:p>
                    <a:p>
                      <a:r>
                        <a:rPr lang="en-US" sz="1400" b="1" kern="1200" dirty="0">
                          <a:solidFill>
                            <a:schemeClr val="lt1"/>
                          </a:solidFill>
                          <a:effectLst/>
                          <a:latin typeface="+mn-lt"/>
                          <a:ea typeface="+mn-ea"/>
                          <a:cs typeface="+mn-cs"/>
                        </a:rPr>
                        <a:t>function math(</a:t>
                      </a:r>
                      <a:r>
                        <a:rPr lang="en-US" sz="1400" b="1" kern="1200" dirty="0" err="1">
                          <a:solidFill>
                            <a:schemeClr val="lt1"/>
                          </a:solidFill>
                          <a:effectLst/>
                          <a:latin typeface="+mn-lt"/>
                          <a:ea typeface="+mn-ea"/>
                          <a:cs typeface="+mn-cs"/>
                        </a:rPr>
                        <a:t>arr</a:t>
                      </a:r>
                      <a:r>
                        <a:rPr lang="en-US" sz="1400" b="1" kern="1200" dirty="0">
                          <a:solidFill>
                            <a:schemeClr val="lt1"/>
                          </a:solidFill>
                          <a:effectLst/>
                          <a:latin typeface="+mn-lt"/>
                          <a:ea typeface="+mn-ea"/>
                          <a:cs typeface="+mn-cs"/>
                        </a:rPr>
                        <a:t>)</a:t>
                      </a:r>
                      <a:endParaRPr lang="en-IN" sz="1400" b="1" kern="1200" dirty="0">
                        <a:solidFill>
                          <a:schemeClr val="lt1"/>
                        </a:solidFill>
                        <a:effectLst/>
                        <a:latin typeface="+mn-lt"/>
                        <a:ea typeface="+mn-ea"/>
                        <a:cs typeface="+mn-cs"/>
                      </a:endParaRPr>
                    </a:p>
                    <a:p>
                      <a:r>
                        <a:rPr lang="en-US" sz="1400" b="1" kern="1200" dirty="0">
                          <a:solidFill>
                            <a:schemeClr val="lt1"/>
                          </a:solidFill>
                          <a:effectLst/>
                          <a:latin typeface="+mn-lt"/>
                          <a:ea typeface="+mn-ea"/>
                          <a:cs typeface="+mn-cs"/>
                        </a:rPr>
                        <a:t>{</a:t>
                      </a:r>
                      <a:endParaRPr lang="en-IN" sz="1400" b="1" kern="1200" dirty="0">
                        <a:solidFill>
                          <a:schemeClr val="lt1"/>
                        </a:solidFill>
                        <a:effectLst/>
                        <a:latin typeface="+mn-lt"/>
                        <a:ea typeface="+mn-ea"/>
                        <a:cs typeface="+mn-cs"/>
                      </a:endParaRPr>
                    </a:p>
                    <a:p>
                      <a:r>
                        <a:rPr lang="en-US" sz="1400" b="1" kern="1200" dirty="0">
                          <a:solidFill>
                            <a:schemeClr val="lt1"/>
                          </a:solidFill>
                          <a:effectLst/>
                          <a:latin typeface="+mn-lt"/>
                          <a:ea typeface="+mn-ea"/>
                          <a:cs typeface="+mn-cs"/>
                        </a:rPr>
                        <a:t>return </a:t>
                      </a:r>
                      <a:r>
                        <a:rPr lang="en-US" sz="1400" b="1" kern="1200" dirty="0" err="1">
                          <a:solidFill>
                            <a:schemeClr val="lt1"/>
                          </a:solidFill>
                          <a:effectLst/>
                          <a:latin typeface="+mn-lt"/>
                          <a:ea typeface="+mn-ea"/>
                          <a:cs typeface="+mn-cs"/>
                        </a:rPr>
                        <a:t>Math.max.apply</a:t>
                      </a:r>
                      <a:r>
                        <a:rPr lang="en-US" sz="1400" b="1" kern="1200" dirty="0">
                          <a:solidFill>
                            <a:schemeClr val="lt1"/>
                          </a:solidFill>
                          <a:effectLst/>
                          <a:latin typeface="+mn-lt"/>
                          <a:ea typeface="+mn-ea"/>
                          <a:cs typeface="+mn-cs"/>
                        </a:rPr>
                        <a:t>(</a:t>
                      </a:r>
                      <a:r>
                        <a:rPr lang="en-US" sz="1400" b="1" kern="1200" dirty="0" err="1">
                          <a:solidFill>
                            <a:schemeClr val="lt1"/>
                          </a:solidFill>
                          <a:effectLst/>
                          <a:latin typeface="+mn-lt"/>
                          <a:ea typeface="+mn-ea"/>
                          <a:cs typeface="+mn-cs"/>
                        </a:rPr>
                        <a:t>null,arr</a:t>
                      </a:r>
                      <a:r>
                        <a:rPr lang="en-US" sz="1400" b="1" kern="1200" dirty="0">
                          <a:solidFill>
                            <a:schemeClr val="lt1"/>
                          </a:solidFill>
                          <a:effectLst/>
                          <a:latin typeface="+mn-lt"/>
                          <a:ea typeface="+mn-ea"/>
                          <a:cs typeface="+mn-cs"/>
                        </a:rPr>
                        <a:t>);</a:t>
                      </a:r>
                      <a:endParaRPr lang="en-IN" sz="1400" b="1" kern="1200" dirty="0">
                        <a:solidFill>
                          <a:schemeClr val="lt1"/>
                        </a:solidFill>
                        <a:effectLst/>
                        <a:latin typeface="+mn-lt"/>
                        <a:ea typeface="+mn-ea"/>
                        <a:cs typeface="+mn-cs"/>
                      </a:endParaRPr>
                    </a:p>
                    <a:p>
                      <a:r>
                        <a:rPr lang="en-US" sz="1400" b="1" kern="1200" dirty="0">
                          <a:solidFill>
                            <a:schemeClr val="lt1"/>
                          </a:solidFill>
                          <a:effectLst/>
                          <a:latin typeface="+mn-lt"/>
                          <a:ea typeface="+mn-ea"/>
                          <a:cs typeface="+mn-cs"/>
                        </a:rPr>
                        <a:t>}</a:t>
                      </a:r>
                      <a:endParaRPr lang="en-IN" sz="1400" b="1" kern="1200" dirty="0">
                        <a:solidFill>
                          <a:schemeClr val="lt1"/>
                        </a:solidFill>
                        <a:effectLst/>
                        <a:latin typeface="+mn-lt"/>
                        <a:ea typeface="+mn-ea"/>
                        <a:cs typeface="+mn-cs"/>
                      </a:endParaRPr>
                    </a:p>
                    <a:p>
                      <a:r>
                        <a:rPr lang="en-US" sz="1400" b="1" kern="1200" dirty="0">
                          <a:solidFill>
                            <a:schemeClr val="lt1"/>
                          </a:solidFill>
                          <a:effectLst/>
                          <a:latin typeface="+mn-lt"/>
                          <a:ea typeface="+mn-ea"/>
                          <a:cs typeface="+mn-cs"/>
                        </a:rPr>
                        <a:t>console.log(math(</a:t>
                      </a:r>
                      <a:r>
                        <a:rPr lang="en-US" sz="1400" b="1" kern="1200" dirty="0" err="1">
                          <a:solidFill>
                            <a:schemeClr val="lt1"/>
                          </a:solidFill>
                          <a:effectLst/>
                          <a:latin typeface="+mn-lt"/>
                          <a:ea typeface="+mn-ea"/>
                          <a:cs typeface="+mn-cs"/>
                        </a:rPr>
                        <a:t>arr</a:t>
                      </a:r>
                      <a:r>
                        <a:rPr lang="en-US" sz="1400" b="1" kern="1200" dirty="0">
                          <a:solidFill>
                            <a:schemeClr val="lt1"/>
                          </a:solidFill>
                          <a:effectLst/>
                          <a:latin typeface="+mn-lt"/>
                          <a:ea typeface="+mn-ea"/>
                          <a:cs typeface="+mn-cs"/>
                        </a:rPr>
                        <a:t>))</a:t>
                      </a:r>
                      <a:endParaRPr lang="en-IN" sz="1400" b="1" kern="1200" dirty="0">
                        <a:solidFill>
                          <a:schemeClr val="lt1"/>
                        </a:solidFill>
                        <a:effectLst/>
                        <a:latin typeface="+mn-lt"/>
                        <a:ea typeface="+mn-ea"/>
                        <a:cs typeface="+mn-cs"/>
                      </a:endParaRPr>
                    </a:p>
                    <a:p>
                      <a:r>
                        <a:rPr lang="en-US" sz="1400" b="1" kern="1200" dirty="0">
                          <a:solidFill>
                            <a:schemeClr val="lt1"/>
                          </a:solidFill>
                          <a:effectLst/>
                          <a:latin typeface="+mn-lt"/>
                          <a:ea typeface="+mn-ea"/>
                          <a:cs typeface="+mn-cs"/>
                        </a:rPr>
                        <a:t>o/p:5</a:t>
                      </a:r>
                      <a:endParaRPr lang="en-IN" sz="1400" b="1" kern="1200" dirty="0">
                        <a:solidFill>
                          <a:schemeClr val="lt1"/>
                        </a:solidFill>
                        <a:effectLst/>
                        <a:latin typeface="+mn-lt"/>
                        <a:ea typeface="+mn-ea"/>
                        <a:cs typeface="+mn-cs"/>
                      </a:endParaRPr>
                    </a:p>
                  </a:txBody>
                  <a:tcPr/>
                </a:tc>
                <a:tc>
                  <a:txBody>
                    <a:bodyPr/>
                    <a:lstStyle/>
                    <a:p>
                      <a:r>
                        <a:rPr lang="en-US" sz="1400" b="1" kern="1200" dirty="0">
                          <a:solidFill>
                            <a:schemeClr val="lt1"/>
                          </a:solidFill>
                          <a:effectLst/>
                          <a:latin typeface="+mn-lt"/>
                          <a:ea typeface="+mn-ea"/>
                          <a:cs typeface="+mn-cs"/>
                        </a:rPr>
                        <a:t>var </a:t>
                      </a:r>
                      <a:r>
                        <a:rPr lang="en-US" sz="1400" b="1" kern="1200" dirty="0" err="1">
                          <a:solidFill>
                            <a:schemeClr val="lt1"/>
                          </a:solidFill>
                          <a:effectLst/>
                          <a:latin typeface="+mn-lt"/>
                          <a:ea typeface="+mn-ea"/>
                          <a:cs typeface="+mn-cs"/>
                        </a:rPr>
                        <a:t>arr</a:t>
                      </a:r>
                      <a:r>
                        <a:rPr lang="en-US" sz="1400" b="1" kern="1200" dirty="0">
                          <a:solidFill>
                            <a:schemeClr val="lt1"/>
                          </a:solidFill>
                          <a:effectLst/>
                          <a:latin typeface="+mn-lt"/>
                          <a:ea typeface="+mn-ea"/>
                          <a:cs typeface="+mn-cs"/>
                        </a:rPr>
                        <a:t>=[1,2,3,4];</a:t>
                      </a:r>
                      <a:endParaRPr lang="en-IN" sz="1400" b="1" kern="1200" dirty="0">
                        <a:solidFill>
                          <a:schemeClr val="lt1"/>
                        </a:solidFill>
                        <a:effectLst/>
                        <a:latin typeface="+mn-lt"/>
                        <a:ea typeface="+mn-ea"/>
                        <a:cs typeface="+mn-cs"/>
                      </a:endParaRPr>
                    </a:p>
                    <a:p>
                      <a:r>
                        <a:rPr lang="en-US" sz="1400" b="1" kern="1200" dirty="0">
                          <a:solidFill>
                            <a:schemeClr val="lt1"/>
                          </a:solidFill>
                          <a:effectLst/>
                          <a:latin typeface="+mn-lt"/>
                          <a:ea typeface="+mn-ea"/>
                          <a:cs typeface="+mn-cs"/>
                        </a:rPr>
                        <a:t>console.log(</a:t>
                      </a:r>
                      <a:r>
                        <a:rPr lang="en-US" sz="1400" b="1" kern="1200" dirty="0" err="1">
                          <a:solidFill>
                            <a:schemeClr val="lt1"/>
                          </a:solidFill>
                          <a:effectLst/>
                          <a:latin typeface="+mn-lt"/>
                          <a:ea typeface="+mn-ea"/>
                          <a:cs typeface="+mn-cs"/>
                        </a:rPr>
                        <a:t>Math.max</a:t>
                      </a:r>
                      <a:r>
                        <a:rPr lang="en-US" sz="1400" b="1" kern="1200" dirty="0">
                          <a:solidFill>
                            <a:schemeClr val="lt1"/>
                          </a:solidFill>
                          <a:effectLst/>
                          <a:latin typeface="+mn-lt"/>
                          <a:ea typeface="+mn-ea"/>
                          <a:cs typeface="+mn-cs"/>
                        </a:rPr>
                        <a:t>(...</a:t>
                      </a:r>
                      <a:r>
                        <a:rPr lang="en-US" sz="1400" b="1" kern="1200" dirty="0" err="1">
                          <a:solidFill>
                            <a:schemeClr val="lt1"/>
                          </a:solidFill>
                          <a:effectLst/>
                          <a:latin typeface="+mn-lt"/>
                          <a:ea typeface="+mn-ea"/>
                          <a:cs typeface="+mn-cs"/>
                        </a:rPr>
                        <a:t>arr</a:t>
                      </a:r>
                      <a:r>
                        <a:rPr lang="en-US" sz="1400" b="1" kern="1200" dirty="0">
                          <a:solidFill>
                            <a:schemeClr val="lt1"/>
                          </a:solidFill>
                          <a:effectLst/>
                          <a:latin typeface="+mn-lt"/>
                          <a:ea typeface="+mn-ea"/>
                          <a:cs typeface="+mn-cs"/>
                        </a:rPr>
                        <a:t>));</a:t>
                      </a:r>
                      <a:endParaRPr lang="en-IN" sz="1400" b="1" kern="1200" dirty="0">
                        <a:solidFill>
                          <a:schemeClr val="lt1"/>
                        </a:solidFill>
                        <a:effectLst/>
                        <a:latin typeface="+mn-lt"/>
                        <a:ea typeface="+mn-ea"/>
                        <a:cs typeface="+mn-cs"/>
                      </a:endParaRPr>
                    </a:p>
                    <a:p>
                      <a:r>
                        <a:rPr lang="en-US" sz="1400" b="1" kern="1200" dirty="0">
                          <a:solidFill>
                            <a:schemeClr val="lt1"/>
                          </a:solidFill>
                          <a:effectLst/>
                          <a:latin typeface="+mn-lt"/>
                          <a:ea typeface="+mn-ea"/>
                          <a:cs typeface="+mn-cs"/>
                        </a:rPr>
                        <a:t>o/p:</a:t>
                      </a:r>
                      <a:endParaRPr lang="en-IN" sz="1400" dirty="0"/>
                    </a:p>
                  </a:txBody>
                  <a:tcPr/>
                </a:tc>
                <a:extLst>
                  <a:ext uri="{0D108BD9-81ED-4DB2-BD59-A6C34878D82A}">
                    <a16:rowId xmlns:a16="http://schemas.microsoft.com/office/drawing/2014/main" val="3214825584"/>
                  </a:ext>
                </a:extLst>
              </a:tr>
            </a:tbl>
          </a:graphicData>
        </a:graphic>
      </p:graphicFrame>
    </p:spTree>
    <p:extLst>
      <p:ext uri="{BB962C8B-B14F-4D97-AF65-F5344CB8AC3E}">
        <p14:creationId xmlns:p14="http://schemas.microsoft.com/office/powerpoint/2010/main" val="11423911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62E7E-5714-4D94-EFAA-2421658FC805}"/>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What is variable Hoisting?</a:t>
            </a:r>
            <a:endParaRPr lang="en-IN" dirty="0"/>
          </a:p>
        </p:txBody>
      </p:sp>
      <p:sp>
        <p:nvSpPr>
          <p:cNvPr id="3" name="Content Placeholder 2">
            <a:extLst>
              <a:ext uri="{FF2B5EF4-FFF2-40B4-BE49-F238E27FC236}">
                <a16:creationId xmlns:a16="http://schemas.microsoft.com/office/drawing/2014/main" id="{1A0B3D96-2708-82A8-7E67-A3CCBB792657}"/>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--&gt;The variables and functions declarations are moved to top of their scope before code execution.</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469812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3F4F3A-DF89-453C-A499-8C259F6A2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0E22CDB3-CE76-4283-88FD-27A7DCE84276}"/>
              </a:ext>
            </a:extLst>
          </p:cNvPr>
          <p:cNvSpPr>
            <a:spLocks noGrp="1"/>
          </p:cNvSpPr>
          <p:nvPr>
            <p:ph type="title"/>
          </p:nvPr>
        </p:nvSpPr>
        <p:spPr>
          <a:xfrm>
            <a:off x="175097" y="447472"/>
            <a:ext cx="4387173" cy="6198141"/>
          </a:xfrm>
        </p:spPr>
        <p:txBody>
          <a:bodyPr>
            <a:normAutofit/>
          </a:bodyPr>
          <a:lstStyle/>
          <a:p>
            <a:r>
              <a:rPr lang="en-US" sz="4000" b="1" i="0" dirty="0">
                <a:solidFill>
                  <a:schemeClr val="bg1"/>
                </a:solidFill>
                <a:effectLst/>
                <a:latin typeface="-apple-system"/>
              </a:rPr>
              <a:t>Explain the steps how “Control Flow” controls the functions calls?</a:t>
            </a:r>
            <a:endParaRPr lang="en-IN" sz="4000" dirty="0">
              <a:solidFill>
                <a:schemeClr val="bg1"/>
              </a:solidFill>
            </a:endParaRPr>
          </a:p>
        </p:txBody>
      </p:sp>
      <p:sp>
        <p:nvSpPr>
          <p:cNvPr id="11"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3111" y="69603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3"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91891" y="925332"/>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cxnSp>
        <p:nvCxnSpPr>
          <p:cNvPr id="15" name="Straight Connector 14">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solidFill>
              <a:schemeClr val="lt1">
                <a:hueOff val="0"/>
                <a:satOff val="0"/>
                <a:lumOff val="0"/>
              </a:schemeClr>
            </a:solidFill>
            <a:bevel/>
          </a:ln>
        </p:spPr>
        <p:style>
          <a:lnRef idx="1">
            <a:schemeClr val="accent1"/>
          </a:lnRef>
          <a:fillRef idx="0">
            <a:schemeClr val="accent1"/>
          </a:fillRef>
          <a:effectRef idx="0">
            <a:schemeClr val="accent1"/>
          </a:effectRef>
          <a:fontRef idx="minor">
            <a:schemeClr val="tx1"/>
          </a:fontRef>
        </p:style>
      </p:cxnSp>
      <p:sp>
        <p:nvSpPr>
          <p:cNvPr id="17"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17571" y="144047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graphicFrame>
        <p:nvGraphicFramePr>
          <p:cNvPr id="5" name="Content Placeholder 2">
            <a:extLst>
              <a:ext uri="{FF2B5EF4-FFF2-40B4-BE49-F238E27FC236}">
                <a16:creationId xmlns:a16="http://schemas.microsoft.com/office/drawing/2014/main" id="{ABF60B8D-BAD8-4958-B00B-1FBE408B0A1A}"/>
              </a:ext>
            </a:extLst>
          </p:cNvPr>
          <p:cNvGraphicFramePr>
            <a:graphicFrameLocks noGrp="1"/>
          </p:cNvGraphicFramePr>
          <p:nvPr>
            <p:ph idx="1"/>
            <p:extLst>
              <p:ext uri="{D42A27DB-BD31-4B8C-83A1-F6EECF244321}">
                <p14:modId xmlns:p14="http://schemas.microsoft.com/office/powerpoint/2010/main" val="2000897066"/>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301781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3CBFB-EC96-E1C3-E21A-C4312A8BCF4D}"/>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Session maintenance</a:t>
            </a:r>
            <a:endParaRPr lang="en-IN" dirty="0"/>
          </a:p>
        </p:txBody>
      </p:sp>
      <p:sp>
        <p:nvSpPr>
          <p:cNvPr id="3" name="Content Placeholder 2">
            <a:extLst>
              <a:ext uri="{FF2B5EF4-FFF2-40B4-BE49-F238E27FC236}">
                <a16:creationId xmlns:a16="http://schemas.microsoft.com/office/drawing/2014/main" id="{B4704ADC-2F3C-A18C-FD00-6B472E458132}"/>
              </a:ext>
            </a:extLst>
          </p:cNvPr>
          <p:cNvSpPr>
            <a:spLocks noGrp="1"/>
          </p:cNvSpPr>
          <p:nvPr>
            <p:ph idx="1"/>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---&gt;Session maintenance is not there in </a:t>
            </a:r>
            <a:r>
              <a:rPr lang="en-US" sz="1800" dirty="0" err="1">
                <a:effectLst/>
                <a:latin typeface="Calibri" panose="020F0502020204030204" pitchFamily="34" charset="0"/>
                <a:ea typeface="Calibri" panose="020F0502020204030204" pitchFamily="34" charset="0"/>
                <a:cs typeface="Arial" panose="020B0604020202020204" pitchFamily="34" charset="0"/>
              </a:rPr>
              <a:t>javascript</a:t>
            </a:r>
            <a:r>
              <a:rPr lang="en-US" sz="1800" dirty="0">
                <a:effectLst/>
                <a:latin typeface="Calibri" panose="020F0502020204030204" pitchFamily="34" charset="0"/>
                <a:ea typeface="Calibri" panose="020F0502020204030204" pitchFamily="34" charset="0"/>
                <a:cs typeface="Arial" panose="020B0604020202020204" pitchFamily="34" charset="0"/>
              </a:rPr>
              <a:t>. only cookies are worked in </a:t>
            </a:r>
            <a:r>
              <a:rPr lang="en-US" sz="1800" dirty="0" err="1">
                <a:effectLst/>
                <a:latin typeface="Calibri" panose="020F0502020204030204" pitchFamily="34" charset="0"/>
                <a:ea typeface="Calibri" panose="020F0502020204030204" pitchFamily="34" charset="0"/>
                <a:cs typeface="Arial" panose="020B0604020202020204" pitchFamily="34" charset="0"/>
              </a:rPr>
              <a:t>js</a:t>
            </a:r>
            <a:r>
              <a:rPr lang="en-US" sz="1800" dirty="0">
                <a:effectLst/>
                <a:latin typeface="Calibri" panose="020F0502020204030204" pitchFamily="34" charset="0"/>
                <a:ea typeface="Calibri" panose="020F0502020204030204" pitchFamily="34" charset="0"/>
                <a:cs typeface="Arial" panose="020B0604020202020204" pitchFamily="34" charset="0"/>
              </a:rPr>
              <a:t> because </a:t>
            </a:r>
            <a:r>
              <a:rPr lang="en-US" sz="1800" dirty="0" err="1">
                <a:effectLst/>
                <a:latin typeface="Calibri" panose="020F0502020204030204" pitchFamily="34" charset="0"/>
                <a:ea typeface="Calibri" panose="020F0502020204030204" pitchFamily="34" charset="0"/>
                <a:cs typeface="Arial" panose="020B0604020202020204" pitchFamily="34" charset="0"/>
              </a:rPr>
              <a:t>js</a:t>
            </a:r>
            <a:r>
              <a:rPr lang="en-US" sz="1800" dirty="0">
                <a:effectLst/>
                <a:latin typeface="Calibri" panose="020F0502020204030204" pitchFamily="34" charset="0"/>
                <a:ea typeface="Calibri" panose="020F0502020204030204" pitchFamily="34" charset="0"/>
                <a:cs typeface="Arial" panose="020B0604020202020204" pitchFamily="34" charset="0"/>
              </a:rPr>
              <a:t> can work on current page. if we want to transfer value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from one page to another page then we can use dotnet, java, </a:t>
            </a:r>
            <a:r>
              <a:rPr lang="en-US" sz="1800" dirty="0" err="1">
                <a:effectLst/>
                <a:latin typeface="Calibri" panose="020F0502020204030204" pitchFamily="34" charset="0"/>
                <a:ea typeface="Calibri" panose="020F0502020204030204" pitchFamily="34" charset="0"/>
                <a:cs typeface="Arial" panose="020B0604020202020204" pitchFamily="34" charset="0"/>
              </a:rPr>
              <a:t>php</a:t>
            </a:r>
            <a:r>
              <a:rPr lang="en-US" sz="1800" dirty="0">
                <a:effectLst/>
                <a:latin typeface="Calibri" panose="020F0502020204030204" pitchFamily="34" charset="0"/>
                <a:ea typeface="Calibri" panose="020F0502020204030204" pitchFamily="34" charset="0"/>
                <a:cs typeface="Arial" panose="020B0604020202020204" pitchFamily="34" charset="0"/>
              </a:rPr>
              <a:t>, etc...</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12844779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2D172-87BB-8E25-44C5-AFAC37572B70}"/>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maintain cookie in </a:t>
            </a:r>
            <a:r>
              <a:rPr lang="en-US" sz="1800" b="1" kern="0" dirty="0" err="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js</a:t>
            </a:r>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 :</a:t>
            </a:r>
            <a:endParaRPr lang="en-IN" dirty="0"/>
          </a:p>
        </p:txBody>
      </p:sp>
      <p:sp>
        <p:nvSpPr>
          <p:cNvPr id="3" name="Content Placeholder 2">
            <a:extLst>
              <a:ext uri="{FF2B5EF4-FFF2-40B4-BE49-F238E27FC236}">
                <a16:creationId xmlns:a16="http://schemas.microsoft.com/office/drawing/2014/main" id="{FA3856F7-1A61-D5DD-95E0-0F68890E9AEF}"/>
              </a:ext>
            </a:extLst>
          </p:cNvPr>
          <p:cNvSpPr>
            <a:spLocks noGrp="1"/>
          </p:cNvSpPr>
          <p:nvPr>
            <p:ph idx="1"/>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--&gt;When we enter a site(fb, </a:t>
            </a:r>
            <a:r>
              <a:rPr lang="en-US" sz="1800" dirty="0" err="1">
                <a:effectLst/>
                <a:latin typeface="Calibri" panose="020F0502020204030204" pitchFamily="34" charset="0"/>
                <a:ea typeface="Calibri" panose="020F0502020204030204" pitchFamily="34" charset="0"/>
                <a:cs typeface="Arial" panose="020B0604020202020204" pitchFamily="34" charset="0"/>
              </a:rPr>
              <a:t>gmail</a:t>
            </a:r>
            <a:r>
              <a:rPr lang="en-US" sz="1800" dirty="0">
                <a:effectLst/>
                <a:latin typeface="Calibri" panose="020F0502020204030204" pitchFamily="34" charset="0"/>
                <a:ea typeface="Calibri" panose="020F0502020204030204" pitchFamily="34" charset="0"/>
                <a:cs typeface="Arial" panose="020B0604020202020204" pitchFamily="34" charset="0"/>
              </a:rPr>
              <a:t>) with username and password browser ask us to save user data that is cookie.</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Creating </a:t>
            </a:r>
            <a:r>
              <a:rPr lang="en-US" sz="1800" dirty="0" err="1">
                <a:effectLst/>
                <a:latin typeface="Calibri" panose="020F0502020204030204" pitchFamily="34" charset="0"/>
                <a:ea typeface="Calibri" panose="020F0502020204030204" pitchFamily="34" charset="0"/>
                <a:cs typeface="Arial" panose="020B0604020202020204" pitchFamily="34" charset="0"/>
              </a:rPr>
              <a:t>coockie:document.cookie</a:t>
            </a:r>
            <a:r>
              <a:rPr lang="en-US" sz="1800" dirty="0">
                <a:effectLst/>
                <a:latin typeface="Calibri" panose="020F0502020204030204" pitchFamily="34" charset="0"/>
                <a:ea typeface="Calibri" panose="020F0502020204030204" pitchFamily="34" charset="0"/>
                <a:cs typeface="Arial" panose="020B0604020202020204" pitchFamily="34" charset="0"/>
              </a:rPr>
              <a:t> = "username=John Doe; expires=Thu, 18 Dec 2013 12:00:00 UTC; path=/";</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377377497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950C5-1F36-407C-2FD5-51B6C0679FEC}"/>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Template Literal:</a:t>
            </a:r>
            <a:endParaRPr lang="en-IN" dirty="0"/>
          </a:p>
        </p:txBody>
      </p:sp>
      <p:sp>
        <p:nvSpPr>
          <p:cNvPr id="3" name="Content Placeholder 2">
            <a:extLst>
              <a:ext uri="{FF2B5EF4-FFF2-40B4-BE49-F238E27FC236}">
                <a16:creationId xmlns:a16="http://schemas.microsoft.com/office/drawing/2014/main" id="{56C994ED-1142-E013-A650-644BFB1785C1}"/>
              </a:ext>
            </a:extLst>
          </p:cNvPr>
          <p:cNvSpPr>
            <a:spLocks noGrp="1"/>
          </p:cNvSpPr>
          <p:nvPr>
            <p:ph idx="1"/>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Template literals is a additional way to create and handle dynamic strings/string templates</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usages:</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Bef>
                <a:spcPts val="1200"/>
              </a:spcBef>
            </a:pPr>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1.MultiLIne Strings</a:t>
            </a:r>
            <a:endParaRPr lang="en-IN"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--&gt;console.log('First Line\</a:t>
            </a:r>
            <a:r>
              <a:rPr lang="en-US" sz="1800" dirty="0" err="1">
                <a:effectLst/>
                <a:latin typeface="Calibri" panose="020F0502020204030204" pitchFamily="34" charset="0"/>
                <a:ea typeface="Calibri" panose="020F0502020204030204" pitchFamily="34" charset="0"/>
                <a:cs typeface="Arial" panose="020B0604020202020204" pitchFamily="34" charset="0"/>
              </a:rPr>
              <a:t>n'+'second</a:t>
            </a:r>
            <a:r>
              <a:rPr lang="en-US" sz="1800" dirty="0">
                <a:effectLst/>
                <a:latin typeface="Calibri" panose="020F0502020204030204" pitchFamily="34" charset="0"/>
                <a:ea typeface="Calibri" panose="020F0502020204030204" pitchFamily="34" charset="0"/>
                <a:cs typeface="Arial" panose="020B0604020202020204" pitchFamily="34" charset="0"/>
              </a:rPr>
              <a:t> Line') //Normal syntax</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--&gt;console.log(`First Line</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second Line`); //Template literal syntax</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2811401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D2A75-C346-9FAA-5227-8DB5AE715B8C}"/>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Expression Interpolation</a:t>
            </a:r>
            <a:endParaRPr lang="en-IN" dirty="0"/>
          </a:p>
        </p:txBody>
      </p:sp>
      <p:sp>
        <p:nvSpPr>
          <p:cNvPr id="3" name="Content Placeholder 2">
            <a:extLst>
              <a:ext uri="{FF2B5EF4-FFF2-40B4-BE49-F238E27FC236}">
                <a16:creationId xmlns:a16="http://schemas.microsoft.com/office/drawing/2014/main" id="{BD1F3740-C58A-23D1-C9B9-B7C5C9BB9C4C}"/>
              </a:ext>
            </a:extLst>
          </p:cNvPr>
          <p:cNvSpPr>
            <a:spLocks noGrp="1"/>
          </p:cNvSpPr>
          <p:nvPr>
            <p:ph idx="1"/>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var a=10;</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var b=20;</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var c=b?(</a:t>
            </a:r>
            <a:r>
              <a:rPr lang="en-US" sz="1800" dirty="0" err="1">
                <a:effectLst/>
                <a:latin typeface="Calibri" panose="020F0502020204030204" pitchFamily="34" charset="0"/>
                <a:ea typeface="Calibri" panose="020F0502020204030204" pitchFamily="34" charset="0"/>
                <a:cs typeface="Arial" panose="020B0604020202020204" pitchFamily="34" charset="0"/>
              </a:rPr>
              <a:t>a+b</a:t>
            </a:r>
            <a:r>
              <a:rPr lang="en-US" sz="1800" dirty="0">
                <a:effectLst/>
                <a:latin typeface="Calibri" panose="020F0502020204030204" pitchFamily="34" charset="0"/>
                <a:ea typeface="Calibri" panose="020F0502020204030204" pitchFamily="34" charset="0"/>
                <a:cs typeface="Arial" panose="020B0604020202020204" pitchFamily="34" charset="0"/>
              </a:rPr>
              <a:t>):a; //Normal ternary operator</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var c=`{</a:t>
            </a:r>
            <a:r>
              <a:rPr lang="en-US" sz="1800" dirty="0" err="1">
                <a:effectLst/>
                <a:latin typeface="Calibri" panose="020F0502020204030204" pitchFamily="34" charset="0"/>
                <a:ea typeface="Calibri" panose="020F0502020204030204" pitchFamily="34" charset="0"/>
                <a:cs typeface="Arial" panose="020B0604020202020204" pitchFamily="34" charset="0"/>
              </a:rPr>
              <a:t>b?a+b:a</a:t>
            </a:r>
            <a:r>
              <a:rPr lang="en-US" sz="1800" dirty="0">
                <a:effectLst/>
                <a:latin typeface="Calibri" panose="020F0502020204030204" pitchFamily="34" charset="0"/>
                <a:ea typeface="Calibri" panose="020F0502020204030204" pitchFamily="34" charset="0"/>
                <a:cs typeface="Arial" panose="020B0604020202020204" pitchFamily="34" charset="0"/>
              </a:rPr>
              <a:t>}` //Template literal syntax</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25405900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A5B81-8689-B7B6-5665-57E35EFBD1DB}"/>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Object Literals:</a:t>
            </a:r>
            <a:endParaRPr lang="en-IN" dirty="0"/>
          </a:p>
        </p:txBody>
      </p:sp>
      <p:sp>
        <p:nvSpPr>
          <p:cNvPr id="3" name="Content Placeholder 2">
            <a:extLst>
              <a:ext uri="{FF2B5EF4-FFF2-40B4-BE49-F238E27FC236}">
                <a16:creationId xmlns:a16="http://schemas.microsoft.com/office/drawing/2014/main" id="{5048042E-2EC3-645C-3C9F-8E53BC81A3DF}"/>
              </a:ext>
            </a:extLst>
          </p:cNvPr>
          <p:cNvSpPr>
            <a:spLocks noGrp="1"/>
          </p:cNvSpPr>
          <p:nvPr>
            <p:ph idx="1"/>
          </p:nvPr>
        </p:nvSpPr>
        <p:spPr/>
        <p:txBody>
          <a:bodyPr>
            <a:norm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https://blog.kevinchisholm.com/javascript/difference-between-object-literal-and-instance-object/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--&gt;If the object declared with properties and methods known as object literal and that properties and methods are public. the function declared inside object capable of private scope.</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457200" lvl="1" indent="0">
              <a:lnSpc>
                <a:spcPct val="107000"/>
              </a:lnSpc>
              <a:spcBef>
                <a:spcPts val="0"/>
              </a:spcBef>
              <a:buNone/>
            </a:pPr>
            <a:r>
              <a:rPr lang="en-US" sz="1400" dirty="0">
                <a:effectLst/>
                <a:latin typeface="Calibri" panose="020F0502020204030204" pitchFamily="34" charset="0"/>
                <a:ea typeface="Calibri" panose="020F0502020204030204" pitchFamily="34" charset="0"/>
                <a:cs typeface="Arial" panose="020B0604020202020204" pitchFamily="34" charset="0"/>
              </a:rPr>
              <a:t>var obj={</a:t>
            </a:r>
            <a:endParaRPr lang="en-IN" sz="1400" dirty="0">
              <a:effectLst/>
              <a:latin typeface="Calibri" panose="020F0502020204030204" pitchFamily="34" charset="0"/>
              <a:ea typeface="Calibri" panose="020F0502020204030204" pitchFamily="34" charset="0"/>
              <a:cs typeface="Arial" panose="020B0604020202020204" pitchFamily="34" charset="0"/>
            </a:endParaRPr>
          </a:p>
          <a:p>
            <a:pPr marL="457200" lvl="1" indent="0">
              <a:lnSpc>
                <a:spcPct val="107000"/>
              </a:lnSpc>
              <a:spcBef>
                <a:spcPts val="0"/>
              </a:spcBef>
              <a:buNone/>
            </a:pPr>
            <a:r>
              <a:rPr lang="en-US" sz="1400" dirty="0">
                <a:effectLst/>
                <a:latin typeface="Calibri" panose="020F0502020204030204" pitchFamily="34" charset="0"/>
                <a:ea typeface="Calibri" panose="020F0502020204030204" pitchFamily="34" charset="0"/>
                <a:cs typeface="Arial" panose="020B0604020202020204" pitchFamily="34" charset="0"/>
              </a:rPr>
              <a:t>name:'</a:t>
            </a:r>
            <a:r>
              <a:rPr lang="en-US" sz="1400" dirty="0" err="1">
                <a:effectLst/>
                <a:latin typeface="Calibri" panose="020F0502020204030204" pitchFamily="34" charset="0"/>
                <a:ea typeface="Calibri" panose="020F0502020204030204" pitchFamily="34" charset="0"/>
                <a:cs typeface="Arial" panose="020B0604020202020204" pitchFamily="34" charset="0"/>
              </a:rPr>
              <a:t>gopi</a:t>
            </a:r>
            <a:r>
              <a:rPr lang="en-US" sz="1400" dirty="0">
                <a:effectLst/>
                <a:latin typeface="Calibri" panose="020F0502020204030204" pitchFamily="34" charset="0"/>
                <a:ea typeface="Calibri" panose="020F0502020204030204" pitchFamily="34" charset="0"/>
                <a:cs typeface="Arial" panose="020B0604020202020204" pitchFamily="34" charset="0"/>
              </a:rPr>
              <a:t>',</a:t>
            </a:r>
            <a:endParaRPr lang="en-IN" sz="1400" dirty="0">
              <a:effectLst/>
              <a:latin typeface="Calibri" panose="020F0502020204030204" pitchFamily="34" charset="0"/>
              <a:ea typeface="Calibri" panose="020F0502020204030204" pitchFamily="34" charset="0"/>
              <a:cs typeface="Arial" panose="020B0604020202020204" pitchFamily="34" charset="0"/>
            </a:endParaRPr>
          </a:p>
          <a:p>
            <a:pPr marL="457200" lvl="1" indent="0">
              <a:lnSpc>
                <a:spcPct val="107000"/>
              </a:lnSpc>
              <a:spcBef>
                <a:spcPts val="0"/>
              </a:spcBef>
              <a:buNone/>
            </a:pPr>
            <a:r>
              <a:rPr lang="en-US" sz="1400" dirty="0" err="1">
                <a:effectLst/>
                <a:latin typeface="Calibri" panose="020F0502020204030204" pitchFamily="34" charset="0"/>
                <a:ea typeface="Calibri" panose="020F0502020204030204" pitchFamily="34" charset="0"/>
                <a:cs typeface="Arial" panose="020B0604020202020204" pitchFamily="34" charset="0"/>
              </a:rPr>
              <a:t>Class:'first</a:t>
            </a:r>
            <a:r>
              <a:rPr lang="en-US" sz="1400" dirty="0">
                <a:effectLst/>
                <a:latin typeface="Calibri" panose="020F0502020204030204" pitchFamily="34" charset="0"/>
                <a:ea typeface="Calibri" panose="020F0502020204030204" pitchFamily="34" charset="0"/>
                <a:cs typeface="Arial" panose="020B0604020202020204" pitchFamily="34" charset="0"/>
              </a:rPr>
              <a:t>',</a:t>
            </a:r>
            <a:endParaRPr lang="en-IN" sz="1400" dirty="0">
              <a:effectLst/>
              <a:latin typeface="Calibri" panose="020F0502020204030204" pitchFamily="34" charset="0"/>
              <a:ea typeface="Calibri" panose="020F0502020204030204" pitchFamily="34" charset="0"/>
              <a:cs typeface="Arial" panose="020B0604020202020204" pitchFamily="34" charset="0"/>
            </a:endParaRPr>
          </a:p>
          <a:p>
            <a:pPr marL="457200" lvl="1" indent="0">
              <a:lnSpc>
                <a:spcPct val="107000"/>
              </a:lnSpc>
              <a:spcBef>
                <a:spcPts val="0"/>
              </a:spcBef>
              <a:buNone/>
            </a:pPr>
            <a:r>
              <a:rPr lang="en-US" sz="1400" dirty="0" err="1">
                <a:effectLst/>
                <a:latin typeface="Calibri" panose="020F0502020204030204" pitchFamily="34" charset="0"/>
                <a:ea typeface="Calibri" panose="020F0502020204030204" pitchFamily="34" charset="0"/>
                <a:cs typeface="Arial" panose="020B0604020202020204" pitchFamily="34" charset="0"/>
              </a:rPr>
              <a:t>subjects:function</a:t>
            </a:r>
            <a:r>
              <a:rPr lang="en-US" sz="1400" dirty="0">
                <a:effectLst/>
                <a:latin typeface="Calibri" panose="020F0502020204030204" pitchFamily="34" charset="0"/>
                <a:ea typeface="Calibri" panose="020F0502020204030204" pitchFamily="34" charset="0"/>
                <a:cs typeface="Arial" panose="020B0604020202020204" pitchFamily="34" charset="0"/>
              </a:rPr>
              <a:t>(){</a:t>
            </a:r>
            <a:endParaRPr lang="en-IN" sz="1400" dirty="0">
              <a:effectLst/>
              <a:latin typeface="Calibri" panose="020F0502020204030204" pitchFamily="34" charset="0"/>
              <a:ea typeface="Calibri" panose="020F0502020204030204" pitchFamily="34" charset="0"/>
              <a:cs typeface="Arial" panose="020B0604020202020204" pitchFamily="34" charset="0"/>
            </a:endParaRPr>
          </a:p>
          <a:p>
            <a:pPr marL="457200" lvl="1" indent="0">
              <a:lnSpc>
                <a:spcPct val="107000"/>
              </a:lnSpc>
              <a:spcBef>
                <a:spcPts val="0"/>
              </a:spcBef>
              <a:buNone/>
            </a:pPr>
            <a:r>
              <a:rPr lang="en-US" sz="1400" dirty="0">
                <a:effectLst/>
                <a:latin typeface="Calibri" panose="020F0502020204030204" pitchFamily="34" charset="0"/>
                <a:ea typeface="Calibri" panose="020F0502020204030204" pitchFamily="34" charset="0"/>
                <a:cs typeface="Arial" panose="020B0604020202020204" pitchFamily="34" charset="0"/>
              </a:rPr>
              <a:t>return {lang1:'telugu',lang2:'english'}</a:t>
            </a:r>
            <a:endParaRPr lang="en-IN" sz="1400" dirty="0">
              <a:effectLst/>
              <a:latin typeface="Calibri" panose="020F0502020204030204" pitchFamily="34" charset="0"/>
              <a:ea typeface="Calibri" panose="020F0502020204030204" pitchFamily="34" charset="0"/>
              <a:cs typeface="Arial" panose="020B0604020202020204" pitchFamily="34" charset="0"/>
            </a:endParaRPr>
          </a:p>
          <a:p>
            <a:pPr marL="457200" lvl="1" indent="0">
              <a:lnSpc>
                <a:spcPct val="107000"/>
              </a:lnSpc>
              <a:spcBef>
                <a:spcPts val="0"/>
              </a:spcBef>
              <a:buNone/>
            </a:pPr>
            <a:r>
              <a:rPr lang="en-US" sz="1400" dirty="0">
                <a:effectLst/>
                <a:latin typeface="Calibri" panose="020F0502020204030204" pitchFamily="34" charset="0"/>
                <a:ea typeface="Calibri" panose="020F0502020204030204" pitchFamily="34" charset="0"/>
                <a:cs typeface="Arial" panose="020B0604020202020204" pitchFamily="34" charset="0"/>
              </a:rPr>
              <a:t>}</a:t>
            </a:r>
            <a:endParaRPr lang="en-IN" sz="1400" dirty="0">
              <a:effectLst/>
              <a:latin typeface="Calibri" panose="020F0502020204030204" pitchFamily="34" charset="0"/>
              <a:ea typeface="Calibri" panose="020F0502020204030204" pitchFamily="34" charset="0"/>
              <a:cs typeface="Arial" panose="020B0604020202020204" pitchFamily="34" charset="0"/>
            </a:endParaRPr>
          </a:p>
          <a:p>
            <a:pPr marL="457200" lvl="1" indent="0">
              <a:lnSpc>
                <a:spcPct val="107000"/>
              </a:lnSpc>
              <a:spcBef>
                <a:spcPts val="0"/>
              </a:spcBef>
              <a:buNone/>
            </a:pPr>
            <a:r>
              <a:rPr lang="en-US" sz="1400" dirty="0">
                <a:effectLst/>
                <a:latin typeface="Calibri" panose="020F0502020204030204" pitchFamily="34" charset="0"/>
                <a:ea typeface="Calibri" panose="020F0502020204030204" pitchFamily="34" charset="0"/>
                <a:cs typeface="Arial" panose="020B0604020202020204" pitchFamily="34" charset="0"/>
              </a:rPr>
              <a:t>}</a:t>
            </a:r>
            <a:endParaRPr lang="en-IN" sz="1400" dirty="0">
              <a:effectLst/>
              <a:latin typeface="Calibri" panose="020F0502020204030204" pitchFamily="34" charset="0"/>
              <a:ea typeface="Calibri" panose="020F0502020204030204" pitchFamily="34" charset="0"/>
              <a:cs typeface="Arial" panose="020B0604020202020204" pitchFamily="34" charset="0"/>
            </a:endParaRPr>
          </a:p>
          <a:p>
            <a:pPr marL="457200" lvl="1" indent="0">
              <a:lnSpc>
                <a:spcPct val="107000"/>
              </a:lnSpc>
              <a:spcBef>
                <a:spcPts val="0"/>
              </a:spcBef>
              <a:buNone/>
            </a:pPr>
            <a:r>
              <a:rPr lang="en-US" sz="1400" dirty="0">
                <a:effectLst/>
                <a:latin typeface="Calibri" panose="020F0502020204030204" pitchFamily="34" charset="0"/>
                <a:ea typeface="Calibri" panose="020F0502020204030204" pitchFamily="34" charset="0"/>
                <a:cs typeface="Arial" panose="020B0604020202020204" pitchFamily="34" charset="0"/>
              </a:rPr>
              <a:t>var {lang1,lang2}=</a:t>
            </a:r>
            <a:r>
              <a:rPr lang="en-US" sz="1400" dirty="0" err="1">
                <a:effectLst/>
                <a:latin typeface="Calibri" panose="020F0502020204030204" pitchFamily="34" charset="0"/>
                <a:ea typeface="Calibri" panose="020F0502020204030204" pitchFamily="34" charset="0"/>
                <a:cs typeface="Arial" panose="020B0604020202020204" pitchFamily="34" charset="0"/>
              </a:rPr>
              <a:t>obj.subjects</a:t>
            </a:r>
            <a:r>
              <a:rPr lang="en-US" sz="1400" dirty="0">
                <a:effectLst/>
                <a:latin typeface="Calibri" panose="020F0502020204030204" pitchFamily="34" charset="0"/>
                <a:ea typeface="Calibri" panose="020F0502020204030204" pitchFamily="34" charset="0"/>
                <a:cs typeface="Arial" panose="020B0604020202020204" pitchFamily="34" charset="0"/>
              </a:rPr>
              <a:t>();</a:t>
            </a:r>
            <a:endParaRPr lang="en-IN" sz="1400" dirty="0">
              <a:effectLst/>
              <a:latin typeface="Calibri" panose="020F0502020204030204" pitchFamily="34" charset="0"/>
              <a:ea typeface="Calibri" panose="020F0502020204030204" pitchFamily="34" charset="0"/>
              <a:cs typeface="Arial" panose="020B0604020202020204" pitchFamily="34" charset="0"/>
            </a:endParaRPr>
          </a:p>
          <a:p>
            <a:pPr marL="457200" lvl="1" indent="0">
              <a:lnSpc>
                <a:spcPct val="107000"/>
              </a:lnSpc>
              <a:spcBef>
                <a:spcPts val="0"/>
              </a:spcBef>
              <a:buNone/>
            </a:pPr>
            <a:r>
              <a:rPr lang="en-US" sz="1400" dirty="0">
                <a:effectLst/>
                <a:latin typeface="Calibri" panose="020F0502020204030204" pitchFamily="34" charset="0"/>
                <a:ea typeface="Calibri" panose="020F0502020204030204" pitchFamily="34" charset="0"/>
                <a:cs typeface="Arial" panose="020B0604020202020204" pitchFamily="34" charset="0"/>
              </a:rPr>
              <a:t>console.log(lang1)//</a:t>
            </a:r>
            <a:r>
              <a:rPr lang="en-US" sz="1400" dirty="0" err="1">
                <a:effectLst/>
                <a:latin typeface="Calibri" panose="020F0502020204030204" pitchFamily="34" charset="0"/>
                <a:ea typeface="Calibri" panose="020F0502020204030204" pitchFamily="34" charset="0"/>
                <a:cs typeface="Arial" panose="020B0604020202020204" pitchFamily="34" charset="0"/>
              </a:rPr>
              <a:t>telugu</a:t>
            </a:r>
            <a:endParaRPr lang="en-IN" sz="14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93073719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4E2EF-EA21-3367-2A45-8D04B0BB1074}"/>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Instance Object:</a:t>
            </a:r>
            <a:endParaRPr lang="en-IN" dirty="0"/>
          </a:p>
        </p:txBody>
      </p:sp>
      <p:sp>
        <p:nvSpPr>
          <p:cNvPr id="3" name="Content Placeholder 2">
            <a:extLst>
              <a:ext uri="{FF2B5EF4-FFF2-40B4-BE49-F238E27FC236}">
                <a16:creationId xmlns:a16="http://schemas.microsoft.com/office/drawing/2014/main" id="{E422BDE5-C1AF-E675-9B4C-FD08BC914EED}"/>
              </a:ext>
            </a:extLst>
          </p:cNvPr>
          <p:cNvSpPr>
            <a:spLocks noGrp="1"/>
          </p:cNvSpPr>
          <p:nvPr>
            <p:ph idx="1"/>
          </p:nvPr>
        </p:nvSpPr>
        <p:spPr/>
        <p:txBody>
          <a:bodyPr>
            <a:norm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Here instance object in the sense creating instance for the function and the properties, methods declared inside the function are private only.</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r>
              <a:rPr lang="en-US" sz="1800" dirty="0">
                <a:effectLst/>
                <a:latin typeface="Calibri" panose="020F0502020204030204" pitchFamily="34" charset="0"/>
                <a:ea typeface="Calibri" panose="020F0502020204030204" pitchFamily="34" charset="0"/>
                <a:cs typeface="Arial" panose="020B0604020202020204" pitchFamily="34" charset="0"/>
              </a:rPr>
              <a:t>by using 'this' keyword we make them as public see below code.</a:t>
            </a:r>
          </a:p>
          <a:p>
            <a:pPr marL="457200" lvl="1" indent="0">
              <a:lnSpc>
                <a:spcPct val="107000"/>
              </a:lnSpc>
              <a:spcBef>
                <a:spcPts val="0"/>
              </a:spcBef>
              <a:buNone/>
            </a:pPr>
            <a:r>
              <a:rPr lang="en-US" sz="1400" dirty="0">
                <a:effectLst/>
                <a:latin typeface="Calibri" panose="020F0502020204030204" pitchFamily="34" charset="0"/>
                <a:ea typeface="Calibri" panose="020F0502020204030204" pitchFamily="34" charset="0"/>
                <a:cs typeface="Arial" panose="020B0604020202020204" pitchFamily="34" charset="0"/>
              </a:rPr>
              <a:t>var fun=function(){</a:t>
            </a:r>
            <a:endParaRPr lang="en-IN" sz="1400" dirty="0">
              <a:effectLst/>
              <a:latin typeface="Calibri" panose="020F0502020204030204" pitchFamily="34" charset="0"/>
              <a:ea typeface="Calibri" panose="020F0502020204030204" pitchFamily="34" charset="0"/>
              <a:cs typeface="Arial" panose="020B0604020202020204" pitchFamily="34" charset="0"/>
            </a:endParaRPr>
          </a:p>
          <a:p>
            <a:pPr marL="457200" lvl="1" indent="0">
              <a:lnSpc>
                <a:spcPct val="107000"/>
              </a:lnSpc>
              <a:spcBef>
                <a:spcPts val="0"/>
              </a:spcBef>
              <a:buNone/>
            </a:pPr>
            <a:r>
              <a:rPr lang="en-US" sz="1400" dirty="0">
                <a:effectLst/>
                <a:latin typeface="Calibri" panose="020F0502020204030204" pitchFamily="34" charset="0"/>
                <a:ea typeface="Calibri" panose="020F0502020204030204" pitchFamily="34" charset="0"/>
                <a:cs typeface="Arial" panose="020B0604020202020204" pitchFamily="34" charset="0"/>
              </a:rPr>
              <a:t>  color='blue';</a:t>
            </a:r>
            <a:endParaRPr lang="en-IN" sz="1400" dirty="0">
              <a:effectLst/>
              <a:latin typeface="Calibri" panose="020F0502020204030204" pitchFamily="34" charset="0"/>
              <a:ea typeface="Calibri" panose="020F0502020204030204" pitchFamily="34" charset="0"/>
              <a:cs typeface="Arial" panose="020B0604020202020204" pitchFamily="34" charset="0"/>
            </a:endParaRPr>
          </a:p>
          <a:p>
            <a:pPr marL="457200" lvl="1" indent="0">
              <a:lnSpc>
                <a:spcPct val="107000"/>
              </a:lnSpc>
              <a:spcBef>
                <a:spcPts val="0"/>
              </a:spcBef>
              <a:buNone/>
            </a:pPr>
            <a:r>
              <a:rPr lang="en-US" sz="1400" dirty="0" err="1">
                <a:effectLst/>
                <a:latin typeface="Calibri" panose="020F0502020204030204" pitchFamily="34" charset="0"/>
                <a:ea typeface="Calibri" panose="020F0502020204030204" pitchFamily="34" charset="0"/>
                <a:cs typeface="Arial" panose="020B0604020202020204" pitchFamily="34" charset="0"/>
              </a:rPr>
              <a:t>this.getcolor</a:t>
            </a:r>
            <a:r>
              <a:rPr lang="en-US" sz="1400" dirty="0">
                <a:effectLst/>
                <a:latin typeface="Calibri" panose="020F0502020204030204" pitchFamily="34" charset="0"/>
                <a:ea typeface="Calibri" panose="020F0502020204030204" pitchFamily="34" charset="0"/>
                <a:cs typeface="Arial" panose="020B0604020202020204" pitchFamily="34" charset="0"/>
              </a:rPr>
              <a:t>=function(){</a:t>
            </a:r>
            <a:endParaRPr lang="en-IN" sz="1400" dirty="0">
              <a:effectLst/>
              <a:latin typeface="Calibri" panose="020F0502020204030204" pitchFamily="34" charset="0"/>
              <a:ea typeface="Calibri" panose="020F0502020204030204" pitchFamily="34" charset="0"/>
              <a:cs typeface="Arial" panose="020B0604020202020204" pitchFamily="34" charset="0"/>
            </a:endParaRPr>
          </a:p>
          <a:p>
            <a:pPr marL="457200" lvl="1" indent="0">
              <a:lnSpc>
                <a:spcPct val="107000"/>
              </a:lnSpc>
              <a:spcBef>
                <a:spcPts val="0"/>
              </a:spcBef>
              <a:buNone/>
            </a:pPr>
            <a:r>
              <a:rPr lang="en-US" sz="1400" dirty="0">
                <a:effectLst/>
                <a:latin typeface="Calibri" panose="020F0502020204030204" pitchFamily="34" charset="0"/>
                <a:ea typeface="Calibri" panose="020F0502020204030204" pitchFamily="34" charset="0"/>
                <a:cs typeface="Arial" panose="020B0604020202020204" pitchFamily="34" charset="0"/>
              </a:rPr>
              <a:t>  return color;</a:t>
            </a:r>
            <a:endParaRPr lang="en-IN" sz="1400" dirty="0">
              <a:effectLst/>
              <a:latin typeface="Calibri" panose="020F0502020204030204" pitchFamily="34" charset="0"/>
              <a:ea typeface="Calibri" panose="020F0502020204030204" pitchFamily="34" charset="0"/>
              <a:cs typeface="Arial" panose="020B0604020202020204" pitchFamily="34" charset="0"/>
            </a:endParaRPr>
          </a:p>
          <a:p>
            <a:pPr marL="457200" lvl="1" indent="0">
              <a:lnSpc>
                <a:spcPct val="107000"/>
              </a:lnSpc>
              <a:spcBef>
                <a:spcPts val="0"/>
              </a:spcBef>
              <a:buNone/>
            </a:pPr>
            <a:r>
              <a:rPr lang="en-US" sz="1400" dirty="0">
                <a:effectLst/>
                <a:latin typeface="Calibri" panose="020F0502020204030204" pitchFamily="34" charset="0"/>
                <a:ea typeface="Calibri" panose="020F0502020204030204" pitchFamily="34" charset="0"/>
                <a:cs typeface="Arial" panose="020B0604020202020204" pitchFamily="34" charset="0"/>
              </a:rPr>
              <a:t>}</a:t>
            </a:r>
            <a:endParaRPr lang="en-IN" sz="1400" dirty="0">
              <a:effectLst/>
              <a:latin typeface="Calibri" panose="020F0502020204030204" pitchFamily="34" charset="0"/>
              <a:ea typeface="Calibri" panose="020F0502020204030204" pitchFamily="34" charset="0"/>
              <a:cs typeface="Arial" panose="020B0604020202020204" pitchFamily="34" charset="0"/>
            </a:endParaRPr>
          </a:p>
          <a:p>
            <a:pPr marL="457200" lvl="1" indent="0">
              <a:lnSpc>
                <a:spcPct val="107000"/>
              </a:lnSpc>
              <a:spcBef>
                <a:spcPts val="0"/>
              </a:spcBef>
              <a:buNone/>
            </a:pPr>
            <a:r>
              <a:rPr lang="en-US" sz="1400" dirty="0" err="1">
                <a:effectLst/>
                <a:latin typeface="Calibri" panose="020F0502020204030204" pitchFamily="34" charset="0"/>
                <a:ea typeface="Calibri" panose="020F0502020204030204" pitchFamily="34" charset="0"/>
                <a:cs typeface="Arial" panose="020B0604020202020204" pitchFamily="34" charset="0"/>
              </a:rPr>
              <a:t>this.setcolor</a:t>
            </a:r>
            <a:r>
              <a:rPr lang="en-US" sz="1400" dirty="0">
                <a:effectLst/>
                <a:latin typeface="Calibri" panose="020F0502020204030204" pitchFamily="34" charset="0"/>
                <a:ea typeface="Calibri" panose="020F0502020204030204" pitchFamily="34" charset="0"/>
                <a:cs typeface="Arial" panose="020B0604020202020204" pitchFamily="34" charset="0"/>
              </a:rPr>
              <a:t>=function(</a:t>
            </a:r>
            <a:r>
              <a:rPr lang="en-US" sz="1400" dirty="0" err="1">
                <a:effectLst/>
                <a:latin typeface="Calibri" panose="020F0502020204030204" pitchFamily="34" charset="0"/>
                <a:ea typeface="Calibri" panose="020F0502020204030204" pitchFamily="34" charset="0"/>
                <a:cs typeface="Arial" panose="020B0604020202020204" pitchFamily="34" charset="0"/>
              </a:rPr>
              <a:t>newcolor</a:t>
            </a:r>
            <a:r>
              <a:rPr lang="en-US" sz="1400" dirty="0">
                <a:effectLst/>
                <a:latin typeface="Calibri" panose="020F0502020204030204" pitchFamily="34" charset="0"/>
                <a:ea typeface="Calibri" panose="020F0502020204030204" pitchFamily="34" charset="0"/>
                <a:cs typeface="Arial" panose="020B0604020202020204" pitchFamily="34" charset="0"/>
              </a:rPr>
              <a:t>){</a:t>
            </a:r>
            <a:endParaRPr lang="en-IN" sz="1400" dirty="0">
              <a:effectLst/>
              <a:latin typeface="Calibri" panose="020F0502020204030204" pitchFamily="34" charset="0"/>
              <a:ea typeface="Calibri" panose="020F0502020204030204" pitchFamily="34" charset="0"/>
              <a:cs typeface="Arial" panose="020B0604020202020204" pitchFamily="34" charset="0"/>
            </a:endParaRPr>
          </a:p>
          <a:p>
            <a:pPr marL="457200" lvl="1" indent="0">
              <a:lnSpc>
                <a:spcPct val="107000"/>
              </a:lnSpc>
              <a:spcBef>
                <a:spcPts val="0"/>
              </a:spcBef>
              <a:buNone/>
            </a:pPr>
            <a:r>
              <a:rPr lang="en-US" sz="1400" dirty="0">
                <a:effectLst/>
                <a:latin typeface="Calibri" panose="020F0502020204030204" pitchFamily="34" charset="0"/>
                <a:ea typeface="Calibri" panose="020F0502020204030204" pitchFamily="34" charset="0"/>
                <a:cs typeface="Arial" panose="020B0604020202020204" pitchFamily="34" charset="0"/>
              </a:rPr>
              <a:t>  color=</a:t>
            </a:r>
            <a:r>
              <a:rPr lang="en-US" sz="1400" dirty="0" err="1">
                <a:effectLst/>
                <a:latin typeface="Calibri" panose="020F0502020204030204" pitchFamily="34" charset="0"/>
                <a:ea typeface="Calibri" panose="020F0502020204030204" pitchFamily="34" charset="0"/>
                <a:cs typeface="Arial" panose="020B0604020202020204" pitchFamily="34" charset="0"/>
              </a:rPr>
              <a:t>newcolor</a:t>
            </a:r>
            <a:r>
              <a:rPr lang="en-US" sz="1400" dirty="0">
                <a:effectLst/>
                <a:latin typeface="Calibri" panose="020F0502020204030204" pitchFamily="34" charset="0"/>
                <a:ea typeface="Calibri" panose="020F0502020204030204" pitchFamily="34" charset="0"/>
                <a:cs typeface="Arial" panose="020B0604020202020204" pitchFamily="34" charset="0"/>
              </a:rPr>
              <a:t>;</a:t>
            </a:r>
            <a:endParaRPr lang="en-IN" sz="1400" dirty="0">
              <a:effectLst/>
              <a:latin typeface="Calibri" panose="020F0502020204030204" pitchFamily="34" charset="0"/>
              <a:ea typeface="Calibri" panose="020F0502020204030204" pitchFamily="34" charset="0"/>
              <a:cs typeface="Arial" panose="020B0604020202020204" pitchFamily="34" charset="0"/>
            </a:endParaRPr>
          </a:p>
          <a:p>
            <a:pPr marL="457200" lvl="1" indent="0">
              <a:lnSpc>
                <a:spcPct val="107000"/>
              </a:lnSpc>
              <a:spcBef>
                <a:spcPts val="0"/>
              </a:spcBef>
              <a:buNone/>
            </a:pPr>
            <a:r>
              <a:rPr lang="en-US" sz="1400" dirty="0">
                <a:effectLst/>
                <a:latin typeface="Calibri" panose="020F0502020204030204" pitchFamily="34" charset="0"/>
                <a:ea typeface="Calibri" panose="020F0502020204030204" pitchFamily="34" charset="0"/>
                <a:cs typeface="Arial" panose="020B0604020202020204" pitchFamily="34" charset="0"/>
              </a:rPr>
              <a:t>}</a:t>
            </a:r>
            <a:endParaRPr lang="en-IN" sz="1400" dirty="0">
              <a:effectLst/>
              <a:latin typeface="Calibri" panose="020F0502020204030204" pitchFamily="34" charset="0"/>
              <a:ea typeface="Calibri" panose="020F0502020204030204" pitchFamily="34" charset="0"/>
              <a:cs typeface="Arial" panose="020B0604020202020204" pitchFamily="34" charset="0"/>
            </a:endParaRPr>
          </a:p>
          <a:p>
            <a:pPr marL="457200" lvl="1" indent="0">
              <a:lnSpc>
                <a:spcPct val="107000"/>
              </a:lnSpc>
              <a:spcBef>
                <a:spcPts val="0"/>
              </a:spcBef>
              <a:buNone/>
            </a:pPr>
            <a:r>
              <a:rPr lang="en-US" sz="1400" dirty="0">
                <a:effectLst/>
                <a:latin typeface="Calibri" panose="020F0502020204030204" pitchFamily="34" charset="0"/>
                <a:ea typeface="Calibri" panose="020F0502020204030204" pitchFamily="34" charset="0"/>
                <a:cs typeface="Arial" panose="020B0604020202020204" pitchFamily="34" charset="0"/>
              </a:rPr>
              <a:t>}</a:t>
            </a:r>
            <a:endParaRPr lang="en-IN" sz="1400" dirty="0">
              <a:effectLst/>
              <a:latin typeface="Calibri" panose="020F0502020204030204" pitchFamily="34" charset="0"/>
              <a:ea typeface="Calibri" panose="020F0502020204030204" pitchFamily="34" charset="0"/>
              <a:cs typeface="Arial" panose="020B0604020202020204" pitchFamily="34" charset="0"/>
            </a:endParaRPr>
          </a:p>
          <a:p>
            <a:pPr marL="457200" lvl="1" indent="0">
              <a:lnSpc>
                <a:spcPct val="107000"/>
              </a:lnSpc>
              <a:spcBef>
                <a:spcPts val="0"/>
              </a:spcBef>
              <a:buNone/>
            </a:pPr>
            <a:r>
              <a:rPr lang="en-US" sz="1400" dirty="0">
                <a:effectLst/>
                <a:latin typeface="Calibri" panose="020F0502020204030204" pitchFamily="34" charset="0"/>
                <a:ea typeface="Calibri" panose="020F0502020204030204" pitchFamily="34" charset="0"/>
                <a:cs typeface="Arial" panose="020B0604020202020204" pitchFamily="34" charset="0"/>
              </a:rPr>
              <a:t>var </a:t>
            </a:r>
            <a:r>
              <a:rPr lang="en-US" sz="1400" dirty="0" err="1">
                <a:effectLst/>
                <a:latin typeface="Calibri" panose="020F0502020204030204" pitchFamily="34" charset="0"/>
                <a:ea typeface="Calibri" panose="020F0502020204030204" pitchFamily="34" charset="0"/>
                <a:cs typeface="Arial" panose="020B0604020202020204" pitchFamily="34" charset="0"/>
              </a:rPr>
              <a:t>inst_obj</a:t>
            </a:r>
            <a:r>
              <a:rPr lang="en-US" sz="1400" dirty="0">
                <a:effectLst/>
                <a:latin typeface="Calibri" panose="020F0502020204030204" pitchFamily="34" charset="0"/>
                <a:ea typeface="Calibri" panose="020F0502020204030204" pitchFamily="34" charset="0"/>
                <a:cs typeface="Arial" panose="020B0604020202020204" pitchFamily="34" charset="0"/>
              </a:rPr>
              <a:t>=new fun();</a:t>
            </a:r>
            <a:endParaRPr lang="en-IN" sz="1400" dirty="0">
              <a:effectLst/>
              <a:latin typeface="Calibri" panose="020F0502020204030204" pitchFamily="34" charset="0"/>
              <a:ea typeface="Calibri" panose="020F0502020204030204" pitchFamily="34" charset="0"/>
              <a:cs typeface="Arial" panose="020B0604020202020204" pitchFamily="34" charset="0"/>
            </a:endParaRPr>
          </a:p>
          <a:p>
            <a:pPr marL="457200" lvl="1" indent="0">
              <a:lnSpc>
                <a:spcPct val="107000"/>
              </a:lnSpc>
              <a:spcBef>
                <a:spcPts val="0"/>
              </a:spcBef>
              <a:buNone/>
            </a:pPr>
            <a:r>
              <a:rPr lang="en-US" sz="1400" dirty="0">
                <a:effectLst/>
                <a:latin typeface="Calibri" panose="020F0502020204030204" pitchFamily="34" charset="0"/>
                <a:ea typeface="Calibri" panose="020F0502020204030204" pitchFamily="34" charset="0"/>
                <a:cs typeface="Arial" panose="020B0604020202020204" pitchFamily="34" charset="0"/>
              </a:rPr>
              <a:t>console.log(</a:t>
            </a:r>
            <a:r>
              <a:rPr lang="en-US" sz="1400" dirty="0" err="1">
                <a:effectLst/>
                <a:latin typeface="Calibri" panose="020F0502020204030204" pitchFamily="34" charset="0"/>
                <a:ea typeface="Calibri" panose="020F0502020204030204" pitchFamily="34" charset="0"/>
                <a:cs typeface="Arial" panose="020B0604020202020204" pitchFamily="34" charset="0"/>
              </a:rPr>
              <a:t>inst_obj.getcolor</a:t>
            </a:r>
            <a:r>
              <a:rPr lang="en-US" sz="1400" dirty="0">
                <a:effectLst/>
                <a:latin typeface="Calibri" panose="020F0502020204030204" pitchFamily="34" charset="0"/>
                <a:ea typeface="Calibri" panose="020F0502020204030204" pitchFamily="34" charset="0"/>
                <a:cs typeface="Arial" panose="020B0604020202020204" pitchFamily="34" charset="0"/>
              </a:rPr>
              <a:t>());//blue</a:t>
            </a:r>
            <a:endParaRPr lang="en-IN" sz="1400" dirty="0">
              <a:effectLst/>
              <a:latin typeface="Calibri" panose="020F0502020204030204" pitchFamily="34" charset="0"/>
              <a:ea typeface="Calibri" panose="020F0502020204030204" pitchFamily="34" charset="0"/>
              <a:cs typeface="Arial" panose="020B0604020202020204" pitchFamily="34" charset="0"/>
            </a:endParaRPr>
          </a:p>
          <a:p>
            <a:pPr marL="457200" lvl="1" indent="0">
              <a:lnSpc>
                <a:spcPct val="107000"/>
              </a:lnSpc>
              <a:spcBef>
                <a:spcPts val="0"/>
              </a:spcBef>
              <a:buNone/>
            </a:pPr>
            <a:r>
              <a:rPr lang="en-US" sz="1400" dirty="0" err="1">
                <a:effectLst/>
                <a:latin typeface="Calibri" panose="020F0502020204030204" pitchFamily="34" charset="0"/>
                <a:ea typeface="Calibri" panose="020F0502020204030204" pitchFamily="34" charset="0"/>
                <a:cs typeface="Arial" panose="020B0604020202020204" pitchFamily="34" charset="0"/>
              </a:rPr>
              <a:t>inst_obj.setcolor</a:t>
            </a:r>
            <a:r>
              <a:rPr lang="en-US" sz="1400" dirty="0">
                <a:effectLst/>
                <a:latin typeface="Calibri" panose="020F0502020204030204" pitchFamily="34" charset="0"/>
                <a:ea typeface="Calibri" panose="020F0502020204030204" pitchFamily="34" charset="0"/>
                <a:cs typeface="Arial" panose="020B0604020202020204" pitchFamily="34" charset="0"/>
              </a:rPr>
              <a:t>('yellow');</a:t>
            </a:r>
            <a:endParaRPr lang="en-IN" sz="1400" dirty="0">
              <a:effectLst/>
              <a:latin typeface="Calibri" panose="020F0502020204030204" pitchFamily="34" charset="0"/>
              <a:ea typeface="Calibri" panose="020F0502020204030204" pitchFamily="34" charset="0"/>
              <a:cs typeface="Arial" panose="020B0604020202020204" pitchFamily="34" charset="0"/>
            </a:endParaRPr>
          </a:p>
          <a:p>
            <a:pPr marL="457200" lvl="1" indent="0">
              <a:lnSpc>
                <a:spcPct val="107000"/>
              </a:lnSpc>
              <a:spcBef>
                <a:spcPts val="0"/>
              </a:spcBef>
              <a:buNone/>
            </a:pPr>
            <a:r>
              <a:rPr lang="en-US" sz="1400" dirty="0">
                <a:effectLst/>
                <a:latin typeface="Calibri" panose="020F0502020204030204" pitchFamily="34" charset="0"/>
                <a:ea typeface="Calibri" panose="020F0502020204030204" pitchFamily="34" charset="0"/>
                <a:cs typeface="Arial" panose="020B0604020202020204" pitchFamily="34" charset="0"/>
              </a:rPr>
              <a:t>console.log(</a:t>
            </a:r>
            <a:r>
              <a:rPr lang="en-US" sz="1400" dirty="0" err="1">
                <a:effectLst/>
                <a:latin typeface="Calibri" panose="020F0502020204030204" pitchFamily="34" charset="0"/>
                <a:ea typeface="Calibri" panose="020F0502020204030204" pitchFamily="34" charset="0"/>
                <a:cs typeface="Arial" panose="020B0604020202020204" pitchFamily="34" charset="0"/>
              </a:rPr>
              <a:t>inst_obj.getcolor</a:t>
            </a:r>
            <a:r>
              <a:rPr lang="en-US" sz="1400" dirty="0">
                <a:effectLst/>
                <a:latin typeface="Calibri" panose="020F0502020204030204" pitchFamily="34" charset="0"/>
                <a:ea typeface="Calibri" panose="020F0502020204030204" pitchFamily="34" charset="0"/>
                <a:cs typeface="Arial" panose="020B0604020202020204" pitchFamily="34" charset="0"/>
              </a:rPr>
              <a:t>());//yellow</a:t>
            </a:r>
            <a:endParaRPr lang="en-IN" sz="1400" dirty="0">
              <a:effectLst/>
              <a:latin typeface="Calibri" panose="020F0502020204030204" pitchFamily="34" charset="0"/>
              <a:ea typeface="Calibri" panose="020F0502020204030204" pitchFamily="34" charset="0"/>
              <a:cs typeface="Arial" panose="020B0604020202020204" pitchFamily="34" charset="0"/>
            </a:endParaRPr>
          </a:p>
          <a:p>
            <a:pPr marL="457200" lvl="1" indent="0">
              <a:lnSpc>
                <a:spcPct val="107000"/>
              </a:lnSpc>
              <a:spcBef>
                <a:spcPts val="0"/>
              </a:spcBef>
              <a:buNone/>
            </a:pPr>
            <a:r>
              <a:rPr lang="en-US" sz="1400" dirty="0">
                <a:effectLst/>
                <a:latin typeface="Calibri" panose="020F0502020204030204" pitchFamily="34" charset="0"/>
                <a:ea typeface="Calibri" panose="020F0502020204030204" pitchFamily="34" charset="0"/>
                <a:cs typeface="Arial" panose="020B0604020202020204" pitchFamily="34" charset="0"/>
              </a:rPr>
              <a:t>console.log(</a:t>
            </a:r>
            <a:r>
              <a:rPr lang="en-US" sz="1400" dirty="0" err="1">
                <a:effectLst/>
                <a:latin typeface="Calibri" panose="020F0502020204030204" pitchFamily="34" charset="0"/>
                <a:ea typeface="Calibri" panose="020F0502020204030204" pitchFamily="34" charset="0"/>
                <a:cs typeface="Arial" panose="020B0604020202020204" pitchFamily="34" charset="0"/>
              </a:rPr>
              <a:t>inst_obj.color</a:t>
            </a:r>
            <a:r>
              <a:rPr lang="en-US" sz="1400" dirty="0">
                <a:effectLst/>
                <a:latin typeface="Calibri" panose="020F0502020204030204" pitchFamily="34" charset="0"/>
                <a:ea typeface="Calibri" panose="020F0502020204030204" pitchFamily="34" charset="0"/>
                <a:cs typeface="Arial" panose="020B0604020202020204" pitchFamily="34" charset="0"/>
              </a:rPr>
              <a:t>);//o/p is undefined but we access color by put it as this keyword.</a:t>
            </a:r>
            <a:endParaRPr lang="en-IN" sz="1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5728761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193BC-3998-5690-4B21-801D53856A37}"/>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Rest parameters:</a:t>
            </a:r>
            <a:endParaRPr lang="en-IN" dirty="0"/>
          </a:p>
        </p:txBody>
      </p:sp>
      <p:sp>
        <p:nvSpPr>
          <p:cNvPr id="3" name="Content Placeholder 2">
            <a:extLst>
              <a:ext uri="{FF2B5EF4-FFF2-40B4-BE49-F238E27FC236}">
                <a16:creationId xmlns:a16="http://schemas.microsoft.com/office/drawing/2014/main" id="{630C298C-0E27-99A1-E170-54F4A8145AB3}"/>
              </a:ext>
            </a:extLst>
          </p:cNvPr>
          <p:cNvSpPr>
            <a:spLocks noGrp="1"/>
          </p:cNvSpPr>
          <p:nvPr>
            <p:ph idx="1"/>
          </p:nvPr>
        </p:nvSpPr>
        <p:spPr/>
        <p:txBody>
          <a:bodyPr>
            <a:normAutofit/>
          </a:bodyPr>
          <a:lstStyle/>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https://javascript.info/rest-parameters-spread-operator</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function sum(...</a:t>
            </a:r>
            <a:r>
              <a:rPr lang="en-US" sz="1800" dirty="0" err="1">
                <a:effectLst/>
                <a:latin typeface="Calibri" panose="020F0502020204030204" pitchFamily="34" charset="0"/>
                <a:ea typeface="Calibri" panose="020F0502020204030204" pitchFamily="34" charset="0"/>
                <a:cs typeface="Arial" panose="020B0604020202020204" pitchFamily="34" charset="0"/>
              </a:rPr>
              <a:t>args</a:t>
            </a: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  var sum=0;</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for(let </a:t>
            </a:r>
            <a:r>
              <a:rPr lang="en-US" sz="1800" dirty="0" err="1">
                <a:effectLst/>
                <a:latin typeface="Calibri" panose="020F0502020204030204" pitchFamily="34" charset="0"/>
                <a:ea typeface="Calibri" panose="020F0502020204030204" pitchFamily="34" charset="0"/>
                <a:cs typeface="Arial" panose="020B0604020202020204" pitchFamily="34" charset="0"/>
              </a:rPr>
              <a:t>arg</a:t>
            </a:r>
            <a:r>
              <a:rPr lang="en-US" sz="1800" dirty="0">
                <a:effectLst/>
                <a:latin typeface="Calibri" panose="020F0502020204030204" pitchFamily="34" charset="0"/>
                <a:ea typeface="Calibri" panose="020F0502020204030204" pitchFamily="34" charset="0"/>
                <a:cs typeface="Arial" panose="020B0604020202020204" pitchFamily="34" charset="0"/>
              </a:rPr>
              <a:t> of </a:t>
            </a:r>
            <a:r>
              <a:rPr lang="en-US" sz="1800" dirty="0" err="1">
                <a:effectLst/>
                <a:latin typeface="Calibri" panose="020F0502020204030204" pitchFamily="34" charset="0"/>
                <a:ea typeface="Calibri" panose="020F0502020204030204" pitchFamily="34" charset="0"/>
                <a:cs typeface="Arial" panose="020B0604020202020204" pitchFamily="34" charset="0"/>
              </a:rPr>
              <a:t>args</a:t>
            </a: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sum+=</a:t>
            </a:r>
            <a:r>
              <a:rPr lang="en-US" sz="1800" dirty="0" err="1">
                <a:effectLst/>
                <a:latin typeface="Calibri" panose="020F0502020204030204" pitchFamily="34" charset="0"/>
                <a:ea typeface="Calibri" panose="020F0502020204030204" pitchFamily="34" charset="0"/>
                <a:cs typeface="Arial" panose="020B0604020202020204" pitchFamily="34" charset="0"/>
              </a:rPr>
              <a:t>arg</a:t>
            </a:r>
            <a:r>
              <a:rPr lang="en-US" sz="1800" dirty="0">
                <a:effectLst/>
                <a:latin typeface="Calibri" panose="020F0502020204030204" pitchFamily="34" charset="0"/>
                <a:ea typeface="Calibri" panose="020F0502020204030204" pitchFamily="34"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return `Total Sum is ${sum} and passing arguments </a:t>
            </a:r>
            <a:r>
              <a:rPr lang="en-US" sz="1800" dirty="0" err="1">
                <a:effectLst/>
                <a:latin typeface="Calibri" panose="020F0502020204030204" pitchFamily="34" charset="0"/>
                <a:ea typeface="Calibri" panose="020F0502020204030204" pitchFamily="34" charset="0"/>
                <a:cs typeface="Arial" panose="020B0604020202020204" pitchFamily="34" charset="0"/>
              </a:rPr>
              <a:t>lengthis</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args.length</a:t>
            </a: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sum(1,2,3,4,5,5);</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spcBef>
                <a:spcPts val="0"/>
              </a:spcBef>
              <a:buNone/>
            </a:pPr>
            <a:endParaRPr lang="en-IN" dirty="0"/>
          </a:p>
        </p:txBody>
      </p:sp>
    </p:spTree>
    <p:extLst>
      <p:ext uri="{BB962C8B-B14F-4D97-AF65-F5344CB8AC3E}">
        <p14:creationId xmlns:p14="http://schemas.microsoft.com/office/powerpoint/2010/main" val="273935800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8EF0E-7DB8-A49F-FDEE-9B877A29074F}"/>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--&gt;call, apply, bind methods difference</a:t>
            </a:r>
            <a:endParaRPr lang="en-IN" dirty="0"/>
          </a:p>
        </p:txBody>
      </p:sp>
      <p:graphicFrame>
        <p:nvGraphicFramePr>
          <p:cNvPr id="4" name="Table 4">
            <a:extLst>
              <a:ext uri="{FF2B5EF4-FFF2-40B4-BE49-F238E27FC236}">
                <a16:creationId xmlns:a16="http://schemas.microsoft.com/office/drawing/2014/main" id="{2A4894DA-55FF-9F12-3DB7-DB76DCB144DB}"/>
              </a:ext>
            </a:extLst>
          </p:cNvPr>
          <p:cNvGraphicFramePr>
            <a:graphicFrameLocks noGrp="1"/>
          </p:cNvGraphicFramePr>
          <p:nvPr>
            <p:ph idx="1"/>
            <p:extLst>
              <p:ext uri="{D42A27DB-BD31-4B8C-83A1-F6EECF244321}">
                <p14:modId xmlns:p14="http://schemas.microsoft.com/office/powerpoint/2010/main" val="1907188928"/>
              </p:ext>
            </p:extLst>
          </p:nvPr>
        </p:nvGraphicFramePr>
        <p:xfrm>
          <a:off x="838200" y="1825625"/>
          <a:ext cx="10515597" cy="485140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1285643634"/>
                    </a:ext>
                  </a:extLst>
                </a:gridCol>
                <a:gridCol w="3505199">
                  <a:extLst>
                    <a:ext uri="{9D8B030D-6E8A-4147-A177-3AD203B41FA5}">
                      <a16:colId xmlns:a16="http://schemas.microsoft.com/office/drawing/2014/main" val="2425603041"/>
                    </a:ext>
                  </a:extLst>
                </a:gridCol>
                <a:gridCol w="3505199">
                  <a:extLst>
                    <a:ext uri="{9D8B030D-6E8A-4147-A177-3AD203B41FA5}">
                      <a16:colId xmlns:a16="http://schemas.microsoft.com/office/drawing/2014/main" val="3223831932"/>
                    </a:ext>
                  </a:extLst>
                </a:gridCol>
              </a:tblGrid>
              <a:tr h="370840">
                <a:tc>
                  <a:txBody>
                    <a:bodyPr/>
                    <a:lstStyle/>
                    <a:p>
                      <a:r>
                        <a:rPr lang="en-IN" dirty="0"/>
                        <a:t>bind</a:t>
                      </a:r>
                    </a:p>
                  </a:txBody>
                  <a:tcPr/>
                </a:tc>
                <a:tc>
                  <a:txBody>
                    <a:bodyPr/>
                    <a:lstStyle/>
                    <a:p>
                      <a:r>
                        <a:rPr lang="en-IN" dirty="0"/>
                        <a:t>call</a:t>
                      </a:r>
                    </a:p>
                  </a:txBody>
                  <a:tcPr/>
                </a:tc>
                <a:tc>
                  <a:txBody>
                    <a:bodyPr/>
                    <a:lstStyle/>
                    <a:p>
                      <a:r>
                        <a:rPr lang="en-IN" dirty="0"/>
                        <a:t>apply</a:t>
                      </a:r>
                    </a:p>
                  </a:txBody>
                  <a:tcPr/>
                </a:tc>
                <a:extLst>
                  <a:ext uri="{0D108BD9-81ED-4DB2-BD59-A6C34878D82A}">
                    <a16:rowId xmlns:a16="http://schemas.microsoft.com/office/drawing/2014/main" val="3288743739"/>
                  </a:ext>
                </a:extLst>
              </a:tr>
              <a:tr h="370840">
                <a:tc>
                  <a:txBody>
                    <a:bodyPr/>
                    <a:lstStyle/>
                    <a:p>
                      <a:r>
                        <a:rPr lang="en-US" sz="1800" b="1" kern="1200" dirty="0">
                          <a:solidFill>
                            <a:schemeClr val="dk1"/>
                          </a:solidFill>
                          <a:effectLst/>
                          <a:latin typeface="+mn-lt"/>
                          <a:ea typeface="+mn-ea"/>
                          <a:cs typeface="+mn-cs"/>
                        </a:rPr>
                        <a:t>bind</a:t>
                      </a:r>
                      <a:r>
                        <a:rPr lang="en-US" sz="1800" kern="1200" dirty="0">
                          <a:solidFill>
                            <a:schemeClr val="dk1"/>
                          </a:solidFill>
                          <a:effectLst/>
                          <a:latin typeface="+mn-lt"/>
                          <a:ea typeface="+mn-ea"/>
                          <a:cs typeface="+mn-cs"/>
                        </a:rPr>
                        <a:t>: if a function needs to invoke later in certain events then we use bind.</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var obj={</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name:'Gopi</a:t>
                      </a:r>
                      <a:r>
                        <a:rPr lang="en-US" sz="1800" kern="1200" dirty="0">
                          <a:solidFill>
                            <a:schemeClr val="dk1"/>
                          </a:solidFill>
                          <a:effectLst/>
                          <a:latin typeface="+mn-lt"/>
                          <a:ea typeface="+mn-ea"/>
                          <a:cs typeface="+mn-cs"/>
                        </a:rPr>
                        <a:t>'</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var sample=function(</a:t>
                      </a:r>
                      <a:r>
                        <a:rPr lang="en-US" sz="1800" kern="1200" dirty="0" err="1">
                          <a:solidFill>
                            <a:schemeClr val="dk1"/>
                          </a:solidFill>
                          <a:effectLst/>
                          <a:latin typeface="+mn-lt"/>
                          <a:ea typeface="+mn-ea"/>
                          <a:cs typeface="+mn-cs"/>
                        </a:rPr>
                        <a:t>a,b,c</a:t>
                      </a:r>
                      <a:r>
                        <a:rPr lang="en-US" sz="1800" kern="1200" dirty="0">
                          <a:solidFill>
                            <a:schemeClr val="dk1"/>
                          </a:solidFill>
                          <a:effectLst/>
                          <a:latin typeface="+mn-lt"/>
                          <a:ea typeface="+mn-ea"/>
                          <a:cs typeface="+mn-cs"/>
                        </a:rPr>
                        <a:t>){</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console.log(this.name+' is '+ a +' and '+b +' and '+c);</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a:t>
                      </a:r>
                      <a:endParaRPr lang="en-IN" sz="1800" kern="1200" dirty="0">
                        <a:solidFill>
                          <a:schemeClr val="dk1"/>
                        </a:solidFill>
                        <a:effectLst/>
                        <a:latin typeface="+mn-lt"/>
                        <a:ea typeface="+mn-ea"/>
                        <a:cs typeface="+mn-cs"/>
                      </a:endParaRPr>
                    </a:p>
                    <a:p>
                      <a:endParaRPr lang="en-IN" dirty="0"/>
                    </a:p>
                    <a:p>
                      <a:r>
                        <a:rPr lang="en-US" sz="1800" kern="1200" dirty="0">
                          <a:solidFill>
                            <a:schemeClr val="dk1"/>
                          </a:solidFill>
                          <a:effectLst/>
                          <a:latin typeface="+mn-lt"/>
                          <a:ea typeface="+mn-ea"/>
                          <a:cs typeface="+mn-cs"/>
                        </a:rPr>
                        <a:t>var </a:t>
                      </a:r>
                      <a:r>
                        <a:rPr lang="en-US" sz="1800" kern="1200" dirty="0" err="1">
                          <a:solidFill>
                            <a:schemeClr val="dk1"/>
                          </a:solidFill>
                          <a:effectLst/>
                          <a:latin typeface="+mn-lt"/>
                          <a:ea typeface="+mn-ea"/>
                          <a:cs typeface="+mn-cs"/>
                        </a:rPr>
                        <a:t>args</a:t>
                      </a:r>
                      <a:r>
                        <a:rPr lang="en-US" sz="1800" kern="1200" dirty="0">
                          <a:solidFill>
                            <a:schemeClr val="dk1"/>
                          </a:solidFill>
                          <a:effectLst/>
                          <a:latin typeface="+mn-lt"/>
                          <a:ea typeface="+mn-ea"/>
                          <a:cs typeface="+mn-cs"/>
                        </a:rPr>
                        <a:t>=['</a:t>
                      </a:r>
                      <a:r>
                        <a:rPr lang="en-US" sz="1800" kern="1200" dirty="0" err="1">
                          <a:solidFill>
                            <a:schemeClr val="dk1"/>
                          </a:solidFill>
                          <a:effectLst/>
                          <a:latin typeface="+mn-lt"/>
                          <a:ea typeface="+mn-ea"/>
                          <a:cs typeface="+mn-cs"/>
                        </a:rPr>
                        <a:t>sam</a:t>
                      </a:r>
                      <a:r>
                        <a:rPr lang="en-US" sz="1800" kern="1200" dirty="0">
                          <a:solidFill>
                            <a:schemeClr val="dk1"/>
                          </a:solidFill>
                          <a:effectLst/>
                          <a:latin typeface="+mn-lt"/>
                          <a:ea typeface="+mn-ea"/>
                          <a:cs typeface="+mn-cs"/>
                        </a:rPr>
                        <a:t>','</a:t>
                      </a:r>
                      <a:r>
                        <a:rPr lang="en-US" sz="1800" kern="1200" dirty="0" err="1">
                          <a:solidFill>
                            <a:schemeClr val="dk1"/>
                          </a:solidFill>
                          <a:effectLst/>
                          <a:latin typeface="+mn-lt"/>
                          <a:ea typeface="+mn-ea"/>
                          <a:cs typeface="+mn-cs"/>
                        </a:rPr>
                        <a:t>dom</a:t>
                      </a:r>
                      <a:r>
                        <a:rPr lang="en-US" sz="1800" kern="1200" dirty="0">
                          <a:solidFill>
                            <a:schemeClr val="dk1"/>
                          </a:solidFill>
                          <a:effectLst/>
                          <a:latin typeface="+mn-lt"/>
                          <a:ea typeface="+mn-ea"/>
                          <a:cs typeface="+mn-cs"/>
                        </a:rPr>
                        <a:t>','ram'];</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var bound=</a:t>
                      </a:r>
                      <a:r>
                        <a:rPr lang="en-US" sz="1800" kern="1200" dirty="0" err="1">
                          <a:solidFill>
                            <a:schemeClr val="dk1"/>
                          </a:solidFill>
                          <a:effectLst/>
                          <a:latin typeface="+mn-lt"/>
                          <a:ea typeface="+mn-ea"/>
                          <a:cs typeface="+mn-cs"/>
                        </a:rPr>
                        <a:t>sample.bind</a:t>
                      </a:r>
                      <a:r>
                        <a:rPr lang="en-US" sz="1800" kern="1200" dirty="0">
                          <a:solidFill>
                            <a:schemeClr val="dk1"/>
                          </a:solidFill>
                          <a:effectLst/>
                          <a:latin typeface="+mn-lt"/>
                          <a:ea typeface="+mn-ea"/>
                          <a:cs typeface="+mn-cs"/>
                        </a:rPr>
                        <a:t>(obj)</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bound('</a:t>
                      </a:r>
                      <a:r>
                        <a:rPr lang="en-US" sz="1800" kern="1200" dirty="0" err="1">
                          <a:solidFill>
                            <a:schemeClr val="dk1"/>
                          </a:solidFill>
                          <a:effectLst/>
                          <a:latin typeface="+mn-lt"/>
                          <a:ea typeface="+mn-ea"/>
                          <a:cs typeface="+mn-cs"/>
                        </a:rPr>
                        <a:t>sam</a:t>
                      </a:r>
                      <a:r>
                        <a:rPr lang="en-US" sz="1800" kern="1200" dirty="0">
                          <a:solidFill>
                            <a:schemeClr val="dk1"/>
                          </a:solidFill>
                          <a:effectLst/>
                          <a:latin typeface="+mn-lt"/>
                          <a:ea typeface="+mn-ea"/>
                          <a:cs typeface="+mn-cs"/>
                        </a:rPr>
                        <a:t>','</a:t>
                      </a:r>
                      <a:r>
                        <a:rPr lang="en-US" sz="1800" kern="1200" dirty="0" err="1">
                          <a:solidFill>
                            <a:schemeClr val="dk1"/>
                          </a:solidFill>
                          <a:effectLst/>
                          <a:latin typeface="+mn-lt"/>
                          <a:ea typeface="+mn-ea"/>
                          <a:cs typeface="+mn-cs"/>
                        </a:rPr>
                        <a:t>dom</a:t>
                      </a:r>
                      <a:r>
                        <a:rPr lang="en-US" sz="1800" kern="1200" dirty="0">
                          <a:solidFill>
                            <a:schemeClr val="dk1"/>
                          </a:solidFill>
                          <a:effectLst/>
                          <a:latin typeface="+mn-lt"/>
                          <a:ea typeface="+mn-ea"/>
                          <a:cs typeface="+mn-cs"/>
                        </a:rPr>
                        <a:t>','ram’);</a:t>
                      </a:r>
                    </a:p>
                    <a:p>
                      <a:r>
                        <a:rPr lang="en-US" sz="1800" kern="1200" dirty="0">
                          <a:solidFill>
                            <a:schemeClr val="dk1"/>
                          </a:solidFill>
                          <a:effectLst/>
                          <a:latin typeface="+mn-lt"/>
                          <a:ea typeface="+mn-ea"/>
                          <a:cs typeface="+mn-cs"/>
                        </a:rPr>
                        <a:t>===&gt;o/p Gopi is </a:t>
                      </a:r>
                      <a:r>
                        <a:rPr lang="en-US" sz="1800" kern="1200" dirty="0" err="1">
                          <a:solidFill>
                            <a:schemeClr val="dk1"/>
                          </a:solidFill>
                          <a:effectLst/>
                          <a:latin typeface="+mn-lt"/>
                          <a:ea typeface="+mn-ea"/>
                          <a:cs typeface="+mn-cs"/>
                        </a:rPr>
                        <a:t>sam</a:t>
                      </a:r>
                      <a:r>
                        <a:rPr lang="en-US" sz="1800" kern="1200" dirty="0">
                          <a:solidFill>
                            <a:schemeClr val="dk1"/>
                          </a:solidFill>
                          <a:effectLst/>
                          <a:latin typeface="+mn-lt"/>
                          <a:ea typeface="+mn-ea"/>
                          <a:cs typeface="+mn-cs"/>
                        </a:rPr>
                        <a:t> and </a:t>
                      </a:r>
                      <a:r>
                        <a:rPr lang="en-US" sz="1800" kern="1200" dirty="0" err="1">
                          <a:solidFill>
                            <a:schemeClr val="dk1"/>
                          </a:solidFill>
                          <a:effectLst/>
                          <a:latin typeface="+mn-lt"/>
                          <a:ea typeface="+mn-ea"/>
                          <a:cs typeface="+mn-cs"/>
                        </a:rPr>
                        <a:t>dom</a:t>
                      </a:r>
                      <a:r>
                        <a:rPr lang="en-US" sz="1800" kern="1200" dirty="0">
                          <a:solidFill>
                            <a:schemeClr val="dk1"/>
                          </a:solidFill>
                          <a:effectLst/>
                          <a:latin typeface="+mn-lt"/>
                          <a:ea typeface="+mn-ea"/>
                          <a:cs typeface="+mn-cs"/>
                        </a:rPr>
                        <a:t> and ram</a:t>
                      </a:r>
                      <a:endParaRPr lang="en-IN" sz="1800" kern="1200" dirty="0">
                        <a:solidFill>
                          <a:schemeClr val="dk1"/>
                        </a:solidFill>
                        <a:effectLst/>
                        <a:latin typeface="+mn-lt"/>
                        <a:ea typeface="+mn-ea"/>
                        <a:cs typeface="+mn-cs"/>
                      </a:endParaRPr>
                    </a:p>
                  </a:txBody>
                  <a:tcPr/>
                </a:tc>
                <a:tc>
                  <a:txBody>
                    <a:bodyPr/>
                    <a:lstStyle/>
                    <a:p>
                      <a:r>
                        <a:rPr lang="en-US" sz="1800" kern="1200" dirty="0">
                          <a:solidFill>
                            <a:schemeClr val="dk1"/>
                          </a:solidFill>
                          <a:effectLst/>
                          <a:latin typeface="+mn-lt"/>
                          <a:ea typeface="+mn-ea"/>
                          <a:cs typeface="+mn-cs"/>
                        </a:rPr>
                        <a:t>If we want to invoke a function then we use call and apply but their usage is different see below example.</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var obj={</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name:'Gopi</a:t>
                      </a:r>
                      <a:r>
                        <a:rPr lang="en-US" sz="1800" kern="1200" dirty="0">
                          <a:solidFill>
                            <a:schemeClr val="dk1"/>
                          </a:solidFill>
                          <a:effectLst/>
                          <a:latin typeface="+mn-lt"/>
                          <a:ea typeface="+mn-ea"/>
                          <a:cs typeface="+mn-cs"/>
                        </a:rPr>
                        <a:t>'</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var sample=function(</a:t>
                      </a:r>
                      <a:r>
                        <a:rPr lang="en-US" sz="1800" kern="1200" dirty="0" err="1">
                          <a:solidFill>
                            <a:schemeClr val="dk1"/>
                          </a:solidFill>
                          <a:effectLst/>
                          <a:latin typeface="+mn-lt"/>
                          <a:ea typeface="+mn-ea"/>
                          <a:cs typeface="+mn-cs"/>
                        </a:rPr>
                        <a:t>a,b,c</a:t>
                      </a:r>
                      <a:r>
                        <a:rPr lang="en-US" sz="1800" kern="1200" dirty="0">
                          <a:solidFill>
                            <a:schemeClr val="dk1"/>
                          </a:solidFill>
                          <a:effectLst/>
                          <a:latin typeface="+mn-lt"/>
                          <a:ea typeface="+mn-ea"/>
                          <a:cs typeface="+mn-cs"/>
                        </a:rPr>
                        <a:t>){</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console.log(this.name+' is '+ a +' and '+b +' and '+c);</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a:t>
                      </a:r>
                      <a:endParaRPr lang="en-IN" sz="1800" kern="1200" dirty="0">
                        <a:solidFill>
                          <a:schemeClr val="dk1"/>
                        </a:solidFill>
                        <a:effectLst/>
                        <a:latin typeface="+mn-lt"/>
                        <a:ea typeface="+mn-ea"/>
                        <a:cs typeface="+mn-cs"/>
                      </a:endParaRPr>
                    </a:p>
                    <a:p>
                      <a:r>
                        <a:rPr lang="en-US" sz="1800" kern="1200" dirty="0" err="1">
                          <a:solidFill>
                            <a:schemeClr val="dk1"/>
                          </a:solidFill>
                          <a:effectLst/>
                          <a:latin typeface="+mn-lt"/>
                          <a:ea typeface="+mn-ea"/>
                          <a:cs typeface="+mn-cs"/>
                        </a:rPr>
                        <a:t>sample.call</a:t>
                      </a:r>
                      <a:r>
                        <a:rPr lang="en-US" sz="1800" kern="1200" dirty="0">
                          <a:solidFill>
                            <a:schemeClr val="dk1"/>
                          </a:solidFill>
                          <a:effectLst/>
                          <a:latin typeface="+mn-lt"/>
                          <a:ea typeface="+mn-ea"/>
                          <a:cs typeface="+mn-cs"/>
                        </a:rPr>
                        <a:t>(obj,'</a:t>
                      </a:r>
                      <a:r>
                        <a:rPr lang="en-US" sz="1800" kern="1200" dirty="0" err="1">
                          <a:solidFill>
                            <a:schemeClr val="dk1"/>
                          </a:solidFill>
                          <a:effectLst/>
                          <a:latin typeface="+mn-lt"/>
                          <a:ea typeface="+mn-ea"/>
                          <a:cs typeface="+mn-cs"/>
                        </a:rPr>
                        <a:t>sam</a:t>
                      </a:r>
                      <a:r>
                        <a:rPr lang="en-US" sz="1800" kern="1200" dirty="0">
                          <a:solidFill>
                            <a:schemeClr val="dk1"/>
                          </a:solidFill>
                          <a:effectLst/>
                          <a:latin typeface="+mn-lt"/>
                          <a:ea typeface="+mn-ea"/>
                          <a:cs typeface="+mn-cs"/>
                        </a:rPr>
                        <a:t>','</a:t>
                      </a:r>
                      <a:r>
                        <a:rPr lang="en-US" sz="1800" kern="1200" dirty="0" err="1">
                          <a:solidFill>
                            <a:schemeClr val="dk1"/>
                          </a:solidFill>
                          <a:effectLst/>
                          <a:latin typeface="+mn-lt"/>
                          <a:ea typeface="+mn-ea"/>
                          <a:cs typeface="+mn-cs"/>
                        </a:rPr>
                        <a:t>dom</a:t>
                      </a:r>
                      <a:r>
                        <a:rPr lang="en-US" sz="1800" kern="1200" dirty="0">
                          <a:solidFill>
                            <a:schemeClr val="dk1"/>
                          </a:solidFill>
                          <a:effectLst/>
                          <a:latin typeface="+mn-lt"/>
                          <a:ea typeface="+mn-ea"/>
                          <a:cs typeface="+mn-cs"/>
                        </a:rPr>
                        <a:t>','ram’);</a:t>
                      </a:r>
                    </a:p>
                    <a:p>
                      <a:r>
                        <a:rPr lang="en-US" sz="1800" kern="1200" dirty="0">
                          <a:solidFill>
                            <a:schemeClr val="dk1"/>
                          </a:solidFill>
                          <a:effectLst/>
                          <a:latin typeface="+mn-lt"/>
                          <a:ea typeface="+mn-ea"/>
                          <a:cs typeface="+mn-cs"/>
                        </a:rPr>
                        <a:t>==&gt;o/p Gopi is </a:t>
                      </a:r>
                      <a:r>
                        <a:rPr lang="en-US" sz="1800" kern="1200" dirty="0" err="1">
                          <a:solidFill>
                            <a:schemeClr val="dk1"/>
                          </a:solidFill>
                          <a:effectLst/>
                          <a:latin typeface="+mn-lt"/>
                          <a:ea typeface="+mn-ea"/>
                          <a:cs typeface="+mn-cs"/>
                        </a:rPr>
                        <a:t>sam</a:t>
                      </a:r>
                      <a:r>
                        <a:rPr lang="en-US" sz="1800" kern="1200" dirty="0">
                          <a:solidFill>
                            <a:schemeClr val="dk1"/>
                          </a:solidFill>
                          <a:effectLst/>
                          <a:latin typeface="+mn-lt"/>
                          <a:ea typeface="+mn-ea"/>
                          <a:cs typeface="+mn-cs"/>
                        </a:rPr>
                        <a:t> and </a:t>
                      </a:r>
                      <a:r>
                        <a:rPr lang="en-US" sz="1800" kern="1200" dirty="0" err="1">
                          <a:solidFill>
                            <a:schemeClr val="dk1"/>
                          </a:solidFill>
                          <a:effectLst/>
                          <a:latin typeface="+mn-lt"/>
                          <a:ea typeface="+mn-ea"/>
                          <a:cs typeface="+mn-cs"/>
                        </a:rPr>
                        <a:t>dom</a:t>
                      </a:r>
                      <a:r>
                        <a:rPr lang="en-US" sz="1800" kern="1200" dirty="0">
                          <a:solidFill>
                            <a:schemeClr val="dk1"/>
                          </a:solidFill>
                          <a:effectLst/>
                          <a:latin typeface="+mn-lt"/>
                          <a:ea typeface="+mn-ea"/>
                          <a:cs typeface="+mn-cs"/>
                        </a:rPr>
                        <a:t> and ram</a:t>
                      </a:r>
                      <a:endParaRPr lang="en-IN" sz="1800" kern="1200" dirty="0">
                        <a:solidFill>
                          <a:schemeClr val="dk1"/>
                        </a:solidFill>
                        <a:effectLst/>
                        <a:latin typeface="+mn-lt"/>
                        <a:ea typeface="+mn-ea"/>
                        <a:cs typeface="+mn-cs"/>
                      </a:endParaRPr>
                    </a:p>
                    <a:p>
                      <a:endParaRPr lang="en-IN" dirty="0"/>
                    </a:p>
                  </a:txBody>
                  <a:tcPr/>
                </a:tc>
                <a:tc>
                  <a:txBody>
                    <a:bodyPr/>
                    <a:lstStyle/>
                    <a:p>
                      <a:r>
                        <a:rPr lang="en-US" sz="1800" kern="1200" dirty="0">
                          <a:solidFill>
                            <a:schemeClr val="dk1"/>
                          </a:solidFill>
                          <a:effectLst/>
                          <a:latin typeface="+mn-lt"/>
                          <a:ea typeface="+mn-ea"/>
                          <a:cs typeface="+mn-cs"/>
                        </a:rPr>
                        <a:t>var obj={</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name:'Gopi</a:t>
                      </a:r>
                      <a:r>
                        <a:rPr lang="en-US" sz="1800" kern="1200" dirty="0">
                          <a:solidFill>
                            <a:schemeClr val="dk1"/>
                          </a:solidFill>
                          <a:effectLst/>
                          <a:latin typeface="+mn-lt"/>
                          <a:ea typeface="+mn-ea"/>
                          <a:cs typeface="+mn-cs"/>
                        </a:rPr>
                        <a:t>'</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var sample=function(</a:t>
                      </a:r>
                      <a:r>
                        <a:rPr lang="en-US" sz="1800" kern="1200" dirty="0" err="1">
                          <a:solidFill>
                            <a:schemeClr val="dk1"/>
                          </a:solidFill>
                          <a:effectLst/>
                          <a:latin typeface="+mn-lt"/>
                          <a:ea typeface="+mn-ea"/>
                          <a:cs typeface="+mn-cs"/>
                        </a:rPr>
                        <a:t>a,b,c</a:t>
                      </a:r>
                      <a:r>
                        <a:rPr lang="en-US" sz="1800" kern="1200" dirty="0">
                          <a:solidFill>
                            <a:schemeClr val="dk1"/>
                          </a:solidFill>
                          <a:effectLst/>
                          <a:latin typeface="+mn-lt"/>
                          <a:ea typeface="+mn-ea"/>
                          <a:cs typeface="+mn-cs"/>
                        </a:rPr>
                        <a:t>){</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console.log(this.name+' is '+ a +' and '+b +' and '+c);</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var </a:t>
                      </a:r>
                      <a:r>
                        <a:rPr lang="en-US" sz="1800" kern="1200" dirty="0" err="1">
                          <a:solidFill>
                            <a:schemeClr val="dk1"/>
                          </a:solidFill>
                          <a:effectLst/>
                          <a:latin typeface="+mn-lt"/>
                          <a:ea typeface="+mn-ea"/>
                          <a:cs typeface="+mn-cs"/>
                        </a:rPr>
                        <a:t>args</a:t>
                      </a:r>
                      <a:r>
                        <a:rPr lang="en-US" sz="1800" kern="1200" dirty="0">
                          <a:solidFill>
                            <a:schemeClr val="dk1"/>
                          </a:solidFill>
                          <a:effectLst/>
                          <a:latin typeface="+mn-lt"/>
                          <a:ea typeface="+mn-ea"/>
                          <a:cs typeface="+mn-cs"/>
                        </a:rPr>
                        <a:t>=['</a:t>
                      </a:r>
                      <a:r>
                        <a:rPr lang="en-US" sz="1800" kern="1200" dirty="0" err="1">
                          <a:solidFill>
                            <a:schemeClr val="dk1"/>
                          </a:solidFill>
                          <a:effectLst/>
                          <a:latin typeface="+mn-lt"/>
                          <a:ea typeface="+mn-ea"/>
                          <a:cs typeface="+mn-cs"/>
                        </a:rPr>
                        <a:t>sam</a:t>
                      </a:r>
                      <a:r>
                        <a:rPr lang="en-US" sz="1800" kern="1200" dirty="0">
                          <a:solidFill>
                            <a:schemeClr val="dk1"/>
                          </a:solidFill>
                          <a:effectLst/>
                          <a:latin typeface="+mn-lt"/>
                          <a:ea typeface="+mn-ea"/>
                          <a:cs typeface="+mn-cs"/>
                        </a:rPr>
                        <a:t>','</a:t>
                      </a:r>
                      <a:r>
                        <a:rPr lang="en-US" sz="1800" kern="1200" dirty="0" err="1">
                          <a:solidFill>
                            <a:schemeClr val="dk1"/>
                          </a:solidFill>
                          <a:effectLst/>
                          <a:latin typeface="+mn-lt"/>
                          <a:ea typeface="+mn-ea"/>
                          <a:cs typeface="+mn-cs"/>
                        </a:rPr>
                        <a:t>dom</a:t>
                      </a:r>
                      <a:r>
                        <a:rPr lang="en-US" sz="1800" kern="1200" dirty="0">
                          <a:solidFill>
                            <a:schemeClr val="dk1"/>
                          </a:solidFill>
                          <a:effectLst/>
                          <a:latin typeface="+mn-lt"/>
                          <a:ea typeface="+mn-ea"/>
                          <a:cs typeface="+mn-cs"/>
                        </a:rPr>
                        <a:t>','ram'];</a:t>
                      </a:r>
                      <a:endParaRPr lang="en-IN" sz="1800" kern="1200" dirty="0">
                        <a:solidFill>
                          <a:schemeClr val="dk1"/>
                        </a:solidFill>
                        <a:effectLst/>
                        <a:latin typeface="+mn-lt"/>
                        <a:ea typeface="+mn-ea"/>
                        <a:cs typeface="+mn-cs"/>
                      </a:endParaRPr>
                    </a:p>
                    <a:p>
                      <a:r>
                        <a:rPr lang="en-US" sz="1800" kern="1200" dirty="0" err="1">
                          <a:solidFill>
                            <a:schemeClr val="dk1"/>
                          </a:solidFill>
                          <a:effectLst/>
                          <a:latin typeface="+mn-lt"/>
                          <a:ea typeface="+mn-ea"/>
                          <a:cs typeface="+mn-cs"/>
                        </a:rPr>
                        <a:t>sample.apply</a:t>
                      </a:r>
                      <a:r>
                        <a:rPr lang="en-US" sz="1800" kern="1200" dirty="0">
                          <a:solidFill>
                            <a:schemeClr val="dk1"/>
                          </a:solidFill>
                          <a:effectLst/>
                          <a:latin typeface="+mn-lt"/>
                          <a:ea typeface="+mn-ea"/>
                          <a:cs typeface="+mn-cs"/>
                        </a:rPr>
                        <a:t>(</a:t>
                      </a:r>
                      <a:r>
                        <a:rPr lang="en-US" sz="1800" kern="1200" dirty="0" err="1">
                          <a:solidFill>
                            <a:schemeClr val="dk1"/>
                          </a:solidFill>
                          <a:effectLst/>
                          <a:latin typeface="+mn-lt"/>
                          <a:ea typeface="+mn-ea"/>
                          <a:cs typeface="+mn-cs"/>
                        </a:rPr>
                        <a:t>obj,args</a:t>
                      </a:r>
                      <a:r>
                        <a:rPr lang="en-US" sz="1800" kern="1200" dirty="0">
                          <a:solidFill>
                            <a:schemeClr val="dk1"/>
                          </a:solidFill>
                          <a:effectLst/>
                          <a:latin typeface="+mn-lt"/>
                          <a:ea typeface="+mn-ea"/>
                          <a:cs typeface="+mn-cs"/>
                        </a:rPr>
                        <a:t>);==&gt;o/p Gopi is </a:t>
                      </a:r>
                      <a:r>
                        <a:rPr lang="en-US" sz="1800" kern="1200" dirty="0" err="1">
                          <a:solidFill>
                            <a:schemeClr val="dk1"/>
                          </a:solidFill>
                          <a:effectLst/>
                          <a:latin typeface="+mn-lt"/>
                          <a:ea typeface="+mn-ea"/>
                          <a:cs typeface="+mn-cs"/>
                        </a:rPr>
                        <a:t>sam</a:t>
                      </a:r>
                      <a:r>
                        <a:rPr lang="en-US" sz="1800" kern="1200" dirty="0">
                          <a:solidFill>
                            <a:schemeClr val="dk1"/>
                          </a:solidFill>
                          <a:effectLst/>
                          <a:latin typeface="+mn-lt"/>
                          <a:ea typeface="+mn-ea"/>
                          <a:cs typeface="+mn-cs"/>
                        </a:rPr>
                        <a:t> and </a:t>
                      </a:r>
                      <a:r>
                        <a:rPr lang="en-US" sz="1800" kern="1200" dirty="0" err="1">
                          <a:solidFill>
                            <a:schemeClr val="dk1"/>
                          </a:solidFill>
                          <a:effectLst/>
                          <a:latin typeface="+mn-lt"/>
                          <a:ea typeface="+mn-ea"/>
                          <a:cs typeface="+mn-cs"/>
                        </a:rPr>
                        <a:t>dom</a:t>
                      </a:r>
                      <a:r>
                        <a:rPr lang="en-US" sz="1800" kern="1200" dirty="0">
                          <a:solidFill>
                            <a:schemeClr val="dk1"/>
                          </a:solidFill>
                          <a:effectLst/>
                          <a:latin typeface="+mn-lt"/>
                          <a:ea typeface="+mn-ea"/>
                          <a:cs typeface="+mn-cs"/>
                        </a:rPr>
                        <a:t> and ram</a:t>
                      </a:r>
                      <a:endParaRPr lang="en-IN" sz="1800" kern="1200" dirty="0">
                        <a:solidFill>
                          <a:schemeClr val="dk1"/>
                        </a:solidFill>
                        <a:effectLst/>
                        <a:latin typeface="+mn-lt"/>
                        <a:ea typeface="+mn-ea"/>
                        <a:cs typeface="+mn-cs"/>
                      </a:endParaRPr>
                    </a:p>
                    <a:p>
                      <a:endParaRPr lang="en-IN" dirty="0"/>
                    </a:p>
                  </a:txBody>
                  <a:tcPr/>
                </a:tc>
                <a:extLst>
                  <a:ext uri="{0D108BD9-81ED-4DB2-BD59-A6C34878D82A}">
                    <a16:rowId xmlns:a16="http://schemas.microsoft.com/office/drawing/2014/main" val="3953147294"/>
                  </a:ext>
                </a:extLst>
              </a:tr>
            </a:tbl>
          </a:graphicData>
        </a:graphic>
      </p:graphicFrame>
    </p:spTree>
    <p:extLst>
      <p:ext uri="{BB962C8B-B14F-4D97-AF65-F5344CB8AC3E}">
        <p14:creationId xmlns:p14="http://schemas.microsoft.com/office/powerpoint/2010/main" val="28195013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7153B-52CC-0B0E-A4AF-B618B9C68550}"/>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what is the use of </a:t>
            </a:r>
            <a:r>
              <a:rPr lang="en-US" sz="1800" b="1" kern="0" dirty="0" err="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clouser</a:t>
            </a:r>
            <a:endParaRPr lang="en-IN" dirty="0"/>
          </a:p>
        </p:txBody>
      </p:sp>
      <p:sp>
        <p:nvSpPr>
          <p:cNvPr id="3" name="Content Placeholder 2">
            <a:extLst>
              <a:ext uri="{FF2B5EF4-FFF2-40B4-BE49-F238E27FC236}">
                <a16:creationId xmlns:a16="http://schemas.microsoft.com/office/drawing/2014/main" id="{3C0BEA23-ED7F-F8E3-DE63-F530B5A3AD8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36353526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A39D8-6102-60C2-086C-3904A7F7877B}"/>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regarding </a:t>
            </a:r>
            <a:r>
              <a:rPr lang="en-US" sz="1800" b="1" kern="0" dirty="0" err="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iife</a:t>
            </a:r>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 means </a:t>
            </a:r>
            <a:r>
              <a:rPr lang="en-US" sz="1800" b="1" kern="0" dirty="0" err="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selfinvoking</a:t>
            </a:r>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 function</a:t>
            </a:r>
            <a:endParaRPr lang="en-IN" dirty="0"/>
          </a:p>
        </p:txBody>
      </p:sp>
      <p:sp>
        <p:nvSpPr>
          <p:cNvPr id="3" name="Content Placeholder 2">
            <a:extLst>
              <a:ext uri="{FF2B5EF4-FFF2-40B4-BE49-F238E27FC236}">
                <a16:creationId xmlns:a16="http://schemas.microsoft.com/office/drawing/2014/main" id="{CF95D04D-45E7-90AA-77E5-D5E0A7C8262B}"/>
              </a:ext>
            </a:extLst>
          </p:cNvPr>
          <p:cNvSpPr>
            <a:spLocks noGrp="1"/>
          </p:cNvSpPr>
          <p:nvPr>
            <p:ph idx="1"/>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(()=&gt;{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console.log('hi')</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574327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47C64C2-FC09-4323-A32D-5DCB300ADA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A5D88D03-FCAF-4BEB-9D73-60655CE3AEA8}"/>
              </a:ext>
            </a:extLst>
          </p:cNvPr>
          <p:cNvSpPr>
            <a:spLocks noGrp="1"/>
          </p:cNvSpPr>
          <p:nvPr>
            <p:ph type="title"/>
          </p:nvPr>
        </p:nvSpPr>
        <p:spPr>
          <a:xfrm>
            <a:off x="1256522" y="591829"/>
            <a:ext cx="3939688" cy="5583126"/>
          </a:xfrm>
        </p:spPr>
        <p:txBody>
          <a:bodyPr>
            <a:normAutofit/>
          </a:bodyPr>
          <a:lstStyle/>
          <a:p>
            <a:r>
              <a:rPr lang="en-US" sz="5600" b="1" i="0">
                <a:solidFill>
                  <a:schemeClr val="bg1"/>
                </a:solidFill>
                <a:effectLst/>
                <a:latin typeface="-apple-system"/>
              </a:rPr>
              <a:t>What are some commonly used timing features of Node.js?</a:t>
            </a:r>
            <a:endParaRPr lang="en-IN" sz="5600">
              <a:solidFill>
                <a:schemeClr val="bg1"/>
              </a:solidFill>
            </a:endParaRPr>
          </a:p>
        </p:txBody>
      </p:sp>
      <p:cxnSp>
        <p:nvCxnSpPr>
          <p:cNvPr id="11"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3"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2518"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5"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31298"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17"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56978"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graphicFrame>
        <p:nvGraphicFramePr>
          <p:cNvPr id="5" name="Content Placeholder 2">
            <a:extLst>
              <a:ext uri="{FF2B5EF4-FFF2-40B4-BE49-F238E27FC236}">
                <a16:creationId xmlns:a16="http://schemas.microsoft.com/office/drawing/2014/main" id="{88461749-9F59-4976-944F-76E1B4143FD2}"/>
              </a:ext>
            </a:extLst>
          </p:cNvPr>
          <p:cNvGraphicFramePr>
            <a:graphicFrameLocks noGrp="1"/>
          </p:cNvGraphicFramePr>
          <p:nvPr>
            <p:ph idx="1"/>
            <p:extLst>
              <p:ext uri="{D42A27DB-BD31-4B8C-83A1-F6EECF244321}">
                <p14:modId xmlns:p14="http://schemas.microsoft.com/office/powerpoint/2010/main" val="1063186268"/>
              </p:ext>
            </p:extLst>
          </p:nvPr>
        </p:nvGraphicFramePr>
        <p:xfrm>
          <a:off x="5492710" y="671805"/>
          <a:ext cx="5861090" cy="55031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384648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FFB2A-03C5-6386-E778-4F712E306395}"/>
              </a:ext>
            </a:extLst>
          </p:cNvPr>
          <p:cNvSpPr>
            <a:spLocks noGrp="1"/>
          </p:cNvSpPr>
          <p:nvPr>
            <p:ph type="title"/>
          </p:nvPr>
        </p:nvSpPr>
        <p:spPr/>
        <p:txBody>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Remove duplicates from array.</a:t>
            </a:r>
            <a:endParaRPr lang="en-IN" dirty="0"/>
          </a:p>
        </p:txBody>
      </p:sp>
      <p:sp>
        <p:nvSpPr>
          <p:cNvPr id="3" name="Content Placeholder 2">
            <a:extLst>
              <a:ext uri="{FF2B5EF4-FFF2-40B4-BE49-F238E27FC236}">
                <a16:creationId xmlns:a16="http://schemas.microsoft.com/office/drawing/2014/main" id="{60E5999F-DFB9-D944-E09C-BB367DFD6908}"/>
              </a:ext>
            </a:extLst>
          </p:cNvPr>
          <p:cNvSpPr>
            <a:spLocks noGrp="1"/>
          </p:cNvSpPr>
          <p:nvPr>
            <p:ph idx="1"/>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--&gt;var a=[1,2,2,3,4]--Remove duplicates from array.</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var b=[...new Set(a)]--o/p-{1,2,3,4}</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114108448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555AF-D217-70F6-5A41-9C57D15142F8}"/>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console.log(</a:t>
            </a:r>
            <a:r>
              <a:rPr lang="en-US" sz="1800" b="1" kern="0" dirty="0" err="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NaN</a:t>
            </a:r>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a:t>
            </a:r>
            <a:r>
              <a:rPr lang="en-US" sz="1800" b="1" kern="0" dirty="0" err="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NaN</a:t>
            </a:r>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)//o/p false</a:t>
            </a:r>
            <a:endParaRPr lang="en-IN" dirty="0"/>
          </a:p>
        </p:txBody>
      </p:sp>
      <p:sp>
        <p:nvSpPr>
          <p:cNvPr id="3" name="Content Placeholder 2">
            <a:extLst>
              <a:ext uri="{FF2B5EF4-FFF2-40B4-BE49-F238E27FC236}">
                <a16:creationId xmlns:a16="http://schemas.microsoft.com/office/drawing/2014/main" id="{C05DB5A6-E4FC-B91B-2749-49DDECA08FAD}"/>
              </a:ext>
            </a:extLst>
          </p:cNvPr>
          <p:cNvSpPr>
            <a:spLocks noGrp="1"/>
          </p:cNvSpPr>
          <p:nvPr>
            <p:ph idx="1"/>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console.log(</a:t>
            </a:r>
            <a:r>
              <a:rPr lang="en-US" sz="1800" b="1" kern="0" dirty="0" err="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NaN</a:t>
            </a:r>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a:t>
            </a:r>
            <a:r>
              <a:rPr lang="en-US" sz="1800" b="1" kern="0" dirty="0" err="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NaN</a:t>
            </a:r>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)//o/p false</a:t>
            </a:r>
            <a:endParaRPr lang="en-IN"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7809837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FFBB4-A477-2CAA-A2A8-7F7479F042EA}"/>
              </a:ext>
            </a:extLst>
          </p:cNvPr>
          <p:cNvSpPr>
            <a:spLocks noGrp="1"/>
          </p:cNvSpPr>
          <p:nvPr>
            <p:ph type="title"/>
          </p:nvPr>
        </p:nvSpPr>
        <p:spPr/>
        <p:txBody>
          <a:bodyPr/>
          <a:lstStyle/>
          <a:p>
            <a:r>
              <a:rPr lang="en-US" sz="1800" b="1" dirty="0" err="1">
                <a:effectLst/>
                <a:latin typeface="Calibri" panose="020F0502020204030204" pitchFamily="34" charset="0"/>
                <a:ea typeface="Calibri" panose="020F0502020204030204" pitchFamily="34" charset="0"/>
                <a:cs typeface="Arial" panose="020B0604020202020204" pitchFamily="34" charset="0"/>
              </a:rPr>
              <a:t>Object.freeze</a:t>
            </a:r>
            <a:r>
              <a:rPr lang="en-US" sz="1800" b="1" dirty="0">
                <a:effectLst/>
                <a:latin typeface="Calibri" panose="020F0502020204030204" pitchFamily="34" charset="0"/>
                <a:ea typeface="Calibri" panose="020F0502020204030204" pitchFamily="34" charset="0"/>
                <a:cs typeface="Arial" panose="020B0604020202020204" pitchFamily="34" charset="0"/>
              </a:rPr>
              <a:t>(obj) vs </a:t>
            </a:r>
            <a:r>
              <a:rPr lang="en-US" sz="1800" b="1" dirty="0" err="1">
                <a:effectLst/>
                <a:latin typeface="Calibri" panose="020F0502020204030204" pitchFamily="34" charset="0"/>
                <a:ea typeface="Calibri" panose="020F0502020204030204" pitchFamily="34" charset="0"/>
                <a:cs typeface="Arial" panose="020B0604020202020204" pitchFamily="34" charset="0"/>
              </a:rPr>
              <a:t>Object.seal</a:t>
            </a:r>
            <a:r>
              <a:rPr lang="en-US" sz="1800" b="1" dirty="0">
                <a:effectLst/>
                <a:latin typeface="Calibri" panose="020F0502020204030204" pitchFamily="34" charset="0"/>
                <a:ea typeface="Calibri" panose="020F0502020204030204" pitchFamily="34" charset="0"/>
                <a:cs typeface="Arial" panose="020B0604020202020204" pitchFamily="34" charset="0"/>
              </a:rPr>
              <a:t>(obj);</a:t>
            </a:r>
            <a:r>
              <a:rPr lang="en-US" sz="1800" b="1" dirty="0">
                <a:latin typeface="Calibri" panose="020F0502020204030204" pitchFamily="34" charset="0"/>
                <a:ea typeface="Calibri" panose="020F0502020204030204" pitchFamily="34" charset="0"/>
                <a:cs typeface="Arial" panose="020B0604020202020204" pitchFamily="34" charset="0"/>
              </a:rPr>
              <a:t> vs </a:t>
            </a:r>
            <a:r>
              <a:rPr lang="en-US" sz="1800" b="1" kern="0" dirty="0" err="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Object.defineProperty</a:t>
            </a:r>
            <a:endParaRPr lang="en-IN" dirty="0"/>
          </a:p>
        </p:txBody>
      </p:sp>
      <p:graphicFrame>
        <p:nvGraphicFramePr>
          <p:cNvPr id="4" name="Table 4">
            <a:extLst>
              <a:ext uri="{FF2B5EF4-FFF2-40B4-BE49-F238E27FC236}">
                <a16:creationId xmlns:a16="http://schemas.microsoft.com/office/drawing/2014/main" id="{CAE8FCFD-D62B-42C5-7979-E112CC93AD0C}"/>
              </a:ext>
            </a:extLst>
          </p:cNvPr>
          <p:cNvGraphicFramePr>
            <a:graphicFrameLocks noGrp="1"/>
          </p:cNvGraphicFramePr>
          <p:nvPr>
            <p:ph idx="1"/>
            <p:extLst>
              <p:ext uri="{D42A27DB-BD31-4B8C-83A1-F6EECF244321}">
                <p14:modId xmlns:p14="http://schemas.microsoft.com/office/powerpoint/2010/main" val="2848350420"/>
              </p:ext>
            </p:extLst>
          </p:nvPr>
        </p:nvGraphicFramePr>
        <p:xfrm>
          <a:off x="838200" y="1825625"/>
          <a:ext cx="10515597" cy="402844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1564108041"/>
                    </a:ext>
                  </a:extLst>
                </a:gridCol>
                <a:gridCol w="3505199">
                  <a:extLst>
                    <a:ext uri="{9D8B030D-6E8A-4147-A177-3AD203B41FA5}">
                      <a16:colId xmlns:a16="http://schemas.microsoft.com/office/drawing/2014/main" val="160407473"/>
                    </a:ext>
                  </a:extLst>
                </a:gridCol>
                <a:gridCol w="3505199">
                  <a:extLst>
                    <a:ext uri="{9D8B030D-6E8A-4147-A177-3AD203B41FA5}">
                      <a16:colId xmlns:a16="http://schemas.microsoft.com/office/drawing/2014/main" val="2891726495"/>
                    </a:ext>
                  </a:extLst>
                </a:gridCol>
              </a:tblGrid>
              <a:tr h="370840">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941972506"/>
                  </a:ext>
                </a:extLst>
              </a:tr>
              <a:tr h="370840">
                <a:tc>
                  <a:txBody>
                    <a:bodyPr/>
                    <a:lstStyle/>
                    <a:p>
                      <a:r>
                        <a:rPr lang="en-US" sz="1800" b="1" kern="1200" dirty="0">
                          <a:solidFill>
                            <a:schemeClr val="dk1"/>
                          </a:solidFill>
                          <a:effectLst/>
                          <a:latin typeface="+mn-lt"/>
                          <a:ea typeface="+mn-ea"/>
                          <a:cs typeface="+mn-cs"/>
                        </a:rPr>
                        <a:t>here it can restrict the insertion of new object properties.</a:t>
                      </a:r>
                      <a:endParaRPr lang="en-IN" sz="1800" b="1" kern="1200" dirty="0">
                        <a:solidFill>
                          <a:schemeClr val="dk1"/>
                        </a:solidFill>
                        <a:effectLst/>
                        <a:latin typeface="+mn-lt"/>
                        <a:ea typeface="+mn-ea"/>
                        <a:cs typeface="+mn-cs"/>
                      </a:endParaRPr>
                    </a:p>
                    <a:p>
                      <a:r>
                        <a:rPr lang="en-US" sz="1800" kern="1200" dirty="0" err="1">
                          <a:solidFill>
                            <a:schemeClr val="dk1"/>
                          </a:solidFill>
                          <a:effectLst/>
                          <a:latin typeface="+mn-lt"/>
                          <a:ea typeface="+mn-ea"/>
                          <a:cs typeface="+mn-cs"/>
                        </a:rPr>
                        <a:t>obj.age</a:t>
                      </a:r>
                      <a:r>
                        <a:rPr lang="en-US" sz="1800" kern="1200" dirty="0">
                          <a:solidFill>
                            <a:schemeClr val="dk1"/>
                          </a:solidFill>
                          <a:effectLst/>
                          <a:latin typeface="+mn-lt"/>
                          <a:ea typeface="+mn-ea"/>
                          <a:cs typeface="+mn-cs"/>
                        </a:rPr>
                        <a:t>=26;</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console.log(obj);</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g</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var obj={</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name:'</a:t>
                      </a:r>
                      <a:r>
                        <a:rPr lang="en-US" sz="1800" kern="1200" dirty="0" err="1">
                          <a:solidFill>
                            <a:schemeClr val="dk1"/>
                          </a:solidFill>
                          <a:effectLst/>
                          <a:latin typeface="+mn-lt"/>
                          <a:ea typeface="+mn-ea"/>
                          <a:cs typeface="+mn-cs"/>
                        </a:rPr>
                        <a:t>gopi</a:t>
                      </a:r>
                      <a:r>
                        <a:rPr lang="en-US" sz="1800" kern="1200" dirty="0">
                          <a:solidFill>
                            <a:schemeClr val="dk1"/>
                          </a:solidFill>
                          <a:effectLst/>
                          <a:latin typeface="+mn-lt"/>
                          <a:ea typeface="+mn-ea"/>
                          <a:cs typeface="+mn-cs"/>
                        </a:rPr>
                        <a:t>'</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a:t>
                      </a:r>
                      <a:endParaRPr lang="en-IN" sz="1800" kern="1200" dirty="0">
                        <a:solidFill>
                          <a:schemeClr val="dk1"/>
                        </a:solidFill>
                        <a:effectLst/>
                        <a:latin typeface="+mn-lt"/>
                        <a:ea typeface="+mn-ea"/>
                        <a:cs typeface="+mn-cs"/>
                      </a:endParaRPr>
                    </a:p>
                    <a:p>
                      <a:endParaRPr lang="en-IN" dirty="0"/>
                    </a:p>
                  </a:txBody>
                  <a:tcPr/>
                </a:tc>
                <a:tc>
                  <a:txBody>
                    <a:bodyPr/>
                    <a:lstStyle/>
                    <a:p>
                      <a:r>
                        <a:rPr lang="en-US" sz="1800" b="1" kern="1200" dirty="0">
                          <a:solidFill>
                            <a:schemeClr val="dk1"/>
                          </a:solidFill>
                          <a:effectLst/>
                          <a:latin typeface="+mn-lt"/>
                          <a:ea typeface="+mn-ea"/>
                          <a:cs typeface="+mn-cs"/>
                        </a:rPr>
                        <a:t>//here it will not allow to add new properties but it will modify the existed properties.</a:t>
                      </a:r>
                      <a:endParaRPr lang="en-IN" sz="1800" b="1"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obj.name=26;</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console.log(obj);</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 </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--&gt;if we want to modify one object property and </a:t>
                      </a:r>
                      <a:r>
                        <a:rPr lang="en-US" sz="1800" kern="1200" dirty="0" err="1">
                          <a:solidFill>
                            <a:schemeClr val="dk1"/>
                          </a:solidFill>
                          <a:effectLst/>
                          <a:latin typeface="+mn-lt"/>
                          <a:ea typeface="+mn-ea"/>
                          <a:cs typeface="+mn-cs"/>
                        </a:rPr>
                        <a:t>seaz</a:t>
                      </a:r>
                      <a:r>
                        <a:rPr lang="en-US" sz="1800" kern="1200" dirty="0">
                          <a:solidFill>
                            <a:schemeClr val="dk1"/>
                          </a:solidFill>
                          <a:effectLst/>
                          <a:latin typeface="+mn-lt"/>
                          <a:ea typeface="+mn-ea"/>
                          <a:cs typeface="+mn-cs"/>
                        </a:rPr>
                        <a:t> another property use code like below.</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var obj={</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name:'</a:t>
                      </a:r>
                      <a:r>
                        <a:rPr lang="en-US" sz="1800" kern="1200" dirty="0" err="1">
                          <a:solidFill>
                            <a:schemeClr val="dk1"/>
                          </a:solidFill>
                          <a:effectLst/>
                          <a:latin typeface="+mn-lt"/>
                          <a:ea typeface="+mn-ea"/>
                          <a:cs typeface="+mn-cs"/>
                        </a:rPr>
                        <a:t>gopi</a:t>
                      </a:r>
                      <a:r>
                        <a:rPr lang="en-US" sz="1800" kern="1200" dirty="0">
                          <a:solidFill>
                            <a:schemeClr val="dk1"/>
                          </a:solidFill>
                          <a:effectLst/>
                          <a:latin typeface="+mn-lt"/>
                          <a:ea typeface="+mn-ea"/>
                          <a:cs typeface="+mn-cs"/>
                        </a:rPr>
                        <a:t>'</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a:t>
                      </a:r>
                      <a:endParaRPr lang="en-IN" sz="1800" kern="1200" dirty="0">
                        <a:solidFill>
                          <a:schemeClr val="dk1"/>
                        </a:solidFill>
                        <a:effectLst/>
                        <a:latin typeface="+mn-lt"/>
                        <a:ea typeface="+mn-ea"/>
                        <a:cs typeface="+mn-cs"/>
                      </a:endParaRPr>
                    </a:p>
                    <a:p>
                      <a:endParaRPr lang="en-IN" dirty="0"/>
                    </a:p>
                  </a:txBody>
                  <a:tcPr/>
                </a:tc>
                <a:tc>
                  <a:txBody>
                    <a:bodyPr/>
                    <a:lstStyle/>
                    <a:p>
                      <a:r>
                        <a:rPr lang="en-US" sz="1800" b="1" kern="1200" dirty="0" err="1">
                          <a:solidFill>
                            <a:schemeClr val="dk1"/>
                          </a:solidFill>
                          <a:effectLst/>
                          <a:latin typeface="+mn-lt"/>
                          <a:ea typeface="+mn-ea"/>
                          <a:cs typeface="+mn-cs"/>
                        </a:rPr>
                        <a:t>Object.defineProperty</a:t>
                      </a:r>
                      <a:r>
                        <a:rPr lang="en-US" sz="1800" kern="1200" dirty="0">
                          <a:solidFill>
                            <a:schemeClr val="dk1"/>
                          </a:solidFill>
                          <a:effectLst/>
                          <a:latin typeface="+mn-lt"/>
                          <a:ea typeface="+mn-ea"/>
                          <a:cs typeface="+mn-cs"/>
                        </a:rPr>
                        <a:t>(</a:t>
                      </a:r>
                      <a:r>
                        <a:rPr lang="en-US" sz="1800" kern="1200" dirty="0" err="1">
                          <a:solidFill>
                            <a:schemeClr val="dk1"/>
                          </a:solidFill>
                          <a:effectLst/>
                          <a:latin typeface="+mn-lt"/>
                          <a:ea typeface="+mn-ea"/>
                          <a:cs typeface="+mn-cs"/>
                        </a:rPr>
                        <a:t>obj,'age</a:t>
                      </a:r>
                      <a:r>
                        <a:rPr lang="en-US" sz="1800" kern="1200" dirty="0">
                          <a:solidFill>
                            <a:schemeClr val="dk1"/>
                          </a:solidFill>
                          <a:effectLst/>
                          <a:latin typeface="+mn-lt"/>
                          <a:ea typeface="+mn-ea"/>
                          <a:cs typeface="+mn-cs"/>
                        </a:rPr>
                        <a:t>',{</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value:26,</a:t>
                      </a:r>
                      <a:endParaRPr lang="en-IN" sz="1800" kern="1200" dirty="0">
                        <a:solidFill>
                          <a:schemeClr val="dk1"/>
                        </a:solidFill>
                        <a:effectLst/>
                        <a:latin typeface="+mn-lt"/>
                        <a:ea typeface="+mn-ea"/>
                        <a:cs typeface="+mn-cs"/>
                      </a:endParaRPr>
                    </a:p>
                    <a:p>
                      <a:r>
                        <a:rPr lang="en-US" sz="1800" kern="1200" dirty="0" err="1">
                          <a:solidFill>
                            <a:schemeClr val="dk1"/>
                          </a:solidFill>
                          <a:effectLst/>
                          <a:latin typeface="+mn-lt"/>
                          <a:ea typeface="+mn-ea"/>
                          <a:cs typeface="+mn-cs"/>
                        </a:rPr>
                        <a:t>writable:false</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obj.name='</a:t>
                      </a:r>
                      <a:r>
                        <a:rPr lang="en-US" sz="1800" kern="1200" dirty="0" err="1">
                          <a:solidFill>
                            <a:schemeClr val="dk1"/>
                          </a:solidFill>
                          <a:effectLst/>
                          <a:latin typeface="+mn-lt"/>
                          <a:ea typeface="+mn-ea"/>
                          <a:cs typeface="+mn-cs"/>
                        </a:rPr>
                        <a:t>sam</a:t>
                      </a:r>
                      <a:r>
                        <a:rPr lang="en-US" sz="1800" kern="1200" dirty="0">
                          <a:solidFill>
                            <a:schemeClr val="dk1"/>
                          </a:solidFill>
                          <a:effectLst/>
                          <a:latin typeface="+mn-lt"/>
                          <a:ea typeface="+mn-ea"/>
                          <a:cs typeface="+mn-cs"/>
                        </a:rPr>
                        <a:t>';</a:t>
                      </a:r>
                      <a:endParaRPr lang="en-IN" sz="1800" kern="1200" dirty="0">
                        <a:solidFill>
                          <a:schemeClr val="dk1"/>
                        </a:solidFill>
                        <a:effectLst/>
                        <a:latin typeface="+mn-lt"/>
                        <a:ea typeface="+mn-ea"/>
                        <a:cs typeface="+mn-cs"/>
                      </a:endParaRPr>
                    </a:p>
                    <a:p>
                      <a:r>
                        <a:rPr lang="en-US" sz="1800" kern="1200" dirty="0" err="1">
                          <a:solidFill>
                            <a:schemeClr val="dk1"/>
                          </a:solidFill>
                          <a:effectLst/>
                          <a:latin typeface="+mn-lt"/>
                          <a:ea typeface="+mn-ea"/>
                          <a:cs typeface="+mn-cs"/>
                        </a:rPr>
                        <a:t>obj.age</a:t>
                      </a:r>
                      <a:r>
                        <a:rPr lang="en-US" sz="1800" kern="1200" dirty="0">
                          <a:solidFill>
                            <a:schemeClr val="dk1"/>
                          </a:solidFill>
                          <a:effectLst/>
                          <a:latin typeface="+mn-lt"/>
                          <a:ea typeface="+mn-ea"/>
                          <a:cs typeface="+mn-cs"/>
                        </a:rPr>
                        <a:t>=27</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console.log(obj);</a:t>
                      </a:r>
                      <a:endParaRPr lang="en-IN" sz="1800" kern="1200" dirty="0">
                        <a:solidFill>
                          <a:schemeClr val="dk1"/>
                        </a:solidFill>
                        <a:effectLst/>
                        <a:latin typeface="+mn-lt"/>
                        <a:ea typeface="+mn-ea"/>
                        <a:cs typeface="+mn-cs"/>
                      </a:endParaRPr>
                    </a:p>
                    <a:p>
                      <a:endParaRPr lang="en-IN" dirty="0"/>
                    </a:p>
                  </a:txBody>
                  <a:tcPr/>
                </a:tc>
                <a:extLst>
                  <a:ext uri="{0D108BD9-81ED-4DB2-BD59-A6C34878D82A}">
                    <a16:rowId xmlns:a16="http://schemas.microsoft.com/office/drawing/2014/main" val="4255128123"/>
                  </a:ext>
                </a:extLst>
              </a:tr>
            </a:tbl>
          </a:graphicData>
        </a:graphic>
      </p:graphicFrame>
    </p:spTree>
    <p:extLst>
      <p:ext uri="{BB962C8B-B14F-4D97-AF65-F5344CB8AC3E}">
        <p14:creationId xmlns:p14="http://schemas.microsoft.com/office/powerpoint/2010/main" val="229503759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47582-0A8E-BCF4-4D2D-1FA6B2AE5EE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627F40B-B797-FEEA-14A5-32A788A9A3F1}"/>
              </a:ext>
            </a:extLst>
          </p:cNvPr>
          <p:cNvSpPr>
            <a:spLocks noGrp="1"/>
          </p:cNvSpPr>
          <p:nvPr>
            <p:ph idx="1"/>
          </p:nvPr>
        </p:nvSpPr>
        <p:spPr/>
        <p:txBody>
          <a:bodyPr/>
          <a:lstStyle/>
          <a:p>
            <a:pPr>
              <a:lnSpc>
                <a:spcPct val="107000"/>
              </a:lnSpc>
              <a:spcBef>
                <a:spcPts val="1200"/>
              </a:spcBef>
            </a:pPr>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--&gt;what are </a:t>
            </a:r>
            <a:r>
              <a:rPr lang="en-US" sz="1800" b="1" kern="0" dirty="0" err="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javascript</a:t>
            </a:r>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 types?</a:t>
            </a:r>
            <a:endParaRPr lang="en-IN"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--&gt;Number, </a:t>
            </a:r>
            <a:r>
              <a:rPr lang="en-US" sz="1800" dirty="0" err="1">
                <a:effectLst/>
                <a:latin typeface="Calibri" panose="020F0502020204030204" pitchFamily="34" charset="0"/>
                <a:ea typeface="Calibri" panose="020F0502020204030204" pitchFamily="34" charset="0"/>
                <a:cs typeface="Arial" panose="020B0604020202020204" pitchFamily="34" charset="0"/>
              </a:rPr>
              <a:t>boolean</a:t>
            </a:r>
            <a:r>
              <a:rPr lang="en-US" sz="1800" dirty="0">
                <a:effectLst/>
                <a:latin typeface="Calibri" panose="020F0502020204030204" pitchFamily="34" charset="0"/>
                <a:ea typeface="Calibri" panose="020F0502020204030204" pitchFamily="34" charset="0"/>
                <a:cs typeface="Arial" panose="020B0604020202020204" pitchFamily="34" charset="0"/>
              </a:rPr>
              <a:t>, string, object, null, undefined</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Bef>
                <a:spcPts val="1200"/>
              </a:spcBef>
            </a:pPr>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--&gt;How do you create an object in </a:t>
            </a:r>
            <a:r>
              <a:rPr lang="en-US" sz="1800" b="1" kern="0" dirty="0" err="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js</a:t>
            </a:r>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a:t>
            </a:r>
            <a:endParaRPr lang="en-IN"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var obj={};var obj=new obj();</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Bef>
                <a:spcPts val="1200"/>
              </a:spcBef>
            </a:pPr>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--&gt;How do you assign object properties?</a:t>
            </a:r>
            <a:endParaRPr lang="en-IN"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obj['age']=16;obj.age=16;</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Bef>
                <a:spcPts val="1200"/>
              </a:spcBef>
            </a:pPr>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--&gt;How to append value to an array?</a:t>
            </a:r>
            <a:endParaRPr lang="en-IN"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800" dirty="0" err="1">
                <a:effectLst/>
                <a:latin typeface="Calibri" panose="020F0502020204030204" pitchFamily="34" charset="0"/>
                <a:ea typeface="Calibri" panose="020F0502020204030204" pitchFamily="34" charset="0"/>
                <a:cs typeface="Arial" panose="020B0604020202020204" pitchFamily="34" charset="0"/>
              </a:rPr>
              <a:t>arr</a:t>
            </a:r>
            <a:r>
              <a:rPr lang="en-US" sz="1800" dirty="0">
                <a:effectLst/>
                <a:latin typeface="Calibri" panose="020F0502020204030204" pitchFamily="34" charset="0"/>
                <a:ea typeface="Calibri" panose="020F0502020204030204" pitchFamily="34" charset="0"/>
                <a:cs typeface="Arial" panose="020B0604020202020204" pitchFamily="34" charset="0"/>
              </a:rPr>
              <a:t>[</a:t>
            </a:r>
            <a:r>
              <a:rPr lang="en-US" sz="1800" dirty="0" err="1">
                <a:effectLst/>
                <a:latin typeface="Calibri" panose="020F0502020204030204" pitchFamily="34" charset="0"/>
                <a:ea typeface="Calibri" panose="020F0502020204030204" pitchFamily="34" charset="0"/>
                <a:cs typeface="Arial" panose="020B0604020202020204" pitchFamily="34" charset="0"/>
              </a:rPr>
              <a:t>arr.length</a:t>
            </a:r>
            <a:r>
              <a:rPr lang="en-US" sz="1800" dirty="0">
                <a:effectLst/>
                <a:latin typeface="Calibri" panose="020F0502020204030204" pitchFamily="34" charset="0"/>
                <a:ea typeface="Calibri" panose="020F0502020204030204" pitchFamily="34" charset="0"/>
                <a:cs typeface="Arial" panose="020B0604020202020204" pitchFamily="34" charset="0"/>
              </a:rPr>
              <a:t>]=value;</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91157875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81E4E-DEDA-C538-823F-A1C5DF16C0D7}"/>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Reverse String in </a:t>
            </a:r>
            <a:r>
              <a:rPr lang="en-US" sz="1800" b="1" kern="0" dirty="0" err="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js</a:t>
            </a:r>
            <a:endParaRPr lang="en-IN" dirty="0"/>
          </a:p>
        </p:txBody>
      </p:sp>
      <p:sp>
        <p:nvSpPr>
          <p:cNvPr id="3" name="Content Placeholder 2">
            <a:extLst>
              <a:ext uri="{FF2B5EF4-FFF2-40B4-BE49-F238E27FC236}">
                <a16:creationId xmlns:a16="http://schemas.microsoft.com/office/drawing/2014/main" id="{DB99DE1A-2372-8DD1-5C92-2B0045455009}"/>
              </a:ext>
            </a:extLst>
          </p:cNvPr>
          <p:cNvSpPr>
            <a:spLocks noGrp="1"/>
          </p:cNvSpPr>
          <p:nvPr>
            <p:ph idx="1"/>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var str='hi'</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str = </a:t>
            </a:r>
            <a:r>
              <a:rPr lang="en-US" sz="1800" dirty="0" err="1">
                <a:effectLst/>
                <a:latin typeface="Calibri" panose="020F0502020204030204" pitchFamily="34" charset="0"/>
                <a:ea typeface="Calibri" panose="020F0502020204030204" pitchFamily="34" charset="0"/>
                <a:cs typeface="Arial" panose="020B0604020202020204" pitchFamily="34" charset="0"/>
              </a:rPr>
              <a:t>str.split</a:t>
            </a: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str = </a:t>
            </a:r>
            <a:r>
              <a:rPr lang="en-US" sz="1800" dirty="0" err="1">
                <a:effectLst/>
                <a:latin typeface="Calibri" panose="020F0502020204030204" pitchFamily="34" charset="0"/>
                <a:ea typeface="Calibri" panose="020F0502020204030204" pitchFamily="34" charset="0"/>
                <a:cs typeface="Arial" panose="020B0604020202020204" pitchFamily="34" charset="0"/>
              </a:rPr>
              <a:t>str.reverse</a:t>
            </a: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str = </a:t>
            </a:r>
            <a:r>
              <a:rPr lang="en-US" sz="1800" dirty="0" err="1">
                <a:effectLst/>
                <a:latin typeface="Calibri" panose="020F0502020204030204" pitchFamily="34" charset="0"/>
                <a:ea typeface="Calibri" panose="020F0502020204030204" pitchFamily="34" charset="0"/>
                <a:cs typeface="Arial" panose="020B0604020202020204" pitchFamily="34" charset="0"/>
              </a:rPr>
              <a:t>str.join</a:t>
            </a:r>
            <a:r>
              <a:rPr lang="en-US" sz="1800" dirty="0">
                <a:effectLst/>
                <a:latin typeface="Calibri" panose="020F0502020204030204" pitchFamily="34" charset="0"/>
                <a:ea typeface="Calibri" panose="020F0502020204030204" pitchFamily="34"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console.log(str);</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44771533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D5BB1-3451-EEC0-994C-87A751928C75}"/>
              </a:ext>
            </a:extLst>
          </p:cNvPr>
          <p:cNvSpPr>
            <a:spLocks noGrp="1"/>
          </p:cNvSpPr>
          <p:nvPr>
            <p:ph type="title"/>
          </p:nvPr>
        </p:nvSpPr>
        <p:spPr/>
        <p:txBody>
          <a:bodyPr/>
          <a:lstStyle/>
          <a:p>
            <a:r>
              <a:rPr lang="en-US" sz="1800" b="1" dirty="0">
                <a:effectLst/>
                <a:latin typeface="Calibri" panose="020F0502020204030204" pitchFamily="34" charset="0"/>
                <a:ea typeface="Calibri" panose="020F0502020204030204" pitchFamily="34" charset="0"/>
                <a:cs typeface="Arial" panose="020B0604020202020204" pitchFamily="34" charset="0"/>
              </a:rPr>
              <a:t>What is </a:t>
            </a:r>
            <a:r>
              <a:rPr lang="en-US" sz="1800" b="1" dirty="0" err="1">
                <a:effectLst/>
                <a:latin typeface="Calibri" panose="020F0502020204030204" pitchFamily="34" charset="0"/>
                <a:ea typeface="Calibri" panose="020F0502020204030204" pitchFamily="34" charset="0"/>
                <a:cs typeface="Arial" panose="020B0604020202020204" pitchFamily="34" charset="0"/>
              </a:rPr>
              <a:t>shallowcopy</a:t>
            </a:r>
            <a:r>
              <a:rPr lang="en-US" sz="1800" b="1" dirty="0">
                <a:effectLst/>
                <a:latin typeface="Calibri" panose="020F0502020204030204" pitchFamily="34" charset="0"/>
                <a:ea typeface="Calibri" panose="020F0502020204030204" pitchFamily="34" charset="0"/>
                <a:cs typeface="Arial" panose="020B0604020202020204" pitchFamily="34" charset="0"/>
              </a:rPr>
              <a:t> and </a:t>
            </a:r>
            <a:r>
              <a:rPr lang="en-US" sz="1800" b="1" dirty="0" err="1">
                <a:effectLst/>
                <a:latin typeface="Calibri" panose="020F0502020204030204" pitchFamily="34" charset="0"/>
                <a:ea typeface="Calibri" panose="020F0502020204030204" pitchFamily="34" charset="0"/>
                <a:cs typeface="Arial" panose="020B0604020202020204" pitchFamily="34" charset="0"/>
              </a:rPr>
              <a:t>deepcopy</a:t>
            </a:r>
            <a:r>
              <a:rPr lang="en-US" sz="1800" b="1" dirty="0">
                <a:effectLst/>
                <a:latin typeface="Calibri" panose="020F0502020204030204" pitchFamily="34" charset="0"/>
                <a:ea typeface="Calibri" panose="020F0502020204030204" pitchFamily="34" charset="0"/>
                <a:cs typeface="Arial" panose="020B0604020202020204" pitchFamily="34" charset="0"/>
              </a:rPr>
              <a:t>?</a:t>
            </a:r>
            <a:endParaRPr lang="en-IN" dirty="0"/>
          </a:p>
        </p:txBody>
      </p:sp>
      <p:sp>
        <p:nvSpPr>
          <p:cNvPr id="3" name="Content Placeholder 2">
            <a:extLst>
              <a:ext uri="{FF2B5EF4-FFF2-40B4-BE49-F238E27FC236}">
                <a16:creationId xmlns:a16="http://schemas.microsoft.com/office/drawing/2014/main" id="{9DE04011-ABC2-8DE2-EF12-7D10CBF60A9E}"/>
              </a:ext>
            </a:extLst>
          </p:cNvPr>
          <p:cNvSpPr>
            <a:spLocks noGrp="1"/>
          </p:cNvSpPr>
          <p:nvPr>
            <p:ph idx="1"/>
          </p:nvPr>
        </p:nvSpPr>
        <p:spPr/>
        <p:txBody>
          <a:bodyPr>
            <a:normAutofit fontScale="92500" lnSpcReduction="10000"/>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https://stackoverflow.com/questions/184710/what-is-the-difference-between-a-deep-copy-and-a-shallow-copy</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b="1" dirty="0">
                <a:effectLst/>
                <a:latin typeface="Calibri" panose="020F0502020204030204" pitchFamily="34" charset="0"/>
                <a:ea typeface="Calibri" panose="020F0502020204030204" pitchFamily="34" charset="0"/>
                <a:cs typeface="Arial" panose="020B0604020202020204" pitchFamily="34" charset="0"/>
              </a:rPr>
              <a:t>--&gt;</a:t>
            </a:r>
            <a:r>
              <a:rPr lang="en-US" sz="1800" b="1" dirty="0" err="1">
                <a:effectLst/>
                <a:latin typeface="Calibri" panose="020F0502020204030204" pitchFamily="34" charset="0"/>
                <a:ea typeface="Calibri" panose="020F0502020204030204" pitchFamily="34" charset="0"/>
                <a:cs typeface="Arial" panose="020B0604020202020204" pitchFamily="34" charset="0"/>
              </a:rPr>
              <a:t>shallocopy</a:t>
            </a:r>
            <a:r>
              <a:rPr lang="en-US" sz="1800" b="1" dirty="0">
                <a:effectLst/>
                <a:latin typeface="Calibri" panose="020F0502020204030204" pitchFamily="34" charset="0"/>
                <a:ea typeface="Calibri" panose="020F0502020204030204" pitchFamily="34"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var a={1,2,4};</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var b=a;</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===&gt;means a=b={1,2,3} here both a and b can reference to same memory location.</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---&gt;</a:t>
            </a:r>
            <a:r>
              <a:rPr lang="en-US" sz="1800" b="1" dirty="0">
                <a:effectLst/>
                <a:latin typeface="Calibri" panose="020F0502020204030204" pitchFamily="34" charset="0"/>
                <a:ea typeface="Calibri" panose="020F0502020204030204" pitchFamily="34" charset="0"/>
                <a:cs typeface="Arial" panose="020B0604020202020204" pitchFamily="34" charset="0"/>
              </a:rPr>
              <a:t>Deep copy</a:t>
            </a: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var a={1,2,3};</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var b=</a:t>
            </a:r>
            <a:r>
              <a:rPr lang="en-US" sz="1800" dirty="0" err="1">
                <a:effectLst/>
                <a:latin typeface="Calibri" panose="020F0502020204030204" pitchFamily="34" charset="0"/>
                <a:ea typeface="Calibri" panose="020F0502020204030204" pitchFamily="34" charset="0"/>
                <a:cs typeface="Arial" panose="020B0604020202020204" pitchFamily="34" charset="0"/>
              </a:rPr>
              <a:t>json.parse</a:t>
            </a:r>
            <a:r>
              <a:rPr lang="en-US" sz="1800" dirty="0">
                <a:effectLst/>
                <a:latin typeface="Calibri" panose="020F0502020204030204" pitchFamily="34" charset="0"/>
                <a:ea typeface="Calibri" panose="020F0502020204030204" pitchFamily="34" charset="0"/>
                <a:cs typeface="Arial" panose="020B0604020202020204" pitchFamily="34" charset="0"/>
              </a:rPr>
              <a:t>(</a:t>
            </a:r>
            <a:r>
              <a:rPr lang="en-US" sz="1800" dirty="0" err="1">
                <a:effectLst/>
                <a:latin typeface="Calibri" panose="020F0502020204030204" pitchFamily="34" charset="0"/>
                <a:ea typeface="Calibri" panose="020F0502020204030204" pitchFamily="34" charset="0"/>
                <a:cs typeface="Arial" panose="020B0604020202020204" pitchFamily="34" charset="0"/>
              </a:rPr>
              <a:t>Json.Stringify</a:t>
            </a:r>
            <a:r>
              <a:rPr lang="en-US" sz="1800" dirty="0">
                <a:effectLst/>
                <a:latin typeface="Calibri" panose="020F0502020204030204" pitchFamily="34" charset="0"/>
                <a:ea typeface="Calibri" panose="020F0502020204030204" pitchFamily="34" charset="0"/>
                <a:cs typeface="Arial" panose="020B0604020202020204" pitchFamily="34" charset="0"/>
              </a:rPr>
              <a:t>(a));</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==&gt;means a={1,2,3} and b={1,2,3} here both a and b can referencing to different memory location.</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341031279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2669A-6A75-A0E2-2F2B-1BEAC8FBCBFE}"/>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Callback function:</a:t>
            </a:r>
            <a:endParaRPr lang="en-IN" dirty="0"/>
          </a:p>
        </p:txBody>
      </p:sp>
      <p:sp>
        <p:nvSpPr>
          <p:cNvPr id="3" name="Content Placeholder 2">
            <a:extLst>
              <a:ext uri="{FF2B5EF4-FFF2-40B4-BE49-F238E27FC236}">
                <a16:creationId xmlns:a16="http://schemas.microsoft.com/office/drawing/2014/main" id="{D8BA2CAB-794C-6DEF-2CE0-B8265E24397F}"/>
              </a:ext>
            </a:extLst>
          </p:cNvPr>
          <p:cNvSpPr>
            <a:spLocks noGrp="1"/>
          </p:cNvSpPr>
          <p:nvPr>
            <p:ph idx="1"/>
          </p:nvPr>
        </p:nvSpPr>
        <p:spPr/>
        <p:txBody>
          <a:bodyPr>
            <a:normAutofit/>
          </a:bodyPr>
          <a:lstStyle/>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A function can passed as parameter to another function then it will be a callback function.</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err="1">
                <a:effectLst/>
                <a:latin typeface="Calibri" panose="020F0502020204030204" pitchFamily="34" charset="0"/>
                <a:ea typeface="Calibri" panose="020F0502020204030204" pitchFamily="34" charset="0"/>
                <a:cs typeface="Arial" panose="020B0604020202020204" pitchFamily="34" charset="0"/>
              </a:rPr>
              <a:t>functionOne</a:t>
            </a:r>
            <a:r>
              <a:rPr lang="en-US" sz="1800" dirty="0">
                <a:effectLst/>
                <a:latin typeface="Calibri" panose="020F0502020204030204" pitchFamily="34" charset="0"/>
                <a:ea typeface="Calibri" panose="020F0502020204030204" pitchFamily="34" charset="0"/>
                <a:cs typeface="Arial" panose="020B0604020202020204" pitchFamily="34" charset="0"/>
              </a:rPr>
              <a:t>(</a:t>
            </a:r>
            <a:r>
              <a:rPr lang="en-US" sz="1800" dirty="0" err="1">
                <a:effectLst/>
                <a:latin typeface="Calibri" panose="020F0502020204030204" pitchFamily="34" charset="0"/>
                <a:ea typeface="Calibri" panose="020F0502020204030204" pitchFamily="34" charset="0"/>
                <a:cs typeface="Arial" panose="020B0604020202020204" pitchFamily="34" charset="0"/>
              </a:rPr>
              <a:t>err,daat</a:t>
            </a:r>
            <a:r>
              <a:rPr lang="en-US" sz="1800" dirty="0">
                <a:effectLst/>
                <a:latin typeface="Calibri" panose="020F0502020204030204" pitchFamily="34" charset="0"/>
                <a:ea typeface="Calibri" panose="020F0502020204030204" pitchFamily="34" charset="0"/>
                <a:cs typeface="Arial" panose="020B0604020202020204" pitchFamily="34" charset="0"/>
              </a:rPr>
              <a:t>=&gt;{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if(err){</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return err;}</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console.log(data);</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err="1">
                <a:effectLst/>
                <a:latin typeface="Calibri" panose="020F0502020204030204" pitchFamily="34" charset="0"/>
                <a:ea typeface="Calibri" panose="020F0502020204030204" pitchFamily="34" charset="0"/>
                <a:cs typeface="Arial" panose="020B0604020202020204" pitchFamily="34" charset="0"/>
              </a:rPr>
              <a:t>functionTwo</a:t>
            </a:r>
            <a:r>
              <a:rPr lang="en-US" sz="1800" dirty="0">
                <a:effectLst/>
                <a:latin typeface="Calibri" panose="020F0502020204030204" pitchFamily="34" charset="0"/>
                <a:ea typeface="Calibri" panose="020F0502020204030204" pitchFamily="34" charset="0"/>
                <a:cs typeface="Arial" panose="020B0604020202020204" pitchFamily="34" charset="0"/>
              </a:rPr>
              <a:t>(callback)</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callback(</a:t>
            </a:r>
            <a:r>
              <a:rPr lang="en-US" sz="1800" dirty="0" err="1">
                <a:effectLst/>
                <a:latin typeface="Calibri" panose="020F0502020204030204" pitchFamily="34" charset="0"/>
                <a:ea typeface="Calibri" panose="020F0502020204030204" pitchFamily="34" charset="0"/>
                <a:cs typeface="Arial" panose="020B0604020202020204" pitchFamily="34" charset="0"/>
              </a:rPr>
              <a:t>null,'Hi</a:t>
            </a: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err="1">
                <a:effectLst/>
                <a:latin typeface="Calibri" panose="020F0502020204030204" pitchFamily="34" charset="0"/>
                <a:ea typeface="Calibri" panose="020F0502020204030204" pitchFamily="34" charset="0"/>
                <a:cs typeface="Arial" panose="020B0604020202020204" pitchFamily="34" charset="0"/>
              </a:rPr>
              <a:t>functionTwo</a:t>
            </a:r>
            <a:r>
              <a:rPr lang="en-US" sz="1800" dirty="0">
                <a:effectLst/>
                <a:latin typeface="Calibri" panose="020F0502020204030204" pitchFamily="34" charset="0"/>
                <a:ea typeface="Calibri" panose="020F0502020204030204" pitchFamily="34" charset="0"/>
                <a:cs typeface="Arial" panose="020B0604020202020204" pitchFamily="34" charset="0"/>
              </a:rPr>
              <a:t>(</a:t>
            </a:r>
            <a:r>
              <a:rPr lang="en-US" sz="1800" dirty="0" err="1">
                <a:effectLst/>
                <a:latin typeface="Calibri" panose="020F0502020204030204" pitchFamily="34" charset="0"/>
                <a:ea typeface="Calibri" panose="020F0502020204030204" pitchFamily="34" charset="0"/>
                <a:cs typeface="Arial" panose="020B0604020202020204" pitchFamily="34" charset="0"/>
              </a:rPr>
              <a:t>functionOne</a:t>
            </a: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spcBef>
                <a:spcPts val="0"/>
              </a:spcBef>
              <a:buNone/>
            </a:pPr>
            <a:endParaRPr lang="en-IN" dirty="0"/>
          </a:p>
        </p:txBody>
      </p:sp>
    </p:spTree>
    <p:extLst>
      <p:ext uri="{BB962C8B-B14F-4D97-AF65-F5344CB8AC3E}">
        <p14:creationId xmlns:p14="http://schemas.microsoft.com/office/powerpoint/2010/main" val="98173469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19F92-8BDC-1EE4-E4A8-BEC591BDF16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5CF11C9-13B3-5979-D6B0-C3D484AB4CFF}"/>
              </a:ext>
            </a:extLst>
          </p:cNvPr>
          <p:cNvSpPr>
            <a:spLocks noGrp="1"/>
          </p:cNvSpPr>
          <p:nvPr>
            <p:ph idx="1"/>
          </p:nvPr>
        </p:nvSpPr>
        <p:spPr/>
        <p:txBody>
          <a:bodyPr/>
          <a:lstStyle/>
          <a:p>
            <a:pPr>
              <a:lnSpc>
                <a:spcPct val="107000"/>
              </a:lnSpc>
              <a:spcBef>
                <a:spcPts val="1200"/>
              </a:spcBef>
            </a:pPr>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--&gt;Event Bubbling:</a:t>
            </a:r>
            <a:endParaRPr lang="en-IN"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If two events are there event1 and event2 then firing will start from event2 to event1 nothing but bubbling up.</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b="1" dirty="0">
                <a:effectLst/>
                <a:latin typeface="Calibri" panose="020F0502020204030204" pitchFamily="34" charset="0"/>
                <a:ea typeface="Calibri" panose="020F0502020204030204" pitchFamily="34" charset="0"/>
                <a:cs typeface="Arial" panose="020B0604020202020204" pitchFamily="34" charset="0"/>
              </a:rPr>
              <a:t>--&gt;</a:t>
            </a:r>
            <a:r>
              <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Event Capturing/Event delegation:</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If two events are there event1 and event2 then firing will start from event1 to event2 nothing but capturing down.</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343301276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A447C-D9AE-7A10-EC8E-B153F90F419C}"/>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Generators</a:t>
            </a:r>
            <a:endParaRPr lang="en-IN" dirty="0"/>
          </a:p>
        </p:txBody>
      </p:sp>
      <p:sp>
        <p:nvSpPr>
          <p:cNvPr id="3" name="Content Placeholder 2">
            <a:extLst>
              <a:ext uri="{FF2B5EF4-FFF2-40B4-BE49-F238E27FC236}">
                <a16:creationId xmlns:a16="http://schemas.microsoft.com/office/drawing/2014/main" id="{B4C899CD-00D3-2521-680E-1F11E38555B6}"/>
              </a:ext>
            </a:extLst>
          </p:cNvPr>
          <p:cNvSpPr>
            <a:spLocks noGrp="1"/>
          </p:cNvSpPr>
          <p:nvPr>
            <p:ph idx="1"/>
          </p:nvPr>
        </p:nvSpPr>
        <p:spPr/>
        <p:txBody>
          <a:bodyPr>
            <a:normAutofit fontScale="92500" lnSpcReduction="20000"/>
          </a:bodyPr>
          <a:lstStyle/>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--&gt;Generators are used to pause and resume the block of code, here generators can have two methods which are </a:t>
            </a:r>
            <a:r>
              <a:rPr lang="en-US" sz="1800" b="1" dirty="0">
                <a:effectLst/>
                <a:latin typeface="Calibri" panose="020F0502020204030204" pitchFamily="34" charset="0"/>
                <a:ea typeface="Calibri" panose="020F0502020204030204" pitchFamily="34" charset="0"/>
                <a:cs typeface="Arial" panose="020B0604020202020204" pitchFamily="34" charset="0"/>
              </a:rPr>
              <a:t>yield()</a:t>
            </a:r>
            <a:r>
              <a:rPr lang="en-US" sz="1800" dirty="0">
                <a:effectLst/>
                <a:latin typeface="Calibri" panose="020F0502020204030204" pitchFamily="34" charset="0"/>
                <a:ea typeface="Calibri" panose="020F0502020204030204" pitchFamily="34" charset="0"/>
                <a:cs typeface="Arial" panose="020B0604020202020204" pitchFamily="34" charset="0"/>
              </a:rPr>
              <a:t> and </a:t>
            </a:r>
            <a:r>
              <a:rPr lang="en-US" sz="1800" b="1" dirty="0">
                <a:effectLst/>
                <a:latin typeface="Calibri" panose="020F0502020204030204" pitchFamily="34" charset="0"/>
                <a:ea typeface="Calibri" panose="020F0502020204030204" pitchFamily="34" charset="0"/>
                <a:cs typeface="Arial" panose="020B0604020202020204" pitchFamily="34" charset="0"/>
              </a:rPr>
              <a:t>next()</a:t>
            </a: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--&gt;if we give run next method then code can run until first yield finding.</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function* Add(x)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  console.log("first yield");//first next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    yield x + 1;</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   console.log("second yield");//second next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   var y = yield(null);</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   y = 6</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  console.log("third yield");//third next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   return x + y;</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var gen = Add(5);</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err="1">
                <a:effectLst/>
                <a:latin typeface="Calibri" panose="020F0502020204030204" pitchFamily="34" charset="0"/>
                <a:ea typeface="Calibri" panose="020F0502020204030204" pitchFamily="34" charset="0"/>
                <a:cs typeface="Arial" panose="020B0604020202020204" pitchFamily="34" charset="0"/>
              </a:rPr>
              <a:t>gen.next</a:t>
            </a: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err="1">
                <a:effectLst/>
                <a:latin typeface="Calibri" panose="020F0502020204030204" pitchFamily="34" charset="0"/>
                <a:ea typeface="Calibri" panose="020F0502020204030204" pitchFamily="34" charset="0"/>
                <a:cs typeface="Arial" panose="020B0604020202020204" pitchFamily="34" charset="0"/>
              </a:rPr>
              <a:t>gen.next</a:t>
            </a:r>
            <a:r>
              <a:rPr lang="en-US" sz="1800" dirty="0">
                <a:effectLst/>
                <a:latin typeface="Calibri" panose="020F0502020204030204" pitchFamily="34" charset="0"/>
                <a:ea typeface="Calibri" panose="020F0502020204030204" pitchFamily="34"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err="1">
                <a:effectLst/>
                <a:latin typeface="Calibri" panose="020F0502020204030204" pitchFamily="34" charset="0"/>
                <a:ea typeface="Calibri" panose="020F0502020204030204" pitchFamily="34" charset="0"/>
                <a:cs typeface="Arial" panose="020B0604020202020204" pitchFamily="34" charset="0"/>
              </a:rPr>
              <a:t>gen.next</a:t>
            </a:r>
            <a:r>
              <a:rPr lang="en-US" sz="1800" dirty="0">
                <a:effectLst/>
                <a:latin typeface="Calibri" panose="020F0502020204030204" pitchFamily="34" charset="0"/>
                <a:ea typeface="Calibri" panose="020F0502020204030204" pitchFamily="34"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spcBef>
                <a:spcPts val="0"/>
              </a:spcBef>
              <a:buNone/>
            </a:pPr>
            <a:endParaRPr lang="en-IN" dirty="0"/>
          </a:p>
        </p:txBody>
      </p:sp>
    </p:spTree>
    <p:extLst>
      <p:ext uri="{BB962C8B-B14F-4D97-AF65-F5344CB8AC3E}">
        <p14:creationId xmlns:p14="http://schemas.microsoft.com/office/powerpoint/2010/main" val="25641964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706BB-0A6A-ADBD-70B9-3A0EA7085416}"/>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Difference between local and session storage?</a:t>
            </a:r>
            <a:endParaRPr lang="en-IN" dirty="0"/>
          </a:p>
        </p:txBody>
      </p:sp>
      <p:sp>
        <p:nvSpPr>
          <p:cNvPr id="3" name="Content Placeholder 2">
            <a:extLst>
              <a:ext uri="{FF2B5EF4-FFF2-40B4-BE49-F238E27FC236}">
                <a16:creationId xmlns:a16="http://schemas.microsoft.com/office/drawing/2014/main" id="{38971675-86EF-DE15-6E6A-E2184C816118}"/>
              </a:ext>
            </a:extLst>
          </p:cNvPr>
          <p:cNvSpPr>
            <a:spLocks noGrp="1"/>
          </p:cNvSpPr>
          <p:nvPr>
            <p:ph idx="1"/>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Here </a:t>
            </a:r>
            <a:r>
              <a:rPr lang="en-US" sz="1800" dirty="0" err="1">
                <a:effectLst/>
                <a:latin typeface="Calibri" panose="020F0502020204030204" pitchFamily="34" charset="0"/>
                <a:ea typeface="Calibri" panose="020F0502020204030204" pitchFamily="34" charset="0"/>
                <a:cs typeface="Arial" panose="020B0604020202020204" pitchFamily="34" charset="0"/>
              </a:rPr>
              <a:t>localstorage</a:t>
            </a:r>
            <a:r>
              <a:rPr lang="en-US" sz="1800" dirty="0">
                <a:effectLst/>
                <a:latin typeface="Calibri" panose="020F0502020204030204" pitchFamily="34" charset="0"/>
                <a:ea typeface="Calibri" panose="020F0502020204030204" pitchFamily="34" charset="0"/>
                <a:cs typeface="Arial" panose="020B0604020202020204" pitchFamily="34" charset="0"/>
              </a:rPr>
              <a:t> can be stored without any expiration time if we want to delete </a:t>
            </a:r>
            <a:r>
              <a:rPr lang="en-US" sz="1800" dirty="0" err="1">
                <a:effectLst/>
                <a:latin typeface="Calibri" panose="020F0502020204030204" pitchFamily="34" charset="0"/>
                <a:ea typeface="Calibri" panose="020F0502020204030204" pitchFamily="34" charset="0"/>
                <a:cs typeface="Arial" panose="020B0604020202020204" pitchFamily="34" charset="0"/>
              </a:rPr>
              <a:t>localstorage</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doen</a:t>
            </a:r>
            <a:r>
              <a:rPr lang="en-US" sz="1800" dirty="0">
                <a:effectLst/>
                <a:latin typeface="Calibri" panose="020F0502020204030204" pitchFamily="34" charset="0"/>
                <a:ea typeface="Calibri" panose="020F0502020204030204" pitchFamily="34" charset="0"/>
                <a:cs typeface="Arial" panose="020B0604020202020204" pitchFamily="34" charset="0"/>
              </a:rPr>
              <a:t> with </a:t>
            </a:r>
            <a:r>
              <a:rPr lang="en-US" sz="1800" dirty="0" err="1">
                <a:effectLst/>
                <a:latin typeface="Calibri" panose="020F0502020204030204" pitchFamily="34" charset="0"/>
                <a:ea typeface="Calibri" panose="020F0502020204030204" pitchFamily="34" charset="0"/>
                <a:cs typeface="Arial" panose="020B0604020202020204" pitchFamily="34" charset="0"/>
              </a:rPr>
              <a:t>javascript</a:t>
            </a:r>
            <a:r>
              <a:rPr lang="en-US" sz="1800" dirty="0">
                <a:effectLst/>
                <a:latin typeface="Calibri" panose="020F0502020204030204" pitchFamily="34" charset="0"/>
                <a:ea typeface="Calibri" panose="020F0502020204030204" pitchFamily="34" charset="0"/>
                <a:cs typeface="Arial" panose="020B0604020202020204" pitchFamily="34" charset="0"/>
              </a:rPr>
              <a:t> or clear cache</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--&gt;Session storage only available duration of browser session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495647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5BA61D17-7F41-4B2F-8C32-B20F80CAD047}"/>
              </a:ext>
            </a:extLst>
          </p:cNvPr>
          <p:cNvSpPr>
            <a:spLocks noGrp="1"/>
          </p:cNvSpPr>
          <p:nvPr>
            <p:ph type="title"/>
          </p:nvPr>
        </p:nvSpPr>
        <p:spPr>
          <a:xfrm>
            <a:off x="1245072" y="1289765"/>
            <a:ext cx="3651101" cy="4270963"/>
          </a:xfrm>
        </p:spPr>
        <p:txBody>
          <a:bodyPr anchor="ctr">
            <a:normAutofit/>
          </a:bodyPr>
          <a:lstStyle/>
          <a:p>
            <a:pPr algn="ctr"/>
            <a:r>
              <a:rPr lang="en-US" sz="5000" b="1" i="0">
                <a:solidFill>
                  <a:schemeClr val="bg1"/>
                </a:solidFill>
                <a:effectLst/>
                <a:latin typeface="-apple-system"/>
              </a:rPr>
              <a:t>What are the advantages of using promises instead of callbacks?</a:t>
            </a:r>
            <a:endParaRPr lang="en-IN" sz="5000">
              <a:solidFill>
                <a:schemeClr val="bg1"/>
              </a:solidFill>
            </a:endParaRP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E65C622A-9F01-4665-8614-37633DF5217A}"/>
              </a:ext>
            </a:extLst>
          </p:cNvPr>
          <p:cNvSpPr>
            <a:spLocks noGrp="1"/>
          </p:cNvSpPr>
          <p:nvPr>
            <p:ph idx="1"/>
          </p:nvPr>
        </p:nvSpPr>
        <p:spPr>
          <a:xfrm>
            <a:off x="6096000" y="388865"/>
            <a:ext cx="5742189" cy="5974415"/>
          </a:xfrm>
        </p:spPr>
        <p:txBody>
          <a:bodyPr anchor="ctr">
            <a:normAutofit/>
          </a:bodyPr>
          <a:lstStyle/>
          <a:p>
            <a:r>
              <a:rPr lang="en-US" b="0" i="0" dirty="0">
                <a:effectLst/>
                <a:latin typeface="-apple-system"/>
              </a:rPr>
              <a:t>The main advantage of using promise is you get an object to decide the action that needs to be taken after the async task completes. </a:t>
            </a:r>
          </a:p>
          <a:p>
            <a:r>
              <a:rPr lang="en-US" b="0" i="0" dirty="0">
                <a:effectLst/>
                <a:latin typeface="-apple-system"/>
              </a:rPr>
              <a:t>This gives more manageable code and avoids callback hell.</a:t>
            </a:r>
            <a:endParaRPr lang="en-IN" dirty="0"/>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350082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3E8F7-1786-81A9-0259-00009DC4B5EE}"/>
              </a:ext>
            </a:extLst>
          </p:cNvPr>
          <p:cNvSpPr>
            <a:spLocks noGrp="1"/>
          </p:cNvSpPr>
          <p:nvPr>
            <p:ph type="title"/>
          </p:nvPr>
        </p:nvSpPr>
        <p:spPr/>
        <p:txBody>
          <a:bodyPr/>
          <a:lstStyle/>
          <a:p>
            <a:r>
              <a:rPr lang="en-US" sz="1800" b="1" dirty="0">
                <a:effectLst/>
                <a:latin typeface="Calibri" panose="020F0502020204030204" pitchFamily="34" charset="0"/>
                <a:ea typeface="Calibri" panose="020F0502020204030204" pitchFamily="34" charset="0"/>
                <a:cs typeface="Arial" panose="020B0604020202020204" pitchFamily="34" charset="0"/>
              </a:rPr>
              <a:t>Difference b/w http and http2</a:t>
            </a:r>
            <a:endParaRPr lang="en-IN" dirty="0"/>
          </a:p>
        </p:txBody>
      </p:sp>
      <p:sp>
        <p:nvSpPr>
          <p:cNvPr id="3" name="Content Placeholder 2">
            <a:extLst>
              <a:ext uri="{FF2B5EF4-FFF2-40B4-BE49-F238E27FC236}">
                <a16:creationId xmlns:a16="http://schemas.microsoft.com/office/drawing/2014/main" id="{18DFD1FD-DE82-2BBF-BB28-015468AEDAF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0036606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E29E7-B3DA-3BAA-767C-15720989D843}"/>
              </a:ext>
            </a:extLst>
          </p:cNvPr>
          <p:cNvSpPr>
            <a:spLocks noGrp="1"/>
          </p:cNvSpPr>
          <p:nvPr>
            <p:ph type="title"/>
          </p:nvPr>
        </p:nvSpPr>
        <p:spPr/>
        <p:txBody>
          <a:bodyPr/>
          <a:lstStyle/>
          <a:p>
            <a:r>
              <a:rPr lang="en-US" sz="1800" b="1" dirty="0">
                <a:effectLst/>
                <a:latin typeface="Calibri" panose="020F0502020204030204" pitchFamily="34" charset="0"/>
                <a:ea typeface="Calibri" panose="020F0502020204030204" pitchFamily="34" charset="0"/>
                <a:cs typeface="Arial" panose="020B0604020202020204" pitchFamily="34" charset="0"/>
              </a:rPr>
              <a:t>What is token authentication.</a:t>
            </a:r>
            <a:endParaRPr lang="en-IN" dirty="0"/>
          </a:p>
        </p:txBody>
      </p:sp>
      <p:sp>
        <p:nvSpPr>
          <p:cNvPr id="3" name="Content Placeholder 2">
            <a:extLst>
              <a:ext uri="{FF2B5EF4-FFF2-40B4-BE49-F238E27FC236}">
                <a16:creationId xmlns:a16="http://schemas.microsoft.com/office/drawing/2014/main" id="{621C30EF-6DAF-C069-265B-864CFAED04B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92509954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06049-126A-ED97-76ED-9F95E607BB8B}"/>
              </a:ext>
            </a:extLst>
          </p:cNvPr>
          <p:cNvSpPr>
            <a:spLocks noGrp="1"/>
          </p:cNvSpPr>
          <p:nvPr>
            <p:ph type="title"/>
          </p:nvPr>
        </p:nvSpPr>
        <p:spPr/>
        <p:txBody>
          <a:bodyPr/>
          <a:lstStyle/>
          <a:p>
            <a:r>
              <a:rPr lang="en-US" sz="1800" b="1" dirty="0">
                <a:effectLst/>
                <a:latin typeface="Calibri" panose="020F0502020204030204" pitchFamily="34" charset="0"/>
                <a:ea typeface="Calibri" panose="020F0502020204030204" pitchFamily="34" charset="0"/>
                <a:cs typeface="Arial" panose="020B0604020202020204" pitchFamily="34" charset="0"/>
              </a:rPr>
              <a:t>Difference b/w exports and </a:t>
            </a:r>
            <a:r>
              <a:rPr lang="en-US" sz="1800" b="1" dirty="0" err="1">
                <a:effectLst/>
                <a:latin typeface="Calibri" panose="020F0502020204030204" pitchFamily="34" charset="0"/>
                <a:ea typeface="Calibri" panose="020F0502020204030204" pitchFamily="34" charset="0"/>
                <a:cs typeface="Arial" panose="020B0604020202020204" pitchFamily="34" charset="0"/>
              </a:rPr>
              <a:t>module.export</a:t>
            </a:r>
            <a:endParaRPr lang="en-IN" dirty="0"/>
          </a:p>
        </p:txBody>
      </p:sp>
      <p:sp>
        <p:nvSpPr>
          <p:cNvPr id="3" name="Content Placeholder 2">
            <a:extLst>
              <a:ext uri="{FF2B5EF4-FFF2-40B4-BE49-F238E27FC236}">
                <a16:creationId xmlns:a16="http://schemas.microsoft.com/office/drawing/2014/main" id="{01FA8219-9F6E-6F51-478A-1F65254827A8}"/>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63034727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FB484-0FE9-96E0-70BF-CCDDFEDD246E}"/>
              </a:ext>
            </a:extLst>
          </p:cNvPr>
          <p:cNvSpPr>
            <a:spLocks noGrp="1"/>
          </p:cNvSpPr>
          <p:nvPr>
            <p:ph type="title"/>
          </p:nvPr>
        </p:nvSpPr>
        <p:spPr/>
        <p:txBody>
          <a:bodyPr/>
          <a:lstStyle/>
          <a:p>
            <a:r>
              <a:rPr lang="en-IN" dirty="0"/>
              <a:t>Array Some()</a:t>
            </a:r>
          </a:p>
        </p:txBody>
      </p:sp>
      <p:sp>
        <p:nvSpPr>
          <p:cNvPr id="3" name="Content Placeholder 2">
            <a:extLst>
              <a:ext uri="{FF2B5EF4-FFF2-40B4-BE49-F238E27FC236}">
                <a16:creationId xmlns:a16="http://schemas.microsoft.com/office/drawing/2014/main" id="{58A73BA4-BC75-7395-3D78-2341620D970B}"/>
              </a:ext>
            </a:extLst>
          </p:cNvPr>
          <p:cNvSpPr>
            <a:spLocks noGrp="1"/>
          </p:cNvSpPr>
          <p:nvPr>
            <p:ph idx="1"/>
          </p:nvPr>
        </p:nvSpPr>
        <p:spPr/>
        <p:txBody>
          <a:bodyPr>
            <a:normAutofit/>
          </a:bodyPr>
          <a:lstStyle/>
          <a:p>
            <a:pPr marL="0" indent="0">
              <a:lnSpc>
                <a:spcPct val="107000"/>
              </a:lnSpc>
              <a:spcBef>
                <a:spcPts val="0"/>
              </a:spcBef>
              <a:buNone/>
            </a:pPr>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some() method:</a:t>
            </a:r>
            <a:endParaRPr lang="en-IN"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--&gt;The return value of some method is true/false here it will check weather the item exist or not in the array if item will exist then return</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true else return false.</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var a=[1,2,3,4,5];</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var b=[];</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function </a:t>
            </a:r>
            <a:r>
              <a:rPr lang="en-US" sz="1800" dirty="0" err="1">
                <a:effectLst/>
                <a:latin typeface="Calibri" panose="020F0502020204030204" pitchFamily="34" charset="0"/>
                <a:ea typeface="Calibri" panose="020F0502020204030204" pitchFamily="34" charset="0"/>
                <a:cs typeface="Arial" panose="020B0604020202020204" pitchFamily="34" charset="0"/>
              </a:rPr>
              <a:t>ageCount</a:t>
            </a:r>
            <a:r>
              <a:rPr lang="en-US" sz="1800" dirty="0">
                <a:effectLst/>
                <a:latin typeface="Calibri" panose="020F0502020204030204" pitchFamily="34" charset="0"/>
                <a:ea typeface="Calibri" panose="020F0502020204030204" pitchFamily="34" charset="0"/>
                <a:cs typeface="Arial" panose="020B0604020202020204" pitchFamily="34" charset="0"/>
              </a:rPr>
              <a:t>(age){</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b.push</a:t>
            </a:r>
            <a:r>
              <a:rPr lang="en-US" sz="1800" dirty="0">
                <a:effectLst/>
                <a:latin typeface="Calibri" panose="020F0502020204030204" pitchFamily="34" charset="0"/>
                <a:ea typeface="Calibri" panose="020F0502020204030204" pitchFamily="34" charset="0"/>
                <a:cs typeface="Arial" panose="020B0604020202020204" pitchFamily="34" charset="0"/>
              </a:rPr>
              <a:t>(age);</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  return age&gt;4;</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var some=</a:t>
            </a:r>
            <a:r>
              <a:rPr lang="en-US" sz="1800" dirty="0" err="1">
                <a:effectLst/>
                <a:latin typeface="Calibri" panose="020F0502020204030204" pitchFamily="34" charset="0"/>
                <a:ea typeface="Calibri" panose="020F0502020204030204" pitchFamily="34" charset="0"/>
                <a:cs typeface="Arial" panose="020B0604020202020204" pitchFamily="34" charset="0"/>
              </a:rPr>
              <a:t>a.some</a:t>
            </a:r>
            <a:r>
              <a:rPr lang="en-US" sz="1800" dirty="0">
                <a:effectLst/>
                <a:latin typeface="Calibri" panose="020F0502020204030204" pitchFamily="34" charset="0"/>
                <a:ea typeface="Calibri" panose="020F0502020204030204" pitchFamily="34" charset="0"/>
                <a:cs typeface="Arial" panose="020B0604020202020204" pitchFamily="34" charset="0"/>
              </a:rPr>
              <a:t>(</a:t>
            </a:r>
            <a:r>
              <a:rPr lang="en-US" sz="1800" dirty="0" err="1">
                <a:effectLst/>
                <a:latin typeface="Calibri" panose="020F0502020204030204" pitchFamily="34" charset="0"/>
                <a:ea typeface="Calibri" panose="020F0502020204030204" pitchFamily="34" charset="0"/>
                <a:cs typeface="Arial" panose="020B0604020202020204" pitchFamily="34" charset="0"/>
              </a:rPr>
              <a:t>ageCount</a:t>
            </a: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console.log(b);</a:t>
            </a: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Arial" panose="020B0604020202020204" pitchFamily="34" charset="0"/>
              </a:rPr>
              <a:t>console.log(some);</a:t>
            </a:r>
            <a:endParaRPr lang="en-IN" dirty="0"/>
          </a:p>
        </p:txBody>
      </p:sp>
    </p:spTree>
    <p:extLst>
      <p:ext uri="{BB962C8B-B14F-4D97-AF65-F5344CB8AC3E}">
        <p14:creationId xmlns:p14="http://schemas.microsoft.com/office/powerpoint/2010/main" val="416334928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794E9-58BD-3852-DB0B-3626AA81755A}"/>
              </a:ext>
            </a:extLst>
          </p:cNvPr>
          <p:cNvSpPr>
            <a:spLocks noGrp="1"/>
          </p:cNvSpPr>
          <p:nvPr>
            <p:ph type="title"/>
          </p:nvPr>
        </p:nvSpPr>
        <p:spPr/>
        <p:txBody>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create sample listener </a:t>
            </a:r>
            <a:endParaRPr lang="en-IN" dirty="0"/>
          </a:p>
        </p:txBody>
      </p:sp>
      <p:sp>
        <p:nvSpPr>
          <p:cNvPr id="3" name="Content Placeholder 2">
            <a:extLst>
              <a:ext uri="{FF2B5EF4-FFF2-40B4-BE49-F238E27FC236}">
                <a16:creationId xmlns:a16="http://schemas.microsoft.com/office/drawing/2014/main" id="{0746DACD-C440-00D5-A57F-6E496B75A78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87723244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6378A-890B-9BC3-8519-CA7EE30CB79D}"/>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What are exit codes in Node.js? List some exit codes?</a:t>
            </a:r>
            <a:endParaRPr lang="en-IN" dirty="0"/>
          </a:p>
        </p:txBody>
      </p:sp>
      <p:sp>
        <p:nvSpPr>
          <p:cNvPr id="3" name="Content Placeholder 2">
            <a:extLst>
              <a:ext uri="{FF2B5EF4-FFF2-40B4-BE49-F238E27FC236}">
                <a16:creationId xmlns:a16="http://schemas.microsoft.com/office/drawing/2014/main" id="{4CF203A7-6063-28B9-9F6B-76EE76435A29}"/>
              </a:ext>
            </a:extLst>
          </p:cNvPr>
          <p:cNvSpPr>
            <a:spLocks noGrp="1"/>
          </p:cNvSpPr>
          <p:nvPr>
            <p:ph idx="1"/>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Exit codes are specific codes that are used to end a “process” (a global object used to represent a node process).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err="1">
                <a:effectLst/>
                <a:latin typeface="Calibri" panose="020F0502020204030204" pitchFamily="34" charset="0"/>
                <a:ea typeface="Calibri" panose="020F0502020204030204" pitchFamily="34" charset="0"/>
                <a:cs typeface="Arial" panose="020B0604020202020204" pitchFamily="34" charset="0"/>
              </a:rPr>
              <a:t>ex:unused,Fatal</a:t>
            </a:r>
            <a:r>
              <a:rPr lang="en-US" sz="1800" dirty="0">
                <a:effectLst/>
                <a:latin typeface="Calibri" panose="020F0502020204030204" pitchFamily="34" charset="0"/>
                <a:ea typeface="Calibri" panose="020F0502020204030204" pitchFamily="34" charset="0"/>
                <a:cs typeface="Arial" panose="020B0604020202020204" pitchFamily="34" charset="0"/>
              </a:rPr>
              <a:t> Error</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80299377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D77B0-1937-1881-CDFD-C6B0830738CE}"/>
              </a:ext>
            </a:extLst>
          </p:cNvPr>
          <p:cNvSpPr>
            <a:spLocks noGrp="1"/>
          </p:cNvSpPr>
          <p:nvPr>
            <p:ph type="title"/>
          </p:nvPr>
        </p:nvSpPr>
        <p:spPr/>
        <p:txBody>
          <a:bodyPr/>
          <a:lstStyle/>
          <a:p>
            <a:r>
              <a:rPr lang="en-US" sz="1800" b="1" dirty="0">
                <a:effectLst/>
                <a:latin typeface="Calibri" panose="020F0502020204030204" pitchFamily="34" charset="0"/>
                <a:ea typeface="Calibri" panose="020F0502020204030204" pitchFamily="34" charset="0"/>
                <a:cs typeface="Arial" panose="020B0604020202020204" pitchFamily="34" charset="0"/>
              </a:rPr>
              <a:t>what is buffer class in Node </a:t>
            </a:r>
            <a:r>
              <a:rPr lang="en-US" sz="1800" b="1" dirty="0" err="1">
                <a:effectLst/>
                <a:latin typeface="Calibri" panose="020F0502020204030204" pitchFamily="34" charset="0"/>
                <a:ea typeface="Calibri" panose="020F0502020204030204" pitchFamily="34" charset="0"/>
                <a:cs typeface="Arial" panose="020B0604020202020204" pitchFamily="34" charset="0"/>
              </a:rPr>
              <a:t>js</a:t>
            </a:r>
            <a:r>
              <a:rPr lang="en-US" sz="1800" b="1" dirty="0">
                <a:effectLst/>
                <a:latin typeface="Calibri" panose="020F0502020204030204" pitchFamily="34" charset="0"/>
                <a:ea typeface="Calibri" panose="020F0502020204030204" pitchFamily="34" charset="0"/>
                <a:cs typeface="Arial" panose="020B0604020202020204" pitchFamily="34" charset="0"/>
              </a:rPr>
              <a:t>?</a:t>
            </a:r>
            <a:endParaRPr lang="en-IN" dirty="0"/>
          </a:p>
        </p:txBody>
      </p:sp>
      <p:sp>
        <p:nvSpPr>
          <p:cNvPr id="3" name="Content Placeholder 2">
            <a:extLst>
              <a:ext uri="{FF2B5EF4-FFF2-40B4-BE49-F238E27FC236}">
                <a16:creationId xmlns:a16="http://schemas.microsoft.com/office/drawing/2014/main" id="{DF7E15A0-6199-DE4E-CBF2-9C7A2AD0D965}"/>
              </a:ext>
            </a:extLst>
          </p:cNvPr>
          <p:cNvSpPr>
            <a:spLocks noGrp="1"/>
          </p:cNvSpPr>
          <p:nvPr>
            <p:ph idx="1"/>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Node provides Buffer class which provides instances to store raw data similar to an array of integers but corresponds to a raw memory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allocation outside the V8 heap. Buffer class is a global class that can be accessed in an application without importing the buffer module.</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--&gt;</a:t>
            </a:r>
            <a:r>
              <a:rPr lang="en-US" sz="1800" dirty="0" err="1">
                <a:effectLst/>
                <a:latin typeface="Calibri" panose="020F0502020204030204" pitchFamily="34" charset="0"/>
                <a:ea typeface="Calibri" panose="020F0502020204030204" pitchFamily="34" charset="0"/>
                <a:cs typeface="Arial" panose="020B0604020202020204" pitchFamily="34" charset="0"/>
              </a:rPr>
              <a:t>buf</a:t>
            </a:r>
            <a:r>
              <a:rPr lang="en-US" sz="1800" dirty="0">
                <a:effectLst/>
                <a:latin typeface="Calibri" panose="020F0502020204030204" pitchFamily="34" charset="0"/>
                <a:ea typeface="Calibri" panose="020F0502020204030204" pitchFamily="34" charset="0"/>
                <a:cs typeface="Arial" panose="020B0604020202020204" pitchFamily="34" charset="0"/>
              </a:rPr>
              <a:t> = new Buffer(256);</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err="1">
                <a:effectLst/>
                <a:latin typeface="Calibri" panose="020F0502020204030204" pitchFamily="34" charset="0"/>
                <a:ea typeface="Calibri" panose="020F0502020204030204" pitchFamily="34" charset="0"/>
                <a:cs typeface="Arial" panose="020B0604020202020204" pitchFamily="34" charset="0"/>
              </a:rPr>
              <a:t>len</a:t>
            </a:r>
            <a:r>
              <a:rPr lang="en-US" sz="1800" dirty="0">
                <a:effectLst/>
                <a:latin typeface="Calibri" panose="020F0502020204030204" pitchFamily="34" charset="0"/>
                <a:ea typeface="Calibri" panose="020F0502020204030204" pitchFamily="34" charset="0"/>
                <a:cs typeface="Arial" panose="020B0604020202020204" pitchFamily="34" charset="0"/>
              </a:rPr>
              <a:t> = </a:t>
            </a:r>
            <a:r>
              <a:rPr lang="en-US" sz="1800" dirty="0" err="1">
                <a:effectLst/>
                <a:latin typeface="Calibri" panose="020F0502020204030204" pitchFamily="34" charset="0"/>
                <a:ea typeface="Calibri" panose="020F0502020204030204" pitchFamily="34" charset="0"/>
                <a:cs typeface="Arial" panose="020B0604020202020204" pitchFamily="34" charset="0"/>
              </a:rPr>
              <a:t>buf.write</a:t>
            </a:r>
            <a:r>
              <a:rPr lang="en-US" sz="1800" dirty="0">
                <a:effectLst/>
                <a:latin typeface="Calibri" panose="020F0502020204030204" pitchFamily="34" charset="0"/>
                <a:ea typeface="Calibri" panose="020F0502020204030204" pitchFamily="34" charset="0"/>
                <a:cs typeface="Arial" panose="020B0604020202020204" pitchFamily="34" charset="0"/>
              </a:rPr>
              <a:t>("Simply");</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console.log("Octets written : "+  </a:t>
            </a:r>
            <a:r>
              <a:rPr lang="en-US" sz="1800" dirty="0" err="1">
                <a:effectLst/>
                <a:latin typeface="Calibri" panose="020F0502020204030204" pitchFamily="34" charset="0"/>
                <a:ea typeface="Calibri" panose="020F0502020204030204" pitchFamily="34" charset="0"/>
                <a:cs typeface="Arial" panose="020B0604020202020204" pitchFamily="34" charset="0"/>
              </a:rPr>
              <a:t>len</a:t>
            </a: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335432842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06875-792A-00E8-A760-FBB61345B160}"/>
              </a:ext>
            </a:extLst>
          </p:cNvPr>
          <p:cNvSpPr>
            <a:spLocks noGrp="1"/>
          </p:cNvSpPr>
          <p:nvPr>
            <p:ph type="title"/>
          </p:nvPr>
        </p:nvSpPr>
        <p:spPr/>
        <p:txBody>
          <a:bodyPr/>
          <a:lstStyle/>
          <a:p>
            <a:r>
              <a:rPr lang="en-US" sz="1800" b="1" dirty="0" err="1">
                <a:effectLst/>
                <a:latin typeface="Calibri" panose="020F0502020204030204" pitchFamily="34" charset="0"/>
                <a:ea typeface="Calibri" panose="020F0502020204030204" pitchFamily="34" charset="0"/>
                <a:cs typeface="Arial" panose="020B0604020202020204" pitchFamily="34" charset="0"/>
              </a:rPr>
              <a:t>stdout</a:t>
            </a:r>
            <a:r>
              <a:rPr lang="en-US" sz="1800" b="1" dirty="0">
                <a:effectLst/>
                <a:latin typeface="Calibri" panose="020F0502020204030204" pitchFamily="34" charset="0"/>
                <a:ea typeface="Calibri" panose="020F0502020204030204" pitchFamily="34" charset="0"/>
                <a:cs typeface="Arial" panose="020B0604020202020204" pitchFamily="34" charset="0"/>
              </a:rPr>
              <a:t> and stderr</a:t>
            </a:r>
            <a:endParaRPr lang="en-IN" dirty="0"/>
          </a:p>
        </p:txBody>
      </p:sp>
      <p:sp>
        <p:nvSpPr>
          <p:cNvPr id="3" name="Content Placeholder 2">
            <a:extLst>
              <a:ext uri="{FF2B5EF4-FFF2-40B4-BE49-F238E27FC236}">
                <a16:creationId xmlns:a16="http://schemas.microsoft.com/office/drawing/2014/main" id="{05A928ED-0E1F-72D8-B666-535F69A93491}"/>
              </a:ext>
            </a:extLst>
          </p:cNvPr>
          <p:cNvSpPr>
            <a:spLocks noGrp="1"/>
          </p:cNvSpPr>
          <p:nvPr>
            <p:ph idx="1"/>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console.log("I will </a:t>
            </a:r>
            <a:r>
              <a:rPr lang="en-US" sz="1800" dirty="0" err="1">
                <a:effectLst/>
                <a:latin typeface="Calibri" panose="020F0502020204030204" pitchFamily="34" charset="0"/>
                <a:ea typeface="Calibri" panose="020F0502020204030204" pitchFamily="34" charset="0"/>
                <a:cs typeface="Arial" panose="020B0604020202020204" pitchFamily="34" charset="0"/>
              </a:rPr>
              <a:t>goto</a:t>
            </a:r>
            <a:r>
              <a:rPr lang="en-US" sz="1800" dirty="0">
                <a:effectLst/>
                <a:latin typeface="Calibri" panose="020F0502020204030204" pitchFamily="34" charset="0"/>
                <a:ea typeface="Calibri" panose="020F0502020204030204" pitchFamily="34" charset="0"/>
                <a:cs typeface="Arial" panose="020B0604020202020204" pitchFamily="34" charset="0"/>
              </a:rPr>
              <a:t> the STDOUT");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err="1">
                <a:effectLst/>
                <a:latin typeface="Calibri" panose="020F0502020204030204" pitchFamily="34" charset="0"/>
                <a:ea typeface="Calibri" panose="020F0502020204030204" pitchFamily="34" charset="0"/>
                <a:cs typeface="Arial" panose="020B0604020202020204" pitchFamily="34" charset="0"/>
              </a:rPr>
              <a:t>console.error</a:t>
            </a:r>
            <a:r>
              <a:rPr lang="en-US" sz="1800" dirty="0">
                <a:effectLst/>
                <a:latin typeface="Calibri" panose="020F0502020204030204" pitchFamily="34" charset="0"/>
                <a:ea typeface="Calibri" panose="020F0502020204030204" pitchFamily="34" charset="0"/>
                <a:cs typeface="Arial" panose="020B0604020202020204" pitchFamily="34" charset="0"/>
              </a:rPr>
              <a:t>("I will </a:t>
            </a:r>
            <a:r>
              <a:rPr lang="en-US" sz="1800" dirty="0" err="1">
                <a:effectLst/>
                <a:latin typeface="Calibri" panose="020F0502020204030204" pitchFamily="34" charset="0"/>
                <a:ea typeface="Calibri" panose="020F0502020204030204" pitchFamily="34" charset="0"/>
                <a:cs typeface="Arial" panose="020B0604020202020204" pitchFamily="34" charset="0"/>
              </a:rPr>
              <a:t>goto</a:t>
            </a:r>
            <a:r>
              <a:rPr lang="en-US" sz="1800" dirty="0">
                <a:effectLst/>
                <a:latin typeface="Calibri" panose="020F0502020204030204" pitchFamily="34" charset="0"/>
                <a:ea typeface="Calibri" panose="020F0502020204030204" pitchFamily="34" charset="0"/>
                <a:cs typeface="Arial" panose="020B0604020202020204" pitchFamily="34" charset="0"/>
              </a:rPr>
              <a:t> the STDERR");</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err="1">
                <a:effectLst/>
                <a:latin typeface="Calibri" panose="020F0502020204030204" pitchFamily="34" charset="0"/>
                <a:ea typeface="Calibri" panose="020F0502020204030204" pitchFamily="34" charset="0"/>
                <a:cs typeface="Arial" panose="020B0604020202020204" pitchFamily="34" charset="0"/>
              </a:rPr>
              <a:t>process.stdout.write</a:t>
            </a:r>
            <a:r>
              <a:rPr lang="en-US" sz="1800" dirty="0">
                <a:effectLst/>
                <a:latin typeface="Calibri" panose="020F0502020204030204" pitchFamily="34" charset="0"/>
                <a:ea typeface="Calibri" panose="020F0502020204030204" pitchFamily="34" charset="0"/>
                <a:cs typeface="Arial" panose="020B0604020202020204" pitchFamily="34" charset="0"/>
              </a:rPr>
              <a:t>("I will </a:t>
            </a:r>
            <a:r>
              <a:rPr lang="en-US" sz="1800" dirty="0" err="1">
                <a:effectLst/>
                <a:latin typeface="Calibri" panose="020F0502020204030204" pitchFamily="34" charset="0"/>
                <a:ea typeface="Calibri" panose="020F0502020204030204" pitchFamily="34" charset="0"/>
                <a:cs typeface="Arial" panose="020B0604020202020204" pitchFamily="34" charset="0"/>
              </a:rPr>
              <a:t>goto</a:t>
            </a:r>
            <a:r>
              <a:rPr lang="en-US" sz="1800" dirty="0">
                <a:effectLst/>
                <a:latin typeface="Calibri" panose="020F0502020204030204" pitchFamily="34" charset="0"/>
                <a:ea typeface="Calibri" panose="020F0502020204030204" pitchFamily="34" charset="0"/>
                <a:cs typeface="Arial" panose="020B0604020202020204" pitchFamily="34" charset="0"/>
              </a:rPr>
              <a:t> the STDOUT")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err="1">
                <a:effectLst/>
                <a:latin typeface="Calibri" panose="020F0502020204030204" pitchFamily="34" charset="0"/>
                <a:ea typeface="Calibri" panose="020F0502020204030204" pitchFamily="34" charset="0"/>
                <a:cs typeface="Arial" panose="020B0604020202020204" pitchFamily="34" charset="0"/>
              </a:rPr>
              <a:t>process.stderr.write</a:t>
            </a:r>
            <a:r>
              <a:rPr lang="en-US" sz="1800" dirty="0">
                <a:effectLst/>
                <a:latin typeface="Calibri" panose="020F0502020204030204" pitchFamily="34" charset="0"/>
                <a:ea typeface="Calibri" panose="020F0502020204030204" pitchFamily="34" charset="0"/>
                <a:cs typeface="Arial" panose="020B0604020202020204" pitchFamily="34" charset="0"/>
              </a:rPr>
              <a:t>("I will </a:t>
            </a:r>
            <a:r>
              <a:rPr lang="en-US" sz="1800" dirty="0" err="1">
                <a:effectLst/>
                <a:latin typeface="Calibri" panose="020F0502020204030204" pitchFamily="34" charset="0"/>
                <a:ea typeface="Calibri" panose="020F0502020204030204" pitchFamily="34" charset="0"/>
                <a:cs typeface="Arial" panose="020B0604020202020204" pitchFamily="34" charset="0"/>
              </a:rPr>
              <a:t>goto</a:t>
            </a:r>
            <a:r>
              <a:rPr lang="en-US" sz="1800" dirty="0">
                <a:effectLst/>
                <a:latin typeface="Calibri" panose="020F0502020204030204" pitchFamily="34" charset="0"/>
                <a:ea typeface="Calibri" panose="020F0502020204030204" pitchFamily="34" charset="0"/>
                <a:cs typeface="Arial" panose="020B0604020202020204" pitchFamily="34" charset="0"/>
              </a:rPr>
              <a:t> the STDERR")</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384424253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CF3F3-BA6A-6AEE-96AF-946E40BF5F8A}"/>
              </a:ext>
            </a:extLst>
          </p:cNvPr>
          <p:cNvSpPr>
            <a:spLocks noGrp="1"/>
          </p:cNvSpPr>
          <p:nvPr>
            <p:ph type="title"/>
          </p:nvPr>
        </p:nvSpPr>
        <p:spPr/>
        <p:txBody>
          <a:bodyPr/>
          <a:lstStyle/>
          <a:p>
            <a:r>
              <a:rPr lang="en-IN" dirty="0"/>
              <a:t>Array methods</a:t>
            </a:r>
          </a:p>
        </p:txBody>
      </p:sp>
      <p:sp>
        <p:nvSpPr>
          <p:cNvPr id="3" name="Content Placeholder 2">
            <a:extLst>
              <a:ext uri="{FF2B5EF4-FFF2-40B4-BE49-F238E27FC236}">
                <a16:creationId xmlns:a16="http://schemas.microsoft.com/office/drawing/2014/main" id="{20048B5D-8718-6F7E-1187-26D33C2B5365}"/>
              </a:ext>
            </a:extLst>
          </p:cNvPr>
          <p:cNvSpPr>
            <a:spLocks noGrp="1"/>
          </p:cNvSpPr>
          <p:nvPr>
            <p:ph idx="1"/>
          </p:nvPr>
        </p:nvSpPr>
        <p:spPr/>
        <p:txBody>
          <a:bodyPr>
            <a:normAutofit fontScale="92500" lnSpcReduction="10000"/>
          </a:bodyPr>
          <a:lstStyle/>
          <a:p>
            <a:pPr>
              <a:lnSpc>
                <a:spcPct val="107000"/>
              </a:lnSpc>
              <a:spcBef>
                <a:spcPts val="1200"/>
              </a:spcBef>
            </a:pPr>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---&gt;Reduce():</a:t>
            </a:r>
            <a:endParaRPr lang="en-IN"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https://developer.mozilla.org/en-US/docs/Web/JavaScript/Reference/Global_Objects/Array/Reduce</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it is used to reduce the single value from an array.</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Bef>
                <a:spcPts val="1200"/>
              </a:spcBef>
            </a:pPr>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---&gt;shift():		</a:t>
            </a:r>
            <a:endParaRPr lang="en-IN"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https://www.w3schools.com/jsref/tryit.asp?filename=tryjsref_shift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---&gt;It can remove the first element of an array.</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Bef>
                <a:spcPts val="1200"/>
              </a:spcBef>
            </a:pPr>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--&gt;unshift():</a:t>
            </a:r>
            <a:endParaRPr lang="en-IN"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--&gt;it is used to add the elements from beginning of array.</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Bef>
                <a:spcPts val="1200"/>
              </a:spcBef>
            </a:pPr>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--&gt;pop():</a:t>
            </a:r>
            <a:endParaRPr lang="en-IN"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--&gt;It is used to get the last element of an array.</a:t>
            </a:r>
            <a:endParaRPr lang="en-IN"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24167893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02AEE-106E-9C9B-4E67-84C20CC25F15}"/>
              </a:ext>
            </a:extLst>
          </p:cNvPr>
          <p:cNvSpPr>
            <a:spLocks noGrp="1"/>
          </p:cNvSpPr>
          <p:nvPr>
            <p:ph type="title"/>
          </p:nvPr>
        </p:nvSpPr>
        <p:spPr/>
        <p:txBody>
          <a:bodyPr/>
          <a:lstStyle/>
          <a:p>
            <a:r>
              <a:rPr lang="en-US" sz="1800" b="1" dirty="0">
                <a:effectLst/>
                <a:latin typeface="Calibri" panose="020F0502020204030204" pitchFamily="34" charset="0"/>
                <a:ea typeface="Calibri" panose="020F0502020204030204" pitchFamily="34" charset="0"/>
                <a:cs typeface="Arial" panose="020B0604020202020204" pitchFamily="34" charset="0"/>
              </a:rPr>
              <a:t>CAP theorem</a:t>
            </a:r>
            <a:endParaRPr lang="en-IN" dirty="0"/>
          </a:p>
        </p:txBody>
      </p:sp>
      <p:sp>
        <p:nvSpPr>
          <p:cNvPr id="3" name="Content Placeholder 2">
            <a:extLst>
              <a:ext uri="{FF2B5EF4-FFF2-40B4-BE49-F238E27FC236}">
                <a16:creationId xmlns:a16="http://schemas.microsoft.com/office/drawing/2014/main" id="{03B437DE-1D68-3263-8E10-B171BFC87C1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326798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BA6F6918-9AC3-445D-93D5-36CD12707469}"/>
              </a:ext>
            </a:extLst>
          </p:cNvPr>
          <p:cNvSpPr>
            <a:spLocks noGrp="1"/>
          </p:cNvSpPr>
          <p:nvPr>
            <p:ph type="title"/>
          </p:nvPr>
        </p:nvSpPr>
        <p:spPr>
          <a:xfrm>
            <a:off x="1245072" y="1289765"/>
            <a:ext cx="3651101" cy="4270963"/>
          </a:xfrm>
        </p:spPr>
        <p:txBody>
          <a:bodyPr anchor="ctr">
            <a:normAutofit/>
          </a:bodyPr>
          <a:lstStyle/>
          <a:p>
            <a:pPr algn="ctr"/>
            <a:r>
              <a:rPr lang="en-US" sz="7200" b="1" i="0">
                <a:solidFill>
                  <a:schemeClr val="bg1"/>
                </a:solidFill>
                <a:effectLst/>
                <a:latin typeface="-apple-system"/>
              </a:rPr>
              <a:t>What is fork in node JS?</a:t>
            </a:r>
            <a:endParaRPr lang="en-IN" sz="7200">
              <a:solidFill>
                <a:schemeClr val="bg1"/>
              </a:solidFill>
            </a:endParaRP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DA4A19D1-86AB-471A-9B2A-B41A08B43986}"/>
              </a:ext>
            </a:extLst>
          </p:cNvPr>
          <p:cNvSpPr>
            <a:spLocks noGrp="1"/>
          </p:cNvSpPr>
          <p:nvPr>
            <p:ph idx="1"/>
          </p:nvPr>
        </p:nvSpPr>
        <p:spPr>
          <a:xfrm>
            <a:off x="6397038" y="381935"/>
            <a:ext cx="5120505" cy="5974415"/>
          </a:xfrm>
        </p:spPr>
        <p:txBody>
          <a:bodyPr anchor="ctr">
            <a:normAutofit/>
          </a:bodyPr>
          <a:lstStyle/>
          <a:p>
            <a:pPr marL="0" indent="0">
              <a:buNone/>
            </a:pPr>
            <a:r>
              <a:rPr lang="en-US" b="0" i="0" dirty="0">
                <a:effectLst/>
                <a:latin typeface="-apple-system"/>
              </a:rPr>
              <a:t>A fork in general is used to spawn child processes. </a:t>
            </a:r>
          </a:p>
          <a:p>
            <a:pPr marL="0" indent="0">
              <a:buNone/>
            </a:pPr>
            <a:r>
              <a:rPr lang="en-US" b="0" i="0" dirty="0">
                <a:effectLst/>
                <a:latin typeface="-apple-system"/>
              </a:rPr>
              <a:t>In node it is used to create a new instance of v8 engine to run multiple workers to execute the code.</a:t>
            </a:r>
            <a:endParaRPr lang="en-IN" dirty="0"/>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865293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EDB50-343B-628B-D4C9-523B13C87384}"/>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CAP --&gt;</a:t>
            </a:r>
            <a:r>
              <a:rPr lang="en-US" sz="1800" b="1" kern="0" dirty="0" err="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COns</a:t>
            </a:r>
            <a:endParaRPr lang="en-IN" dirty="0"/>
          </a:p>
        </p:txBody>
      </p:sp>
      <p:sp>
        <p:nvSpPr>
          <p:cNvPr id="3" name="Content Placeholder 2">
            <a:extLst>
              <a:ext uri="{FF2B5EF4-FFF2-40B4-BE49-F238E27FC236}">
                <a16:creationId xmlns:a16="http://schemas.microsoft.com/office/drawing/2014/main" id="{4380E607-F380-4399-319A-C12DACB72C9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36115422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ACD1B-BDC1-01D4-4A37-1BCD0BF5C28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C68D7D1-521C-4C2B-96A6-90B5A0823B3C}"/>
              </a:ext>
            </a:extLst>
          </p:cNvPr>
          <p:cNvSpPr>
            <a:spLocks noGrp="1"/>
          </p:cNvSpPr>
          <p:nvPr>
            <p:ph idx="1"/>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--&gt;</a:t>
            </a:r>
            <a:r>
              <a:rPr lang="en-US" sz="1800" dirty="0" err="1">
                <a:effectLst/>
                <a:latin typeface="Calibri" panose="020F0502020204030204" pitchFamily="34" charset="0"/>
                <a:ea typeface="Calibri" panose="020F0502020204030204" pitchFamily="34" charset="0"/>
                <a:cs typeface="Arial" panose="020B0604020202020204" pitchFamily="34" charset="0"/>
              </a:rPr>
              <a:t>MongolClient.connect</a:t>
            </a:r>
            <a:r>
              <a:rPr lang="en-US" sz="1800" dirty="0">
                <a:effectLst/>
                <a:latin typeface="Calibri" panose="020F0502020204030204" pitchFamily="34" charset="0"/>
                <a:ea typeface="Calibri" panose="020F0502020204030204" pitchFamily="34" charset="0"/>
                <a:cs typeface="Arial" panose="020B0604020202020204" pitchFamily="34" charset="0"/>
              </a:rPr>
              <a:t>(</a:t>
            </a:r>
            <a:r>
              <a:rPr lang="en-US" sz="1800" dirty="0" err="1">
                <a:effectLst/>
                <a:latin typeface="Calibri" panose="020F0502020204030204" pitchFamily="34" charset="0"/>
                <a:ea typeface="Calibri" panose="020F0502020204030204" pitchFamily="34" charset="0"/>
                <a:cs typeface="Arial" panose="020B0604020202020204" pitchFamily="34" charset="0"/>
              </a:rPr>
              <a:t>url,function</a:t>
            </a:r>
            <a:r>
              <a:rPr lang="en-US" sz="1800" dirty="0">
                <a:effectLst/>
                <a:latin typeface="Calibri" panose="020F0502020204030204" pitchFamily="34" charset="0"/>
                <a:ea typeface="Calibri" panose="020F0502020204030204" pitchFamily="34" charset="0"/>
                <a:cs typeface="Arial" panose="020B0604020202020204" pitchFamily="34" charset="0"/>
              </a:rPr>
              <a:t>(</a:t>
            </a:r>
            <a:r>
              <a:rPr lang="en-US" sz="1800" dirty="0" err="1">
                <a:effectLst/>
                <a:latin typeface="Calibri" panose="020F0502020204030204" pitchFamily="34" charset="0"/>
                <a:ea typeface="Calibri" panose="020F0502020204030204" pitchFamily="34" charset="0"/>
                <a:cs typeface="Arial" panose="020B0604020202020204" pitchFamily="34" charset="0"/>
              </a:rPr>
              <a:t>err,db</a:t>
            </a:r>
            <a:r>
              <a:rPr lang="en-US" sz="1800" dirty="0">
                <a:effectLst/>
                <a:latin typeface="Calibri" panose="020F0502020204030204" pitchFamily="34" charset="0"/>
                <a:ea typeface="Calibri" panose="020F0502020204030204" pitchFamily="34" charset="0"/>
                <a:cs typeface="Arial" panose="020B0604020202020204" pitchFamily="34" charset="0"/>
              </a:rPr>
              <a:t>)=&gt;{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err="1">
                <a:effectLst/>
                <a:latin typeface="Calibri" panose="020F0502020204030204" pitchFamily="34" charset="0"/>
                <a:ea typeface="Calibri" panose="020F0502020204030204" pitchFamily="34" charset="0"/>
                <a:cs typeface="Arial" panose="020B0604020202020204" pitchFamily="34" charset="0"/>
              </a:rPr>
              <a:t>dbo</a:t>
            </a:r>
            <a:r>
              <a:rPr lang="en-US" sz="1800" dirty="0">
                <a:effectLst/>
                <a:latin typeface="Calibri" panose="020F0502020204030204" pitchFamily="34" charset="0"/>
                <a:ea typeface="Calibri" panose="020F0502020204030204" pitchFamily="34" charset="0"/>
                <a:cs typeface="Arial" panose="020B0604020202020204" pitchFamily="34" charset="0"/>
              </a:rPr>
              <a:t>=</a:t>
            </a:r>
            <a:r>
              <a:rPr lang="en-US" sz="1800" dirty="0" err="1">
                <a:effectLst/>
                <a:latin typeface="Calibri" panose="020F0502020204030204" pitchFamily="34" charset="0"/>
                <a:ea typeface="Calibri" panose="020F0502020204030204" pitchFamily="34" charset="0"/>
                <a:cs typeface="Arial" panose="020B0604020202020204" pitchFamily="34" charset="0"/>
              </a:rPr>
              <a:t>db.db</a:t>
            </a:r>
            <a:r>
              <a:rPr lang="en-US" sz="1800" dirty="0">
                <a:effectLst/>
                <a:latin typeface="Calibri" panose="020F0502020204030204" pitchFamily="34" charset="0"/>
                <a:ea typeface="Calibri" panose="020F0502020204030204" pitchFamily="34" charset="0"/>
                <a:cs typeface="Arial" panose="020B0604020202020204" pitchFamily="34" charset="0"/>
              </a:rPr>
              <a:t>('</a:t>
            </a:r>
            <a:r>
              <a:rPr lang="en-US" sz="1800" dirty="0" err="1">
                <a:effectLst/>
                <a:latin typeface="Calibri" panose="020F0502020204030204" pitchFamily="34" charset="0"/>
                <a:ea typeface="Calibri" panose="020F0502020204030204" pitchFamily="34" charset="0"/>
                <a:cs typeface="Arial" panose="020B0604020202020204" pitchFamily="34" charset="0"/>
              </a:rPr>
              <a:t>myDb</a:t>
            </a: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err="1">
                <a:effectLst/>
                <a:latin typeface="Calibri" panose="020F0502020204030204" pitchFamily="34" charset="0"/>
                <a:ea typeface="Calibri" panose="020F0502020204030204" pitchFamily="34" charset="0"/>
                <a:cs typeface="Arial" panose="020B0604020202020204" pitchFamily="34" charset="0"/>
              </a:rPr>
              <a:t>dbo.collection</a:t>
            </a:r>
            <a:r>
              <a:rPr lang="en-US" sz="1800" dirty="0">
                <a:effectLst/>
                <a:latin typeface="Calibri" panose="020F0502020204030204" pitchFamily="34" charset="0"/>
                <a:ea typeface="Calibri" panose="020F0502020204030204" pitchFamily="34" charset="0"/>
                <a:cs typeface="Arial" panose="020B0604020202020204" pitchFamily="34" charset="0"/>
              </a:rPr>
              <a:t>('</a:t>
            </a:r>
            <a:r>
              <a:rPr lang="en-US" sz="1800" dirty="0" err="1">
                <a:effectLst/>
                <a:latin typeface="Calibri" panose="020F0502020204030204" pitchFamily="34" charset="0"/>
                <a:ea typeface="Calibri" panose="020F0502020204030204" pitchFamily="34" charset="0"/>
                <a:cs typeface="Arial" panose="020B0604020202020204" pitchFamily="34" charset="0"/>
              </a:rPr>
              <a:t>collectionName</a:t>
            </a:r>
            <a:r>
              <a:rPr lang="en-US" sz="1800" dirty="0">
                <a:effectLst/>
                <a:latin typeface="Calibri" panose="020F0502020204030204" pitchFamily="34" charset="0"/>
                <a:ea typeface="Calibri" panose="020F0502020204030204" pitchFamily="34" charset="0"/>
                <a:cs typeface="Arial" panose="020B0604020202020204" pitchFamily="34" charset="0"/>
              </a:rPr>
              <a:t>').</a:t>
            </a:r>
            <a:r>
              <a:rPr lang="en-US" sz="1800" dirty="0" err="1">
                <a:effectLst/>
                <a:latin typeface="Calibri" panose="020F0502020204030204" pitchFamily="34" charset="0"/>
                <a:ea typeface="Calibri" panose="020F0502020204030204" pitchFamily="34" charset="0"/>
                <a:cs typeface="Arial" panose="020B0604020202020204" pitchFamily="34" charset="0"/>
              </a:rPr>
              <a:t>inserOne</a:t>
            </a:r>
            <a:r>
              <a:rPr lang="en-US" sz="1800" dirty="0">
                <a:effectLst/>
                <a:latin typeface="Calibri" panose="020F0502020204030204" pitchFamily="34" charset="0"/>
                <a:ea typeface="Calibri" panose="020F0502020204030204" pitchFamily="34" charset="0"/>
                <a:cs typeface="Arial" panose="020B0604020202020204" pitchFamily="34" charset="0"/>
              </a:rPr>
              <a:t>(</a:t>
            </a:r>
            <a:r>
              <a:rPr lang="en-US" sz="1800" dirty="0" err="1">
                <a:effectLst/>
                <a:latin typeface="Calibri" panose="020F0502020204030204" pitchFamily="34" charset="0"/>
                <a:ea typeface="Calibri" panose="020F0502020204030204" pitchFamily="34" charset="0"/>
                <a:cs typeface="Arial" panose="020B0604020202020204" pitchFamily="34" charset="0"/>
              </a:rPr>
              <a:t>myobj</a:t>
            </a:r>
            <a:r>
              <a:rPr lang="en-US" sz="1800" dirty="0">
                <a:effectLst/>
                <a:latin typeface="Calibri" panose="020F0502020204030204" pitchFamily="34" charset="0"/>
                <a:ea typeface="Calibri" panose="020F0502020204030204" pitchFamily="34" charset="0"/>
                <a:cs typeface="Arial" panose="020B0604020202020204" pitchFamily="34" charset="0"/>
              </a:rPr>
              <a:t>,(</a:t>
            </a:r>
            <a:r>
              <a:rPr lang="en-US" sz="1800" dirty="0" err="1">
                <a:effectLst/>
                <a:latin typeface="Calibri" panose="020F0502020204030204" pitchFamily="34" charset="0"/>
                <a:ea typeface="Calibri" panose="020F0502020204030204" pitchFamily="34" charset="0"/>
                <a:cs typeface="Arial" panose="020B0604020202020204" pitchFamily="34" charset="0"/>
              </a:rPr>
              <a:t>err,data</a:t>
            </a:r>
            <a:r>
              <a:rPr lang="en-US" sz="1800" dirty="0">
                <a:effectLst/>
                <a:latin typeface="Calibri" panose="020F0502020204030204" pitchFamily="34" charset="0"/>
                <a:ea typeface="Calibri" panose="020F0502020204030204" pitchFamily="34" charset="0"/>
                <a:cs typeface="Arial" panose="020B0604020202020204" pitchFamily="34" charset="0"/>
              </a:rPr>
              <a:t>)=&gt;{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21484635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53E7B-38E8-7FD0-16B4-5F22EBB4ED8D}"/>
              </a:ext>
            </a:extLst>
          </p:cNvPr>
          <p:cNvSpPr>
            <a:spLocks noGrp="1"/>
          </p:cNvSpPr>
          <p:nvPr>
            <p:ph type="title"/>
          </p:nvPr>
        </p:nvSpPr>
        <p:spPr/>
        <p:txBody>
          <a:bodyPr/>
          <a:lstStyle/>
          <a:p>
            <a:r>
              <a:rPr lang="en-US" sz="1800" b="1" dirty="0">
                <a:effectLst/>
                <a:latin typeface="Calibri" panose="020F0502020204030204" pitchFamily="34" charset="0"/>
                <a:ea typeface="Calibri" panose="020F0502020204030204" pitchFamily="34" charset="0"/>
                <a:cs typeface="Arial" panose="020B0604020202020204" pitchFamily="34" charset="0"/>
              </a:rPr>
              <a:t>Object comparing </a:t>
            </a:r>
            <a:endParaRPr lang="en-IN" dirty="0"/>
          </a:p>
        </p:txBody>
      </p:sp>
      <p:sp>
        <p:nvSpPr>
          <p:cNvPr id="3" name="Content Placeholder 2">
            <a:extLst>
              <a:ext uri="{FF2B5EF4-FFF2-40B4-BE49-F238E27FC236}">
                <a16:creationId xmlns:a16="http://schemas.microsoft.com/office/drawing/2014/main" id="{86C190A0-0847-6E93-AE53-DB472B9CF9F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77189085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D0108-ECD1-69EB-6265-DA6DFF9F6D03}"/>
              </a:ext>
            </a:extLst>
          </p:cNvPr>
          <p:cNvSpPr>
            <a:spLocks noGrp="1"/>
          </p:cNvSpPr>
          <p:nvPr>
            <p:ph type="title"/>
          </p:nvPr>
        </p:nvSpPr>
        <p:spPr/>
        <p:txBody>
          <a:bodyPr/>
          <a:lstStyle/>
          <a:p>
            <a:r>
              <a:rPr lang="en-US" sz="1800" b="1" dirty="0">
                <a:effectLst/>
                <a:latin typeface="Calibri" panose="020F0502020204030204" pitchFamily="34" charset="0"/>
                <a:ea typeface="Calibri" panose="020F0502020204030204" pitchFamily="34" charset="0"/>
                <a:cs typeface="Arial" panose="020B0604020202020204" pitchFamily="34" charset="0"/>
              </a:rPr>
              <a:t>REST--&gt;Representation state transfer</a:t>
            </a:r>
            <a:endParaRPr lang="en-IN" dirty="0"/>
          </a:p>
        </p:txBody>
      </p:sp>
      <p:sp>
        <p:nvSpPr>
          <p:cNvPr id="3" name="Content Placeholder 2">
            <a:extLst>
              <a:ext uri="{FF2B5EF4-FFF2-40B4-BE49-F238E27FC236}">
                <a16:creationId xmlns:a16="http://schemas.microsoft.com/office/drawing/2014/main" id="{DB00DDCE-7442-1865-C959-9D37E451992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50675781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60D8D-EC47-59DE-6A88-AB9836F9CCB7}"/>
              </a:ext>
            </a:extLst>
          </p:cNvPr>
          <p:cNvSpPr>
            <a:spLocks noGrp="1"/>
          </p:cNvSpPr>
          <p:nvPr>
            <p:ph type="title"/>
          </p:nvPr>
        </p:nvSpPr>
        <p:spPr/>
        <p:txBody>
          <a:bodyPr/>
          <a:lstStyle/>
          <a:p>
            <a: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SOAP--&gt;Simple Object Access Protocol</a:t>
            </a:r>
            <a:endParaRPr lang="en-IN" dirty="0"/>
          </a:p>
        </p:txBody>
      </p:sp>
      <p:sp>
        <p:nvSpPr>
          <p:cNvPr id="3" name="Content Placeholder 2">
            <a:extLst>
              <a:ext uri="{FF2B5EF4-FFF2-40B4-BE49-F238E27FC236}">
                <a16:creationId xmlns:a16="http://schemas.microsoft.com/office/drawing/2014/main" id="{9AEC1234-F23A-8E5E-5FDE-238613B336D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086447257"/>
      </p:ext>
    </p:extLst>
  </p:cSld>
  <p:clrMapOvr>
    <a:masterClrMapping/>
  </p:clrMapOvr>
</p:sld>
</file>

<file path=ppt/theme/theme1.xml><?xml version="1.0" encoding="utf-8"?>
<a:theme xmlns:a="http://schemas.openxmlformats.org/drawingml/2006/main" name="GradientVTI">
  <a:themeElements>
    <a:clrScheme name="Office">
      <a:dk1>
        <a:srgbClr val="000000"/>
      </a:dk1>
      <a:lt1>
        <a:srgbClr val="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Univers">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otalTime>1440</TotalTime>
  <Words>4912</Words>
  <Application>Microsoft Office PowerPoint</Application>
  <PresentationFormat>Widescreen</PresentationFormat>
  <Paragraphs>529</Paragraphs>
  <Slides>94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94</vt:i4>
      </vt:variant>
    </vt:vector>
  </HeadingPairs>
  <TitlesOfParts>
    <vt:vector size="105" baseType="lpstr">
      <vt:lpstr>-apple-system</vt:lpstr>
      <vt:lpstr>Arial</vt:lpstr>
      <vt:lpstr>Calibri</vt:lpstr>
      <vt:lpstr>Calibri Light</vt:lpstr>
      <vt:lpstr>Gill Sans Nova</vt:lpstr>
      <vt:lpstr>Roboto</vt:lpstr>
      <vt:lpstr>Segoe UI</vt:lpstr>
      <vt:lpstr>Times New Roman</vt:lpstr>
      <vt:lpstr>var(--ff-mono)</vt:lpstr>
      <vt:lpstr>Verdana</vt:lpstr>
      <vt:lpstr>GradientVTI</vt:lpstr>
      <vt:lpstr>Node JS</vt:lpstr>
      <vt:lpstr>What is Node.js and how it works?</vt:lpstr>
      <vt:lpstr>What is a first-class function in JavaScript?</vt:lpstr>
      <vt:lpstr>How do you manage packages in your node.js project?</vt:lpstr>
      <vt:lpstr>How is Node.js better than other frameworks most popularly used?</vt:lpstr>
      <vt:lpstr>Explain the steps how “Control Flow” controls the functions calls?</vt:lpstr>
      <vt:lpstr>What are some commonly used timing features of Node.js?</vt:lpstr>
      <vt:lpstr>What are the advantages of using promises instead of callbacks?</vt:lpstr>
      <vt:lpstr>What is fork in node JS?</vt:lpstr>
      <vt:lpstr>Why is Node.js single-threaded?</vt:lpstr>
      <vt:lpstr>How do you create a simple server in Node.js that returns Hello World?</vt:lpstr>
      <vt:lpstr>How many types of API functions are there in Node.js?</vt:lpstr>
      <vt:lpstr>What is the purpose of module.exports?</vt:lpstr>
      <vt:lpstr>What do you understand by callback hell?</vt:lpstr>
      <vt:lpstr>What is an event-loop in Node JS?</vt:lpstr>
      <vt:lpstr>What is node.js streams?</vt:lpstr>
      <vt:lpstr>What are node.js buffers?</vt:lpstr>
      <vt:lpstr>Why should you separate Express app and server?</vt:lpstr>
      <vt:lpstr>Describe the exit codes of Node.js?</vt:lpstr>
      <vt:lpstr>What is an Event Emitter in Node.js?</vt:lpstr>
      <vt:lpstr>Enhancing Node.js performance through clustering.</vt:lpstr>
      <vt:lpstr>What is a thread pool and which library handles it in Node.js</vt:lpstr>
      <vt:lpstr>What is piping in Node.js?</vt:lpstr>
      <vt:lpstr>PowerPoint Presentation</vt:lpstr>
      <vt:lpstr>PowerPoint Presentation</vt:lpstr>
      <vt:lpstr>PowerPoint Presentation</vt:lpstr>
      <vt:lpstr>Why Node js is single thread?</vt:lpstr>
      <vt:lpstr>Types of APIs</vt:lpstr>
      <vt:lpstr>Node.js Core Modules</vt:lpstr>
      <vt:lpstr>call back return value</vt:lpstr>
      <vt:lpstr>Node js architecture</vt:lpstr>
      <vt:lpstr>Return value from nested callback instead of the parent function?</vt:lpstr>
      <vt:lpstr>Difference between Json.Parse() and Json.Stringify()?</vt:lpstr>
      <vt:lpstr>what is error first call back?</vt:lpstr>
      <vt:lpstr>Two types of function creation will be there</vt:lpstr>
      <vt:lpstr>How can you reduce consistency?</vt:lpstr>
      <vt:lpstr>How does Node.js support multi-processor platforms, and does it fully utilize all processor resources?</vt:lpstr>
      <vt:lpstr>benefits of node js</vt:lpstr>
      <vt:lpstr>Node package installation</vt:lpstr>
      <vt:lpstr>what is blocking code?</vt:lpstr>
      <vt:lpstr>PowerPoint Presentation</vt:lpstr>
      <vt:lpstr>what is event emitter?</vt:lpstr>
      <vt:lpstr>How many types of streams are present in node?</vt:lpstr>
      <vt:lpstr>How can you avoid callback hell?</vt:lpstr>
      <vt:lpstr>What is event Looping?</vt:lpstr>
      <vt:lpstr>Pros and cons of node js?</vt:lpstr>
      <vt:lpstr>what is module in node js?</vt:lpstr>
      <vt:lpstr>Diff b/w general and arrow functions?</vt:lpstr>
      <vt:lpstr>For js event loop properties</vt:lpstr>
      <vt:lpstr>For Node js Architecture</vt:lpstr>
      <vt:lpstr>What is event loop?</vt:lpstr>
      <vt:lpstr>what is object destructuring?</vt:lpstr>
      <vt:lpstr>ES6 or ES2015 additional features:</vt:lpstr>
      <vt:lpstr>Event Loop Internal Properties</vt:lpstr>
      <vt:lpstr>exporting module</vt:lpstr>
      <vt:lpstr>'use strict'</vt:lpstr>
      <vt:lpstr>PowerPoint Presentation</vt:lpstr>
      <vt:lpstr>Spread Operator</vt:lpstr>
      <vt:lpstr>What is variable Hoisting?</vt:lpstr>
      <vt:lpstr>Session maintenance</vt:lpstr>
      <vt:lpstr>maintain cookie in js :</vt:lpstr>
      <vt:lpstr>Template Literal:</vt:lpstr>
      <vt:lpstr>Expression Interpolation</vt:lpstr>
      <vt:lpstr>Object Literals:</vt:lpstr>
      <vt:lpstr>Instance Object:</vt:lpstr>
      <vt:lpstr>Rest parameters:</vt:lpstr>
      <vt:lpstr>--&gt;call, apply, bind methods difference</vt:lpstr>
      <vt:lpstr>what is the use of clouser</vt:lpstr>
      <vt:lpstr>regarding iife means selfinvoking function</vt:lpstr>
      <vt:lpstr>Remove duplicates from array.</vt:lpstr>
      <vt:lpstr>console.log(NaN===NaN)//o/p false</vt:lpstr>
      <vt:lpstr>Object.freeze(obj) vs Object.seal(obj); vs Object.defineProperty</vt:lpstr>
      <vt:lpstr>PowerPoint Presentation</vt:lpstr>
      <vt:lpstr>Reverse String in js</vt:lpstr>
      <vt:lpstr>What is shallowcopy and deepcopy?</vt:lpstr>
      <vt:lpstr>Callback function:</vt:lpstr>
      <vt:lpstr>PowerPoint Presentation</vt:lpstr>
      <vt:lpstr>Generators</vt:lpstr>
      <vt:lpstr>Difference between local and session storage?</vt:lpstr>
      <vt:lpstr>Difference b/w http and http2</vt:lpstr>
      <vt:lpstr>What is token authentication.</vt:lpstr>
      <vt:lpstr>Difference b/w exports and module.export</vt:lpstr>
      <vt:lpstr>Array Some()</vt:lpstr>
      <vt:lpstr>create sample listener </vt:lpstr>
      <vt:lpstr>What are exit codes in Node.js? List some exit codes?</vt:lpstr>
      <vt:lpstr>what is buffer class in Node js?</vt:lpstr>
      <vt:lpstr>stdout and stderr</vt:lpstr>
      <vt:lpstr>Array methods</vt:lpstr>
      <vt:lpstr>CAP theorem</vt:lpstr>
      <vt:lpstr>CAP --&gt;COns</vt:lpstr>
      <vt:lpstr>PowerPoint Presentation</vt:lpstr>
      <vt:lpstr>Object comparing </vt:lpstr>
      <vt:lpstr>REST--&gt;Representation state transfer</vt:lpstr>
      <vt:lpstr>SOAP--&gt;Simple Object Access Protocol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Nayak, Rahul Ranjan</dc:creator>
  <cp:lastModifiedBy>CHAUDHARY, VIKASH</cp:lastModifiedBy>
  <cp:revision>51</cp:revision>
  <dcterms:created xsi:type="dcterms:W3CDTF">2022-02-09T18:02:31Z</dcterms:created>
  <dcterms:modified xsi:type="dcterms:W3CDTF">2023-03-29T15:06:08Z</dcterms:modified>
</cp:coreProperties>
</file>