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80" r:id="rId3"/>
    <p:sldId id="258" r:id="rId4"/>
    <p:sldId id="290" r:id="rId5"/>
    <p:sldId id="291" r:id="rId6"/>
    <p:sldId id="292" r:id="rId7"/>
    <p:sldId id="293" r:id="rId8"/>
    <p:sldId id="294" r:id="rId9"/>
    <p:sldId id="259" r:id="rId10"/>
    <p:sldId id="277" r:id="rId11"/>
    <p:sldId id="260" r:id="rId12"/>
    <p:sldId id="265" r:id="rId13"/>
    <p:sldId id="266" r:id="rId14"/>
    <p:sldId id="264" r:id="rId15"/>
    <p:sldId id="261" r:id="rId16"/>
    <p:sldId id="262" r:id="rId17"/>
    <p:sldId id="263" r:id="rId18"/>
    <p:sldId id="256" r:id="rId19"/>
    <p:sldId id="267" r:id="rId20"/>
    <p:sldId id="268" r:id="rId21"/>
    <p:sldId id="269" r:id="rId22"/>
    <p:sldId id="270" r:id="rId23"/>
    <p:sldId id="271" r:id="rId24"/>
    <p:sldId id="272" r:id="rId25"/>
    <p:sldId id="273" r:id="rId26"/>
    <p:sldId id="274" r:id="rId27"/>
    <p:sldId id="275" r:id="rId28"/>
    <p:sldId id="276" r:id="rId29"/>
    <p:sldId id="278" r:id="rId30"/>
    <p:sldId id="279"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82252" autoAdjust="0"/>
  </p:normalViewPr>
  <p:slideViewPr>
    <p:cSldViewPr snapToGrid="0">
      <p:cViewPr varScale="1">
        <p:scale>
          <a:sx n="56" d="100"/>
          <a:sy n="56" d="100"/>
        </p:scale>
        <p:origin x="11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DHARY, VIKASH" userId="47e04c2a-129e-4d46-bfdf-ae613ce2b943" providerId="ADAL" clId="{B20007A8-C009-41C5-BCCD-521A81F14C53}"/>
    <pc:docChg chg="addSld modSld">
      <pc:chgData name="CHAUDHARY, VIKASH" userId="47e04c2a-129e-4d46-bfdf-ae613ce2b943" providerId="ADAL" clId="{B20007A8-C009-41C5-BCCD-521A81F14C53}" dt="2023-03-06T09:49:51.587" v="14" actId="20577"/>
      <pc:docMkLst>
        <pc:docMk/>
      </pc:docMkLst>
      <pc:sldChg chg="modSp new mod">
        <pc:chgData name="CHAUDHARY, VIKASH" userId="47e04c2a-129e-4d46-bfdf-ae613ce2b943" providerId="ADAL" clId="{B20007A8-C009-41C5-BCCD-521A81F14C53}" dt="2023-03-06T09:49:51.587" v="14" actId="20577"/>
        <pc:sldMkLst>
          <pc:docMk/>
          <pc:sldMk cId="299789896" sldId="256"/>
        </pc:sldMkLst>
        <pc:spChg chg="mod">
          <ac:chgData name="CHAUDHARY, VIKASH" userId="47e04c2a-129e-4d46-bfdf-ae613ce2b943" providerId="ADAL" clId="{B20007A8-C009-41C5-BCCD-521A81F14C53}" dt="2023-03-06T09:19:04.322" v="12" actId="207"/>
          <ac:spMkLst>
            <pc:docMk/>
            <pc:sldMk cId="299789896" sldId="256"/>
            <ac:spMk id="2" creationId="{F69F6AFA-3841-1E26-B4DE-4F8BBCF483A5}"/>
          </ac:spMkLst>
        </pc:spChg>
        <pc:spChg chg="mod">
          <ac:chgData name="CHAUDHARY, VIKASH" userId="47e04c2a-129e-4d46-bfdf-ae613ce2b943" providerId="ADAL" clId="{B20007A8-C009-41C5-BCCD-521A81F14C53}" dt="2023-03-06T09:49:51.587" v="14" actId="20577"/>
          <ac:spMkLst>
            <pc:docMk/>
            <pc:sldMk cId="299789896" sldId="256"/>
            <ac:spMk id="3" creationId="{BC259444-84CD-4E54-B111-1C2BB62EA564}"/>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2BADDC-4358-4698-B60F-5534A51E2A3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80C0E6D-DF11-4EC6-B242-61BD76C4628C}">
      <dgm:prSet/>
      <dgm:spPr/>
      <dgm:t>
        <a:bodyPr/>
        <a:lstStyle/>
        <a:p>
          <a:r>
            <a:rPr lang="en-IN"/>
            <a:t>database engine</a:t>
          </a:r>
          <a:endParaRPr lang="en-US"/>
        </a:p>
      </dgm:t>
    </dgm:pt>
    <dgm:pt modelId="{4158DDF2-31D8-48B5-BF5D-E6DD7EDE1181}" type="parTrans" cxnId="{4ECBB2F0-21A7-4778-9438-F829A1393C95}">
      <dgm:prSet/>
      <dgm:spPr/>
      <dgm:t>
        <a:bodyPr/>
        <a:lstStyle/>
        <a:p>
          <a:endParaRPr lang="en-US"/>
        </a:p>
      </dgm:t>
    </dgm:pt>
    <dgm:pt modelId="{04157332-F972-46B3-981E-F956CE10E293}" type="sibTrans" cxnId="{4ECBB2F0-21A7-4778-9438-F829A1393C95}">
      <dgm:prSet/>
      <dgm:spPr/>
      <dgm:t>
        <a:bodyPr/>
        <a:lstStyle/>
        <a:p>
          <a:endParaRPr lang="en-US"/>
        </a:p>
      </dgm:t>
    </dgm:pt>
    <dgm:pt modelId="{47A59D59-B9C5-4CED-8628-FB3CAAF4641A}">
      <dgm:prSet/>
      <dgm:spPr/>
      <dgm:t>
        <a:bodyPr/>
        <a:lstStyle/>
        <a:p>
          <a:r>
            <a:rPr lang="en-IN"/>
            <a:t>analysis services</a:t>
          </a:r>
          <a:endParaRPr lang="en-US"/>
        </a:p>
      </dgm:t>
    </dgm:pt>
    <dgm:pt modelId="{FDEC3B30-37A8-4445-9AC9-EAFA8793C1B4}" type="parTrans" cxnId="{821CDC20-E065-440B-A3BD-9F822473B763}">
      <dgm:prSet/>
      <dgm:spPr/>
      <dgm:t>
        <a:bodyPr/>
        <a:lstStyle/>
        <a:p>
          <a:endParaRPr lang="en-US"/>
        </a:p>
      </dgm:t>
    </dgm:pt>
    <dgm:pt modelId="{40ECBA67-BFF7-4FCC-8C15-E894BB078AA2}" type="sibTrans" cxnId="{821CDC20-E065-440B-A3BD-9F822473B763}">
      <dgm:prSet/>
      <dgm:spPr/>
      <dgm:t>
        <a:bodyPr/>
        <a:lstStyle/>
        <a:p>
          <a:endParaRPr lang="en-US"/>
        </a:p>
      </dgm:t>
    </dgm:pt>
    <dgm:pt modelId="{79B80DC0-D4B3-4A0E-9E7B-B6BC3FEEB727}">
      <dgm:prSet/>
      <dgm:spPr/>
      <dgm:t>
        <a:bodyPr/>
        <a:lstStyle/>
        <a:p>
          <a:r>
            <a:rPr lang="en-IN"/>
            <a:t>reporting services</a:t>
          </a:r>
          <a:endParaRPr lang="en-US"/>
        </a:p>
      </dgm:t>
    </dgm:pt>
    <dgm:pt modelId="{6C761C9D-80CC-4728-BE91-CA989507CE0D}" type="parTrans" cxnId="{C2DA5125-0C85-4807-9FD7-1E3688DFBAD9}">
      <dgm:prSet/>
      <dgm:spPr/>
      <dgm:t>
        <a:bodyPr/>
        <a:lstStyle/>
        <a:p>
          <a:endParaRPr lang="en-US"/>
        </a:p>
      </dgm:t>
    </dgm:pt>
    <dgm:pt modelId="{F25F1476-0871-417C-8B46-DC1FB52564D7}" type="sibTrans" cxnId="{C2DA5125-0C85-4807-9FD7-1E3688DFBAD9}">
      <dgm:prSet/>
      <dgm:spPr/>
      <dgm:t>
        <a:bodyPr/>
        <a:lstStyle/>
        <a:p>
          <a:endParaRPr lang="en-US"/>
        </a:p>
      </dgm:t>
    </dgm:pt>
    <dgm:pt modelId="{E9BAD70C-5D7F-4080-8687-E0FC9246F0AF}">
      <dgm:prSet/>
      <dgm:spPr/>
      <dgm:t>
        <a:bodyPr/>
        <a:lstStyle/>
        <a:p>
          <a:r>
            <a:rPr lang="en-IN"/>
            <a:t>integration services</a:t>
          </a:r>
          <a:endParaRPr lang="en-US"/>
        </a:p>
      </dgm:t>
    </dgm:pt>
    <dgm:pt modelId="{BC084819-DCD6-4111-A271-A3239BE40E71}" type="parTrans" cxnId="{13C4E4B7-4A73-43BA-84F8-3C26CD3243DF}">
      <dgm:prSet/>
      <dgm:spPr/>
      <dgm:t>
        <a:bodyPr/>
        <a:lstStyle/>
        <a:p>
          <a:endParaRPr lang="en-US"/>
        </a:p>
      </dgm:t>
    </dgm:pt>
    <dgm:pt modelId="{80859E8C-C679-4181-8024-6665D9D78872}" type="sibTrans" cxnId="{13C4E4B7-4A73-43BA-84F8-3C26CD3243DF}">
      <dgm:prSet/>
      <dgm:spPr/>
      <dgm:t>
        <a:bodyPr/>
        <a:lstStyle/>
        <a:p>
          <a:endParaRPr lang="en-US"/>
        </a:p>
      </dgm:t>
    </dgm:pt>
    <dgm:pt modelId="{97E76AC4-1D9F-42DB-8318-3A26A3E85EB6}" type="pres">
      <dgm:prSet presAssocID="{BB2BADDC-4358-4698-B60F-5534A51E2A3D}" presName="root" presStyleCnt="0">
        <dgm:presLayoutVars>
          <dgm:dir/>
          <dgm:resizeHandles val="exact"/>
        </dgm:presLayoutVars>
      </dgm:prSet>
      <dgm:spPr/>
    </dgm:pt>
    <dgm:pt modelId="{8AE46958-ADF9-490D-81BA-FD26F54DBC91}" type="pres">
      <dgm:prSet presAssocID="{980C0E6D-DF11-4EC6-B242-61BD76C4628C}" presName="compNode" presStyleCnt="0"/>
      <dgm:spPr/>
    </dgm:pt>
    <dgm:pt modelId="{46EB8392-63F3-4D3E-9EDE-4A0BFEFB62A0}" type="pres">
      <dgm:prSet presAssocID="{980C0E6D-DF11-4EC6-B242-61BD76C4628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C323FC5-F45D-49CF-8483-78D19829C7BE}" type="pres">
      <dgm:prSet presAssocID="{980C0E6D-DF11-4EC6-B242-61BD76C4628C}" presName="spaceRect" presStyleCnt="0"/>
      <dgm:spPr/>
    </dgm:pt>
    <dgm:pt modelId="{350297F2-5648-4642-9372-8419CF62C945}" type="pres">
      <dgm:prSet presAssocID="{980C0E6D-DF11-4EC6-B242-61BD76C4628C}" presName="textRect" presStyleLbl="revTx" presStyleIdx="0" presStyleCnt="4">
        <dgm:presLayoutVars>
          <dgm:chMax val="1"/>
          <dgm:chPref val="1"/>
        </dgm:presLayoutVars>
      </dgm:prSet>
      <dgm:spPr/>
    </dgm:pt>
    <dgm:pt modelId="{6E3797A5-F077-4A4F-B1AF-D33887A11F00}" type="pres">
      <dgm:prSet presAssocID="{04157332-F972-46B3-981E-F956CE10E293}" presName="sibTrans" presStyleCnt="0"/>
      <dgm:spPr/>
    </dgm:pt>
    <dgm:pt modelId="{F207EDB6-DEDE-47C7-87F4-3A280E5DF654}" type="pres">
      <dgm:prSet presAssocID="{47A59D59-B9C5-4CED-8628-FB3CAAF4641A}" presName="compNode" presStyleCnt="0"/>
      <dgm:spPr/>
    </dgm:pt>
    <dgm:pt modelId="{86B1C133-78ED-4E7D-95B6-F7A68907AF7B}" type="pres">
      <dgm:prSet presAssocID="{47A59D59-B9C5-4CED-8628-FB3CAAF4641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711DD903-1974-427D-87B5-DFD3EDD72A7B}" type="pres">
      <dgm:prSet presAssocID="{47A59D59-B9C5-4CED-8628-FB3CAAF4641A}" presName="spaceRect" presStyleCnt="0"/>
      <dgm:spPr/>
    </dgm:pt>
    <dgm:pt modelId="{066FE72D-2A37-485B-8754-26BE0C582A08}" type="pres">
      <dgm:prSet presAssocID="{47A59D59-B9C5-4CED-8628-FB3CAAF4641A}" presName="textRect" presStyleLbl="revTx" presStyleIdx="1" presStyleCnt="4">
        <dgm:presLayoutVars>
          <dgm:chMax val="1"/>
          <dgm:chPref val="1"/>
        </dgm:presLayoutVars>
      </dgm:prSet>
      <dgm:spPr/>
    </dgm:pt>
    <dgm:pt modelId="{D1A2ABB6-A7D2-4007-BA57-C7B824A7BAF4}" type="pres">
      <dgm:prSet presAssocID="{40ECBA67-BFF7-4FCC-8C15-E894BB078AA2}" presName="sibTrans" presStyleCnt="0"/>
      <dgm:spPr/>
    </dgm:pt>
    <dgm:pt modelId="{EA2A62CB-79ED-4EE9-A536-F1DC5E21900A}" type="pres">
      <dgm:prSet presAssocID="{79B80DC0-D4B3-4A0E-9E7B-B6BC3FEEB727}" presName="compNode" presStyleCnt="0"/>
      <dgm:spPr/>
    </dgm:pt>
    <dgm:pt modelId="{E727B934-C2E9-409D-92EA-FDFEE43A6958}" type="pres">
      <dgm:prSet presAssocID="{79B80DC0-D4B3-4A0E-9E7B-B6BC3FEEB72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793F99E0-7619-4C6D-AD41-CE9A8B7BBA8F}" type="pres">
      <dgm:prSet presAssocID="{79B80DC0-D4B3-4A0E-9E7B-B6BC3FEEB727}" presName="spaceRect" presStyleCnt="0"/>
      <dgm:spPr/>
    </dgm:pt>
    <dgm:pt modelId="{32DB65CB-F20E-4110-B894-DBF62731A772}" type="pres">
      <dgm:prSet presAssocID="{79B80DC0-D4B3-4A0E-9E7B-B6BC3FEEB727}" presName="textRect" presStyleLbl="revTx" presStyleIdx="2" presStyleCnt="4">
        <dgm:presLayoutVars>
          <dgm:chMax val="1"/>
          <dgm:chPref val="1"/>
        </dgm:presLayoutVars>
      </dgm:prSet>
      <dgm:spPr/>
    </dgm:pt>
    <dgm:pt modelId="{21B69D38-916D-44AA-8947-75DE1C8C3EAF}" type="pres">
      <dgm:prSet presAssocID="{F25F1476-0871-417C-8B46-DC1FB52564D7}" presName="sibTrans" presStyleCnt="0"/>
      <dgm:spPr/>
    </dgm:pt>
    <dgm:pt modelId="{5AFC5DBA-32AF-42CD-86B5-71E659EE7078}" type="pres">
      <dgm:prSet presAssocID="{E9BAD70C-5D7F-4080-8687-E0FC9246F0AF}" presName="compNode" presStyleCnt="0"/>
      <dgm:spPr/>
    </dgm:pt>
    <dgm:pt modelId="{DE71554A-9938-4A77-8266-515A83EF53E1}" type="pres">
      <dgm:prSet presAssocID="{E9BAD70C-5D7F-4080-8687-E0FC9246F0A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twork"/>
        </a:ext>
      </dgm:extLst>
    </dgm:pt>
    <dgm:pt modelId="{EC56B4DA-7F85-4F8A-9D5D-E1998FAF79BB}" type="pres">
      <dgm:prSet presAssocID="{E9BAD70C-5D7F-4080-8687-E0FC9246F0AF}" presName="spaceRect" presStyleCnt="0"/>
      <dgm:spPr/>
    </dgm:pt>
    <dgm:pt modelId="{5AA68687-64E7-46F4-8869-1E01C2950DF4}" type="pres">
      <dgm:prSet presAssocID="{E9BAD70C-5D7F-4080-8687-E0FC9246F0AF}" presName="textRect" presStyleLbl="revTx" presStyleIdx="3" presStyleCnt="4">
        <dgm:presLayoutVars>
          <dgm:chMax val="1"/>
          <dgm:chPref val="1"/>
        </dgm:presLayoutVars>
      </dgm:prSet>
      <dgm:spPr/>
    </dgm:pt>
  </dgm:ptLst>
  <dgm:cxnLst>
    <dgm:cxn modelId="{ACE1B309-6693-4CE0-B36A-B200F0DD2B9B}" type="presOf" srcId="{47A59D59-B9C5-4CED-8628-FB3CAAF4641A}" destId="{066FE72D-2A37-485B-8754-26BE0C582A08}" srcOrd="0" destOrd="0" presId="urn:microsoft.com/office/officeart/2018/2/layout/IconLabelList"/>
    <dgm:cxn modelId="{821CDC20-E065-440B-A3BD-9F822473B763}" srcId="{BB2BADDC-4358-4698-B60F-5534A51E2A3D}" destId="{47A59D59-B9C5-4CED-8628-FB3CAAF4641A}" srcOrd="1" destOrd="0" parTransId="{FDEC3B30-37A8-4445-9AC9-EAFA8793C1B4}" sibTransId="{40ECBA67-BFF7-4FCC-8C15-E894BB078AA2}"/>
    <dgm:cxn modelId="{EFDDA522-21C9-4421-BB50-B366E7DD2813}" type="presOf" srcId="{980C0E6D-DF11-4EC6-B242-61BD76C4628C}" destId="{350297F2-5648-4642-9372-8419CF62C945}" srcOrd="0" destOrd="0" presId="urn:microsoft.com/office/officeart/2018/2/layout/IconLabelList"/>
    <dgm:cxn modelId="{C2DA5125-0C85-4807-9FD7-1E3688DFBAD9}" srcId="{BB2BADDC-4358-4698-B60F-5534A51E2A3D}" destId="{79B80DC0-D4B3-4A0E-9E7B-B6BC3FEEB727}" srcOrd="2" destOrd="0" parTransId="{6C761C9D-80CC-4728-BE91-CA989507CE0D}" sibTransId="{F25F1476-0871-417C-8B46-DC1FB52564D7}"/>
    <dgm:cxn modelId="{9D48D038-C7F8-49AE-94EC-F061CE96B111}" type="presOf" srcId="{79B80DC0-D4B3-4A0E-9E7B-B6BC3FEEB727}" destId="{32DB65CB-F20E-4110-B894-DBF62731A772}" srcOrd="0" destOrd="0" presId="urn:microsoft.com/office/officeart/2018/2/layout/IconLabelList"/>
    <dgm:cxn modelId="{3DFAF25B-3196-4D17-9148-5A6D20BBE84B}" type="presOf" srcId="{BB2BADDC-4358-4698-B60F-5534A51E2A3D}" destId="{97E76AC4-1D9F-42DB-8318-3A26A3E85EB6}" srcOrd="0" destOrd="0" presId="urn:microsoft.com/office/officeart/2018/2/layout/IconLabelList"/>
    <dgm:cxn modelId="{59701FB3-F9B0-4C1B-B062-360AF217E772}" type="presOf" srcId="{E9BAD70C-5D7F-4080-8687-E0FC9246F0AF}" destId="{5AA68687-64E7-46F4-8869-1E01C2950DF4}" srcOrd="0" destOrd="0" presId="urn:microsoft.com/office/officeart/2018/2/layout/IconLabelList"/>
    <dgm:cxn modelId="{13C4E4B7-4A73-43BA-84F8-3C26CD3243DF}" srcId="{BB2BADDC-4358-4698-B60F-5534A51E2A3D}" destId="{E9BAD70C-5D7F-4080-8687-E0FC9246F0AF}" srcOrd="3" destOrd="0" parTransId="{BC084819-DCD6-4111-A271-A3239BE40E71}" sibTransId="{80859E8C-C679-4181-8024-6665D9D78872}"/>
    <dgm:cxn modelId="{4ECBB2F0-21A7-4778-9438-F829A1393C95}" srcId="{BB2BADDC-4358-4698-B60F-5534A51E2A3D}" destId="{980C0E6D-DF11-4EC6-B242-61BD76C4628C}" srcOrd="0" destOrd="0" parTransId="{4158DDF2-31D8-48B5-BF5D-E6DD7EDE1181}" sibTransId="{04157332-F972-46B3-981E-F956CE10E293}"/>
    <dgm:cxn modelId="{1F55249C-CCB0-49FA-A062-47E703480C20}" type="presParOf" srcId="{97E76AC4-1D9F-42DB-8318-3A26A3E85EB6}" destId="{8AE46958-ADF9-490D-81BA-FD26F54DBC91}" srcOrd="0" destOrd="0" presId="urn:microsoft.com/office/officeart/2018/2/layout/IconLabelList"/>
    <dgm:cxn modelId="{EA6D0AF2-EEC8-4EC5-9679-437F27911E0B}" type="presParOf" srcId="{8AE46958-ADF9-490D-81BA-FD26F54DBC91}" destId="{46EB8392-63F3-4D3E-9EDE-4A0BFEFB62A0}" srcOrd="0" destOrd="0" presId="urn:microsoft.com/office/officeart/2018/2/layout/IconLabelList"/>
    <dgm:cxn modelId="{66F59374-4BF7-4408-AD14-C25EEFE6BD47}" type="presParOf" srcId="{8AE46958-ADF9-490D-81BA-FD26F54DBC91}" destId="{8C323FC5-F45D-49CF-8483-78D19829C7BE}" srcOrd="1" destOrd="0" presId="urn:microsoft.com/office/officeart/2018/2/layout/IconLabelList"/>
    <dgm:cxn modelId="{10944E5C-A5BB-493E-8EB0-75316A1AE400}" type="presParOf" srcId="{8AE46958-ADF9-490D-81BA-FD26F54DBC91}" destId="{350297F2-5648-4642-9372-8419CF62C945}" srcOrd="2" destOrd="0" presId="urn:microsoft.com/office/officeart/2018/2/layout/IconLabelList"/>
    <dgm:cxn modelId="{A7984B60-4E3B-4CE5-8059-1D76C38206F3}" type="presParOf" srcId="{97E76AC4-1D9F-42DB-8318-3A26A3E85EB6}" destId="{6E3797A5-F077-4A4F-B1AF-D33887A11F00}" srcOrd="1" destOrd="0" presId="urn:microsoft.com/office/officeart/2018/2/layout/IconLabelList"/>
    <dgm:cxn modelId="{7F0584F1-6F7F-474B-929B-1F5038B03F8B}" type="presParOf" srcId="{97E76AC4-1D9F-42DB-8318-3A26A3E85EB6}" destId="{F207EDB6-DEDE-47C7-87F4-3A280E5DF654}" srcOrd="2" destOrd="0" presId="urn:microsoft.com/office/officeart/2018/2/layout/IconLabelList"/>
    <dgm:cxn modelId="{E3BD4CB3-D4CE-49D7-8A63-35C4422EBCCD}" type="presParOf" srcId="{F207EDB6-DEDE-47C7-87F4-3A280E5DF654}" destId="{86B1C133-78ED-4E7D-95B6-F7A68907AF7B}" srcOrd="0" destOrd="0" presId="urn:microsoft.com/office/officeart/2018/2/layout/IconLabelList"/>
    <dgm:cxn modelId="{810F6F88-9B91-44DB-8471-E2B0521B23AA}" type="presParOf" srcId="{F207EDB6-DEDE-47C7-87F4-3A280E5DF654}" destId="{711DD903-1974-427D-87B5-DFD3EDD72A7B}" srcOrd="1" destOrd="0" presId="urn:microsoft.com/office/officeart/2018/2/layout/IconLabelList"/>
    <dgm:cxn modelId="{35CFAB58-AE5B-401F-B4C3-729680665B61}" type="presParOf" srcId="{F207EDB6-DEDE-47C7-87F4-3A280E5DF654}" destId="{066FE72D-2A37-485B-8754-26BE0C582A08}" srcOrd="2" destOrd="0" presId="urn:microsoft.com/office/officeart/2018/2/layout/IconLabelList"/>
    <dgm:cxn modelId="{80B96B08-90DC-4DE3-8539-6CFE1A7812D9}" type="presParOf" srcId="{97E76AC4-1D9F-42DB-8318-3A26A3E85EB6}" destId="{D1A2ABB6-A7D2-4007-BA57-C7B824A7BAF4}" srcOrd="3" destOrd="0" presId="urn:microsoft.com/office/officeart/2018/2/layout/IconLabelList"/>
    <dgm:cxn modelId="{46D48798-52FB-4CB2-A814-47CE74472A13}" type="presParOf" srcId="{97E76AC4-1D9F-42DB-8318-3A26A3E85EB6}" destId="{EA2A62CB-79ED-4EE9-A536-F1DC5E21900A}" srcOrd="4" destOrd="0" presId="urn:microsoft.com/office/officeart/2018/2/layout/IconLabelList"/>
    <dgm:cxn modelId="{E130C31D-BF84-4379-8B20-CCE671203E39}" type="presParOf" srcId="{EA2A62CB-79ED-4EE9-A536-F1DC5E21900A}" destId="{E727B934-C2E9-409D-92EA-FDFEE43A6958}" srcOrd="0" destOrd="0" presId="urn:microsoft.com/office/officeart/2018/2/layout/IconLabelList"/>
    <dgm:cxn modelId="{CB1E6767-05FA-44D3-A8CA-5786CFD42E9A}" type="presParOf" srcId="{EA2A62CB-79ED-4EE9-A536-F1DC5E21900A}" destId="{793F99E0-7619-4C6D-AD41-CE9A8B7BBA8F}" srcOrd="1" destOrd="0" presId="urn:microsoft.com/office/officeart/2018/2/layout/IconLabelList"/>
    <dgm:cxn modelId="{AB94DEF6-5B1F-42F1-B027-4FFD140D42B0}" type="presParOf" srcId="{EA2A62CB-79ED-4EE9-A536-F1DC5E21900A}" destId="{32DB65CB-F20E-4110-B894-DBF62731A772}" srcOrd="2" destOrd="0" presId="urn:microsoft.com/office/officeart/2018/2/layout/IconLabelList"/>
    <dgm:cxn modelId="{0A11D947-C4B0-461F-BB69-7509671A1CE3}" type="presParOf" srcId="{97E76AC4-1D9F-42DB-8318-3A26A3E85EB6}" destId="{21B69D38-916D-44AA-8947-75DE1C8C3EAF}" srcOrd="5" destOrd="0" presId="urn:microsoft.com/office/officeart/2018/2/layout/IconLabelList"/>
    <dgm:cxn modelId="{1F74334E-3554-4713-A7F6-0E9BCCC74D04}" type="presParOf" srcId="{97E76AC4-1D9F-42DB-8318-3A26A3E85EB6}" destId="{5AFC5DBA-32AF-42CD-86B5-71E659EE7078}" srcOrd="6" destOrd="0" presId="urn:microsoft.com/office/officeart/2018/2/layout/IconLabelList"/>
    <dgm:cxn modelId="{5D82DAB6-1487-437C-8F39-17E80DC3AD29}" type="presParOf" srcId="{5AFC5DBA-32AF-42CD-86B5-71E659EE7078}" destId="{DE71554A-9938-4A77-8266-515A83EF53E1}" srcOrd="0" destOrd="0" presId="urn:microsoft.com/office/officeart/2018/2/layout/IconLabelList"/>
    <dgm:cxn modelId="{FBE4BFBF-7077-4D1E-B9AD-D441D3F19B84}" type="presParOf" srcId="{5AFC5DBA-32AF-42CD-86B5-71E659EE7078}" destId="{EC56B4DA-7F85-4F8A-9D5D-E1998FAF79BB}" srcOrd="1" destOrd="0" presId="urn:microsoft.com/office/officeart/2018/2/layout/IconLabelList"/>
    <dgm:cxn modelId="{2C00EDFB-D569-4A55-B9C8-3DEE34ACB7EE}" type="presParOf" srcId="{5AFC5DBA-32AF-42CD-86B5-71E659EE7078}" destId="{5AA68687-64E7-46F4-8869-1E01C2950DF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B8392-63F3-4D3E-9EDE-4A0BFEFB62A0}">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0297F2-5648-4642-9372-8419CF62C945}">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IN" sz="2500" kern="1200"/>
            <a:t>database engine</a:t>
          </a:r>
          <a:endParaRPr lang="en-US" sz="2500" kern="1200"/>
        </a:p>
      </dsp:txBody>
      <dsp:txXfrm>
        <a:off x="100682" y="2427484"/>
        <a:ext cx="2370489" cy="720000"/>
      </dsp:txXfrm>
    </dsp:sp>
    <dsp:sp modelId="{86B1C133-78ED-4E7D-95B6-F7A68907AF7B}">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6FE72D-2A37-485B-8754-26BE0C582A08}">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IN" sz="2500" kern="1200"/>
            <a:t>analysis services</a:t>
          </a:r>
          <a:endParaRPr lang="en-US" sz="2500" kern="1200"/>
        </a:p>
      </dsp:txBody>
      <dsp:txXfrm>
        <a:off x="2886007" y="2427484"/>
        <a:ext cx="2370489" cy="720000"/>
      </dsp:txXfrm>
    </dsp:sp>
    <dsp:sp modelId="{E727B934-C2E9-409D-92EA-FDFEE43A6958}">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DB65CB-F20E-4110-B894-DBF62731A772}">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IN" sz="2500" kern="1200"/>
            <a:t>reporting services</a:t>
          </a:r>
          <a:endParaRPr lang="en-US" sz="2500" kern="1200"/>
        </a:p>
      </dsp:txBody>
      <dsp:txXfrm>
        <a:off x="5671332" y="2427484"/>
        <a:ext cx="2370489" cy="720000"/>
      </dsp:txXfrm>
    </dsp:sp>
    <dsp:sp modelId="{DE71554A-9938-4A77-8266-515A83EF53E1}">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A68687-64E7-46F4-8869-1E01C2950DF4}">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IN" sz="2500" kern="1200"/>
            <a:t>integration services</a:t>
          </a:r>
          <a:endParaRPr lang="en-US" sz="25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8F4139-1729-4F84-A84B-488E2404AD5C}" type="datetimeFigureOut">
              <a:rPr lang="en-IN" smtClean="0"/>
              <a:t>19-03-2023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BAFC4-6DD8-434D-814F-15BBFA942EAE}" type="slidenum">
              <a:rPr lang="en-IN" smtClean="0"/>
              <a:t>‹#›</a:t>
            </a:fld>
            <a:endParaRPr lang="en-IN"/>
          </a:p>
        </p:txBody>
      </p:sp>
    </p:spTree>
    <p:extLst>
      <p:ext uri="{BB962C8B-B14F-4D97-AF65-F5344CB8AC3E}">
        <p14:creationId xmlns:p14="http://schemas.microsoft.com/office/powerpoint/2010/main" val="42199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8BAFC4-6DD8-434D-814F-15BBFA942EAE}" type="slidenum">
              <a:rPr lang="en-IN" smtClean="0"/>
              <a:t>33</a:t>
            </a:fld>
            <a:endParaRPr lang="en-IN"/>
          </a:p>
        </p:txBody>
      </p:sp>
    </p:spTree>
    <p:extLst>
      <p:ext uri="{BB962C8B-B14F-4D97-AF65-F5344CB8AC3E}">
        <p14:creationId xmlns:p14="http://schemas.microsoft.com/office/powerpoint/2010/main" val="3262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CB77-88E9-9789-3DD5-1A376F199D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BEEBB0-5407-9C21-FB3C-F69BCE2953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65499F-7B21-0BC0-E833-C4C73E744134}"/>
              </a:ext>
            </a:extLst>
          </p:cNvPr>
          <p:cNvSpPr>
            <a:spLocks noGrp="1"/>
          </p:cNvSpPr>
          <p:nvPr>
            <p:ph type="dt" sz="half" idx="10"/>
          </p:nvPr>
        </p:nvSpPr>
        <p:spPr/>
        <p:txBody>
          <a:bodyPr/>
          <a:lstStyle/>
          <a:p>
            <a:fld id="{92CE7255-2D2D-4392-8499-9F9555146A1E}" type="datetimeFigureOut">
              <a:rPr lang="en-IN" smtClean="0"/>
              <a:t>19-03-2023</a:t>
            </a:fld>
            <a:endParaRPr lang="en-IN"/>
          </a:p>
        </p:txBody>
      </p:sp>
      <p:sp>
        <p:nvSpPr>
          <p:cNvPr id="5" name="Footer Placeholder 4">
            <a:extLst>
              <a:ext uri="{FF2B5EF4-FFF2-40B4-BE49-F238E27FC236}">
                <a16:creationId xmlns:a16="http://schemas.microsoft.com/office/drawing/2014/main" id="{E089E23B-8DBE-4E5E-91CD-F9F97B8BF9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D87DDC-6B37-B9B3-BD08-809B8E349281}"/>
              </a:ext>
            </a:extLst>
          </p:cNvPr>
          <p:cNvSpPr>
            <a:spLocks noGrp="1"/>
          </p:cNvSpPr>
          <p:nvPr>
            <p:ph type="sldNum" sz="quarter" idx="12"/>
          </p:nvPr>
        </p:nvSpPr>
        <p:spPr/>
        <p:txBody>
          <a:bodyPr/>
          <a:lstStyle/>
          <a:p>
            <a:fld id="{7EF2B75B-9C22-4738-9483-2F0941310531}" type="slidenum">
              <a:rPr lang="en-IN" smtClean="0"/>
              <a:t>‹#›</a:t>
            </a:fld>
            <a:endParaRPr lang="en-IN"/>
          </a:p>
        </p:txBody>
      </p:sp>
    </p:spTree>
    <p:extLst>
      <p:ext uri="{BB962C8B-B14F-4D97-AF65-F5344CB8AC3E}">
        <p14:creationId xmlns:p14="http://schemas.microsoft.com/office/powerpoint/2010/main" val="1799328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B9D9-ADA3-42DC-7A9E-7952A2123A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C20076-9719-AD7B-3939-9CFA6E7130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908B08-14FC-6628-1AED-F619F2B781F9}"/>
              </a:ext>
            </a:extLst>
          </p:cNvPr>
          <p:cNvSpPr>
            <a:spLocks noGrp="1"/>
          </p:cNvSpPr>
          <p:nvPr>
            <p:ph type="dt" sz="half" idx="10"/>
          </p:nvPr>
        </p:nvSpPr>
        <p:spPr/>
        <p:txBody>
          <a:bodyPr/>
          <a:lstStyle/>
          <a:p>
            <a:fld id="{92CE7255-2D2D-4392-8499-9F9555146A1E}" type="datetimeFigureOut">
              <a:rPr lang="en-IN" smtClean="0"/>
              <a:t>19-03-2023</a:t>
            </a:fld>
            <a:endParaRPr lang="en-IN"/>
          </a:p>
        </p:txBody>
      </p:sp>
      <p:sp>
        <p:nvSpPr>
          <p:cNvPr id="5" name="Footer Placeholder 4">
            <a:extLst>
              <a:ext uri="{FF2B5EF4-FFF2-40B4-BE49-F238E27FC236}">
                <a16:creationId xmlns:a16="http://schemas.microsoft.com/office/drawing/2014/main" id="{A74763AE-DAC6-DAAD-78D9-35CAE4A824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9B87D1-2FC4-5BE4-2185-E95B9DF40F36}"/>
              </a:ext>
            </a:extLst>
          </p:cNvPr>
          <p:cNvSpPr>
            <a:spLocks noGrp="1"/>
          </p:cNvSpPr>
          <p:nvPr>
            <p:ph type="sldNum" sz="quarter" idx="12"/>
          </p:nvPr>
        </p:nvSpPr>
        <p:spPr/>
        <p:txBody>
          <a:bodyPr/>
          <a:lstStyle/>
          <a:p>
            <a:fld id="{7EF2B75B-9C22-4738-9483-2F0941310531}" type="slidenum">
              <a:rPr lang="en-IN" smtClean="0"/>
              <a:t>‹#›</a:t>
            </a:fld>
            <a:endParaRPr lang="en-IN"/>
          </a:p>
        </p:txBody>
      </p:sp>
    </p:spTree>
    <p:extLst>
      <p:ext uri="{BB962C8B-B14F-4D97-AF65-F5344CB8AC3E}">
        <p14:creationId xmlns:p14="http://schemas.microsoft.com/office/powerpoint/2010/main" val="215565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F05CF9-F3ED-75B9-E241-8FAA75178C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C3F367-D48C-AF98-3A41-380CFAF33F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3085FD-BBA6-3773-5DFF-003992E35166}"/>
              </a:ext>
            </a:extLst>
          </p:cNvPr>
          <p:cNvSpPr>
            <a:spLocks noGrp="1"/>
          </p:cNvSpPr>
          <p:nvPr>
            <p:ph type="dt" sz="half" idx="10"/>
          </p:nvPr>
        </p:nvSpPr>
        <p:spPr/>
        <p:txBody>
          <a:bodyPr/>
          <a:lstStyle/>
          <a:p>
            <a:fld id="{92CE7255-2D2D-4392-8499-9F9555146A1E}" type="datetimeFigureOut">
              <a:rPr lang="en-IN" smtClean="0"/>
              <a:t>19-03-2023</a:t>
            </a:fld>
            <a:endParaRPr lang="en-IN"/>
          </a:p>
        </p:txBody>
      </p:sp>
      <p:sp>
        <p:nvSpPr>
          <p:cNvPr id="5" name="Footer Placeholder 4">
            <a:extLst>
              <a:ext uri="{FF2B5EF4-FFF2-40B4-BE49-F238E27FC236}">
                <a16:creationId xmlns:a16="http://schemas.microsoft.com/office/drawing/2014/main" id="{C15ED16E-4555-40F5-B714-17AED981AC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EF44E7-001B-ACF6-390E-90FA81F460E6}"/>
              </a:ext>
            </a:extLst>
          </p:cNvPr>
          <p:cNvSpPr>
            <a:spLocks noGrp="1"/>
          </p:cNvSpPr>
          <p:nvPr>
            <p:ph type="sldNum" sz="quarter" idx="12"/>
          </p:nvPr>
        </p:nvSpPr>
        <p:spPr/>
        <p:txBody>
          <a:bodyPr/>
          <a:lstStyle/>
          <a:p>
            <a:fld id="{7EF2B75B-9C22-4738-9483-2F0941310531}" type="slidenum">
              <a:rPr lang="en-IN" smtClean="0"/>
              <a:t>‹#›</a:t>
            </a:fld>
            <a:endParaRPr lang="en-IN"/>
          </a:p>
        </p:txBody>
      </p:sp>
    </p:spTree>
    <p:extLst>
      <p:ext uri="{BB962C8B-B14F-4D97-AF65-F5344CB8AC3E}">
        <p14:creationId xmlns:p14="http://schemas.microsoft.com/office/powerpoint/2010/main" val="1619760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F2DE-71E7-22D1-E98E-F84B6B58E5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76C157-1BF9-0B0D-6A22-235D79BF44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548495-75AD-54AE-AB46-0038CC807812}"/>
              </a:ext>
            </a:extLst>
          </p:cNvPr>
          <p:cNvSpPr>
            <a:spLocks noGrp="1"/>
          </p:cNvSpPr>
          <p:nvPr>
            <p:ph type="dt" sz="half" idx="10"/>
          </p:nvPr>
        </p:nvSpPr>
        <p:spPr/>
        <p:txBody>
          <a:bodyPr/>
          <a:lstStyle/>
          <a:p>
            <a:fld id="{92CE7255-2D2D-4392-8499-9F9555146A1E}" type="datetimeFigureOut">
              <a:rPr lang="en-IN" smtClean="0"/>
              <a:t>19-03-2023</a:t>
            </a:fld>
            <a:endParaRPr lang="en-IN"/>
          </a:p>
        </p:txBody>
      </p:sp>
      <p:sp>
        <p:nvSpPr>
          <p:cNvPr id="5" name="Footer Placeholder 4">
            <a:extLst>
              <a:ext uri="{FF2B5EF4-FFF2-40B4-BE49-F238E27FC236}">
                <a16:creationId xmlns:a16="http://schemas.microsoft.com/office/drawing/2014/main" id="{347295FF-2DCC-D175-CD74-550D77F27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32BB80-D39B-203E-4EF3-D375B914BB54}"/>
              </a:ext>
            </a:extLst>
          </p:cNvPr>
          <p:cNvSpPr>
            <a:spLocks noGrp="1"/>
          </p:cNvSpPr>
          <p:nvPr>
            <p:ph type="sldNum" sz="quarter" idx="12"/>
          </p:nvPr>
        </p:nvSpPr>
        <p:spPr/>
        <p:txBody>
          <a:bodyPr/>
          <a:lstStyle/>
          <a:p>
            <a:fld id="{7EF2B75B-9C22-4738-9483-2F0941310531}" type="slidenum">
              <a:rPr lang="en-IN" smtClean="0"/>
              <a:t>‹#›</a:t>
            </a:fld>
            <a:endParaRPr lang="en-IN"/>
          </a:p>
        </p:txBody>
      </p:sp>
    </p:spTree>
    <p:extLst>
      <p:ext uri="{BB962C8B-B14F-4D97-AF65-F5344CB8AC3E}">
        <p14:creationId xmlns:p14="http://schemas.microsoft.com/office/powerpoint/2010/main" val="3640960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9E1B-4EEA-08F0-3D77-A9B6314AA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8D3050-1E23-84DE-9A0E-5FABBC827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4670D-AA6A-B0C6-FFC1-C39695E477A0}"/>
              </a:ext>
            </a:extLst>
          </p:cNvPr>
          <p:cNvSpPr>
            <a:spLocks noGrp="1"/>
          </p:cNvSpPr>
          <p:nvPr>
            <p:ph type="dt" sz="half" idx="10"/>
          </p:nvPr>
        </p:nvSpPr>
        <p:spPr/>
        <p:txBody>
          <a:bodyPr/>
          <a:lstStyle/>
          <a:p>
            <a:fld id="{92CE7255-2D2D-4392-8499-9F9555146A1E}" type="datetimeFigureOut">
              <a:rPr lang="en-IN" smtClean="0"/>
              <a:t>19-03-2023</a:t>
            </a:fld>
            <a:endParaRPr lang="en-IN"/>
          </a:p>
        </p:txBody>
      </p:sp>
      <p:sp>
        <p:nvSpPr>
          <p:cNvPr id="5" name="Footer Placeholder 4">
            <a:extLst>
              <a:ext uri="{FF2B5EF4-FFF2-40B4-BE49-F238E27FC236}">
                <a16:creationId xmlns:a16="http://schemas.microsoft.com/office/drawing/2014/main" id="{ACF4CD19-370E-425B-C67C-450EB2EA3A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AC0C5A-F386-EBD6-CE08-58124960F1C1}"/>
              </a:ext>
            </a:extLst>
          </p:cNvPr>
          <p:cNvSpPr>
            <a:spLocks noGrp="1"/>
          </p:cNvSpPr>
          <p:nvPr>
            <p:ph type="sldNum" sz="quarter" idx="12"/>
          </p:nvPr>
        </p:nvSpPr>
        <p:spPr/>
        <p:txBody>
          <a:bodyPr/>
          <a:lstStyle/>
          <a:p>
            <a:fld id="{7EF2B75B-9C22-4738-9483-2F0941310531}" type="slidenum">
              <a:rPr lang="en-IN" smtClean="0"/>
              <a:t>‹#›</a:t>
            </a:fld>
            <a:endParaRPr lang="en-IN"/>
          </a:p>
        </p:txBody>
      </p:sp>
    </p:spTree>
    <p:extLst>
      <p:ext uri="{BB962C8B-B14F-4D97-AF65-F5344CB8AC3E}">
        <p14:creationId xmlns:p14="http://schemas.microsoft.com/office/powerpoint/2010/main" val="1612524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3FD6-E8B0-BBBA-9C90-776976AE77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9B9650-CD47-58E0-6170-8A7C32461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9F237D-4F91-711A-99DD-96544F3D1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253430-A2C7-2DC5-8BE7-AE7000EDBF01}"/>
              </a:ext>
            </a:extLst>
          </p:cNvPr>
          <p:cNvSpPr>
            <a:spLocks noGrp="1"/>
          </p:cNvSpPr>
          <p:nvPr>
            <p:ph type="dt" sz="half" idx="10"/>
          </p:nvPr>
        </p:nvSpPr>
        <p:spPr/>
        <p:txBody>
          <a:bodyPr/>
          <a:lstStyle/>
          <a:p>
            <a:fld id="{92CE7255-2D2D-4392-8499-9F9555146A1E}" type="datetimeFigureOut">
              <a:rPr lang="en-IN" smtClean="0"/>
              <a:t>19-03-2023</a:t>
            </a:fld>
            <a:endParaRPr lang="en-IN"/>
          </a:p>
        </p:txBody>
      </p:sp>
      <p:sp>
        <p:nvSpPr>
          <p:cNvPr id="6" name="Footer Placeholder 5">
            <a:extLst>
              <a:ext uri="{FF2B5EF4-FFF2-40B4-BE49-F238E27FC236}">
                <a16:creationId xmlns:a16="http://schemas.microsoft.com/office/drawing/2014/main" id="{E1C2102E-B9F1-8579-F422-252F33005B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4767EE-89AF-62C6-0EEE-A05232D7B190}"/>
              </a:ext>
            </a:extLst>
          </p:cNvPr>
          <p:cNvSpPr>
            <a:spLocks noGrp="1"/>
          </p:cNvSpPr>
          <p:nvPr>
            <p:ph type="sldNum" sz="quarter" idx="12"/>
          </p:nvPr>
        </p:nvSpPr>
        <p:spPr/>
        <p:txBody>
          <a:bodyPr/>
          <a:lstStyle/>
          <a:p>
            <a:fld id="{7EF2B75B-9C22-4738-9483-2F0941310531}" type="slidenum">
              <a:rPr lang="en-IN" smtClean="0"/>
              <a:t>‹#›</a:t>
            </a:fld>
            <a:endParaRPr lang="en-IN"/>
          </a:p>
        </p:txBody>
      </p:sp>
    </p:spTree>
    <p:extLst>
      <p:ext uri="{BB962C8B-B14F-4D97-AF65-F5344CB8AC3E}">
        <p14:creationId xmlns:p14="http://schemas.microsoft.com/office/powerpoint/2010/main" val="180932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5EB11-DAA7-7207-1363-0B61FF5F6E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422AA7-81EA-3040-D694-DF203A7014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F9FFBD-514B-843B-5BC4-C4C35E5DFB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C9776F-800B-5BE6-9EC0-08335B025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F42D4-5B72-AA49-1031-FEA37A395B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28CB51-D4D3-5F41-8C69-858332CB5122}"/>
              </a:ext>
            </a:extLst>
          </p:cNvPr>
          <p:cNvSpPr>
            <a:spLocks noGrp="1"/>
          </p:cNvSpPr>
          <p:nvPr>
            <p:ph type="dt" sz="half" idx="10"/>
          </p:nvPr>
        </p:nvSpPr>
        <p:spPr/>
        <p:txBody>
          <a:bodyPr/>
          <a:lstStyle/>
          <a:p>
            <a:fld id="{92CE7255-2D2D-4392-8499-9F9555146A1E}" type="datetimeFigureOut">
              <a:rPr lang="en-IN" smtClean="0"/>
              <a:t>19-03-2023</a:t>
            </a:fld>
            <a:endParaRPr lang="en-IN"/>
          </a:p>
        </p:txBody>
      </p:sp>
      <p:sp>
        <p:nvSpPr>
          <p:cNvPr id="8" name="Footer Placeholder 7">
            <a:extLst>
              <a:ext uri="{FF2B5EF4-FFF2-40B4-BE49-F238E27FC236}">
                <a16:creationId xmlns:a16="http://schemas.microsoft.com/office/drawing/2014/main" id="{A692985A-DEE7-2492-5638-48AE716C60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BBF3E6-F449-94E1-14A4-863C21B43289}"/>
              </a:ext>
            </a:extLst>
          </p:cNvPr>
          <p:cNvSpPr>
            <a:spLocks noGrp="1"/>
          </p:cNvSpPr>
          <p:nvPr>
            <p:ph type="sldNum" sz="quarter" idx="12"/>
          </p:nvPr>
        </p:nvSpPr>
        <p:spPr/>
        <p:txBody>
          <a:bodyPr/>
          <a:lstStyle/>
          <a:p>
            <a:fld id="{7EF2B75B-9C22-4738-9483-2F0941310531}" type="slidenum">
              <a:rPr lang="en-IN" smtClean="0"/>
              <a:t>‹#›</a:t>
            </a:fld>
            <a:endParaRPr lang="en-IN"/>
          </a:p>
        </p:txBody>
      </p:sp>
    </p:spTree>
    <p:extLst>
      <p:ext uri="{BB962C8B-B14F-4D97-AF65-F5344CB8AC3E}">
        <p14:creationId xmlns:p14="http://schemas.microsoft.com/office/powerpoint/2010/main" val="2323121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E3235-809F-A09F-02B1-FE3ACC7685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B80375-EB90-989E-5F3F-02E74F3C0C64}"/>
              </a:ext>
            </a:extLst>
          </p:cNvPr>
          <p:cNvSpPr>
            <a:spLocks noGrp="1"/>
          </p:cNvSpPr>
          <p:nvPr>
            <p:ph type="dt" sz="half" idx="10"/>
          </p:nvPr>
        </p:nvSpPr>
        <p:spPr/>
        <p:txBody>
          <a:bodyPr/>
          <a:lstStyle/>
          <a:p>
            <a:fld id="{92CE7255-2D2D-4392-8499-9F9555146A1E}" type="datetimeFigureOut">
              <a:rPr lang="en-IN" smtClean="0"/>
              <a:t>19-03-2023</a:t>
            </a:fld>
            <a:endParaRPr lang="en-IN"/>
          </a:p>
        </p:txBody>
      </p:sp>
      <p:sp>
        <p:nvSpPr>
          <p:cNvPr id="4" name="Footer Placeholder 3">
            <a:extLst>
              <a:ext uri="{FF2B5EF4-FFF2-40B4-BE49-F238E27FC236}">
                <a16:creationId xmlns:a16="http://schemas.microsoft.com/office/drawing/2014/main" id="{94115AFA-60C5-D7A8-0AC2-B1E8E4DB92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6E5EF6-BF67-1268-59DB-E606B4EDE343}"/>
              </a:ext>
            </a:extLst>
          </p:cNvPr>
          <p:cNvSpPr>
            <a:spLocks noGrp="1"/>
          </p:cNvSpPr>
          <p:nvPr>
            <p:ph type="sldNum" sz="quarter" idx="12"/>
          </p:nvPr>
        </p:nvSpPr>
        <p:spPr/>
        <p:txBody>
          <a:bodyPr/>
          <a:lstStyle/>
          <a:p>
            <a:fld id="{7EF2B75B-9C22-4738-9483-2F0941310531}" type="slidenum">
              <a:rPr lang="en-IN" smtClean="0"/>
              <a:t>‹#›</a:t>
            </a:fld>
            <a:endParaRPr lang="en-IN"/>
          </a:p>
        </p:txBody>
      </p:sp>
    </p:spTree>
    <p:extLst>
      <p:ext uri="{BB962C8B-B14F-4D97-AF65-F5344CB8AC3E}">
        <p14:creationId xmlns:p14="http://schemas.microsoft.com/office/powerpoint/2010/main" val="3534358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46E614-F4B7-750B-EC1C-8963BD90CD39}"/>
              </a:ext>
            </a:extLst>
          </p:cNvPr>
          <p:cNvSpPr>
            <a:spLocks noGrp="1"/>
          </p:cNvSpPr>
          <p:nvPr>
            <p:ph type="dt" sz="half" idx="10"/>
          </p:nvPr>
        </p:nvSpPr>
        <p:spPr/>
        <p:txBody>
          <a:bodyPr/>
          <a:lstStyle/>
          <a:p>
            <a:fld id="{92CE7255-2D2D-4392-8499-9F9555146A1E}" type="datetimeFigureOut">
              <a:rPr lang="en-IN" smtClean="0"/>
              <a:t>19-03-2023</a:t>
            </a:fld>
            <a:endParaRPr lang="en-IN"/>
          </a:p>
        </p:txBody>
      </p:sp>
      <p:sp>
        <p:nvSpPr>
          <p:cNvPr id="3" name="Footer Placeholder 2">
            <a:extLst>
              <a:ext uri="{FF2B5EF4-FFF2-40B4-BE49-F238E27FC236}">
                <a16:creationId xmlns:a16="http://schemas.microsoft.com/office/drawing/2014/main" id="{F1776BE9-19D9-C1AC-1190-B6F6CE3D1D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9978CF-734A-37B9-1D72-2C28FBF140C7}"/>
              </a:ext>
            </a:extLst>
          </p:cNvPr>
          <p:cNvSpPr>
            <a:spLocks noGrp="1"/>
          </p:cNvSpPr>
          <p:nvPr>
            <p:ph type="sldNum" sz="quarter" idx="12"/>
          </p:nvPr>
        </p:nvSpPr>
        <p:spPr/>
        <p:txBody>
          <a:bodyPr/>
          <a:lstStyle/>
          <a:p>
            <a:fld id="{7EF2B75B-9C22-4738-9483-2F0941310531}" type="slidenum">
              <a:rPr lang="en-IN" smtClean="0"/>
              <a:t>‹#›</a:t>
            </a:fld>
            <a:endParaRPr lang="en-IN"/>
          </a:p>
        </p:txBody>
      </p:sp>
    </p:spTree>
    <p:extLst>
      <p:ext uri="{BB962C8B-B14F-4D97-AF65-F5344CB8AC3E}">
        <p14:creationId xmlns:p14="http://schemas.microsoft.com/office/powerpoint/2010/main" val="271280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176F-3C9E-2625-5B5D-54F3C0F964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9FE2D6-7762-97D6-0E36-CADF8D628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73C182-5F68-8CD1-27EF-E281F9B08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D61C2F-A778-2CFB-9AEC-E1CE1A6EBD9F}"/>
              </a:ext>
            </a:extLst>
          </p:cNvPr>
          <p:cNvSpPr>
            <a:spLocks noGrp="1"/>
          </p:cNvSpPr>
          <p:nvPr>
            <p:ph type="dt" sz="half" idx="10"/>
          </p:nvPr>
        </p:nvSpPr>
        <p:spPr/>
        <p:txBody>
          <a:bodyPr/>
          <a:lstStyle/>
          <a:p>
            <a:fld id="{92CE7255-2D2D-4392-8499-9F9555146A1E}" type="datetimeFigureOut">
              <a:rPr lang="en-IN" smtClean="0"/>
              <a:t>19-03-2023</a:t>
            </a:fld>
            <a:endParaRPr lang="en-IN"/>
          </a:p>
        </p:txBody>
      </p:sp>
      <p:sp>
        <p:nvSpPr>
          <p:cNvPr id="6" name="Footer Placeholder 5">
            <a:extLst>
              <a:ext uri="{FF2B5EF4-FFF2-40B4-BE49-F238E27FC236}">
                <a16:creationId xmlns:a16="http://schemas.microsoft.com/office/drawing/2014/main" id="{2FB428C7-63F6-41F4-C0CD-FCF85A741D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14FB12-8D4C-FBD6-FF81-2358827466A7}"/>
              </a:ext>
            </a:extLst>
          </p:cNvPr>
          <p:cNvSpPr>
            <a:spLocks noGrp="1"/>
          </p:cNvSpPr>
          <p:nvPr>
            <p:ph type="sldNum" sz="quarter" idx="12"/>
          </p:nvPr>
        </p:nvSpPr>
        <p:spPr/>
        <p:txBody>
          <a:bodyPr/>
          <a:lstStyle/>
          <a:p>
            <a:fld id="{7EF2B75B-9C22-4738-9483-2F0941310531}" type="slidenum">
              <a:rPr lang="en-IN" smtClean="0"/>
              <a:t>‹#›</a:t>
            </a:fld>
            <a:endParaRPr lang="en-IN"/>
          </a:p>
        </p:txBody>
      </p:sp>
    </p:spTree>
    <p:extLst>
      <p:ext uri="{BB962C8B-B14F-4D97-AF65-F5344CB8AC3E}">
        <p14:creationId xmlns:p14="http://schemas.microsoft.com/office/powerpoint/2010/main" val="1080327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3F32-268C-84F0-A1A1-92668E3FF0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0A99F3-4A93-55D8-B15B-F4FC029607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1DC0E5-5A4C-BBBA-FE66-3182B42F7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B8F0B-F2BF-67DB-2255-10F7EBFF1482}"/>
              </a:ext>
            </a:extLst>
          </p:cNvPr>
          <p:cNvSpPr>
            <a:spLocks noGrp="1"/>
          </p:cNvSpPr>
          <p:nvPr>
            <p:ph type="dt" sz="half" idx="10"/>
          </p:nvPr>
        </p:nvSpPr>
        <p:spPr/>
        <p:txBody>
          <a:bodyPr/>
          <a:lstStyle/>
          <a:p>
            <a:fld id="{92CE7255-2D2D-4392-8499-9F9555146A1E}" type="datetimeFigureOut">
              <a:rPr lang="en-IN" smtClean="0"/>
              <a:t>19-03-2023</a:t>
            </a:fld>
            <a:endParaRPr lang="en-IN"/>
          </a:p>
        </p:txBody>
      </p:sp>
      <p:sp>
        <p:nvSpPr>
          <p:cNvPr id="6" name="Footer Placeholder 5">
            <a:extLst>
              <a:ext uri="{FF2B5EF4-FFF2-40B4-BE49-F238E27FC236}">
                <a16:creationId xmlns:a16="http://schemas.microsoft.com/office/drawing/2014/main" id="{B3718638-E85D-6DB9-BE8F-347E9EDB4E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F4DAA7-CA4C-8DDC-5A20-A6BFD2CBC34A}"/>
              </a:ext>
            </a:extLst>
          </p:cNvPr>
          <p:cNvSpPr>
            <a:spLocks noGrp="1"/>
          </p:cNvSpPr>
          <p:nvPr>
            <p:ph type="sldNum" sz="quarter" idx="12"/>
          </p:nvPr>
        </p:nvSpPr>
        <p:spPr/>
        <p:txBody>
          <a:bodyPr/>
          <a:lstStyle/>
          <a:p>
            <a:fld id="{7EF2B75B-9C22-4738-9483-2F0941310531}" type="slidenum">
              <a:rPr lang="en-IN" smtClean="0"/>
              <a:t>‹#›</a:t>
            </a:fld>
            <a:endParaRPr lang="en-IN"/>
          </a:p>
        </p:txBody>
      </p:sp>
    </p:spTree>
    <p:extLst>
      <p:ext uri="{BB962C8B-B14F-4D97-AF65-F5344CB8AC3E}">
        <p14:creationId xmlns:p14="http://schemas.microsoft.com/office/powerpoint/2010/main" val="8702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852C6D-65D8-CDE9-F225-84314A4F91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26862E-DC4B-12F1-994E-02FA48FE64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EE3610-BB74-E360-3394-42D95B5C76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CE7255-2D2D-4392-8499-9F9555146A1E}" type="datetimeFigureOut">
              <a:rPr lang="en-IN" smtClean="0"/>
              <a:t>19-03-2023</a:t>
            </a:fld>
            <a:endParaRPr lang="en-IN"/>
          </a:p>
        </p:txBody>
      </p:sp>
      <p:sp>
        <p:nvSpPr>
          <p:cNvPr id="5" name="Footer Placeholder 4">
            <a:extLst>
              <a:ext uri="{FF2B5EF4-FFF2-40B4-BE49-F238E27FC236}">
                <a16:creationId xmlns:a16="http://schemas.microsoft.com/office/drawing/2014/main" id="{D4689154-A36A-0FC2-D36E-0881301F6B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3524DD-673E-E692-E45E-EAF6DE3FD3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2B75B-9C22-4738-9483-2F0941310531}" type="slidenum">
              <a:rPr lang="en-IN" smtClean="0"/>
              <a:t>‹#›</a:t>
            </a:fld>
            <a:endParaRPr lang="en-IN"/>
          </a:p>
        </p:txBody>
      </p:sp>
    </p:spTree>
    <p:extLst>
      <p:ext uri="{BB962C8B-B14F-4D97-AF65-F5344CB8AC3E}">
        <p14:creationId xmlns:p14="http://schemas.microsoft.com/office/powerpoint/2010/main" val="814912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C6611F67-D534-7BE2-787B-C5A353F38C5D}"/>
              </a:ext>
            </a:extLst>
          </p:cNvPr>
          <p:cNvSpPr>
            <a:spLocks noGrp="1"/>
          </p:cNvSpPr>
          <p:nvPr>
            <p:ph type="ctrTitle"/>
          </p:nvPr>
        </p:nvSpPr>
        <p:spPr>
          <a:xfrm>
            <a:off x="1524003" y="1999615"/>
            <a:ext cx="9144000" cy="2764028"/>
          </a:xfrm>
        </p:spPr>
        <p:txBody>
          <a:bodyPr anchor="ctr">
            <a:normAutofit/>
          </a:bodyPr>
          <a:lstStyle/>
          <a:p>
            <a:r>
              <a:rPr lang="en-IN" sz="7200"/>
              <a:t>SQL(Structured Query Language)</a:t>
            </a:r>
          </a:p>
        </p:txBody>
      </p:sp>
      <p:sp>
        <p:nvSpPr>
          <p:cNvPr id="5" name="Subtitle 4">
            <a:extLst>
              <a:ext uri="{FF2B5EF4-FFF2-40B4-BE49-F238E27FC236}">
                <a16:creationId xmlns:a16="http://schemas.microsoft.com/office/drawing/2014/main" id="{6884FCBD-CF60-7464-21EA-2DD958AFADF9}"/>
              </a:ext>
            </a:extLst>
          </p:cNvPr>
          <p:cNvSpPr>
            <a:spLocks noGrp="1"/>
          </p:cNvSpPr>
          <p:nvPr>
            <p:ph type="subTitle" idx="1"/>
          </p:nvPr>
        </p:nvSpPr>
        <p:spPr>
          <a:xfrm>
            <a:off x="1966912" y="5645150"/>
            <a:ext cx="8258176" cy="631825"/>
          </a:xfrm>
        </p:spPr>
        <p:txBody>
          <a:bodyPr anchor="ctr">
            <a:normAutofit/>
          </a:bodyPr>
          <a:lstStyle/>
          <a:p>
            <a:r>
              <a:rPr lang="en-IN" sz="2800" b="1"/>
              <a:t>TSQL</a:t>
            </a:r>
          </a:p>
        </p:txBody>
      </p:sp>
      <p:sp>
        <p:nvSpPr>
          <p:cNvPr id="16" name="Rectangle 1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905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38896-7A8B-FB55-4B42-533017FD50F9}"/>
              </a:ext>
            </a:extLst>
          </p:cNvPr>
          <p:cNvSpPr>
            <a:spLocks noGrp="1"/>
          </p:cNvSpPr>
          <p:nvPr>
            <p:ph type="title"/>
          </p:nvPr>
        </p:nvSpPr>
        <p:spPr>
          <a:xfrm>
            <a:off x="1371599" y="294538"/>
            <a:ext cx="9895951" cy="1033669"/>
          </a:xfrm>
        </p:spPr>
        <p:txBody>
          <a:bodyPr>
            <a:normAutofit/>
          </a:bodyPr>
          <a:lstStyle/>
          <a:p>
            <a:r>
              <a:rPr lang="en-US" sz="3400" dirty="0">
                <a:solidFill>
                  <a:srgbClr val="FFFFFF"/>
                </a:solidFill>
              </a:rPr>
              <a:t>Difference between Clustered and Non-clustered index?</a:t>
            </a:r>
            <a:endParaRPr lang="en-IN" sz="3400" dirty="0">
              <a:solidFill>
                <a:srgbClr val="FFFFFF"/>
              </a:solidFill>
            </a:endParaRPr>
          </a:p>
        </p:txBody>
      </p:sp>
      <p:sp>
        <p:nvSpPr>
          <p:cNvPr id="3" name="Content Placeholder 2">
            <a:extLst>
              <a:ext uri="{FF2B5EF4-FFF2-40B4-BE49-F238E27FC236}">
                <a16:creationId xmlns:a16="http://schemas.microsoft.com/office/drawing/2014/main" id="{1630F27E-B939-518D-8465-25FE48B71245}"/>
              </a:ext>
            </a:extLst>
          </p:cNvPr>
          <p:cNvSpPr>
            <a:spLocks noGrp="1"/>
          </p:cNvSpPr>
          <p:nvPr>
            <p:ph idx="1"/>
          </p:nvPr>
        </p:nvSpPr>
        <p:spPr>
          <a:xfrm>
            <a:off x="1371599" y="2318197"/>
            <a:ext cx="9724031" cy="3683358"/>
          </a:xfrm>
        </p:spPr>
        <p:txBody>
          <a:bodyPr anchor="ctr">
            <a:normAutofit/>
          </a:bodyPr>
          <a:lstStyle/>
          <a:p>
            <a:endParaRPr lang="en-IN" sz="2000"/>
          </a:p>
        </p:txBody>
      </p:sp>
    </p:spTree>
    <p:extLst>
      <p:ext uri="{BB962C8B-B14F-4D97-AF65-F5344CB8AC3E}">
        <p14:creationId xmlns:p14="http://schemas.microsoft.com/office/powerpoint/2010/main" val="1944567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C32C-10F7-6FFC-02CF-329E00B8CC8C}"/>
              </a:ext>
            </a:extLst>
          </p:cNvPr>
          <p:cNvSpPr>
            <a:spLocks noGrp="1"/>
          </p:cNvSpPr>
          <p:nvPr>
            <p:ph type="title"/>
          </p:nvPr>
        </p:nvSpPr>
        <p:spPr/>
        <p:txBody>
          <a:bodyPr/>
          <a:lstStyle/>
          <a:p>
            <a:r>
              <a:rPr lang="en-IN" dirty="0"/>
              <a:t>Types of Triggers</a:t>
            </a:r>
          </a:p>
        </p:txBody>
      </p:sp>
      <p:sp>
        <p:nvSpPr>
          <p:cNvPr id="3" name="Content Placeholder 2">
            <a:extLst>
              <a:ext uri="{FF2B5EF4-FFF2-40B4-BE49-F238E27FC236}">
                <a16:creationId xmlns:a16="http://schemas.microsoft.com/office/drawing/2014/main" id="{4104A46B-B8B2-408A-9652-9FA6A1AA5362}"/>
              </a:ext>
            </a:extLst>
          </p:cNvPr>
          <p:cNvSpPr>
            <a:spLocks noGrp="1"/>
          </p:cNvSpPr>
          <p:nvPr>
            <p:ph idx="1"/>
          </p:nvPr>
        </p:nvSpPr>
        <p:spPr/>
        <p:txBody>
          <a:bodyPr>
            <a:normAutofit/>
          </a:bodyPr>
          <a:lstStyle/>
          <a:p>
            <a:r>
              <a:rPr lang="en-IN" b="1" dirty="0"/>
              <a:t>DML Triggers</a:t>
            </a:r>
          </a:p>
          <a:p>
            <a:pPr>
              <a:spcAft>
                <a:spcPts val="600"/>
              </a:spcAft>
            </a:pPr>
            <a:r>
              <a:rPr lang="en-IN" b="1" dirty="0"/>
              <a:t>DDL Triggers</a:t>
            </a:r>
            <a:endParaRPr lang="en-IN" dirty="0"/>
          </a:p>
        </p:txBody>
      </p:sp>
    </p:spTree>
    <p:extLst>
      <p:ext uri="{BB962C8B-B14F-4D97-AF65-F5344CB8AC3E}">
        <p14:creationId xmlns:p14="http://schemas.microsoft.com/office/powerpoint/2010/main" val="3939343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75EB-C3DF-758A-733A-058419A2226C}"/>
              </a:ext>
            </a:extLst>
          </p:cNvPr>
          <p:cNvSpPr>
            <a:spLocks noGrp="1"/>
          </p:cNvSpPr>
          <p:nvPr>
            <p:ph type="title"/>
          </p:nvPr>
        </p:nvSpPr>
        <p:spPr/>
        <p:txBody>
          <a:bodyPr/>
          <a:lstStyle/>
          <a:p>
            <a:r>
              <a:rPr lang="en-IN" dirty="0"/>
              <a:t>DML(Data Manipulation Language)</a:t>
            </a:r>
          </a:p>
        </p:txBody>
      </p:sp>
      <p:sp>
        <p:nvSpPr>
          <p:cNvPr id="3" name="Content Placeholder 2">
            <a:extLst>
              <a:ext uri="{FF2B5EF4-FFF2-40B4-BE49-F238E27FC236}">
                <a16:creationId xmlns:a16="http://schemas.microsoft.com/office/drawing/2014/main" id="{A4E3C3BE-2DD1-C81B-D144-70ACB101D599}"/>
              </a:ext>
            </a:extLst>
          </p:cNvPr>
          <p:cNvSpPr>
            <a:spLocks noGrp="1"/>
          </p:cNvSpPr>
          <p:nvPr>
            <p:ph idx="1"/>
          </p:nvPr>
        </p:nvSpPr>
        <p:spPr/>
        <p:txBody>
          <a:bodyPr>
            <a:normAutofit fontScale="77500" lnSpcReduction="20000"/>
          </a:bodyPr>
          <a:lstStyle/>
          <a:p>
            <a:pPr>
              <a:spcAft>
                <a:spcPts val="600"/>
              </a:spcAft>
            </a:pPr>
            <a:r>
              <a:rPr lang="en-US" b="0" i="0" dirty="0">
                <a:solidFill>
                  <a:srgbClr val="202124"/>
                </a:solidFill>
                <a:effectLst/>
                <a:latin typeface="Google Sans"/>
              </a:rPr>
              <a:t>DML triggers is </a:t>
            </a:r>
            <a:r>
              <a:rPr lang="en-US" b="0" i="0" dirty="0">
                <a:solidFill>
                  <a:srgbClr val="040C28"/>
                </a:solidFill>
                <a:effectLst/>
                <a:latin typeface="Google Sans"/>
              </a:rPr>
              <a:t>a special type of stored procedure that automatically takes effect when a data manipulation language (DML) event takes place that affects the table or view defined in the trigger</a:t>
            </a:r>
            <a:r>
              <a:rPr lang="en-US" b="0" i="0" dirty="0">
                <a:solidFill>
                  <a:srgbClr val="202124"/>
                </a:solidFill>
                <a:effectLst/>
                <a:latin typeface="Google Sans"/>
              </a:rPr>
              <a:t>. DML events include INSERT, UPDATE, or DELETE statements.</a:t>
            </a:r>
          </a:p>
          <a:p>
            <a:pPr>
              <a:spcAft>
                <a:spcPts val="600"/>
              </a:spcAft>
            </a:pPr>
            <a:r>
              <a:rPr lang="en-US" dirty="0">
                <a:solidFill>
                  <a:srgbClr val="202124"/>
                </a:solidFill>
                <a:latin typeface="Google Sans"/>
              </a:rPr>
              <a:t>Syntax:-</a:t>
            </a:r>
          </a:p>
          <a:p>
            <a:pPr marL="457200" lvl="1" indent="0">
              <a:spcAft>
                <a:spcPts val="600"/>
              </a:spcAft>
              <a:buNone/>
            </a:pPr>
            <a:r>
              <a:rPr lang="en-US" b="0" i="0" dirty="0">
                <a:solidFill>
                  <a:srgbClr val="202124"/>
                </a:solidFill>
                <a:effectLst/>
                <a:latin typeface="Google Sans"/>
              </a:rPr>
              <a:t>CREATE[OR ALTER] TRIGGER [</a:t>
            </a:r>
            <a:r>
              <a:rPr lang="en-US" b="0" i="0" dirty="0" err="1">
                <a:solidFill>
                  <a:srgbClr val="202124"/>
                </a:solidFill>
                <a:effectLst/>
                <a:latin typeface="Google Sans"/>
              </a:rPr>
              <a:t>schema_name</a:t>
            </a:r>
            <a:r>
              <a:rPr lang="en-US" b="0" i="0" dirty="0">
                <a:solidFill>
                  <a:srgbClr val="202124"/>
                </a:solidFill>
                <a:effectLst/>
                <a:latin typeface="Google Sans"/>
              </a:rPr>
              <a:t>.]</a:t>
            </a:r>
            <a:r>
              <a:rPr lang="en-US" b="0" i="0" dirty="0" err="1">
                <a:solidFill>
                  <a:srgbClr val="202124"/>
                </a:solidFill>
                <a:effectLst/>
                <a:latin typeface="Google Sans"/>
              </a:rPr>
              <a:t>trigger_name</a:t>
            </a:r>
            <a:endParaRPr lang="en-US" b="0" i="0" dirty="0">
              <a:solidFill>
                <a:srgbClr val="202124"/>
              </a:solidFill>
              <a:effectLst/>
              <a:latin typeface="Google Sans"/>
            </a:endParaRPr>
          </a:p>
          <a:p>
            <a:pPr marL="457200" lvl="1" indent="0">
              <a:spcAft>
                <a:spcPts val="600"/>
              </a:spcAft>
              <a:buNone/>
            </a:pPr>
            <a:r>
              <a:rPr lang="en-US" dirty="0">
                <a:solidFill>
                  <a:srgbClr val="202124"/>
                </a:solidFill>
                <a:latin typeface="Google Sans"/>
              </a:rPr>
              <a:t>ON {</a:t>
            </a:r>
            <a:r>
              <a:rPr lang="en-US" dirty="0" err="1">
                <a:solidFill>
                  <a:srgbClr val="202124"/>
                </a:solidFill>
                <a:latin typeface="Google Sans"/>
              </a:rPr>
              <a:t>Table|View</a:t>
            </a:r>
            <a:r>
              <a:rPr lang="en-US" dirty="0">
                <a:solidFill>
                  <a:srgbClr val="202124"/>
                </a:solidFill>
                <a:latin typeface="Google Sans"/>
              </a:rPr>
              <a:t>}</a:t>
            </a:r>
          </a:p>
          <a:p>
            <a:pPr marL="457200" lvl="1" indent="0">
              <a:spcAft>
                <a:spcPts val="600"/>
              </a:spcAft>
              <a:buNone/>
            </a:pPr>
            <a:r>
              <a:rPr lang="en-US" b="0" i="0" dirty="0">
                <a:solidFill>
                  <a:srgbClr val="202124"/>
                </a:solidFill>
                <a:effectLst/>
                <a:latin typeface="Google Sans"/>
              </a:rPr>
              <a:t>{FOR|AFTER|INSTEAD OF}</a:t>
            </a:r>
          </a:p>
          <a:p>
            <a:pPr marL="457200" lvl="1" indent="0">
              <a:spcAft>
                <a:spcPts val="600"/>
              </a:spcAft>
              <a:buNone/>
            </a:pPr>
            <a:r>
              <a:rPr lang="en-US" dirty="0">
                <a:solidFill>
                  <a:srgbClr val="202124"/>
                </a:solidFill>
                <a:latin typeface="Google Sans"/>
              </a:rPr>
              <a:t>{[INSERT][,][UPDATE][,][DELETE]}</a:t>
            </a:r>
          </a:p>
          <a:p>
            <a:pPr marL="457200" lvl="1" indent="0">
              <a:spcAft>
                <a:spcPts val="600"/>
              </a:spcAft>
              <a:buNone/>
            </a:pPr>
            <a:r>
              <a:rPr lang="en-US" b="0" i="0" dirty="0">
                <a:solidFill>
                  <a:srgbClr val="202124"/>
                </a:solidFill>
                <a:effectLst/>
                <a:latin typeface="Google Sans"/>
              </a:rPr>
              <a:t>A</a:t>
            </a:r>
            <a:r>
              <a:rPr lang="en-US" dirty="0">
                <a:solidFill>
                  <a:srgbClr val="202124"/>
                </a:solidFill>
                <a:latin typeface="Google Sans"/>
              </a:rPr>
              <a:t>S</a:t>
            </a:r>
          </a:p>
          <a:p>
            <a:pPr marL="457200" lvl="1" indent="0">
              <a:spcAft>
                <a:spcPts val="600"/>
              </a:spcAft>
              <a:buNone/>
            </a:pPr>
            <a:r>
              <a:rPr lang="en-US" b="0" i="0" dirty="0">
                <a:solidFill>
                  <a:srgbClr val="202124"/>
                </a:solidFill>
                <a:effectLst/>
                <a:latin typeface="Google Sans"/>
              </a:rPr>
              <a:t>{</a:t>
            </a:r>
          </a:p>
          <a:p>
            <a:pPr marL="457200" lvl="1" indent="0">
              <a:spcAft>
                <a:spcPts val="600"/>
              </a:spcAft>
              <a:buNone/>
            </a:pPr>
            <a:r>
              <a:rPr lang="en-US" dirty="0">
                <a:solidFill>
                  <a:srgbClr val="202124"/>
                </a:solidFill>
                <a:latin typeface="Google Sans"/>
              </a:rPr>
              <a:t>	</a:t>
            </a:r>
            <a:r>
              <a:rPr lang="en-US" dirty="0" err="1">
                <a:solidFill>
                  <a:srgbClr val="202124"/>
                </a:solidFill>
                <a:latin typeface="Google Sans"/>
              </a:rPr>
              <a:t>Sql</a:t>
            </a:r>
            <a:r>
              <a:rPr lang="en-US" dirty="0">
                <a:solidFill>
                  <a:srgbClr val="202124"/>
                </a:solidFill>
                <a:latin typeface="Google Sans"/>
              </a:rPr>
              <a:t>-statement</a:t>
            </a:r>
          </a:p>
          <a:p>
            <a:pPr marL="457200" lvl="1" indent="0">
              <a:spcAft>
                <a:spcPts val="600"/>
              </a:spcAft>
              <a:buNone/>
            </a:pPr>
            <a:r>
              <a:rPr lang="en-US" b="0" i="0" dirty="0">
                <a:solidFill>
                  <a:srgbClr val="202124"/>
                </a:solidFill>
                <a:effectLst/>
                <a:latin typeface="Google Sans"/>
              </a:rPr>
              <a:t>}</a:t>
            </a:r>
          </a:p>
          <a:p>
            <a:pPr>
              <a:spcAft>
                <a:spcPts val="600"/>
              </a:spcAft>
            </a:pPr>
            <a:endParaRPr lang="en-IN" dirty="0"/>
          </a:p>
        </p:txBody>
      </p:sp>
    </p:spTree>
    <p:extLst>
      <p:ext uri="{BB962C8B-B14F-4D97-AF65-F5344CB8AC3E}">
        <p14:creationId xmlns:p14="http://schemas.microsoft.com/office/powerpoint/2010/main" val="2669895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36B78-504C-B377-08C8-B1C346FBD4B7}"/>
              </a:ext>
            </a:extLst>
          </p:cNvPr>
          <p:cNvSpPr>
            <a:spLocks noGrp="1"/>
          </p:cNvSpPr>
          <p:nvPr>
            <p:ph type="title"/>
          </p:nvPr>
        </p:nvSpPr>
        <p:spPr/>
        <p:txBody>
          <a:bodyPr/>
          <a:lstStyle/>
          <a:p>
            <a:r>
              <a:rPr lang="en-IN" dirty="0"/>
              <a:t>DML Example</a:t>
            </a:r>
          </a:p>
        </p:txBody>
      </p:sp>
      <p:sp>
        <p:nvSpPr>
          <p:cNvPr id="3" name="Content Placeholder 2">
            <a:extLst>
              <a:ext uri="{FF2B5EF4-FFF2-40B4-BE49-F238E27FC236}">
                <a16:creationId xmlns:a16="http://schemas.microsoft.com/office/drawing/2014/main" id="{30B9278A-77AD-9062-27FD-AF10E5E7AC06}"/>
              </a:ext>
            </a:extLst>
          </p:cNvPr>
          <p:cNvSpPr>
            <a:spLocks noGrp="1"/>
          </p:cNvSpPr>
          <p:nvPr>
            <p:ph idx="1"/>
          </p:nvPr>
        </p:nvSpPr>
        <p:spPr/>
        <p:txBody>
          <a:bodyPr/>
          <a:lstStyle/>
          <a:p>
            <a:pPr marL="0" indent="0">
              <a:buNone/>
            </a:pPr>
            <a:r>
              <a:rPr lang="en-IN" dirty="0"/>
              <a:t>Create trigger reminder1</a:t>
            </a:r>
          </a:p>
          <a:p>
            <a:pPr marL="0" indent="0">
              <a:buNone/>
            </a:pPr>
            <a:r>
              <a:rPr lang="en-IN" dirty="0"/>
              <a:t>On </a:t>
            </a:r>
            <a:r>
              <a:rPr lang="en-IN" dirty="0" err="1"/>
              <a:t>sales.customer</a:t>
            </a:r>
            <a:endParaRPr lang="en-IN" dirty="0"/>
          </a:p>
          <a:p>
            <a:pPr marL="0" indent="0">
              <a:buNone/>
            </a:pPr>
            <a:r>
              <a:rPr lang="en-IN" dirty="0"/>
              <a:t>AFTER, INSERT, UPDATE, DELETE</a:t>
            </a:r>
          </a:p>
          <a:p>
            <a:pPr marL="0" indent="0">
              <a:buNone/>
            </a:pPr>
            <a:r>
              <a:rPr lang="en-IN" dirty="0"/>
              <a:t>AS</a:t>
            </a:r>
          </a:p>
          <a:p>
            <a:pPr marL="0" indent="0">
              <a:buNone/>
            </a:pPr>
            <a:r>
              <a:rPr lang="en-IN" dirty="0"/>
              <a:t>	RAISERROR(‘Notify Customer’,16,10);</a:t>
            </a:r>
          </a:p>
          <a:p>
            <a:pPr marL="0" indent="0">
              <a:buNone/>
            </a:pPr>
            <a:r>
              <a:rPr lang="en-IN" dirty="0"/>
              <a:t>GO</a:t>
            </a:r>
          </a:p>
        </p:txBody>
      </p:sp>
    </p:spTree>
    <p:extLst>
      <p:ext uri="{BB962C8B-B14F-4D97-AF65-F5344CB8AC3E}">
        <p14:creationId xmlns:p14="http://schemas.microsoft.com/office/powerpoint/2010/main" val="946312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3165-E67A-39B6-B9C9-EDDC5321AD87}"/>
              </a:ext>
            </a:extLst>
          </p:cNvPr>
          <p:cNvSpPr>
            <a:spLocks noGrp="1"/>
          </p:cNvSpPr>
          <p:nvPr>
            <p:ph type="title"/>
          </p:nvPr>
        </p:nvSpPr>
        <p:spPr/>
        <p:txBody>
          <a:bodyPr/>
          <a:lstStyle/>
          <a:p>
            <a:r>
              <a:rPr lang="en-IN" dirty="0"/>
              <a:t>DDL(Data Definition Language)</a:t>
            </a:r>
          </a:p>
        </p:txBody>
      </p:sp>
      <p:sp>
        <p:nvSpPr>
          <p:cNvPr id="3" name="Content Placeholder 2">
            <a:extLst>
              <a:ext uri="{FF2B5EF4-FFF2-40B4-BE49-F238E27FC236}">
                <a16:creationId xmlns:a16="http://schemas.microsoft.com/office/drawing/2014/main" id="{E766D46E-6EC0-76B5-E002-DF9B7659ADF7}"/>
              </a:ext>
            </a:extLst>
          </p:cNvPr>
          <p:cNvSpPr>
            <a:spLocks noGrp="1"/>
          </p:cNvSpPr>
          <p:nvPr>
            <p:ph idx="1"/>
          </p:nvPr>
        </p:nvSpPr>
        <p:spPr/>
        <p:txBody>
          <a:bodyPr>
            <a:normAutofit fontScale="92500" lnSpcReduction="20000"/>
          </a:bodyPr>
          <a:lstStyle/>
          <a:p>
            <a:pPr>
              <a:spcAft>
                <a:spcPts val="600"/>
              </a:spcAft>
            </a:pPr>
            <a:r>
              <a:rPr lang="en-IN" dirty="0"/>
              <a:t> SQL server DDL triggers respond to server or database events rather than to table data modification. These events created by the Transact-SQL statement that normally starts with one of the following keywords CREATE, ALTER, DROP, GRANT, DENY REVOKE OR UPDATE STATISTICS.</a:t>
            </a:r>
          </a:p>
          <a:p>
            <a:pPr lvl="1">
              <a:spcAft>
                <a:spcPts val="600"/>
              </a:spcAft>
            </a:pPr>
            <a:r>
              <a:rPr lang="en-IN" dirty="0"/>
              <a:t>For Example:- we can write a DDL trigger to log whenever a user issues a CREATE TABLE or ALTER TABLE statement.</a:t>
            </a:r>
          </a:p>
          <a:p>
            <a:pPr marL="457200" lvl="1" indent="0">
              <a:spcAft>
                <a:spcPts val="600"/>
              </a:spcAft>
              <a:buNone/>
            </a:pPr>
            <a:r>
              <a:rPr lang="en-US" dirty="0"/>
              <a:t>Create Table </a:t>
            </a:r>
            <a:r>
              <a:rPr lang="en-US" dirty="0" err="1"/>
              <a:t>index_logs</a:t>
            </a:r>
            <a:endParaRPr lang="en-US" dirty="0"/>
          </a:p>
          <a:p>
            <a:pPr marL="457200" lvl="1" indent="0">
              <a:spcAft>
                <a:spcPts val="600"/>
              </a:spcAft>
              <a:buNone/>
            </a:pPr>
            <a:r>
              <a:rPr lang="en-US" dirty="0"/>
              <a:t>(</a:t>
            </a:r>
          </a:p>
          <a:p>
            <a:pPr marL="914400" lvl="2" indent="0">
              <a:spcAft>
                <a:spcPts val="600"/>
              </a:spcAft>
              <a:buNone/>
            </a:pPr>
            <a:r>
              <a:rPr lang="en-US" dirty="0" err="1"/>
              <a:t>Log_id</a:t>
            </a:r>
            <a:r>
              <a:rPr lang="en-US" dirty="0"/>
              <a:t> int identity(1,1) primary key,</a:t>
            </a:r>
          </a:p>
          <a:p>
            <a:pPr marL="914400" lvl="2" indent="0">
              <a:spcAft>
                <a:spcPts val="600"/>
              </a:spcAft>
              <a:buNone/>
            </a:pPr>
            <a:r>
              <a:rPr lang="en-US" dirty="0" err="1"/>
              <a:t>Event_data</a:t>
            </a:r>
            <a:r>
              <a:rPr lang="en-US" dirty="0"/>
              <a:t> xml NOT NULL,</a:t>
            </a:r>
          </a:p>
          <a:p>
            <a:pPr marL="914400" lvl="2" indent="0">
              <a:spcAft>
                <a:spcPts val="600"/>
              </a:spcAft>
              <a:buNone/>
            </a:pPr>
            <a:r>
              <a:rPr lang="en-US" dirty="0" err="1"/>
              <a:t>Changed_by</a:t>
            </a:r>
            <a:r>
              <a:rPr lang="en-US" dirty="0"/>
              <a:t> </a:t>
            </a:r>
            <a:r>
              <a:rPr lang="en-US" dirty="0" err="1"/>
              <a:t>sysname</a:t>
            </a:r>
            <a:r>
              <a:rPr lang="en-US" dirty="0"/>
              <a:t> not null</a:t>
            </a:r>
          </a:p>
          <a:p>
            <a:pPr marL="457200" lvl="1" indent="0">
              <a:spcAft>
                <a:spcPts val="600"/>
              </a:spcAft>
              <a:buNone/>
            </a:pPr>
            <a:r>
              <a:rPr lang="en-US" dirty="0"/>
              <a:t>)</a:t>
            </a:r>
            <a:endParaRPr lang="en-IN" dirty="0"/>
          </a:p>
          <a:p>
            <a:endParaRPr lang="en-IN" dirty="0"/>
          </a:p>
        </p:txBody>
      </p:sp>
    </p:spTree>
    <p:extLst>
      <p:ext uri="{BB962C8B-B14F-4D97-AF65-F5344CB8AC3E}">
        <p14:creationId xmlns:p14="http://schemas.microsoft.com/office/powerpoint/2010/main" val="2395558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8BCB-327D-2B36-8893-8BA11764710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3998A1B-F962-55A3-FDFC-F0346EF206B5}"/>
              </a:ext>
            </a:extLst>
          </p:cNvPr>
          <p:cNvSpPr>
            <a:spLocks noGrp="1"/>
          </p:cNvSpPr>
          <p:nvPr>
            <p:ph idx="1"/>
          </p:nvPr>
        </p:nvSpPr>
        <p:spPr/>
        <p:txBody>
          <a:bodyPr>
            <a:normAutofit fontScale="55000" lnSpcReduction="20000"/>
          </a:bodyPr>
          <a:lstStyle/>
          <a:p>
            <a:pPr marL="0" indent="0">
              <a:buNone/>
            </a:pPr>
            <a:r>
              <a:rPr lang="en-IN" dirty="0"/>
              <a:t>Create Trigger </a:t>
            </a:r>
            <a:r>
              <a:rPr lang="en-IN" dirty="0" err="1"/>
              <a:t>tr_index_changes</a:t>
            </a:r>
            <a:r>
              <a:rPr lang="en-IN" dirty="0"/>
              <a:t> </a:t>
            </a:r>
          </a:p>
          <a:p>
            <a:pPr marL="0" indent="0">
              <a:buNone/>
            </a:pPr>
            <a:r>
              <a:rPr lang="en-IN" dirty="0"/>
              <a:t>on Database</a:t>
            </a:r>
          </a:p>
          <a:p>
            <a:pPr marL="0" indent="0">
              <a:buNone/>
            </a:pPr>
            <a:r>
              <a:rPr lang="en-IN" dirty="0"/>
              <a:t>For </a:t>
            </a:r>
          </a:p>
          <a:p>
            <a:pPr marL="0" indent="0">
              <a:buNone/>
            </a:pPr>
            <a:r>
              <a:rPr lang="en-IN" dirty="0"/>
              <a:t>CREATE_INDEX,</a:t>
            </a:r>
          </a:p>
          <a:p>
            <a:pPr marL="0" indent="0">
              <a:buNone/>
            </a:pPr>
            <a:r>
              <a:rPr lang="en-IN" dirty="0"/>
              <a:t>ALTER_INDEX,</a:t>
            </a:r>
          </a:p>
          <a:p>
            <a:pPr marL="0" indent="0">
              <a:buNone/>
            </a:pPr>
            <a:r>
              <a:rPr lang="en-IN" dirty="0"/>
              <a:t>DROP_INDEX</a:t>
            </a:r>
          </a:p>
          <a:p>
            <a:pPr marL="0" indent="0">
              <a:buNone/>
            </a:pPr>
            <a:r>
              <a:rPr lang="en-IN" dirty="0"/>
              <a:t>AS</a:t>
            </a:r>
          </a:p>
          <a:p>
            <a:pPr marL="0" indent="0">
              <a:buNone/>
            </a:pPr>
            <a:r>
              <a:rPr lang="en-IN" dirty="0"/>
              <a:t>BEGIN</a:t>
            </a:r>
          </a:p>
          <a:p>
            <a:pPr marL="0" indent="0">
              <a:buNone/>
            </a:pPr>
            <a:r>
              <a:rPr lang="en-IN" dirty="0"/>
              <a:t>	set NOCOUNT ON;</a:t>
            </a:r>
          </a:p>
          <a:p>
            <a:pPr marL="0" indent="0">
              <a:buNone/>
            </a:pPr>
            <a:endParaRPr lang="en-IN" dirty="0"/>
          </a:p>
          <a:p>
            <a:pPr marL="0" indent="0">
              <a:buNone/>
            </a:pPr>
            <a:r>
              <a:rPr lang="en-IN" dirty="0"/>
              <a:t>	insert into </a:t>
            </a:r>
            <a:r>
              <a:rPr lang="en-IN" dirty="0" err="1"/>
              <a:t>index_logs</a:t>
            </a:r>
            <a:r>
              <a:rPr lang="en-IN" dirty="0"/>
              <a:t>(</a:t>
            </a:r>
            <a:r>
              <a:rPr lang="en-IN" dirty="0" err="1"/>
              <a:t>event_data</a:t>
            </a:r>
            <a:r>
              <a:rPr lang="en-IN" dirty="0"/>
              <a:t>, </a:t>
            </a:r>
            <a:r>
              <a:rPr lang="en-IN" dirty="0" err="1"/>
              <a:t>changed_by</a:t>
            </a:r>
            <a:r>
              <a:rPr lang="en-IN" dirty="0"/>
              <a:t>)</a:t>
            </a:r>
          </a:p>
          <a:p>
            <a:pPr marL="0" indent="0">
              <a:buNone/>
            </a:pPr>
            <a:r>
              <a:rPr lang="en-IN" dirty="0"/>
              <a:t>	values(EVENTDATA(),USER);</a:t>
            </a:r>
          </a:p>
          <a:p>
            <a:pPr marL="0" indent="0">
              <a:buNone/>
            </a:pPr>
            <a:r>
              <a:rPr lang="en-IN" dirty="0"/>
              <a:t>END;</a:t>
            </a:r>
          </a:p>
          <a:p>
            <a:pPr marL="0" indent="0">
              <a:buNone/>
            </a:pPr>
            <a:r>
              <a:rPr lang="en-IN" dirty="0"/>
              <a:t>GO</a:t>
            </a:r>
          </a:p>
        </p:txBody>
      </p:sp>
    </p:spTree>
    <p:extLst>
      <p:ext uri="{BB962C8B-B14F-4D97-AF65-F5344CB8AC3E}">
        <p14:creationId xmlns:p14="http://schemas.microsoft.com/office/powerpoint/2010/main" val="2409439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8AF6-4AFF-7BEE-63B7-7BA71EF3DE98}"/>
              </a:ext>
            </a:extLst>
          </p:cNvPr>
          <p:cNvSpPr>
            <a:spLocks noGrp="1"/>
          </p:cNvSpPr>
          <p:nvPr>
            <p:ph type="title"/>
          </p:nvPr>
        </p:nvSpPr>
        <p:spPr/>
        <p:txBody>
          <a:bodyPr/>
          <a:lstStyle/>
          <a:p>
            <a:r>
              <a:rPr lang="en-IN" dirty="0"/>
              <a:t>EVENTDATA()</a:t>
            </a:r>
          </a:p>
        </p:txBody>
      </p:sp>
      <p:sp>
        <p:nvSpPr>
          <p:cNvPr id="3" name="Content Placeholder 2">
            <a:extLst>
              <a:ext uri="{FF2B5EF4-FFF2-40B4-BE49-F238E27FC236}">
                <a16:creationId xmlns:a16="http://schemas.microsoft.com/office/drawing/2014/main" id="{3D232E94-33DC-9CD4-F4B5-6E57C801BC53}"/>
              </a:ext>
            </a:extLst>
          </p:cNvPr>
          <p:cNvSpPr>
            <a:spLocks noGrp="1"/>
          </p:cNvSpPr>
          <p:nvPr>
            <p:ph idx="1"/>
          </p:nvPr>
        </p:nvSpPr>
        <p:spPr/>
        <p:txBody>
          <a:bodyPr/>
          <a:lstStyle/>
          <a:p>
            <a:r>
              <a:rPr lang="en-IN" dirty="0"/>
              <a:t>This function returns information about server or database events. When an event notification fires, and the specified service broker receives the result, EVENTDAT is called.</a:t>
            </a:r>
          </a:p>
        </p:txBody>
      </p:sp>
    </p:spTree>
    <p:extLst>
      <p:ext uri="{BB962C8B-B14F-4D97-AF65-F5344CB8AC3E}">
        <p14:creationId xmlns:p14="http://schemas.microsoft.com/office/powerpoint/2010/main" val="954157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A28AE-93E3-4A1E-FF44-2E44DCB8CB75}"/>
              </a:ext>
            </a:extLst>
          </p:cNvPr>
          <p:cNvSpPr>
            <a:spLocks noGrp="1"/>
          </p:cNvSpPr>
          <p:nvPr>
            <p:ph type="title"/>
          </p:nvPr>
        </p:nvSpPr>
        <p:spPr/>
        <p:txBody>
          <a:bodyPr/>
          <a:lstStyle/>
          <a:p>
            <a:r>
              <a:rPr lang="en-IN" dirty="0" err="1"/>
              <a:t>Trigger_event_types</a:t>
            </a:r>
            <a:endParaRPr lang="en-IN" dirty="0"/>
          </a:p>
        </p:txBody>
      </p:sp>
      <p:sp>
        <p:nvSpPr>
          <p:cNvPr id="3" name="Content Placeholder 2">
            <a:extLst>
              <a:ext uri="{FF2B5EF4-FFF2-40B4-BE49-F238E27FC236}">
                <a16:creationId xmlns:a16="http://schemas.microsoft.com/office/drawing/2014/main" id="{945FBF58-68B7-5E3E-A5C8-1D91D6221C83}"/>
              </a:ext>
            </a:extLst>
          </p:cNvPr>
          <p:cNvSpPr>
            <a:spLocks noGrp="1"/>
          </p:cNvSpPr>
          <p:nvPr>
            <p:ph idx="1"/>
          </p:nvPr>
        </p:nvSpPr>
        <p:spPr/>
        <p:txBody>
          <a:bodyPr/>
          <a:lstStyle/>
          <a:p>
            <a:r>
              <a:rPr lang="en-IN" dirty="0"/>
              <a:t>Select * from </a:t>
            </a:r>
            <a:r>
              <a:rPr lang="en-IN" dirty="0" err="1"/>
              <a:t>sys.trigger_event_types</a:t>
            </a:r>
            <a:endParaRPr lang="en-IN" dirty="0"/>
          </a:p>
          <a:p>
            <a:r>
              <a:rPr lang="en-IN" dirty="0"/>
              <a:t>Output:-</a:t>
            </a:r>
          </a:p>
          <a:p>
            <a:endParaRPr lang="en-IN" dirty="0"/>
          </a:p>
        </p:txBody>
      </p:sp>
      <p:graphicFrame>
        <p:nvGraphicFramePr>
          <p:cNvPr id="4" name="Table 4">
            <a:extLst>
              <a:ext uri="{FF2B5EF4-FFF2-40B4-BE49-F238E27FC236}">
                <a16:creationId xmlns:a16="http://schemas.microsoft.com/office/drawing/2014/main" id="{D5D76506-012C-658B-0B81-795DC295090C}"/>
              </a:ext>
            </a:extLst>
          </p:cNvPr>
          <p:cNvGraphicFramePr>
            <a:graphicFrameLocks noGrp="1"/>
          </p:cNvGraphicFramePr>
          <p:nvPr>
            <p:extLst>
              <p:ext uri="{D42A27DB-BD31-4B8C-83A1-F6EECF244321}">
                <p14:modId xmlns:p14="http://schemas.microsoft.com/office/powerpoint/2010/main" val="4053600510"/>
              </p:ext>
            </p:extLst>
          </p:nvPr>
        </p:nvGraphicFramePr>
        <p:xfrm>
          <a:off x="1803400" y="290627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29260318"/>
                    </a:ext>
                  </a:extLst>
                </a:gridCol>
                <a:gridCol w="4064000">
                  <a:extLst>
                    <a:ext uri="{9D8B030D-6E8A-4147-A177-3AD203B41FA5}">
                      <a16:colId xmlns:a16="http://schemas.microsoft.com/office/drawing/2014/main" val="1722806546"/>
                    </a:ext>
                  </a:extLst>
                </a:gridCol>
              </a:tblGrid>
              <a:tr h="370840">
                <a:tc>
                  <a:txBody>
                    <a:bodyPr/>
                    <a:lstStyle/>
                    <a:p>
                      <a:r>
                        <a:rPr lang="en-IN" dirty="0"/>
                        <a:t>Type</a:t>
                      </a:r>
                    </a:p>
                  </a:txBody>
                  <a:tcPr/>
                </a:tc>
                <a:tc>
                  <a:txBody>
                    <a:bodyPr/>
                    <a:lstStyle/>
                    <a:p>
                      <a:r>
                        <a:rPr lang="en-IN" dirty="0"/>
                        <a:t>Type-name</a:t>
                      </a:r>
                    </a:p>
                  </a:txBody>
                  <a:tcPr/>
                </a:tc>
                <a:extLst>
                  <a:ext uri="{0D108BD9-81ED-4DB2-BD59-A6C34878D82A}">
                    <a16:rowId xmlns:a16="http://schemas.microsoft.com/office/drawing/2014/main" val="945822365"/>
                  </a:ext>
                </a:extLst>
              </a:tr>
              <a:tr h="370840">
                <a:tc>
                  <a:txBody>
                    <a:bodyPr/>
                    <a:lstStyle/>
                    <a:p>
                      <a:r>
                        <a:rPr lang="en-IN" dirty="0"/>
                        <a:t>21</a:t>
                      </a:r>
                    </a:p>
                  </a:txBody>
                  <a:tcPr/>
                </a:tc>
                <a:tc>
                  <a:txBody>
                    <a:bodyPr/>
                    <a:lstStyle/>
                    <a:p>
                      <a:r>
                        <a:rPr lang="en-IN" dirty="0"/>
                        <a:t>CREATE-TABLE</a:t>
                      </a:r>
                    </a:p>
                  </a:txBody>
                  <a:tcPr/>
                </a:tc>
                <a:extLst>
                  <a:ext uri="{0D108BD9-81ED-4DB2-BD59-A6C34878D82A}">
                    <a16:rowId xmlns:a16="http://schemas.microsoft.com/office/drawing/2014/main" val="195897826"/>
                  </a:ext>
                </a:extLst>
              </a:tr>
              <a:tr h="370840">
                <a:tc>
                  <a:txBody>
                    <a:bodyPr/>
                    <a:lstStyle/>
                    <a:p>
                      <a:r>
                        <a:rPr lang="en-IN" dirty="0"/>
                        <a:t>22</a:t>
                      </a:r>
                    </a:p>
                  </a:txBody>
                  <a:tcPr/>
                </a:tc>
                <a:tc>
                  <a:txBody>
                    <a:bodyPr/>
                    <a:lstStyle/>
                    <a:p>
                      <a:r>
                        <a:rPr lang="en-IN" dirty="0"/>
                        <a:t>ALTER-TABLE</a:t>
                      </a:r>
                    </a:p>
                  </a:txBody>
                  <a:tcPr/>
                </a:tc>
                <a:extLst>
                  <a:ext uri="{0D108BD9-81ED-4DB2-BD59-A6C34878D82A}">
                    <a16:rowId xmlns:a16="http://schemas.microsoft.com/office/drawing/2014/main" val="989586253"/>
                  </a:ext>
                </a:extLst>
              </a:tr>
              <a:tr h="370840">
                <a:tc>
                  <a:txBody>
                    <a:bodyPr/>
                    <a:lstStyle/>
                    <a:p>
                      <a:r>
                        <a:rPr lang="en-IN" dirty="0"/>
                        <a:t>23</a:t>
                      </a:r>
                    </a:p>
                  </a:txBody>
                  <a:tcPr/>
                </a:tc>
                <a:tc>
                  <a:txBody>
                    <a:bodyPr/>
                    <a:lstStyle/>
                    <a:p>
                      <a:r>
                        <a:rPr lang="en-IN" dirty="0"/>
                        <a:t>DROP-TABLE</a:t>
                      </a:r>
                    </a:p>
                  </a:txBody>
                  <a:tcPr/>
                </a:tc>
                <a:extLst>
                  <a:ext uri="{0D108BD9-81ED-4DB2-BD59-A6C34878D82A}">
                    <a16:rowId xmlns:a16="http://schemas.microsoft.com/office/drawing/2014/main" val="3816803024"/>
                  </a:ext>
                </a:extLst>
              </a:tr>
              <a:tr h="370840">
                <a:tc>
                  <a:txBody>
                    <a:bodyPr/>
                    <a:lstStyle/>
                    <a:p>
                      <a:r>
                        <a:rPr lang="en-IN" dirty="0"/>
                        <a:t>24</a:t>
                      </a:r>
                    </a:p>
                  </a:txBody>
                  <a:tcPr/>
                </a:tc>
                <a:tc>
                  <a:txBody>
                    <a:bodyPr/>
                    <a:lstStyle/>
                    <a:p>
                      <a:r>
                        <a:rPr lang="en-IN" dirty="0"/>
                        <a:t>CREATE-INDEX</a:t>
                      </a:r>
                    </a:p>
                  </a:txBody>
                  <a:tcPr/>
                </a:tc>
                <a:extLst>
                  <a:ext uri="{0D108BD9-81ED-4DB2-BD59-A6C34878D82A}">
                    <a16:rowId xmlns:a16="http://schemas.microsoft.com/office/drawing/2014/main" val="32573131"/>
                  </a:ext>
                </a:extLst>
              </a:tr>
              <a:tr h="370840">
                <a:tc>
                  <a:txBody>
                    <a:bodyPr/>
                    <a:lstStyle/>
                    <a:p>
                      <a:r>
                        <a:rPr lang="en-IN" dirty="0"/>
                        <a:t>25</a:t>
                      </a:r>
                    </a:p>
                  </a:txBody>
                  <a:tcPr/>
                </a:tc>
                <a:tc>
                  <a:txBody>
                    <a:bodyPr/>
                    <a:lstStyle/>
                    <a:p>
                      <a:r>
                        <a:rPr lang="en-IN" dirty="0"/>
                        <a:t>ALTER-INDEX</a:t>
                      </a:r>
                    </a:p>
                  </a:txBody>
                  <a:tcPr/>
                </a:tc>
                <a:extLst>
                  <a:ext uri="{0D108BD9-81ED-4DB2-BD59-A6C34878D82A}">
                    <a16:rowId xmlns:a16="http://schemas.microsoft.com/office/drawing/2014/main" val="3038293131"/>
                  </a:ext>
                </a:extLst>
              </a:tr>
              <a:tr h="370840">
                <a:tc>
                  <a:txBody>
                    <a:bodyPr/>
                    <a:lstStyle/>
                    <a:p>
                      <a:r>
                        <a:rPr lang="en-IN" dirty="0"/>
                        <a:t>26</a:t>
                      </a:r>
                    </a:p>
                  </a:txBody>
                  <a:tcPr/>
                </a:tc>
                <a:tc>
                  <a:txBody>
                    <a:bodyPr/>
                    <a:lstStyle/>
                    <a:p>
                      <a:r>
                        <a:rPr lang="en-IN" dirty="0"/>
                        <a:t>DROP-INDEX</a:t>
                      </a:r>
                    </a:p>
                  </a:txBody>
                  <a:tcPr/>
                </a:tc>
                <a:extLst>
                  <a:ext uri="{0D108BD9-81ED-4DB2-BD59-A6C34878D82A}">
                    <a16:rowId xmlns:a16="http://schemas.microsoft.com/office/drawing/2014/main" val="2146106130"/>
                  </a:ext>
                </a:extLst>
              </a:tr>
            </a:tbl>
          </a:graphicData>
        </a:graphic>
      </p:graphicFrame>
    </p:spTree>
    <p:extLst>
      <p:ext uri="{BB962C8B-B14F-4D97-AF65-F5344CB8AC3E}">
        <p14:creationId xmlns:p14="http://schemas.microsoft.com/office/powerpoint/2010/main" val="2808784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6AFA-3841-1E26-B4DE-4F8BBCF483A5}"/>
              </a:ext>
            </a:extLst>
          </p:cNvPr>
          <p:cNvSpPr>
            <a:spLocks noGrp="1"/>
          </p:cNvSpPr>
          <p:nvPr>
            <p:ph type="title"/>
          </p:nvPr>
        </p:nvSpPr>
        <p:spPr/>
        <p:txBody>
          <a:bodyPr>
            <a:normAutofit/>
          </a:bodyPr>
          <a:lstStyle/>
          <a:p>
            <a:r>
              <a:rPr lang="en-IN" sz="4000" dirty="0">
                <a:solidFill>
                  <a:srgbClr val="C00000"/>
                </a:solidFill>
                <a:latin typeface="Consolas" panose="020B0609020204030204" pitchFamily="49" charset="0"/>
              </a:rPr>
              <a:t>DATEDIFF_BIG vs DATEDIFF</a:t>
            </a:r>
            <a:endParaRPr lang="en-IN" sz="4000" dirty="0">
              <a:solidFill>
                <a:srgbClr val="C00000"/>
              </a:solidFill>
            </a:endParaRPr>
          </a:p>
        </p:txBody>
      </p:sp>
      <p:sp>
        <p:nvSpPr>
          <p:cNvPr id="3" name="Content Placeholder 2">
            <a:extLst>
              <a:ext uri="{FF2B5EF4-FFF2-40B4-BE49-F238E27FC236}">
                <a16:creationId xmlns:a16="http://schemas.microsoft.com/office/drawing/2014/main" id="{BC259444-84CD-4E54-B111-1C2BB62EA564}"/>
              </a:ext>
            </a:extLst>
          </p:cNvPr>
          <p:cNvSpPr>
            <a:spLocks noGrp="1"/>
          </p:cNvSpPr>
          <p:nvPr>
            <p:ph idx="1"/>
          </p:nvPr>
        </p:nvSpPr>
        <p:spPr/>
        <p:txBody>
          <a:bodyPr/>
          <a:lstStyle/>
          <a:p>
            <a:r>
              <a:rPr lang="en-US" dirty="0"/>
              <a:t>The DATEDIFF function will return the difference count between two </a:t>
            </a:r>
            <a:r>
              <a:rPr lang="en-US" dirty="0" err="1"/>
              <a:t>DateTime</a:t>
            </a:r>
            <a:r>
              <a:rPr lang="en-US" dirty="0"/>
              <a:t> periods with an integer value whereas the DATEDIFF_BIG function will return its output in a big integer value. Both integer (int) and big integer (</a:t>
            </a:r>
            <a:r>
              <a:rPr lang="en-US" dirty="0" err="1"/>
              <a:t>bigint</a:t>
            </a:r>
            <a:r>
              <a:rPr lang="en-US"/>
              <a:t>) are numeric data types used to store integer values.</a:t>
            </a:r>
            <a:endParaRPr lang="en-IN"/>
          </a:p>
        </p:txBody>
      </p:sp>
    </p:spTree>
    <p:extLst>
      <p:ext uri="{BB962C8B-B14F-4D97-AF65-F5344CB8AC3E}">
        <p14:creationId xmlns:p14="http://schemas.microsoft.com/office/powerpoint/2010/main" val="299789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B0AA-B834-AE17-B6D5-025206FD7BF0}"/>
              </a:ext>
            </a:extLst>
          </p:cNvPr>
          <p:cNvSpPr>
            <a:spLocks noGrp="1"/>
          </p:cNvSpPr>
          <p:nvPr>
            <p:ph type="title"/>
          </p:nvPr>
        </p:nvSpPr>
        <p:spPr/>
        <p:txBody>
          <a:bodyPr/>
          <a:lstStyle/>
          <a:p>
            <a:r>
              <a:rPr lang="en-IN" dirty="0"/>
              <a:t>Table Types</a:t>
            </a:r>
          </a:p>
        </p:txBody>
      </p:sp>
      <p:sp>
        <p:nvSpPr>
          <p:cNvPr id="3" name="Content Placeholder 2">
            <a:extLst>
              <a:ext uri="{FF2B5EF4-FFF2-40B4-BE49-F238E27FC236}">
                <a16:creationId xmlns:a16="http://schemas.microsoft.com/office/drawing/2014/main" id="{47E4B052-439D-EBE0-7D0E-C783E456857D}"/>
              </a:ext>
            </a:extLst>
          </p:cNvPr>
          <p:cNvSpPr>
            <a:spLocks noGrp="1"/>
          </p:cNvSpPr>
          <p:nvPr>
            <p:ph idx="1"/>
          </p:nvPr>
        </p:nvSpPr>
        <p:spPr/>
        <p:txBody>
          <a:bodyPr/>
          <a:lstStyle/>
          <a:p>
            <a:r>
              <a:rPr lang="en-IN" dirty="0"/>
              <a:t>As a method to create a pre-defined temp table. Additionally, because they are a defined object in a database, you can pass then around as parameters or variables from query to another. They can even be read only unput parameters to stored procedure.</a:t>
            </a:r>
          </a:p>
          <a:p>
            <a:r>
              <a:rPr lang="en-IN" dirty="0"/>
              <a:t>Example:-</a:t>
            </a:r>
          </a:p>
          <a:p>
            <a:pPr marL="457200" lvl="1" indent="0">
              <a:buNone/>
            </a:pPr>
            <a:r>
              <a:rPr lang="en-IN" dirty="0"/>
              <a:t>Create Type </a:t>
            </a:r>
            <a:r>
              <a:rPr lang="en-IN" dirty="0" err="1"/>
              <a:t>LocationTableType</a:t>
            </a:r>
            <a:r>
              <a:rPr lang="en-IN" dirty="0"/>
              <a:t> as Table</a:t>
            </a:r>
          </a:p>
          <a:p>
            <a:pPr marL="457200" lvl="1" indent="0">
              <a:buNone/>
            </a:pPr>
            <a:r>
              <a:rPr lang="en-IN" dirty="0"/>
              <a:t>(</a:t>
            </a:r>
          </a:p>
          <a:p>
            <a:pPr marL="914400" lvl="2" indent="0">
              <a:buNone/>
            </a:pPr>
            <a:r>
              <a:rPr lang="en-IN" dirty="0"/>
              <a:t>Location Varchar(50),</a:t>
            </a:r>
          </a:p>
          <a:p>
            <a:pPr marL="914400" lvl="2" indent="0">
              <a:buNone/>
            </a:pPr>
            <a:r>
              <a:rPr lang="en-IN" dirty="0" err="1"/>
              <a:t>CostRate</a:t>
            </a:r>
            <a:r>
              <a:rPr lang="en-IN" dirty="0"/>
              <a:t> int</a:t>
            </a:r>
          </a:p>
          <a:p>
            <a:pPr marL="457200" lvl="1" indent="0">
              <a:buNone/>
            </a:pPr>
            <a:r>
              <a:rPr lang="en-IN" dirty="0"/>
              <a:t>);</a:t>
            </a:r>
          </a:p>
        </p:txBody>
      </p:sp>
    </p:spTree>
    <p:extLst>
      <p:ext uri="{BB962C8B-B14F-4D97-AF65-F5344CB8AC3E}">
        <p14:creationId xmlns:p14="http://schemas.microsoft.com/office/powerpoint/2010/main" val="7902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617C5E-0D99-450C-D25F-5805A3E85AA9}"/>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SQL SERVER Components</a:t>
            </a:r>
          </a:p>
        </p:txBody>
      </p:sp>
      <p:sp>
        <p:nvSpPr>
          <p:cNvPr id="3" name="Content Placeholder 2">
            <a:extLst>
              <a:ext uri="{FF2B5EF4-FFF2-40B4-BE49-F238E27FC236}">
                <a16:creationId xmlns:a16="http://schemas.microsoft.com/office/drawing/2014/main" id="{D56172D8-11E5-56AA-C606-0F77BD41CD63}"/>
              </a:ext>
            </a:extLst>
          </p:cNvPr>
          <p:cNvSpPr>
            <a:spLocks noGrp="1"/>
          </p:cNvSpPr>
          <p:nvPr>
            <p:ph idx="1"/>
          </p:nvPr>
        </p:nvSpPr>
        <p:spPr>
          <a:xfrm>
            <a:off x="1371599" y="2318197"/>
            <a:ext cx="9724031" cy="3683358"/>
          </a:xfrm>
        </p:spPr>
        <p:txBody>
          <a:bodyPr anchor="t">
            <a:normAutofit/>
          </a:bodyPr>
          <a:lstStyle/>
          <a:p>
            <a:r>
              <a:rPr lang="en-IN" dirty="0"/>
              <a:t>SSAS (SQL Server Analysis Services)</a:t>
            </a:r>
          </a:p>
          <a:p>
            <a:r>
              <a:rPr lang="en-IN" dirty="0"/>
              <a:t>SSIS (SQL Server Integration Services)</a:t>
            </a:r>
          </a:p>
          <a:p>
            <a:r>
              <a:rPr lang="en-IN" dirty="0"/>
              <a:t>SSRS (SQL Server Reporting Services)</a:t>
            </a:r>
          </a:p>
          <a:p>
            <a:r>
              <a:rPr lang="en-IN" dirty="0"/>
              <a:t>DTS   (Data Transformation Services Engine) </a:t>
            </a:r>
          </a:p>
          <a:p>
            <a:r>
              <a:rPr lang="en-IN" dirty="0"/>
              <a:t>DBE (Database Engine)</a:t>
            </a:r>
          </a:p>
          <a:p>
            <a:r>
              <a:rPr lang="en-IN" dirty="0"/>
              <a:t>RDBMS (Relational Database Management System)</a:t>
            </a:r>
          </a:p>
          <a:p>
            <a:r>
              <a:rPr lang="en-IN" dirty="0" err="1"/>
              <a:t>FullText</a:t>
            </a:r>
            <a:r>
              <a:rPr lang="en-IN" dirty="0"/>
              <a:t> Search Engine</a:t>
            </a:r>
          </a:p>
        </p:txBody>
      </p:sp>
    </p:spTree>
    <p:extLst>
      <p:ext uri="{BB962C8B-B14F-4D97-AF65-F5344CB8AC3E}">
        <p14:creationId xmlns:p14="http://schemas.microsoft.com/office/powerpoint/2010/main" val="422086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E55B-DEED-5806-39EE-024D280BD7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546A5C-EFB6-EC08-BE03-1B837ECFDB90}"/>
              </a:ext>
            </a:extLst>
          </p:cNvPr>
          <p:cNvSpPr>
            <a:spLocks noGrp="1"/>
          </p:cNvSpPr>
          <p:nvPr>
            <p:ph idx="1"/>
          </p:nvPr>
        </p:nvSpPr>
        <p:spPr/>
        <p:txBody>
          <a:bodyPr>
            <a:normAutofit/>
          </a:bodyPr>
          <a:lstStyle/>
          <a:p>
            <a:pPr marL="0" indent="0">
              <a:buNone/>
            </a:pPr>
            <a:r>
              <a:rPr lang="en-IN" dirty="0"/>
              <a:t>Create Proc </a:t>
            </a:r>
            <a:r>
              <a:rPr lang="en-IN" dirty="0" err="1"/>
              <a:t>dbo.usp_InsertPL</a:t>
            </a:r>
            <a:endParaRPr lang="en-IN" dirty="0"/>
          </a:p>
          <a:p>
            <a:pPr marL="0" indent="0">
              <a:buNone/>
            </a:pPr>
            <a:r>
              <a:rPr lang="en-IN" dirty="0"/>
              <a:t>(</a:t>
            </a:r>
          </a:p>
          <a:p>
            <a:pPr marL="0" indent="0">
              <a:buNone/>
            </a:pPr>
            <a:r>
              <a:rPr lang="en-IN" dirty="0"/>
              <a:t>	@TVP </a:t>
            </a:r>
            <a:r>
              <a:rPr lang="en-IN" dirty="0" err="1"/>
              <a:t>LocationTableType</a:t>
            </a:r>
            <a:r>
              <a:rPr lang="en-IN" dirty="0"/>
              <a:t> READONLY</a:t>
            </a:r>
          </a:p>
          <a:p>
            <a:pPr marL="0" indent="0">
              <a:buNone/>
            </a:pPr>
            <a:r>
              <a:rPr lang="en-IN" dirty="0"/>
              <a:t>)</a:t>
            </a:r>
          </a:p>
          <a:p>
            <a:pPr marL="0" indent="0">
              <a:buNone/>
            </a:pPr>
            <a:r>
              <a:rPr lang="en-IN" dirty="0"/>
              <a:t>As</a:t>
            </a:r>
          </a:p>
          <a:p>
            <a:pPr marL="457200" lvl="1" indent="0">
              <a:buNone/>
            </a:pPr>
            <a:r>
              <a:rPr lang="en-IN" dirty="0"/>
              <a:t>Set NOCOUNT On</a:t>
            </a:r>
          </a:p>
          <a:p>
            <a:pPr marL="457200" lvl="1" indent="0">
              <a:buNone/>
            </a:pPr>
            <a:r>
              <a:rPr lang="en-IN" dirty="0"/>
              <a:t>Insert Into </a:t>
            </a:r>
            <a:r>
              <a:rPr lang="en-IN" dirty="0" err="1"/>
              <a:t>dbo.Location</a:t>
            </a:r>
            <a:r>
              <a:rPr lang="en-IN" dirty="0"/>
              <a:t>(Name, </a:t>
            </a:r>
            <a:r>
              <a:rPr lang="en-IN" dirty="0" err="1"/>
              <a:t>Costrate</a:t>
            </a:r>
            <a:r>
              <a:rPr lang="en-IN" dirty="0"/>
              <a:t>, </a:t>
            </a:r>
            <a:r>
              <a:rPr lang="en-IN" dirty="0" err="1"/>
              <a:t>vailability</a:t>
            </a:r>
            <a:r>
              <a:rPr lang="en-IN" dirty="0"/>
              <a:t>, </a:t>
            </a:r>
            <a:r>
              <a:rPr lang="en-IN" dirty="0" err="1"/>
              <a:t>modifiedDate</a:t>
            </a:r>
            <a:r>
              <a:rPr lang="en-IN" dirty="0"/>
              <a:t>)</a:t>
            </a:r>
          </a:p>
          <a:p>
            <a:pPr marL="457200" lvl="1" indent="0">
              <a:buNone/>
            </a:pPr>
            <a:r>
              <a:rPr lang="en-IN" dirty="0"/>
              <a:t>Select Location, Costrate,0,GETDATE() from @TVP;</a:t>
            </a:r>
          </a:p>
          <a:p>
            <a:pPr marL="0" indent="0">
              <a:buNone/>
            </a:pPr>
            <a:r>
              <a:rPr lang="en-IN" dirty="0"/>
              <a:t>GO;</a:t>
            </a:r>
          </a:p>
        </p:txBody>
      </p:sp>
    </p:spTree>
    <p:extLst>
      <p:ext uri="{BB962C8B-B14F-4D97-AF65-F5344CB8AC3E}">
        <p14:creationId xmlns:p14="http://schemas.microsoft.com/office/powerpoint/2010/main" val="610414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CAF57-7076-0A94-6736-BA80F9B878DB}"/>
              </a:ext>
            </a:extLst>
          </p:cNvPr>
          <p:cNvSpPr>
            <a:spLocks noGrp="1"/>
          </p:cNvSpPr>
          <p:nvPr>
            <p:ph type="title"/>
          </p:nvPr>
        </p:nvSpPr>
        <p:spPr/>
        <p:txBody>
          <a:bodyPr/>
          <a:lstStyle/>
          <a:p>
            <a:r>
              <a:rPr lang="en-IN" dirty="0"/>
              <a:t>Heap in </a:t>
            </a:r>
            <a:r>
              <a:rPr lang="en-IN" dirty="0" err="1"/>
              <a:t>sql</a:t>
            </a:r>
            <a:r>
              <a:rPr lang="en-IN" dirty="0"/>
              <a:t> server</a:t>
            </a:r>
          </a:p>
        </p:txBody>
      </p:sp>
      <p:sp>
        <p:nvSpPr>
          <p:cNvPr id="3" name="Content Placeholder 2">
            <a:extLst>
              <a:ext uri="{FF2B5EF4-FFF2-40B4-BE49-F238E27FC236}">
                <a16:creationId xmlns:a16="http://schemas.microsoft.com/office/drawing/2014/main" id="{578276AD-D36A-2A4F-45FA-1711B9C9271D}"/>
              </a:ext>
            </a:extLst>
          </p:cNvPr>
          <p:cNvSpPr>
            <a:spLocks noGrp="1"/>
          </p:cNvSpPr>
          <p:nvPr>
            <p:ph idx="1"/>
          </p:nvPr>
        </p:nvSpPr>
        <p:spPr/>
        <p:txBody>
          <a:bodyPr/>
          <a:lstStyle/>
          <a:p>
            <a:r>
              <a:rPr lang="en-IN" dirty="0"/>
              <a:t>Is a table without a clustered index. One or more non-clustered indexes can be created on tables stored as a heap. Data is stored in the heap without specifying an order.</a:t>
            </a:r>
          </a:p>
        </p:txBody>
      </p:sp>
    </p:spTree>
    <p:extLst>
      <p:ext uri="{BB962C8B-B14F-4D97-AF65-F5344CB8AC3E}">
        <p14:creationId xmlns:p14="http://schemas.microsoft.com/office/powerpoint/2010/main" val="572554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40D1-90B8-5144-F343-FBBAD298A320}"/>
              </a:ext>
            </a:extLst>
          </p:cNvPr>
          <p:cNvSpPr>
            <a:spLocks noGrp="1"/>
          </p:cNvSpPr>
          <p:nvPr>
            <p:ph type="title"/>
          </p:nvPr>
        </p:nvSpPr>
        <p:spPr/>
        <p:txBody>
          <a:bodyPr/>
          <a:lstStyle/>
          <a:p>
            <a:r>
              <a:rPr lang="en-IN" dirty="0"/>
              <a:t>Table Scan</a:t>
            </a:r>
          </a:p>
        </p:txBody>
      </p:sp>
      <p:sp>
        <p:nvSpPr>
          <p:cNvPr id="3" name="Content Placeholder 2">
            <a:extLst>
              <a:ext uri="{FF2B5EF4-FFF2-40B4-BE49-F238E27FC236}">
                <a16:creationId xmlns:a16="http://schemas.microsoft.com/office/drawing/2014/main" id="{999B9EB7-5B04-7A48-767C-AF4C0403C3C6}"/>
              </a:ext>
            </a:extLst>
          </p:cNvPr>
          <p:cNvSpPr>
            <a:spLocks noGrp="1"/>
          </p:cNvSpPr>
          <p:nvPr>
            <p:ph idx="1"/>
          </p:nvPr>
        </p:nvSpPr>
        <p:spPr/>
        <p:txBody>
          <a:bodyPr/>
          <a:lstStyle/>
          <a:p>
            <a:r>
              <a:rPr lang="en-IN" dirty="0"/>
              <a:t>Is the process of reading every row in a table and is caused by queries that do not properly use indexes.</a:t>
            </a:r>
          </a:p>
        </p:txBody>
      </p:sp>
    </p:spTree>
    <p:extLst>
      <p:ext uri="{BB962C8B-B14F-4D97-AF65-F5344CB8AC3E}">
        <p14:creationId xmlns:p14="http://schemas.microsoft.com/office/powerpoint/2010/main" val="470296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ED36-21F5-1BFA-4FDB-650A3439C9F5}"/>
              </a:ext>
            </a:extLst>
          </p:cNvPr>
          <p:cNvSpPr>
            <a:spLocks noGrp="1"/>
          </p:cNvSpPr>
          <p:nvPr>
            <p:ph type="title"/>
          </p:nvPr>
        </p:nvSpPr>
        <p:spPr>
          <a:xfrm>
            <a:off x="838200" y="442840"/>
            <a:ext cx="10515600" cy="832986"/>
          </a:xfrm>
        </p:spPr>
        <p:txBody>
          <a:bodyPr/>
          <a:lstStyle/>
          <a:p>
            <a:r>
              <a:rPr lang="en-IN" dirty="0"/>
              <a:t>Data Types</a:t>
            </a:r>
          </a:p>
        </p:txBody>
      </p:sp>
      <p:graphicFrame>
        <p:nvGraphicFramePr>
          <p:cNvPr id="4" name="Table 4">
            <a:extLst>
              <a:ext uri="{FF2B5EF4-FFF2-40B4-BE49-F238E27FC236}">
                <a16:creationId xmlns:a16="http://schemas.microsoft.com/office/drawing/2014/main" id="{8FB2C3D9-E806-B973-2EE4-504312190E33}"/>
              </a:ext>
            </a:extLst>
          </p:cNvPr>
          <p:cNvGraphicFramePr>
            <a:graphicFrameLocks noGrp="1"/>
          </p:cNvGraphicFramePr>
          <p:nvPr>
            <p:ph idx="1"/>
            <p:extLst>
              <p:ext uri="{D42A27DB-BD31-4B8C-83A1-F6EECF244321}">
                <p14:modId xmlns:p14="http://schemas.microsoft.com/office/powerpoint/2010/main" val="1908078388"/>
              </p:ext>
            </p:extLst>
          </p:nvPr>
        </p:nvGraphicFramePr>
        <p:xfrm>
          <a:off x="838200" y="1825624"/>
          <a:ext cx="9494520" cy="4754880"/>
        </p:xfrm>
        <a:graphic>
          <a:graphicData uri="http://schemas.openxmlformats.org/drawingml/2006/table">
            <a:tbl>
              <a:tblPr firstRow="1" bandRow="1">
                <a:tableStyleId>{5C22544A-7EE6-4342-B048-85BDC9FD1C3A}</a:tableStyleId>
              </a:tblPr>
              <a:tblGrid>
                <a:gridCol w="2293620">
                  <a:extLst>
                    <a:ext uri="{9D8B030D-6E8A-4147-A177-3AD203B41FA5}">
                      <a16:colId xmlns:a16="http://schemas.microsoft.com/office/drawing/2014/main" val="148270481"/>
                    </a:ext>
                  </a:extLst>
                </a:gridCol>
                <a:gridCol w="7200900">
                  <a:extLst>
                    <a:ext uri="{9D8B030D-6E8A-4147-A177-3AD203B41FA5}">
                      <a16:colId xmlns:a16="http://schemas.microsoft.com/office/drawing/2014/main" val="745552285"/>
                    </a:ext>
                  </a:extLst>
                </a:gridCol>
              </a:tblGrid>
              <a:tr h="307404">
                <a:tc>
                  <a:txBody>
                    <a:bodyPr/>
                    <a:lstStyle/>
                    <a:p>
                      <a:r>
                        <a:rPr lang="en-IN" dirty="0"/>
                        <a:t>Type</a:t>
                      </a:r>
                    </a:p>
                  </a:txBody>
                  <a:tcPr/>
                </a:tc>
                <a:tc>
                  <a:txBody>
                    <a:bodyPr/>
                    <a:lstStyle/>
                    <a:p>
                      <a:r>
                        <a:rPr lang="en-IN" dirty="0"/>
                        <a:t>Size</a:t>
                      </a:r>
                    </a:p>
                  </a:txBody>
                  <a:tcPr/>
                </a:tc>
                <a:extLst>
                  <a:ext uri="{0D108BD9-81ED-4DB2-BD59-A6C34878D82A}">
                    <a16:rowId xmlns:a16="http://schemas.microsoft.com/office/drawing/2014/main" val="1053182609"/>
                  </a:ext>
                </a:extLst>
              </a:tr>
              <a:tr h="307404">
                <a:tc>
                  <a:txBody>
                    <a:bodyPr/>
                    <a:lstStyle/>
                    <a:p>
                      <a:r>
                        <a:rPr lang="en-IN" dirty="0"/>
                        <a:t>Int/integer</a:t>
                      </a:r>
                    </a:p>
                  </a:txBody>
                  <a:tcPr/>
                </a:tc>
                <a:tc>
                  <a:txBody>
                    <a:bodyPr/>
                    <a:lstStyle/>
                    <a:p>
                      <a:r>
                        <a:rPr lang="en-IN" dirty="0"/>
                        <a:t>4 bytes</a:t>
                      </a:r>
                    </a:p>
                  </a:txBody>
                  <a:tcPr/>
                </a:tc>
                <a:extLst>
                  <a:ext uri="{0D108BD9-81ED-4DB2-BD59-A6C34878D82A}">
                    <a16:rowId xmlns:a16="http://schemas.microsoft.com/office/drawing/2014/main" val="449258616"/>
                  </a:ext>
                </a:extLst>
              </a:tr>
              <a:tr h="307404">
                <a:tc>
                  <a:txBody>
                    <a:bodyPr/>
                    <a:lstStyle/>
                    <a:p>
                      <a:r>
                        <a:rPr lang="en-IN" dirty="0" err="1"/>
                        <a:t>Bigint</a:t>
                      </a:r>
                      <a:endParaRPr lang="en-IN" dirty="0"/>
                    </a:p>
                  </a:txBody>
                  <a:tcPr/>
                </a:tc>
                <a:tc>
                  <a:txBody>
                    <a:bodyPr/>
                    <a:lstStyle/>
                    <a:p>
                      <a:r>
                        <a:rPr lang="en-IN" dirty="0"/>
                        <a:t>8 bytes</a:t>
                      </a:r>
                    </a:p>
                  </a:txBody>
                  <a:tcPr/>
                </a:tc>
                <a:extLst>
                  <a:ext uri="{0D108BD9-81ED-4DB2-BD59-A6C34878D82A}">
                    <a16:rowId xmlns:a16="http://schemas.microsoft.com/office/drawing/2014/main" val="2122694759"/>
                  </a:ext>
                </a:extLst>
              </a:tr>
              <a:tr h="307404">
                <a:tc>
                  <a:txBody>
                    <a:bodyPr/>
                    <a:lstStyle/>
                    <a:p>
                      <a:r>
                        <a:rPr lang="en-IN" dirty="0" err="1"/>
                        <a:t>smallint</a:t>
                      </a:r>
                      <a:endParaRPr lang="en-IN" dirty="0"/>
                    </a:p>
                  </a:txBody>
                  <a:tcPr/>
                </a:tc>
                <a:tc>
                  <a:txBody>
                    <a:bodyPr/>
                    <a:lstStyle/>
                    <a:p>
                      <a:r>
                        <a:rPr lang="en-IN" dirty="0"/>
                        <a:t>2 bytes</a:t>
                      </a:r>
                    </a:p>
                  </a:txBody>
                  <a:tcPr/>
                </a:tc>
                <a:extLst>
                  <a:ext uri="{0D108BD9-81ED-4DB2-BD59-A6C34878D82A}">
                    <a16:rowId xmlns:a16="http://schemas.microsoft.com/office/drawing/2014/main" val="213865725"/>
                  </a:ext>
                </a:extLst>
              </a:tr>
              <a:tr h="307404">
                <a:tc>
                  <a:txBody>
                    <a:bodyPr/>
                    <a:lstStyle/>
                    <a:p>
                      <a:r>
                        <a:rPr lang="en-IN" dirty="0" err="1"/>
                        <a:t>Tinyint</a:t>
                      </a:r>
                      <a:endParaRPr lang="en-IN" dirty="0"/>
                    </a:p>
                  </a:txBody>
                  <a:tcPr/>
                </a:tc>
                <a:tc>
                  <a:txBody>
                    <a:bodyPr/>
                    <a:lstStyle/>
                    <a:p>
                      <a:r>
                        <a:rPr lang="en-IN" dirty="0"/>
                        <a:t>1 bytes</a:t>
                      </a:r>
                    </a:p>
                  </a:txBody>
                  <a:tcPr/>
                </a:tc>
                <a:extLst>
                  <a:ext uri="{0D108BD9-81ED-4DB2-BD59-A6C34878D82A}">
                    <a16:rowId xmlns:a16="http://schemas.microsoft.com/office/drawing/2014/main" val="2545234558"/>
                  </a:ext>
                </a:extLst>
              </a:tr>
              <a:tr h="307404">
                <a:tc>
                  <a:txBody>
                    <a:bodyPr/>
                    <a:lstStyle/>
                    <a:p>
                      <a:r>
                        <a:rPr lang="en-IN" dirty="0"/>
                        <a:t>Decimal</a:t>
                      </a:r>
                    </a:p>
                  </a:txBody>
                  <a:tcPr/>
                </a:tc>
                <a:tc>
                  <a:txBody>
                    <a:bodyPr/>
                    <a:lstStyle/>
                    <a:p>
                      <a:r>
                        <a:rPr lang="en-IN" dirty="0"/>
                        <a:t>Can store 38 digits all 38 digits can be after decimal point</a:t>
                      </a:r>
                    </a:p>
                  </a:txBody>
                  <a:tcPr/>
                </a:tc>
                <a:extLst>
                  <a:ext uri="{0D108BD9-81ED-4DB2-BD59-A6C34878D82A}">
                    <a16:rowId xmlns:a16="http://schemas.microsoft.com/office/drawing/2014/main" val="830617390"/>
                  </a:ext>
                </a:extLst>
              </a:tr>
              <a:tr h="307404">
                <a:tc>
                  <a:txBody>
                    <a:bodyPr/>
                    <a:lstStyle/>
                    <a:p>
                      <a:r>
                        <a:rPr lang="en-IN" dirty="0"/>
                        <a:t>Char</a:t>
                      </a:r>
                    </a:p>
                  </a:txBody>
                  <a:tcPr/>
                </a:tc>
                <a:tc>
                  <a:txBody>
                    <a:bodyPr/>
                    <a:lstStyle/>
                    <a:p>
                      <a:r>
                        <a:rPr lang="en-IN" dirty="0"/>
                        <a:t>Can store max 8000 char</a:t>
                      </a:r>
                    </a:p>
                  </a:txBody>
                  <a:tcPr/>
                </a:tc>
                <a:extLst>
                  <a:ext uri="{0D108BD9-81ED-4DB2-BD59-A6C34878D82A}">
                    <a16:rowId xmlns:a16="http://schemas.microsoft.com/office/drawing/2014/main" val="2733032075"/>
                  </a:ext>
                </a:extLst>
              </a:tr>
              <a:tr h="307404">
                <a:tc>
                  <a:txBody>
                    <a:bodyPr/>
                    <a:lstStyle/>
                    <a:p>
                      <a:r>
                        <a:rPr lang="en-IN" dirty="0"/>
                        <a:t>Varchar</a:t>
                      </a:r>
                    </a:p>
                  </a:txBody>
                  <a:tcPr/>
                </a:tc>
                <a:tc>
                  <a:txBody>
                    <a:bodyPr/>
                    <a:lstStyle/>
                    <a:p>
                      <a:r>
                        <a:rPr lang="en-IN" dirty="0"/>
                        <a:t>Can store max 8000 char</a:t>
                      </a:r>
                    </a:p>
                  </a:txBody>
                  <a:tcPr/>
                </a:tc>
                <a:extLst>
                  <a:ext uri="{0D108BD9-81ED-4DB2-BD59-A6C34878D82A}">
                    <a16:rowId xmlns:a16="http://schemas.microsoft.com/office/drawing/2014/main" val="2922670815"/>
                  </a:ext>
                </a:extLst>
              </a:tr>
              <a:tr h="3388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Varchar(max)</a:t>
                      </a:r>
                    </a:p>
                  </a:txBody>
                  <a:tcPr/>
                </a:tc>
                <a:tc>
                  <a:txBody>
                    <a:bodyPr/>
                    <a:lstStyle/>
                    <a:p>
                      <a:r>
                        <a:rPr lang="en-IN" dirty="0"/>
                        <a:t>Can store </a:t>
                      </a:r>
                      <a:r>
                        <a:rPr lang="en-IN" dirty="0" err="1"/>
                        <a:t>upto</a:t>
                      </a:r>
                      <a:r>
                        <a:rPr lang="en-IN" dirty="0"/>
                        <a:t> 2^31 characters</a:t>
                      </a:r>
                    </a:p>
                  </a:txBody>
                  <a:tcPr/>
                </a:tc>
                <a:extLst>
                  <a:ext uri="{0D108BD9-81ED-4DB2-BD59-A6C34878D82A}">
                    <a16:rowId xmlns:a16="http://schemas.microsoft.com/office/drawing/2014/main" val="112086757"/>
                  </a:ext>
                </a:extLst>
              </a:tr>
              <a:tr h="307404">
                <a:tc>
                  <a:txBody>
                    <a:bodyPr/>
                    <a:lstStyle/>
                    <a:p>
                      <a:r>
                        <a:rPr lang="en-IN" dirty="0" err="1"/>
                        <a:t>Nvarchar</a:t>
                      </a:r>
                      <a:endParaRPr lang="en-IN" dirty="0"/>
                    </a:p>
                  </a:txBody>
                  <a:tcPr/>
                </a:tc>
                <a:tc>
                  <a:txBody>
                    <a:bodyPr/>
                    <a:lstStyle/>
                    <a:p>
                      <a:r>
                        <a:rPr lang="en-IN" dirty="0"/>
                        <a:t>Can store Unicode data</a:t>
                      </a:r>
                    </a:p>
                  </a:txBody>
                  <a:tcPr/>
                </a:tc>
                <a:extLst>
                  <a:ext uri="{0D108BD9-81ED-4DB2-BD59-A6C34878D82A}">
                    <a16:rowId xmlns:a16="http://schemas.microsoft.com/office/drawing/2014/main" val="2608588300"/>
                  </a:ext>
                </a:extLst>
              </a:tr>
              <a:tr h="307404">
                <a:tc>
                  <a:txBody>
                    <a:bodyPr/>
                    <a:lstStyle/>
                    <a:p>
                      <a:r>
                        <a:rPr lang="en-IN" dirty="0"/>
                        <a:t>Bit</a:t>
                      </a:r>
                    </a:p>
                  </a:txBody>
                  <a:tcPr/>
                </a:tc>
                <a:tc>
                  <a:txBody>
                    <a:bodyPr/>
                    <a:lstStyle/>
                    <a:p>
                      <a:r>
                        <a:rPr lang="en-IN" dirty="0"/>
                        <a:t>1 bit</a:t>
                      </a:r>
                    </a:p>
                  </a:txBody>
                  <a:tcPr/>
                </a:tc>
                <a:extLst>
                  <a:ext uri="{0D108BD9-81ED-4DB2-BD59-A6C34878D82A}">
                    <a16:rowId xmlns:a16="http://schemas.microsoft.com/office/drawing/2014/main" val="2801254219"/>
                  </a:ext>
                </a:extLst>
              </a:tr>
              <a:tr h="307404">
                <a:tc>
                  <a:txBody>
                    <a:bodyPr/>
                    <a:lstStyle/>
                    <a:p>
                      <a:r>
                        <a:rPr lang="en-IN" dirty="0"/>
                        <a:t>Money</a:t>
                      </a:r>
                    </a:p>
                  </a:txBody>
                  <a:tcPr/>
                </a:tc>
                <a:tc>
                  <a:txBody>
                    <a:bodyPr/>
                    <a:lstStyle/>
                    <a:p>
                      <a:r>
                        <a:rPr lang="en-IN" dirty="0"/>
                        <a:t>8 bytes</a:t>
                      </a:r>
                    </a:p>
                  </a:txBody>
                  <a:tcPr/>
                </a:tc>
                <a:extLst>
                  <a:ext uri="{0D108BD9-81ED-4DB2-BD59-A6C34878D82A}">
                    <a16:rowId xmlns:a16="http://schemas.microsoft.com/office/drawing/2014/main" val="609500943"/>
                  </a:ext>
                </a:extLst>
              </a:tr>
              <a:tr h="307404">
                <a:tc>
                  <a:txBody>
                    <a:bodyPr/>
                    <a:lstStyle/>
                    <a:p>
                      <a:r>
                        <a:rPr lang="en-IN" dirty="0" err="1"/>
                        <a:t>samllmoney</a:t>
                      </a:r>
                      <a:endParaRPr lang="en-IN" dirty="0"/>
                    </a:p>
                  </a:txBody>
                  <a:tcPr/>
                </a:tc>
                <a:tc>
                  <a:txBody>
                    <a:bodyPr/>
                    <a:lstStyle/>
                    <a:p>
                      <a:r>
                        <a:rPr lang="en-IN" dirty="0"/>
                        <a:t>4 bytes</a:t>
                      </a:r>
                    </a:p>
                  </a:txBody>
                  <a:tcPr/>
                </a:tc>
                <a:extLst>
                  <a:ext uri="{0D108BD9-81ED-4DB2-BD59-A6C34878D82A}">
                    <a16:rowId xmlns:a16="http://schemas.microsoft.com/office/drawing/2014/main" val="3500493570"/>
                  </a:ext>
                </a:extLst>
              </a:tr>
            </a:tbl>
          </a:graphicData>
        </a:graphic>
      </p:graphicFrame>
    </p:spTree>
    <p:extLst>
      <p:ext uri="{BB962C8B-B14F-4D97-AF65-F5344CB8AC3E}">
        <p14:creationId xmlns:p14="http://schemas.microsoft.com/office/powerpoint/2010/main" val="3818996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0803-4A6D-B588-4AB3-5B3A332C9E23}"/>
              </a:ext>
            </a:extLst>
          </p:cNvPr>
          <p:cNvSpPr>
            <a:spLocks noGrp="1"/>
          </p:cNvSpPr>
          <p:nvPr>
            <p:ph type="title"/>
          </p:nvPr>
        </p:nvSpPr>
        <p:spPr/>
        <p:txBody>
          <a:bodyPr/>
          <a:lstStyle/>
          <a:p>
            <a:r>
              <a:rPr lang="en-IN" dirty="0"/>
              <a:t>Data Type</a:t>
            </a:r>
          </a:p>
        </p:txBody>
      </p:sp>
      <p:sp>
        <p:nvSpPr>
          <p:cNvPr id="3" name="Content Placeholder 2">
            <a:extLst>
              <a:ext uri="{FF2B5EF4-FFF2-40B4-BE49-F238E27FC236}">
                <a16:creationId xmlns:a16="http://schemas.microsoft.com/office/drawing/2014/main" id="{AFCB61AD-23C9-2111-2D12-C20B3FAE7746}"/>
              </a:ext>
            </a:extLst>
          </p:cNvPr>
          <p:cNvSpPr>
            <a:spLocks noGrp="1"/>
          </p:cNvSpPr>
          <p:nvPr>
            <p:ph idx="1"/>
          </p:nvPr>
        </p:nvSpPr>
        <p:spPr/>
        <p:txBody>
          <a:bodyPr/>
          <a:lstStyle/>
          <a:p>
            <a:r>
              <a:rPr lang="en-IN" dirty="0" err="1"/>
              <a:t>Nchar</a:t>
            </a:r>
            <a:r>
              <a:rPr lang="en-IN" dirty="0"/>
              <a:t>:- can store globalized characters.(Hindi Character, Telegu Character, Urdu character)</a:t>
            </a:r>
          </a:p>
          <a:p>
            <a:r>
              <a:rPr lang="en-IN" dirty="0"/>
              <a:t>Char:- can store only English, number or special characters.</a:t>
            </a:r>
          </a:p>
        </p:txBody>
      </p:sp>
    </p:spTree>
    <p:extLst>
      <p:ext uri="{BB962C8B-B14F-4D97-AF65-F5344CB8AC3E}">
        <p14:creationId xmlns:p14="http://schemas.microsoft.com/office/powerpoint/2010/main" val="1359292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F45E-60F1-331F-2B93-C6F446421FA2}"/>
              </a:ext>
            </a:extLst>
          </p:cNvPr>
          <p:cNvSpPr>
            <a:spLocks noGrp="1"/>
          </p:cNvSpPr>
          <p:nvPr>
            <p:ph type="title"/>
          </p:nvPr>
        </p:nvSpPr>
        <p:spPr/>
        <p:txBody>
          <a:bodyPr/>
          <a:lstStyle/>
          <a:p>
            <a:r>
              <a:rPr lang="en-IN" dirty="0"/>
              <a:t>Types of Keys</a:t>
            </a:r>
          </a:p>
        </p:txBody>
      </p:sp>
      <p:sp>
        <p:nvSpPr>
          <p:cNvPr id="3" name="Content Placeholder 2">
            <a:extLst>
              <a:ext uri="{FF2B5EF4-FFF2-40B4-BE49-F238E27FC236}">
                <a16:creationId xmlns:a16="http://schemas.microsoft.com/office/drawing/2014/main" id="{2CAB3F29-A94E-5B48-E0C1-F02FC67B230B}"/>
              </a:ext>
            </a:extLst>
          </p:cNvPr>
          <p:cNvSpPr>
            <a:spLocks noGrp="1"/>
          </p:cNvSpPr>
          <p:nvPr>
            <p:ph idx="1"/>
          </p:nvPr>
        </p:nvSpPr>
        <p:spPr/>
        <p:txBody>
          <a:bodyPr/>
          <a:lstStyle/>
          <a:p>
            <a:r>
              <a:rPr lang="en-IN" dirty="0"/>
              <a:t>Primary Key</a:t>
            </a:r>
          </a:p>
          <a:p>
            <a:r>
              <a:rPr lang="en-IN" dirty="0"/>
              <a:t>Foreign Key</a:t>
            </a:r>
          </a:p>
          <a:p>
            <a:r>
              <a:rPr lang="en-IN" dirty="0"/>
              <a:t>Composite Key</a:t>
            </a:r>
          </a:p>
          <a:p>
            <a:r>
              <a:rPr lang="en-IN" dirty="0"/>
              <a:t>Candidate Key</a:t>
            </a:r>
          </a:p>
        </p:txBody>
      </p:sp>
    </p:spTree>
    <p:extLst>
      <p:ext uri="{BB962C8B-B14F-4D97-AF65-F5344CB8AC3E}">
        <p14:creationId xmlns:p14="http://schemas.microsoft.com/office/powerpoint/2010/main" val="3258696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3645-2929-FBB8-BAC4-2272B95006C5}"/>
              </a:ext>
            </a:extLst>
          </p:cNvPr>
          <p:cNvSpPr>
            <a:spLocks noGrp="1"/>
          </p:cNvSpPr>
          <p:nvPr>
            <p:ph type="title"/>
          </p:nvPr>
        </p:nvSpPr>
        <p:spPr/>
        <p:txBody>
          <a:bodyPr/>
          <a:lstStyle/>
          <a:p>
            <a:r>
              <a:rPr lang="en-IN" dirty="0"/>
              <a:t>Types of Function</a:t>
            </a:r>
          </a:p>
        </p:txBody>
      </p:sp>
      <p:sp>
        <p:nvSpPr>
          <p:cNvPr id="3" name="Content Placeholder 2">
            <a:extLst>
              <a:ext uri="{FF2B5EF4-FFF2-40B4-BE49-F238E27FC236}">
                <a16:creationId xmlns:a16="http://schemas.microsoft.com/office/drawing/2014/main" id="{6CB4C6FE-127E-F9FF-008E-DAF344DAFF49}"/>
              </a:ext>
            </a:extLst>
          </p:cNvPr>
          <p:cNvSpPr>
            <a:spLocks noGrp="1"/>
          </p:cNvSpPr>
          <p:nvPr>
            <p:ph idx="1"/>
          </p:nvPr>
        </p:nvSpPr>
        <p:spPr/>
        <p:txBody>
          <a:bodyPr/>
          <a:lstStyle/>
          <a:p>
            <a:r>
              <a:rPr lang="en-IN" dirty="0"/>
              <a:t>Built-in Function</a:t>
            </a:r>
          </a:p>
          <a:p>
            <a:r>
              <a:rPr lang="en-IN" dirty="0"/>
              <a:t>User Defined Function(UDF)</a:t>
            </a:r>
          </a:p>
          <a:p>
            <a:pPr lvl="1"/>
            <a:r>
              <a:rPr lang="en-IN" dirty="0"/>
              <a:t>Scalar UDF</a:t>
            </a:r>
          </a:p>
          <a:p>
            <a:pPr lvl="1"/>
            <a:r>
              <a:rPr lang="en-IN" dirty="0"/>
              <a:t>Inline Table Valued UDF</a:t>
            </a:r>
          </a:p>
          <a:p>
            <a:pPr lvl="1"/>
            <a:r>
              <a:rPr lang="en-IN" dirty="0"/>
              <a:t>Multi Statement table valued UDF</a:t>
            </a:r>
          </a:p>
        </p:txBody>
      </p:sp>
    </p:spTree>
    <p:extLst>
      <p:ext uri="{BB962C8B-B14F-4D97-AF65-F5344CB8AC3E}">
        <p14:creationId xmlns:p14="http://schemas.microsoft.com/office/powerpoint/2010/main" val="946340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767FE-CDCC-F447-8CB7-DB60D7D63672}"/>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What is the difference between join &amp; Union?</a:t>
            </a:r>
          </a:p>
        </p:txBody>
      </p:sp>
      <p:sp>
        <p:nvSpPr>
          <p:cNvPr id="3" name="Content Placeholder 2">
            <a:extLst>
              <a:ext uri="{FF2B5EF4-FFF2-40B4-BE49-F238E27FC236}">
                <a16:creationId xmlns:a16="http://schemas.microsoft.com/office/drawing/2014/main" id="{790C6195-99ED-D465-EA99-08178411A976}"/>
              </a:ext>
            </a:extLst>
          </p:cNvPr>
          <p:cNvSpPr>
            <a:spLocks noGrp="1"/>
          </p:cNvSpPr>
          <p:nvPr>
            <p:ph idx="1"/>
          </p:nvPr>
        </p:nvSpPr>
        <p:spPr>
          <a:xfrm>
            <a:off x="1371599" y="2318197"/>
            <a:ext cx="9724031" cy="3683358"/>
          </a:xfrm>
        </p:spPr>
        <p:txBody>
          <a:bodyPr anchor="ctr">
            <a:normAutofit/>
          </a:bodyPr>
          <a:lstStyle/>
          <a:p>
            <a:endParaRPr lang="en-IN" sz="2000"/>
          </a:p>
        </p:txBody>
      </p:sp>
    </p:spTree>
    <p:extLst>
      <p:ext uri="{BB962C8B-B14F-4D97-AF65-F5344CB8AC3E}">
        <p14:creationId xmlns:p14="http://schemas.microsoft.com/office/powerpoint/2010/main" val="198240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0C15DB-37C6-34EB-DEC7-F9AED1A277E9}"/>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Sql Commands</a:t>
            </a:r>
          </a:p>
        </p:txBody>
      </p:sp>
      <p:sp>
        <p:nvSpPr>
          <p:cNvPr id="3" name="Content Placeholder 2">
            <a:extLst>
              <a:ext uri="{FF2B5EF4-FFF2-40B4-BE49-F238E27FC236}">
                <a16:creationId xmlns:a16="http://schemas.microsoft.com/office/drawing/2014/main" id="{CBEC6D99-83CB-75BB-0337-08DD01F35529}"/>
              </a:ext>
            </a:extLst>
          </p:cNvPr>
          <p:cNvSpPr>
            <a:spLocks noGrp="1"/>
          </p:cNvSpPr>
          <p:nvPr>
            <p:ph idx="1"/>
          </p:nvPr>
        </p:nvSpPr>
        <p:spPr>
          <a:xfrm>
            <a:off x="1371599" y="2318197"/>
            <a:ext cx="9724031" cy="3683358"/>
          </a:xfrm>
        </p:spPr>
        <p:txBody>
          <a:bodyPr anchor="t">
            <a:normAutofit/>
          </a:bodyPr>
          <a:lstStyle/>
          <a:p>
            <a:r>
              <a:rPr lang="en-IN" sz="2000" dirty="0"/>
              <a:t>Select, update, delete, insert into, create database, alter database, drop database, create table, alter table, drop table, create index, drop index, truncate table</a:t>
            </a:r>
          </a:p>
        </p:txBody>
      </p:sp>
    </p:spTree>
    <p:extLst>
      <p:ext uri="{BB962C8B-B14F-4D97-AF65-F5344CB8AC3E}">
        <p14:creationId xmlns:p14="http://schemas.microsoft.com/office/powerpoint/2010/main" val="2967236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ECD0C-D263-0DB3-0C84-5B87E7DD1812}"/>
              </a:ext>
            </a:extLst>
          </p:cNvPr>
          <p:cNvSpPr>
            <a:spLocks noGrp="1"/>
          </p:cNvSpPr>
          <p:nvPr>
            <p:ph type="title"/>
          </p:nvPr>
        </p:nvSpPr>
        <p:spPr/>
        <p:txBody>
          <a:bodyPr/>
          <a:lstStyle/>
          <a:p>
            <a:r>
              <a:rPr lang="en-IN" dirty="0"/>
              <a:t>SQL Constraints</a:t>
            </a:r>
          </a:p>
        </p:txBody>
      </p:sp>
      <p:sp>
        <p:nvSpPr>
          <p:cNvPr id="3" name="Content Placeholder 2">
            <a:extLst>
              <a:ext uri="{FF2B5EF4-FFF2-40B4-BE49-F238E27FC236}">
                <a16:creationId xmlns:a16="http://schemas.microsoft.com/office/drawing/2014/main" id="{CE4237C4-09BF-A379-447F-06ADB9C7EF4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4686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57FB67-6537-1781-A747-FF93DA903D63}"/>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Normalization</a:t>
            </a:r>
          </a:p>
        </p:txBody>
      </p:sp>
      <p:sp>
        <p:nvSpPr>
          <p:cNvPr id="3" name="Content Placeholder 2">
            <a:extLst>
              <a:ext uri="{FF2B5EF4-FFF2-40B4-BE49-F238E27FC236}">
                <a16:creationId xmlns:a16="http://schemas.microsoft.com/office/drawing/2014/main" id="{A9282D02-0747-E5A4-473B-9CE18F8B9F33}"/>
              </a:ext>
            </a:extLst>
          </p:cNvPr>
          <p:cNvSpPr>
            <a:spLocks noGrp="1"/>
          </p:cNvSpPr>
          <p:nvPr>
            <p:ph idx="1"/>
          </p:nvPr>
        </p:nvSpPr>
        <p:spPr>
          <a:xfrm>
            <a:off x="1371599" y="2318197"/>
            <a:ext cx="9724031" cy="3683358"/>
          </a:xfrm>
        </p:spPr>
        <p:txBody>
          <a:bodyPr anchor="ctr">
            <a:normAutofit/>
          </a:bodyPr>
          <a:lstStyle/>
          <a:p>
            <a:r>
              <a:rPr lang="en-IN" sz="2000" dirty="0"/>
              <a:t>The process of removing anomalies and organizing data to minimize redundancy is called normalization.</a:t>
            </a:r>
          </a:p>
          <a:p>
            <a:r>
              <a:rPr lang="en-IN" sz="2000" dirty="0"/>
              <a:t>Levels of Normalization:-</a:t>
            </a:r>
          </a:p>
          <a:p>
            <a:pPr lvl="1"/>
            <a:r>
              <a:rPr lang="en-IN" sz="2000" dirty="0"/>
              <a:t>1</a:t>
            </a:r>
            <a:r>
              <a:rPr lang="en-IN" sz="2000" baseline="30000" dirty="0"/>
              <a:t>st</a:t>
            </a:r>
            <a:r>
              <a:rPr lang="en-IN" sz="2000" dirty="0"/>
              <a:t> NF (First Normal Form)</a:t>
            </a:r>
          </a:p>
          <a:p>
            <a:pPr lvl="1"/>
            <a:r>
              <a:rPr lang="en-IN" sz="2000" dirty="0"/>
              <a:t>2</a:t>
            </a:r>
            <a:r>
              <a:rPr lang="en-IN" sz="2000" baseline="30000" dirty="0"/>
              <a:t>nd</a:t>
            </a:r>
            <a:r>
              <a:rPr lang="en-IN" sz="2000" dirty="0"/>
              <a:t> NF (Second Normal Form)</a:t>
            </a:r>
          </a:p>
          <a:p>
            <a:pPr lvl="1"/>
            <a:r>
              <a:rPr lang="en-IN" sz="2000" dirty="0"/>
              <a:t>3</a:t>
            </a:r>
            <a:r>
              <a:rPr lang="en-IN" sz="2000" baseline="30000" dirty="0"/>
              <a:t>rd</a:t>
            </a:r>
            <a:r>
              <a:rPr lang="en-IN" sz="2000" dirty="0"/>
              <a:t> NF (Third Normal Form)</a:t>
            </a:r>
          </a:p>
          <a:p>
            <a:pPr lvl="1"/>
            <a:r>
              <a:rPr lang="en-IN" sz="2000" dirty="0"/>
              <a:t>Boyce-</a:t>
            </a:r>
            <a:r>
              <a:rPr lang="en-IN" sz="2000" dirty="0" err="1"/>
              <a:t>codd</a:t>
            </a:r>
            <a:r>
              <a:rPr lang="en-IN" sz="2000" dirty="0"/>
              <a:t> Normal Form</a:t>
            </a:r>
          </a:p>
          <a:p>
            <a:pPr lvl="1"/>
            <a:r>
              <a:rPr lang="en-IN" sz="2000" dirty="0"/>
              <a:t>4 NF</a:t>
            </a:r>
          </a:p>
          <a:p>
            <a:pPr lvl="1"/>
            <a:r>
              <a:rPr lang="en-IN" sz="2000" dirty="0"/>
              <a:t>5 NF</a:t>
            </a:r>
          </a:p>
        </p:txBody>
      </p:sp>
    </p:spTree>
    <p:extLst>
      <p:ext uri="{BB962C8B-B14F-4D97-AF65-F5344CB8AC3E}">
        <p14:creationId xmlns:p14="http://schemas.microsoft.com/office/powerpoint/2010/main" val="3385096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A298-817F-AB90-84DC-06D8D58F4642}"/>
              </a:ext>
            </a:extLst>
          </p:cNvPr>
          <p:cNvSpPr>
            <a:spLocks noGrp="1"/>
          </p:cNvSpPr>
          <p:nvPr>
            <p:ph type="title"/>
          </p:nvPr>
        </p:nvSpPr>
        <p:spPr/>
        <p:txBody>
          <a:bodyPr/>
          <a:lstStyle/>
          <a:p>
            <a:r>
              <a:rPr lang="en-IN" dirty="0"/>
              <a:t>SQL Transaction</a:t>
            </a:r>
          </a:p>
        </p:txBody>
      </p:sp>
      <p:sp>
        <p:nvSpPr>
          <p:cNvPr id="3" name="Content Placeholder 2">
            <a:extLst>
              <a:ext uri="{FF2B5EF4-FFF2-40B4-BE49-F238E27FC236}">
                <a16:creationId xmlns:a16="http://schemas.microsoft.com/office/drawing/2014/main" id="{BEB21C4A-3F39-8749-9991-0C0E82F1BD6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33192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07A5-4CE3-3792-5502-CB624E4D7C0B}"/>
              </a:ext>
            </a:extLst>
          </p:cNvPr>
          <p:cNvSpPr>
            <a:spLocks noGrp="1"/>
          </p:cNvSpPr>
          <p:nvPr>
            <p:ph type="title"/>
          </p:nvPr>
        </p:nvSpPr>
        <p:spPr/>
        <p:txBody>
          <a:bodyPr/>
          <a:lstStyle/>
          <a:p>
            <a:r>
              <a:rPr lang="en-IN" dirty="0"/>
              <a:t>SP vs Function</a:t>
            </a:r>
          </a:p>
        </p:txBody>
      </p:sp>
      <p:sp>
        <p:nvSpPr>
          <p:cNvPr id="3" name="Content Placeholder 2">
            <a:extLst>
              <a:ext uri="{FF2B5EF4-FFF2-40B4-BE49-F238E27FC236}">
                <a16:creationId xmlns:a16="http://schemas.microsoft.com/office/drawing/2014/main" id="{2AB6EF0A-6880-8BAA-8C1A-99490F1236B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91701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060BD-076C-3540-78DC-EC3586408402}"/>
              </a:ext>
            </a:extLst>
          </p:cNvPr>
          <p:cNvSpPr>
            <a:spLocks noGrp="1"/>
          </p:cNvSpPr>
          <p:nvPr>
            <p:ph type="title"/>
          </p:nvPr>
        </p:nvSpPr>
        <p:spPr/>
        <p:txBody>
          <a:bodyPr/>
          <a:lstStyle/>
          <a:p>
            <a:r>
              <a:rPr lang="en-IN" dirty="0"/>
              <a:t>SQL Like and Wildcards \ Pattern matching</a:t>
            </a:r>
          </a:p>
        </p:txBody>
      </p:sp>
      <p:sp>
        <p:nvSpPr>
          <p:cNvPr id="3" name="Content Placeholder 2">
            <a:extLst>
              <a:ext uri="{FF2B5EF4-FFF2-40B4-BE49-F238E27FC236}">
                <a16:creationId xmlns:a16="http://schemas.microsoft.com/office/drawing/2014/main" id="{B9079EB5-8B97-7EAB-20E5-A6BEE2E4DB7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15189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B24A-AA4B-506C-5B5E-0358A1854F1C}"/>
              </a:ext>
            </a:extLst>
          </p:cNvPr>
          <p:cNvSpPr>
            <a:spLocks noGrp="1"/>
          </p:cNvSpPr>
          <p:nvPr>
            <p:ph type="title"/>
          </p:nvPr>
        </p:nvSpPr>
        <p:spPr/>
        <p:txBody>
          <a:bodyPr/>
          <a:lstStyle/>
          <a:p>
            <a:r>
              <a:rPr lang="en-IN" dirty="0"/>
              <a:t>Types of Join</a:t>
            </a:r>
          </a:p>
        </p:txBody>
      </p:sp>
      <p:sp>
        <p:nvSpPr>
          <p:cNvPr id="3" name="Content Placeholder 2">
            <a:extLst>
              <a:ext uri="{FF2B5EF4-FFF2-40B4-BE49-F238E27FC236}">
                <a16:creationId xmlns:a16="http://schemas.microsoft.com/office/drawing/2014/main" id="{28A751DA-5024-6403-CA1E-D19783981FD2}"/>
              </a:ext>
            </a:extLst>
          </p:cNvPr>
          <p:cNvSpPr>
            <a:spLocks noGrp="1"/>
          </p:cNvSpPr>
          <p:nvPr>
            <p:ph idx="1"/>
          </p:nvPr>
        </p:nvSpPr>
        <p:spPr/>
        <p:txBody>
          <a:bodyPr/>
          <a:lstStyle/>
          <a:p>
            <a:r>
              <a:rPr lang="en-IN" dirty="0"/>
              <a:t>Inner Join</a:t>
            </a:r>
          </a:p>
          <a:p>
            <a:r>
              <a:rPr lang="en-IN" dirty="0"/>
              <a:t>Outer Join</a:t>
            </a:r>
          </a:p>
          <a:p>
            <a:pPr lvl="1"/>
            <a:r>
              <a:rPr lang="en-IN" dirty="0"/>
              <a:t>Left Outer Join</a:t>
            </a:r>
          </a:p>
          <a:p>
            <a:pPr lvl="1"/>
            <a:r>
              <a:rPr lang="en-IN" dirty="0"/>
              <a:t>Right</a:t>
            </a:r>
          </a:p>
          <a:p>
            <a:pPr lvl="1"/>
            <a:r>
              <a:rPr lang="en-IN" dirty="0"/>
              <a:t>Full</a:t>
            </a:r>
          </a:p>
          <a:p>
            <a:r>
              <a:rPr lang="en-IN" dirty="0"/>
              <a:t>Self Join</a:t>
            </a:r>
          </a:p>
          <a:p>
            <a:r>
              <a:rPr lang="en-IN" dirty="0"/>
              <a:t>Cross Join</a:t>
            </a:r>
          </a:p>
        </p:txBody>
      </p:sp>
    </p:spTree>
    <p:extLst>
      <p:ext uri="{BB962C8B-B14F-4D97-AF65-F5344CB8AC3E}">
        <p14:creationId xmlns:p14="http://schemas.microsoft.com/office/powerpoint/2010/main" val="206985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2783-8EE4-2B0C-CBB2-EF8FCAB006A1}"/>
              </a:ext>
            </a:extLst>
          </p:cNvPr>
          <p:cNvSpPr>
            <a:spLocks noGrp="1"/>
          </p:cNvSpPr>
          <p:nvPr>
            <p:ph type="title"/>
          </p:nvPr>
        </p:nvSpPr>
        <p:spPr/>
        <p:txBody>
          <a:bodyPr/>
          <a:lstStyle/>
          <a:p>
            <a:r>
              <a:rPr lang="en-IN" dirty="0"/>
              <a:t>Rank vs </a:t>
            </a:r>
            <a:r>
              <a:rPr lang="en-IN" dirty="0" err="1"/>
              <a:t>Dense_Rank</a:t>
            </a:r>
            <a:r>
              <a:rPr lang="en-IN" dirty="0"/>
              <a:t>() vs </a:t>
            </a:r>
            <a:r>
              <a:rPr lang="en-IN" dirty="0" err="1"/>
              <a:t>row_number</a:t>
            </a:r>
            <a:endParaRPr lang="en-IN" dirty="0"/>
          </a:p>
        </p:txBody>
      </p:sp>
      <p:sp>
        <p:nvSpPr>
          <p:cNvPr id="3" name="Content Placeholder 2">
            <a:extLst>
              <a:ext uri="{FF2B5EF4-FFF2-40B4-BE49-F238E27FC236}">
                <a16:creationId xmlns:a16="http://schemas.microsoft.com/office/drawing/2014/main" id="{AC1FC6ED-DA3C-037E-84BB-E62C65DDB62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17732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337F-1522-8820-995B-ECFBBFA91535}"/>
              </a:ext>
            </a:extLst>
          </p:cNvPr>
          <p:cNvSpPr>
            <a:spLocks noGrp="1"/>
          </p:cNvSpPr>
          <p:nvPr>
            <p:ph type="title"/>
          </p:nvPr>
        </p:nvSpPr>
        <p:spPr/>
        <p:txBody>
          <a:bodyPr/>
          <a:lstStyle/>
          <a:p>
            <a:r>
              <a:rPr lang="en-IN" dirty="0"/>
              <a:t>SQL Statements</a:t>
            </a:r>
          </a:p>
        </p:txBody>
      </p:sp>
      <p:sp>
        <p:nvSpPr>
          <p:cNvPr id="3" name="Content Placeholder 2">
            <a:extLst>
              <a:ext uri="{FF2B5EF4-FFF2-40B4-BE49-F238E27FC236}">
                <a16:creationId xmlns:a16="http://schemas.microsoft.com/office/drawing/2014/main" id="{90D50685-6186-A080-F1F0-FD9BAE31B471}"/>
              </a:ext>
            </a:extLst>
          </p:cNvPr>
          <p:cNvSpPr>
            <a:spLocks noGrp="1"/>
          </p:cNvSpPr>
          <p:nvPr>
            <p:ph idx="1"/>
          </p:nvPr>
        </p:nvSpPr>
        <p:spPr/>
        <p:txBody>
          <a:bodyPr/>
          <a:lstStyle/>
          <a:p>
            <a:r>
              <a:rPr lang="en-IN" dirty="0"/>
              <a:t>DML</a:t>
            </a:r>
          </a:p>
          <a:p>
            <a:r>
              <a:rPr lang="en-IN" dirty="0"/>
              <a:t>DDL</a:t>
            </a:r>
          </a:p>
          <a:p>
            <a:r>
              <a:rPr lang="en-IN" dirty="0"/>
              <a:t>DQL</a:t>
            </a:r>
          </a:p>
          <a:p>
            <a:r>
              <a:rPr lang="en-IN" dirty="0"/>
              <a:t>DCL</a:t>
            </a:r>
          </a:p>
          <a:p>
            <a:r>
              <a:rPr lang="en-IN" dirty="0"/>
              <a:t>TCL</a:t>
            </a:r>
          </a:p>
        </p:txBody>
      </p:sp>
    </p:spTree>
    <p:extLst>
      <p:ext uri="{BB962C8B-B14F-4D97-AF65-F5344CB8AC3E}">
        <p14:creationId xmlns:p14="http://schemas.microsoft.com/office/powerpoint/2010/main" val="1076747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79DF-24D9-03E9-1552-456063F3A28D}"/>
              </a:ext>
            </a:extLst>
          </p:cNvPr>
          <p:cNvSpPr>
            <a:spLocks noGrp="1"/>
          </p:cNvSpPr>
          <p:nvPr>
            <p:ph type="title"/>
          </p:nvPr>
        </p:nvSpPr>
        <p:spPr/>
        <p:txBody>
          <a:bodyPr/>
          <a:lstStyle/>
          <a:p>
            <a:r>
              <a:rPr lang="en-IN" dirty="0"/>
              <a:t>Types of Indexes</a:t>
            </a:r>
          </a:p>
        </p:txBody>
      </p:sp>
      <p:sp>
        <p:nvSpPr>
          <p:cNvPr id="3" name="Content Placeholder 2">
            <a:extLst>
              <a:ext uri="{FF2B5EF4-FFF2-40B4-BE49-F238E27FC236}">
                <a16:creationId xmlns:a16="http://schemas.microsoft.com/office/drawing/2014/main" id="{45B8A35B-620E-9A1F-BE3F-15E185966A28}"/>
              </a:ext>
            </a:extLst>
          </p:cNvPr>
          <p:cNvSpPr>
            <a:spLocks noGrp="1"/>
          </p:cNvSpPr>
          <p:nvPr>
            <p:ph idx="1"/>
          </p:nvPr>
        </p:nvSpPr>
        <p:spPr/>
        <p:txBody>
          <a:bodyPr/>
          <a:lstStyle/>
          <a:p>
            <a:r>
              <a:rPr lang="en-IN" dirty="0"/>
              <a:t>Unique Index</a:t>
            </a:r>
          </a:p>
          <a:p>
            <a:r>
              <a:rPr lang="en-IN" dirty="0"/>
              <a:t>Clustered Index</a:t>
            </a:r>
          </a:p>
          <a:p>
            <a:r>
              <a:rPr lang="en-IN" dirty="0"/>
              <a:t>Non-Clustered Index</a:t>
            </a:r>
          </a:p>
        </p:txBody>
      </p:sp>
    </p:spTree>
    <p:extLst>
      <p:ext uri="{BB962C8B-B14F-4D97-AF65-F5344CB8AC3E}">
        <p14:creationId xmlns:p14="http://schemas.microsoft.com/office/powerpoint/2010/main" val="3873391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DFAB-A4DC-811A-4A0C-0F631F3AB7D3}"/>
              </a:ext>
            </a:extLst>
          </p:cNvPr>
          <p:cNvSpPr>
            <a:spLocks noGrp="1"/>
          </p:cNvSpPr>
          <p:nvPr>
            <p:ph type="title"/>
          </p:nvPr>
        </p:nvSpPr>
        <p:spPr/>
        <p:txBody>
          <a:bodyPr/>
          <a:lstStyle/>
          <a:p>
            <a:r>
              <a:rPr lang="en-IN" dirty="0"/>
              <a:t>How to show table Structure by command?</a:t>
            </a:r>
          </a:p>
        </p:txBody>
      </p:sp>
      <p:sp>
        <p:nvSpPr>
          <p:cNvPr id="3" name="Content Placeholder 2">
            <a:extLst>
              <a:ext uri="{FF2B5EF4-FFF2-40B4-BE49-F238E27FC236}">
                <a16:creationId xmlns:a16="http://schemas.microsoft.com/office/drawing/2014/main" id="{D850ACB7-50D4-FBB4-5CA5-603FF526E378}"/>
              </a:ext>
            </a:extLst>
          </p:cNvPr>
          <p:cNvSpPr>
            <a:spLocks noGrp="1"/>
          </p:cNvSpPr>
          <p:nvPr>
            <p:ph idx="1"/>
          </p:nvPr>
        </p:nvSpPr>
        <p:spPr/>
        <p:txBody>
          <a:bodyPr/>
          <a:lstStyle/>
          <a:p>
            <a:r>
              <a:rPr lang="en-IN" dirty="0"/>
              <a:t>Exec </a:t>
            </a:r>
            <a:r>
              <a:rPr lang="en-IN" dirty="0" err="1"/>
              <a:t>sp_help</a:t>
            </a:r>
            <a:r>
              <a:rPr lang="en-IN" dirty="0"/>
              <a:t> </a:t>
            </a:r>
            <a:r>
              <a:rPr lang="en-IN" dirty="0" err="1"/>
              <a:t>TableName</a:t>
            </a:r>
            <a:endParaRPr lang="en-IN" dirty="0"/>
          </a:p>
        </p:txBody>
      </p:sp>
    </p:spTree>
    <p:extLst>
      <p:ext uri="{BB962C8B-B14F-4D97-AF65-F5344CB8AC3E}">
        <p14:creationId xmlns:p14="http://schemas.microsoft.com/office/powerpoint/2010/main" val="1893564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0BED-A2F5-C697-119C-DD9E266F9F11}"/>
              </a:ext>
            </a:extLst>
          </p:cNvPr>
          <p:cNvSpPr>
            <a:spLocks noGrp="1"/>
          </p:cNvSpPr>
          <p:nvPr>
            <p:ph type="title"/>
          </p:nvPr>
        </p:nvSpPr>
        <p:spPr/>
        <p:txBody>
          <a:bodyPr/>
          <a:lstStyle/>
          <a:p>
            <a:r>
              <a:rPr lang="en-IN" dirty="0"/>
              <a:t>Dynamic SQL commands using </a:t>
            </a:r>
            <a:r>
              <a:rPr lang="en-IN" dirty="0" err="1"/>
              <a:t>sp_excutesql</a:t>
            </a:r>
            <a:endParaRPr lang="en-IN" dirty="0"/>
          </a:p>
        </p:txBody>
      </p:sp>
      <p:sp>
        <p:nvSpPr>
          <p:cNvPr id="3" name="Content Placeholder 2">
            <a:extLst>
              <a:ext uri="{FF2B5EF4-FFF2-40B4-BE49-F238E27FC236}">
                <a16:creationId xmlns:a16="http://schemas.microsoft.com/office/drawing/2014/main" id="{55668670-5739-7440-0F82-8696719B2A2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04557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ADAB-DE4A-64D3-312C-1213213E2204}"/>
              </a:ext>
            </a:extLst>
          </p:cNvPr>
          <p:cNvSpPr>
            <a:spLocks noGrp="1"/>
          </p:cNvSpPr>
          <p:nvPr>
            <p:ph type="title"/>
          </p:nvPr>
        </p:nvSpPr>
        <p:spPr/>
        <p:txBody>
          <a:bodyPr/>
          <a:lstStyle/>
          <a:p>
            <a:r>
              <a:rPr lang="en-IN" dirty="0"/>
              <a:t>Composite Key</a:t>
            </a:r>
          </a:p>
        </p:txBody>
      </p:sp>
      <p:sp>
        <p:nvSpPr>
          <p:cNvPr id="3" name="Content Placeholder 2">
            <a:extLst>
              <a:ext uri="{FF2B5EF4-FFF2-40B4-BE49-F238E27FC236}">
                <a16:creationId xmlns:a16="http://schemas.microsoft.com/office/drawing/2014/main" id="{106EE9D5-19BF-2641-326B-A0ABC3F9B26B}"/>
              </a:ext>
            </a:extLst>
          </p:cNvPr>
          <p:cNvSpPr>
            <a:spLocks noGrp="1"/>
          </p:cNvSpPr>
          <p:nvPr>
            <p:ph idx="1"/>
          </p:nvPr>
        </p:nvSpPr>
        <p:spPr/>
        <p:txBody>
          <a:bodyPr>
            <a:normAutofit fontScale="92500" lnSpcReduction="10000"/>
          </a:bodyPr>
          <a:lstStyle/>
          <a:p>
            <a:r>
              <a:rPr lang="en-IN" dirty="0"/>
              <a:t>When multiple columns are defined as Primary Key, then it is called Composite Key.</a:t>
            </a:r>
          </a:p>
          <a:p>
            <a:r>
              <a:rPr lang="en-IN" dirty="0"/>
              <a:t>A composite Key is a combination of two or more columns in a table that can be used to uniquely identify each row in the table.</a:t>
            </a:r>
          </a:p>
          <a:p>
            <a:r>
              <a:rPr lang="en-IN" dirty="0"/>
              <a:t>Example:-</a:t>
            </a:r>
          </a:p>
          <a:p>
            <a:pPr marL="457200" lvl="1" indent="0">
              <a:buNone/>
            </a:pPr>
            <a:r>
              <a:rPr lang="en-IN" dirty="0"/>
              <a:t>Create Table </a:t>
            </a:r>
            <a:r>
              <a:rPr lang="en-IN" dirty="0" err="1"/>
              <a:t>Table_Name</a:t>
            </a:r>
            <a:endParaRPr lang="en-IN" dirty="0"/>
          </a:p>
          <a:p>
            <a:pPr marL="457200" lvl="1" indent="0">
              <a:buNone/>
            </a:pPr>
            <a:r>
              <a:rPr lang="en-IN" dirty="0"/>
              <a:t>(</a:t>
            </a:r>
          </a:p>
          <a:p>
            <a:pPr marL="914400" lvl="2" indent="0">
              <a:buNone/>
            </a:pPr>
            <a:r>
              <a:rPr lang="en-IN" dirty="0"/>
              <a:t>Column1 datatype,</a:t>
            </a:r>
          </a:p>
          <a:p>
            <a:pPr marL="914400" lvl="2" indent="0">
              <a:buNone/>
            </a:pPr>
            <a:r>
              <a:rPr lang="en-IN" dirty="0"/>
              <a:t>Column2 datatype,</a:t>
            </a:r>
          </a:p>
          <a:p>
            <a:pPr marL="914400" lvl="2" indent="0">
              <a:buNone/>
            </a:pPr>
            <a:r>
              <a:rPr lang="en-IN" dirty="0"/>
              <a:t>Column3 datatype,</a:t>
            </a:r>
          </a:p>
          <a:p>
            <a:pPr marL="914400" lvl="2" indent="0">
              <a:buNone/>
            </a:pPr>
            <a:r>
              <a:rPr lang="en-IN" dirty="0"/>
              <a:t>Primary key(Column1,Column2)</a:t>
            </a:r>
          </a:p>
          <a:p>
            <a:pPr marL="457200" lvl="1" indent="0">
              <a:buNone/>
            </a:pPr>
            <a:r>
              <a:rPr lang="en-IN" dirty="0"/>
              <a:t>)</a:t>
            </a:r>
          </a:p>
          <a:p>
            <a:pPr marL="457200" lvl="1" indent="0">
              <a:buNone/>
            </a:pPr>
            <a:endParaRPr lang="en-IN" dirty="0"/>
          </a:p>
          <a:p>
            <a:pPr lvl="1"/>
            <a:endParaRPr lang="en-IN" dirty="0"/>
          </a:p>
        </p:txBody>
      </p:sp>
    </p:spTree>
    <p:extLst>
      <p:ext uri="{BB962C8B-B14F-4D97-AF65-F5344CB8AC3E}">
        <p14:creationId xmlns:p14="http://schemas.microsoft.com/office/powerpoint/2010/main" val="24670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6E00CF-B993-794C-C809-7DA8917BA0A2}"/>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Server Type</a:t>
            </a:r>
            <a:endParaRPr lang="en-IN" sz="4000" dirty="0">
              <a:solidFill>
                <a:srgbClr val="FFFFFF"/>
              </a:solidFill>
            </a:endParaRPr>
          </a:p>
        </p:txBody>
      </p:sp>
      <p:graphicFrame>
        <p:nvGraphicFramePr>
          <p:cNvPr id="5" name="Content Placeholder 2">
            <a:extLst>
              <a:ext uri="{FF2B5EF4-FFF2-40B4-BE49-F238E27FC236}">
                <a16:creationId xmlns:a16="http://schemas.microsoft.com/office/drawing/2014/main" id="{21DB1A8C-89AB-3293-2547-E0F7425DB3EE}"/>
              </a:ext>
            </a:extLst>
          </p:cNvPr>
          <p:cNvGraphicFramePr>
            <a:graphicFrameLocks noGrp="1"/>
          </p:cNvGraphicFramePr>
          <p:nvPr>
            <p:ph idx="1"/>
            <p:extLst>
              <p:ext uri="{D42A27DB-BD31-4B8C-83A1-F6EECF244321}">
                <p14:modId xmlns:p14="http://schemas.microsoft.com/office/powerpoint/2010/main" val="100617092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193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91BD0-4639-F48C-0882-851BA0805994}"/>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Database Engine</a:t>
            </a:r>
            <a:endParaRPr lang="en-IN" sz="4000" dirty="0">
              <a:solidFill>
                <a:srgbClr val="FFFFFF"/>
              </a:solidFill>
            </a:endParaRPr>
          </a:p>
        </p:txBody>
      </p:sp>
      <p:sp>
        <p:nvSpPr>
          <p:cNvPr id="3" name="Content Placeholder 2">
            <a:extLst>
              <a:ext uri="{FF2B5EF4-FFF2-40B4-BE49-F238E27FC236}">
                <a16:creationId xmlns:a16="http://schemas.microsoft.com/office/drawing/2014/main" id="{5E52751C-2C16-902D-DFA0-B8F699765098}"/>
              </a:ext>
            </a:extLst>
          </p:cNvPr>
          <p:cNvSpPr>
            <a:spLocks noGrp="1"/>
          </p:cNvSpPr>
          <p:nvPr>
            <p:ph idx="1"/>
          </p:nvPr>
        </p:nvSpPr>
        <p:spPr>
          <a:xfrm>
            <a:off x="1371599" y="2318197"/>
            <a:ext cx="9724031" cy="3683358"/>
          </a:xfrm>
        </p:spPr>
        <p:txBody>
          <a:bodyPr anchor="t">
            <a:normAutofit/>
          </a:bodyPr>
          <a:lstStyle/>
          <a:p>
            <a:r>
              <a:rPr lang="en-US" sz="2400" b="0" i="0" dirty="0">
                <a:solidFill>
                  <a:srgbClr val="202124"/>
                </a:solidFill>
                <a:effectLst/>
                <a:latin typeface="Google Sans"/>
              </a:rPr>
              <a:t>The Database Engine component of SQL Server is </a:t>
            </a:r>
            <a:r>
              <a:rPr lang="en-US" sz="2400" b="0" i="0" dirty="0">
                <a:solidFill>
                  <a:srgbClr val="040C28"/>
                </a:solidFill>
                <a:effectLst/>
                <a:latin typeface="Google Sans"/>
              </a:rPr>
              <a:t>the core service for storing, processing, and securing data</a:t>
            </a:r>
            <a:r>
              <a:rPr lang="en-US" sz="2400" b="0" i="0" dirty="0">
                <a:solidFill>
                  <a:srgbClr val="202124"/>
                </a:solidFill>
                <a:effectLst/>
                <a:latin typeface="Google Sans"/>
              </a:rPr>
              <a:t>. The Database Engine provides controlled access and rapid transaction processing to meet the requirements of the most demanding data consuming applications in your enterprise.</a:t>
            </a:r>
            <a:endParaRPr lang="en-IN" sz="2400" dirty="0"/>
          </a:p>
        </p:txBody>
      </p:sp>
    </p:spTree>
    <p:extLst>
      <p:ext uri="{BB962C8B-B14F-4D97-AF65-F5344CB8AC3E}">
        <p14:creationId xmlns:p14="http://schemas.microsoft.com/office/powerpoint/2010/main" val="10679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EF1E4-EB5C-E8C7-8734-1A9C47D24593}"/>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integration services</a:t>
            </a:r>
          </a:p>
        </p:txBody>
      </p:sp>
      <p:sp>
        <p:nvSpPr>
          <p:cNvPr id="3" name="Content Placeholder 2">
            <a:extLst>
              <a:ext uri="{FF2B5EF4-FFF2-40B4-BE49-F238E27FC236}">
                <a16:creationId xmlns:a16="http://schemas.microsoft.com/office/drawing/2014/main" id="{223E0F87-D0FB-7761-4430-7C8F9243359F}"/>
              </a:ext>
            </a:extLst>
          </p:cNvPr>
          <p:cNvSpPr>
            <a:spLocks noGrp="1"/>
          </p:cNvSpPr>
          <p:nvPr>
            <p:ph idx="1"/>
          </p:nvPr>
        </p:nvSpPr>
        <p:spPr>
          <a:xfrm>
            <a:off x="1371599" y="2318197"/>
            <a:ext cx="9724031" cy="3683358"/>
          </a:xfrm>
        </p:spPr>
        <p:txBody>
          <a:bodyPr anchor="t">
            <a:normAutofit/>
          </a:bodyPr>
          <a:lstStyle/>
          <a:p>
            <a:r>
              <a:rPr lang="en-US" sz="2400" b="0" i="0" dirty="0">
                <a:effectLst/>
                <a:latin typeface="Google Sans"/>
              </a:rPr>
              <a:t>SQL Server Integration Services is a platform for building enterprise-level data integration and data transformations solutions. Use Integration Services to solve complex business problems by copying or downloading files, loading data warehouses, cleansing and mining data, and managing SQL Server objects and data.</a:t>
            </a:r>
            <a:endParaRPr lang="en-IN" sz="2400" dirty="0"/>
          </a:p>
        </p:txBody>
      </p:sp>
    </p:spTree>
    <p:extLst>
      <p:ext uri="{BB962C8B-B14F-4D97-AF65-F5344CB8AC3E}">
        <p14:creationId xmlns:p14="http://schemas.microsoft.com/office/powerpoint/2010/main" val="190229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916C7-EBC7-C3D2-A0C1-2EC0B4B35A48}"/>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analysis services</a:t>
            </a:r>
          </a:p>
        </p:txBody>
      </p:sp>
      <p:sp>
        <p:nvSpPr>
          <p:cNvPr id="3" name="Content Placeholder 2">
            <a:extLst>
              <a:ext uri="{FF2B5EF4-FFF2-40B4-BE49-F238E27FC236}">
                <a16:creationId xmlns:a16="http://schemas.microsoft.com/office/drawing/2014/main" id="{9A782F82-19F1-EF45-F231-796156E8B64E}"/>
              </a:ext>
            </a:extLst>
          </p:cNvPr>
          <p:cNvSpPr>
            <a:spLocks noGrp="1"/>
          </p:cNvSpPr>
          <p:nvPr>
            <p:ph idx="1"/>
          </p:nvPr>
        </p:nvSpPr>
        <p:spPr>
          <a:xfrm>
            <a:off x="1371599" y="2318197"/>
            <a:ext cx="9724031" cy="3683358"/>
          </a:xfrm>
        </p:spPr>
        <p:txBody>
          <a:bodyPr anchor="t">
            <a:normAutofit/>
          </a:bodyPr>
          <a:lstStyle/>
          <a:p>
            <a:r>
              <a:rPr lang="en-US" sz="2000" b="0" i="0" dirty="0">
                <a:effectLst/>
                <a:latin typeface="Google Sans"/>
              </a:rPr>
              <a:t>Analysis Services is an analytical data engine (</a:t>
            </a:r>
            <a:r>
              <a:rPr lang="en-US" sz="2000" b="0" i="0" dirty="0" err="1">
                <a:effectLst/>
                <a:latin typeface="Google Sans"/>
              </a:rPr>
              <a:t>VertiPaq</a:t>
            </a:r>
            <a:r>
              <a:rPr lang="en-US" sz="2000" b="0" i="0" dirty="0">
                <a:effectLst/>
                <a:latin typeface="Google Sans"/>
              </a:rPr>
              <a:t>) used in decision support and business analytics. It provides enterprise-grade semantic data models for business reports and client applications such as Power BI, Excel, Reporting Services reports, and other data visualization tools.</a:t>
            </a:r>
            <a:endParaRPr lang="en-IN" sz="2000" dirty="0"/>
          </a:p>
        </p:txBody>
      </p:sp>
    </p:spTree>
    <p:extLst>
      <p:ext uri="{BB962C8B-B14F-4D97-AF65-F5344CB8AC3E}">
        <p14:creationId xmlns:p14="http://schemas.microsoft.com/office/powerpoint/2010/main" val="986482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6C00B-2921-13D8-4A4B-5DFF94EFC53E}"/>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reporting services</a:t>
            </a:r>
          </a:p>
        </p:txBody>
      </p:sp>
      <p:sp>
        <p:nvSpPr>
          <p:cNvPr id="3" name="Content Placeholder 2">
            <a:extLst>
              <a:ext uri="{FF2B5EF4-FFF2-40B4-BE49-F238E27FC236}">
                <a16:creationId xmlns:a16="http://schemas.microsoft.com/office/drawing/2014/main" id="{652DBB86-FE8E-D506-6207-4CE1510ABBB6}"/>
              </a:ext>
            </a:extLst>
          </p:cNvPr>
          <p:cNvSpPr>
            <a:spLocks noGrp="1"/>
          </p:cNvSpPr>
          <p:nvPr>
            <p:ph idx="1"/>
          </p:nvPr>
        </p:nvSpPr>
        <p:spPr>
          <a:xfrm>
            <a:off x="1371599" y="2318197"/>
            <a:ext cx="9724031" cy="3683358"/>
          </a:xfrm>
        </p:spPr>
        <p:txBody>
          <a:bodyPr anchor="t">
            <a:normAutofit/>
          </a:bodyPr>
          <a:lstStyle/>
          <a:p>
            <a:r>
              <a:rPr lang="en-US" sz="2000" b="1" i="0" dirty="0">
                <a:effectLst/>
                <a:latin typeface="Source Sans Pro" panose="020B0503030403020204" pitchFamily="34" charset="0"/>
              </a:rPr>
              <a:t>SSRS stands for SQL Server Reporting Services</a:t>
            </a:r>
            <a:r>
              <a:rPr lang="en-US" sz="2000" b="0" i="0" dirty="0">
                <a:effectLst/>
                <a:latin typeface="Source Sans Pro" panose="020B0503030403020204" pitchFamily="34" charset="0"/>
              </a:rPr>
              <a:t> is a reporting software that allows you to produce formatted reports with tables in the form of data, graph, images, and charts. These reports are hosted on a server that can be executed any time using parameters defined by the users. It is part of Microsoft SQL Server Services suite.</a:t>
            </a:r>
            <a:endParaRPr lang="en-IN" sz="2000" dirty="0"/>
          </a:p>
        </p:txBody>
      </p:sp>
    </p:spTree>
    <p:extLst>
      <p:ext uri="{BB962C8B-B14F-4D97-AF65-F5344CB8AC3E}">
        <p14:creationId xmlns:p14="http://schemas.microsoft.com/office/powerpoint/2010/main" val="90704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6392D-969B-BBB8-FFD2-92BAAC1238BE}"/>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Indexing</a:t>
            </a:r>
          </a:p>
        </p:txBody>
      </p:sp>
      <p:sp>
        <p:nvSpPr>
          <p:cNvPr id="3" name="Content Placeholder 2">
            <a:extLst>
              <a:ext uri="{FF2B5EF4-FFF2-40B4-BE49-F238E27FC236}">
                <a16:creationId xmlns:a16="http://schemas.microsoft.com/office/drawing/2014/main" id="{FB0ECE33-65C1-8895-29DE-6A16A7A13517}"/>
              </a:ext>
            </a:extLst>
          </p:cNvPr>
          <p:cNvSpPr>
            <a:spLocks noGrp="1"/>
          </p:cNvSpPr>
          <p:nvPr>
            <p:ph idx="1"/>
          </p:nvPr>
        </p:nvSpPr>
        <p:spPr>
          <a:xfrm>
            <a:off x="1371599" y="2318197"/>
            <a:ext cx="9724031" cy="3683358"/>
          </a:xfrm>
        </p:spPr>
        <p:txBody>
          <a:bodyPr anchor="t">
            <a:normAutofit/>
          </a:bodyPr>
          <a:lstStyle/>
          <a:p>
            <a:r>
              <a:rPr lang="en-IN" sz="2000" dirty="0"/>
              <a:t>Use to quickly retrieve the data.</a:t>
            </a:r>
          </a:p>
          <a:p>
            <a:r>
              <a:rPr lang="en-IN" sz="2000" dirty="0" err="1"/>
              <a:t>Sql</a:t>
            </a:r>
            <a:r>
              <a:rPr lang="en-IN" sz="2000" dirty="0"/>
              <a:t> page size 8kb(data is internally stored in a </a:t>
            </a:r>
            <a:r>
              <a:rPr lang="en-IN" sz="2000" dirty="0" err="1"/>
              <a:t>sql</a:t>
            </a:r>
            <a:r>
              <a:rPr lang="en-IN" sz="2000" dirty="0"/>
              <a:t> server database in “page”)</a:t>
            </a:r>
          </a:p>
          <a:p>
            <a:r>
              <a:rPr lang="en-IN" sz="2000" dirty="0"/>
              <a:t>Types of Indexes:-</a:t>
            </a:r>
          </a:p>
          <a:p>
            <a:pPr lvl="1"/>
            <a:r>
              <a:rPr lang="en-IN" sz="2000" dirty="0"/>
              <a:t>Clustered Index</a:t>
            </a:r>
          </a:p>
          <a:p>
            <a:pPr lvl="1"/>
            <a:r>
              <a:rPr lang="en-IN" sz="2000" dirty="0"/>
              <a:t>Non-Clustered Index</a:t>
            </a:r>
          </a:p>
        </p:txBody>
      </p:sp>
    </p:spTree>
    <p:extLst>
      <p:ext uri="{BB962C8B-B14F-4D97-AF65-F5344CB8AC3E}">
        <p14:creationId xmlns:p14="http://schemas.microsoft.com/office/powerpoint/2010/main" val="3236638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3915</TotalTime>
  <Words>1268</Words>
  <Application>Microsoft Office PowerPoint</Application>
  <PresentationFormat>Widescreen</PresentationFormat>
  <Paragraphs>207</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Consolas</vt:lpstr>
      <vt:lpstr>Google Sans</vt:lpstr>
      <vt:lpstr>Source Sans Pro</vt:lpstr>
      <vt:lpstr>Office Theme</vt:lpstr>
      <vt:lpstr>SQL(Structured Query Language)</vt:lpstr>
      <vt:lpstr>SQL SERVER Components</vt:lpstr>
      <vt:lpstr>Normalization</vt:lpstr>
      <vt:lpstr>Server Type</vt:lpstr>
      <vt:lpstr>Database Engine</vt:lpstr>
      <vt:lpstr>integration services</vt:lpstr>
      <vt:lpstr>analysis services</vt:lpstr>
      <vt:lpstr>reporting services</vt:lpstr>
      <vt:lpstr>Indexing</vt:lpstr>
      <vt:lpstr>Difference between Clustered and Non-clustered index?</vt:lpstr>
      <vt:lpstr>Types of Triggers</vt:lpstr>
      <vt:lpstr>DML(Data Manipulation Language)</vt:lpstr>
      <vt:lpstr>DML Example</vt:lpstr>
      <vt:lpstr>DDL(Data Definition Language)</vt:lpstr>
      <vt:lpstr>PowerPoint Presentation</vt:lpstr>
      <vt:lpstr>EVENTDATA()</vt:lpstr>
      <vt:lpstr>Trigger_event_types</vt:lpstr>
      <vt:lpstr>DATEDIFF_BIG vs DATEDIFF</vt:lpstr>
      <vt:lpstr>Table Types</vt:lpstr>
      <vt:lpstr>PowerPoint Presentation</vt:lpstr>
      <vt:lpstr>Heap in sql server</vt:lpstr>
      <vt:lpstr>Table Scan</vt:lpstr>
      <vt:lpstr>Data Types</vt:lpstr>
      <vt:lpstr>Data Type</vt:lpstr>
      <vt:lpstr>Types of Keys</vt:lpstr>
      <vt:lpstr>Types of Function</vt:lpstr>
      <vt:lpstr>What is the difference between join &amp; Union?</vt:lpstr>
      <vt:lpstr>Sql Commands</vt:lpstr>
      <vt:lpstr>SQL Constraints</vt:lpstr>
      <vt:lpstr>SQL Transaction</vt:lpstr>
      <vt:lpstr>SP vs Function</vt:lpstr>
      <vt:lpstr>SQL Like and Wildcards \ Pattern matching</vt:lpstr>
      <vt:lpstr>Types of Join</vt:lpstr>
      <vt:lpstr>Rank vs Dense_Rank() vs row_number</vt:lpstr>
      <vt:lpstr>SQL Statements</vt:lpstr>
      <vt:lpstr>Types of Indexes</vt:lpstr>
      <vt:lpstr>How to show table Structure by command?</vt:lpstr>
      <vt:lpstr>Dynamic SQL commands using sp_excutesql</vt:lpstr>
      <vt:lpstr>Composite Key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DATEDIFF_BIG vs DATEDIFF</dc:title>
  <dc:creator>CHAUDHARY, VIKASH</dc:creator>
  <cp:lastModifiedBy>CHAUDHARY, VIKASH</cp:lastModifiedBy>
  <cp:revision>34</cp:revision>
  <dcterms:created xsi:type="dcterms:W3CDTF">2023-03-05T15:14:24Z</dcterms:created>
  <dcterms:modified xsi:type="dcterms:W3CDTF">2023-03-19T08:41:42Z</dcterms:modified>
</cp:coreProperties>
</file>