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8" r:id="rId4"/>
    <p:sldId id="263" r:id="rId5"/>
    <p:sldId id="258" r:id="rId6"/>
    <p:sldId id="262" r:id="rId7"/>
    <p:sldId id="259" r:id="rId8"/>
    <p:sldId id="260" r:id="rId9"/>
    <p:sldId id="261"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48D0-6ADB-70B0-8F25-D9B458DF2B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9E1503-2429-DE6C-2407-C5B8B986F6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18B7B5-48FB-4E0E-C113-39B3BAD47982}"/>
              </a:ext>
            </a:extLst>
          </p:cNvPr>
          <p:cNvSpPr>
            <a:spLocks noGrp="1"/>
          </p:cNvSpPr>
          <p:nvPr>
            <p:ph type="dt" sz="half" idx="10"/>
          </p:nvPr>
        </p:nvSpPr>
        <p:spPr/>
        <p:txBody>
          <a:bodyPr/>
          <a:lstStyle/>
          <a:p>
            <a:fld id="{855F239C-734A-4CF1-A60A-72A09F67217F}" type="datetimeFigureOut">
              <a:rPr lang="en-IN" smtClean="0"/>
              <a:t>17-04-2023</a:t>
            </a:fld>
            <a:endParaRPr lang="en-IN"/>
          </a:p>
        </p:txBody>
      </p:sp>
      <p:sp>
        <p:nvSpPr>
          <p:cNvPr id="5" name="Footer Placeholder 4">
            <a:extLst>
              <a:ext uri="{FF2B5EF4-FFF2-40B4-BE49-F238E27FC236}">
                <a16:creationId xmlns:a16="http://schemas.microsoft.com/office/drawing/2014/main" id="{289CE21E-E6A4-9E8E-6C38-D483AEA33F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7C7CA6-ECB8-EAF1-2583-7DB1A59C129D}"/>
              </a:ext>
            </a:extLst>
          </p:cNvPr>
          <p:cNvSpPr>
            <a:spLocks noGrp="1"/>
          </p:cNvSpPr>
          <p:nvPr>
            <p:ph type="sldNum" sz="quarter" idx="12"/>
          </p:nvPr>
        </p:nvSpPr>
        <p:spPr/>
        <p:txBody>
          <a:bodyPr/>
          <a:lstStyle/>
          <a:p>
            <a:fld id="{160F92D0-5F67-49F2-B9BF-2271755B1746}" type="slidenum">
              <a:rPr lang="en-IN" smtClean="0"/>
              <a:t>‹#›</a:t>
            </a:fld>
            <a:endParaRPr lang="en-IN"/>
          </a:p>
        </p:txBody>
      </p:sp>
    </p:spTree>
    <p:extLst>
      <p:ext uri="{BB962C8B-B14F-4D97-AF65-F5344CB8AC3E}">
        <p14:creationId xmlns:p14="http://schemas.microsoft.com/office/powerpoint/2010/main" val="3982745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B2E7F-7CC5-803E-E15A-3C94979970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5AC0E0-8A42-2495-A6CC-5091C55410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CE3FBA-695B-A5AE-3CFC-27004F22F238}"/>
              </a:ext>
            </a:extLst>
          </p:cNvPr>
          <p:cNvSpPr>
            <a:spLocks noGrp="1"/>
          </p:cNvSpPr>
          <p:nvPr>
            <p:ph type="dt" sz="half" idx="10"/>
          </p:nvPr>
        </p:nvSpPr>
        <p:spPr/>
        <p:txBody>
          <a:bodyPr/>
          <a:lstStyle/>
          <a:p>
            <a:fld id="{855F239C-734A-4CF1-A60A-72A09F67217F}" type="datetimeFigureOut">
              <a:rPr lang="en-IN" smtClean="0"/>
              <a:t>17-04-2023</a:t>
            </a:fld>
            <a:endParaRPr lang="en-IN"/>
          </a:p>
        </p:txBody>
      </p:sp>
      <p:sp>
        <p:nvSpPr>
          <p:cNvPr id="5" name="Footer Placeholder 4">
            <a:extLst>
              <a:ext uri="{FF2B5EF4-FFF2-40B4-BE49-F238E27FC236}">
                <a16:creationId xmlns:a16="http://schemas.microsoft.com/office/drawing/2014/main" id="{E0B08095-DB23-3D24-FBA6-6D090560A5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ACEC10-EA3B-C98C-483B-3B3E6B1EC89D}"/>
              </a:ext>
            </a:extLst>
          </p:cNvPr>
          <p:cNvSpPr>
            <a:spLocks noGrp="1"/>
          </p:cNvSpPr>
          <p:nvPr>
            <p:ph type="sldNum" sz="quarter" idx="12"/>
          </p:nvPr>
        </p:nvSpPr>
        <p:spPr/>
        <p:txBody>
          <a:bodyPr/>
          <a:lstStyle/>
          <a:p>
            <a:fld id="{160F92D0-5F67-49F2-B9BF-2271755B1746}" type="slidenum">
              <a:rPr lang="en-IN" smtClean="0"/>
              <a:t>‹#›</a:t>
            </a:fld>
            <a:endParaRPr lang="en-IN"/>
          </a:p>
        </p:txBody>
      </p:sp>
    </p:spTree>
    <p:extLst>
      <p:ext uri="{BB962C8B-B14F-4D97-AF65-F5344CB8AC3E}">
        <p14:creationId xmlns:p14="http://schemas.microsoft.com/office/powerpoint/2010/main" val="3097594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3FC7A1-2FCB-63A2-97AB-4A795FF1B5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300B74-1FEF-B094-F69E-05D7B76347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E5EDBB-E876-1A4E-E33A-B691812291DA}"/>
              </a:ext>
            </a:extLst>
          </p:cNvPr>
          <p:cNvSpPr>
            <a:spLocks noGrp="1"/>
          </p:cNvSpPr>
          <p:nvPr>
            <p:ph type="dt" sz="half" idx="10"/>
          </p:nvPr>
        </p:nvSpPr>
        <p:spPr/>
        <p:txBody>
          <a:bodyPr/>
          <a:lstStyle/>
          <a:p>
            <a:fld id="{855F239C-734A-4CF1-A60A-72A09F67217F}" type="datetimeFigureOut">
              <a:rPr lang="en-IN" smtClean="0"/>
              <a:t>17-04-2023</a:t>
            </a:fld>
            <a:endParaRPr lang="en-IN"/>
          </a:p>
        </p:txBody>
      </p:sp>
      <p:sp>
        <p:nvSpPr>
          <p:cNvPr id="5" name="Footer Placeholder 4">
            <a:extLst>
              <a:ext uri="{FF2B5EF4-FFF2-40B4-BE49-F238E27FC236}">
                <a16:creationId xmlns:a16="http://schemas.microsoft.com/office/drawing/2014/main" id="{39AA0A3F-E132-1516-6851-587F52C3EF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B3487F-DB7D-0B7D-544F-14302FF2F44C}"/>
              </a:ext>
            </a:extLst>
          </p:cNvPr>
          <p:cNvSpPr>
            <a:spLocks noGrp="1"/>
          </p:cNvSpPr>
          <p:nvPr>
            <p:ph type="sldNum" sz="quarter" idx="12"/>
          </p:nvPr>
        </p:nvSpPr>
        <p:spPr/>
        <p:txBody>
          <a:bodyPr/>
          <a:lstStyle/>
          <a:p>
            <a:fld id="{160F92D0-5F67-49F2-B9BF-2271755B1746}" type="slidenum">
              <a:rPr lang="en-IN" smtClean="0"/>
              <a:t>‹#›</a:t>
            </a:fld>
            <a:endParaRPr lang="en-IN"/>
          </a:p>
        </p:txBody>
      </p:sp>
    </p:spTree>
    <p:extLst>
      <p:ext uri="{BB962C8B-B14F-4D97-AF65-F5344CB8AC3E}">
        <p14:creationId xmlns:p14="http://schemas.microsoft.com/office/powerpoint/2010/main" val="3024267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161AF-CDC2-B1F6-C718-D8D078DA90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C7B27E-D908-335F-2010-4CF0C7285A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DF377D-B9EC-3C21-8E42-02972B8223E7}"/>
              </a:ext>
            </a:extLst>
          </p:cNvPr>
          <p:cNvSpPr>
            <a:spLocks noGrp="1"/>
          </p:cNvSpPr>
          <p:nvPr>
            <p:ph type="dt" sz="half" idx="10"/>
          </p:nvPr>
        </p:nvSpPr>
        <p:spPr/>
        <p:txBody>
          <a:bodyPr/>
          <a:lstStyle/>
          <a:p>
            <a:fld id="{855F239C-734A-4CF1-A60A-72A09F67217F}" type="datetimeFigureOut">
              <a:rPr lang="en-IN" smtClean="0"/>
              <a:t>17-04-2023</a:t>
            </a:fld>
            <a:endParaRPr lang="en-IN"/>
          </a:p>
        </p:txBody>
      </p:sp>
      <p:sp>
        <p:nvSpPr>
          <p:cNvPr id="5" name="Footer Placeholder 4">
            <a:extLst>
              <a:ext uri="{FF2B5EF4-FFF2-40B4-BE49-F238E27FC236}">
                <a16:creationId xmlns:a16="http://schemas.microsoft.com/office/drawing/2014/main" id="{A8EC7496-EF5F-939E-851D-E7F3B1106C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3FDF30-CF41-87FA-EC97-4E3155E71855}"/>
              </a:ext>
            </a:extLst>
          </p:cNvPr>
          <p:cNvSpPr>
            <a:spLocks noGrp="1"/>
          </p:cNvSpPr>
          <p:nvPr>
            <p:ph type="sldNum" sz="quarter" idx="12"/>
          </p:nvPr>
        </p:nvSpPr>
        <p:spPr/>
        <p:txBody>
          <a:bodyPr/>
          <a:lstStyle/>
          <a:p>
            <a:fld id="{160F92D0-5F67-49F2-B9BF-2271755B1746}" type="slidenum">
              <a:rPr lang="en-IN" smtClean="0"/>
              <a:t>‹#›</a:t>
            </a:fld>
            <a:endParaRPr lang="en-IN"/>
          </a:p>
        </p:txBody>
      </p:sp>
    </p:spTree>
    <p:extLst>
      <p:ext uri="{BB962C8B-B14F-4D97-AF65-F5344CB8AC3E}">
        <p14:creationId xmlns:p14="http://schemas.microsoft.com/office/powerpoint/2010/main" val="349078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9B97-3EE7-6531-9701-179CFAA064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1E4C26-A7C0-CC47-E05A-DA3237DCDA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836FEB-A363-DF78-CB4E-ABFCF5E7D717}"/>
              </a:ext>
            </a:extLst>
          </p:cNvPr>
          <p:cNvSpPr>
            <a:spLocks noGrp="1"/>
          </p:cNvSpPr>
          <p:nvPr>
            <p:ph type="dt" sz="half" idx="10"/>
          </p:nvPr>
        </p:nvSpPr>
        <p:spPr/>
        <p:txBody>
          <a:bodyPr/>
          <a:lstStyle/>
          <a:p>
            <a:fld id="{855F239C-734A-4CF1-A60A-72A09F67217F}" type="datetimeFigureOut">
              <a:rPr lang="en-IN" smtClean="0"/>
              <a:t>17-04-2023</a:t>
            </a:fld>
            <a:endParaRPr lang="en-IN"/>
          </a:p>
        </p:txBody>
      </p:sp>
      <p:sp>
        <p:nvSpPr>
          <p:cNvPr id="5" name="Footer Placeholder 4">
            <a:extLst>
              <a:ext uri="{FF2B5EF4-FFF2-40B4-BE49-F238E27FC236}">
                <a16:creationId xmlns:a16="http://schemas.microsoft.com/office/drawing/2014/main" id="{804B800C-195E-FF92-F04F-7B2A9293C5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02D507-34AE-4184-D574-6BC6CE033900}"/>
              </a:ext>
            </a:extLst>
          </p:cNvPr>
          <p:cNvSpPr>
            <a:spLocks noGrp="1"/>
          </p:cNvSpPr>
          <p:nvPr>
            <p:ph type="sldNum" sz="quarter" idx="12"/>
          </p:nvPr>
        </p:nvSpPr>
        <p:spPr/>
        <p:txBody>
          <a:bodyPr/>
          <a:lstStyle/>
          <a:p>
            <a:fld id="{160F92D0-5F67-49F2-B9BF-2271755B1746}" type="slidenum">
              <a:rPr lang="en-IN" smtClean="0"/>
              <a:t>‹#›</a:t>
            </a:fld>
            <a:endParaRPr lang="en-IN"/>
          </a:p>
        </p:txBody>
      </p:sp>
    </p:spTree>
    <p:extLst>
      <p:ext uri="{BB962C8B-B14F-4D97-AF65-F5344CB8AC3E}">
        <p14:creationId xmlns:p14="http://schemas.microsoft.com/office/powerpoint/2010/main" val="65853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E4651-66FB-E20F-5699-C9F142E51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6E9ECC-B153-2A0B-B85D-40A027713F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A3798E-F777-9064-039D-51427B2F8B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B7528A-4B35-EEAB-9BE3-38EF44C0588E}"/>
              </a:ext>
            </a:extLst>
          </p:cNvPr>
          <p:cNvSpPr>
            <a:spLocks noGrp="1"/>
          </p:cNvSpPr>
          <p:nvPr>
            <p:ph type="dt" sz="half" idx="10"/>
          </p:nvPr>
        </p:nvSpPr>
        <p:spPr/>
        <p:txBody>
          <a:bodyPr/>
          <a:lstStyle/>
          <a:p>
            <a:fld id="{855F239C-734A-4CF1-A60A-72A09F67217F}" type="datetimeFigureOut">
              <a:rPr lang="en-IN" smtClean="0"/>
              <a:t>17-04-2023</a:t>
            </a:fld>
            <a:endParaRPr lang="en-IN"/>
          </a:p>
        </p:txBody>
      </p:sp>
      <p:sp>
        <p:nvSpPr>
          <p:cNvPr id="6" name="Footer Placeholder 5">
            <a:extLst>
              <a:ext uri="{FF2B5EF4-FFF2-40B4-BE49-F238E27FC236}">
                <a16:creationId xmlns:a16="http://schemas.microsoft.com/office/drawing/2014/main" id="{EE7633C6-2B42-E46E-5B89-FE4C9B0BC6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B49C70-13C0-F1ED-7E86-D695D2423D49}"/>
              </a:ext>
            </a:extLst>
          </p:cNvPr>
          <p:cNvSpPr>
            <a:spLocks noGrp="1"/>
          </p:cNvSpPr>
          <p:nvPr>
            <p:ph type="sldNum" sz="quarter" idx="12"/>
          </p:nvPr>
        </p:nvSpPr>
        <p:spPr/>
        <p:txBody>
          <a:bodyPr/>
          <a:lstStyle/>
          <a:p>
            <a:fld id="{160F92D0-5F67-49F2-B9BF-2271755B1746}" type="slidenum">
              <a:rPr lang="en-IN" smtClean="0"/>
              <a:t>‹#›</a:t>
            </a:fld>
            <a:endParaRPr lang="en-IN"/>
          </a:p>
        </p:txBody>
      </p:sp>
    </p:spTree>
    <p:extLst>
      <p:ext uri="{BB962C8B-B14F-4D97-AF65-F5344CB8AC3E}">
        <p14:creationId xmlns:p14="http://schemas.microsoft.com/office/powerpoint/2010/main" val="720842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771D-8463-42AE-DC82-F4C4DA3CCF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5149CE-3408-1FB6-C331-A6B9B56EAB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FA237C-E595-3C7E-3F42-CC0DF1E580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B00057-1C75-E702-578F-B64DC644AB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01022E-36AC-671D-0255-7BE31BA39A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421905-921C-E486-4AE0-AA334E96610A}"/>
              </a:ext>
            </a:extLst>
          </p:cNvPr>
          <p:cNvSpPr>
            <a:spLocks noGrp="1"/>
          </p:cNvSpPr>
          <p:nvPr>
            <p:ph type="dt" sz="half" idx="10"/>
          </p:nvPr>
        </p:nvSpPr>
        <p:spPr/>
        <p:txBody>
          <a:bodyPr/>
          <a:lstStyle/>
          <a:p>
            <a:fld id="{855F239C-734A-4CF1-A60A-72A09F67217F}" type="datetimeFigureOut">
              <a:rPr lang="en-IN" smtClean="0"/>
              <a:t>17-04-2023</a:t>
            </a:fld>
            <a:endParaRPr lang="en-IN"/>
          </a:p>
        </p:txBody>
      </p:sp>
      <p:sp>
        <p:nvSpPr>
          <p:cNvPr id="8" name="Footer Placeholder 7">
            <a:extLst>
              <a:ext uri="{FF2B5EF4-FFF2-40B4-BE49-F238E27FC236}">
                <a16:creationId xmlns:a16="http://schemas.microsoft.com/office/drawing/2014/main" id="{C41C730F-725A-FF28-ED23-6D64281E54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E71A1B-8431-A553-BF19-AE94AAA24559}"/>
              </a:ext>
            </a:extLst>
          </p:cNvPr>
          <p:cNvSpPr>
            <a:spLocks noGrp="1"/>
          </p:cNvSpPr>
          <p:nvPr>
            <p:ph type="sldNum" sz="quarter" idx="12"/>
          </p:nvPr>
        </p:nvSpPr>
        <p:spPr/>
        <p:txBody>
          <a:bodyPr/>
          <a:lstStyle/>
          <a:p>
            <a:fld id="{160F92D0-5F67-49F2-B9BF-2271755B1746}" type="slidenum">
              <a:rPr lang="en-IN" smtClean="0"/>
              <a:t>‹#›</a:t>
            </a:fld>
            <a:endParaRPr lang="en-IN"/>
          </a:p>
        </p:txBody>
      </p:sp>
    </p:spTree>
    <p:extLst>
      <p:ext uri="{BB962C8B-B14F-4D97-AF65-F5344CB8AC3E}">
        <p14:creationId xmlns:p14="http://schemas.microsoft.com/office/powerpoint/2010/main" val="3555755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82CF-E7BE-2B93-261D-96D2A43CE9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AE6D4A-3DD4-34AA-7D15-F3DD6ABA9390}"/>
              </a:ext>
            </a:extLst>
          </p:cNvPr>
          <p:cNvSpPr>
            <a:spLocks noGrp="1"/>
          </p:cNvSpPr>
          <p:nvPr>
            <p:ph type="dt" sz="half" idx="10"/>
          </p:nvPr>
        </p:nvSpPr>
        <p:spPr/>
        <p:txBody>
          <a:bodyPr/>
          <a:lstStyle/>
          <a:p>
            <a:fld id="{855F239C-734A-4CF1-A60A-72A09F67217F}" type="datetimeFigureOut">
              <a:rPr lang="en-IN" smtClean="0"/>
              <a:t>17-04-2023</a:t>
            </a:fld>
            <a:endParaRPr lang="en-IN"/>
          </a:p>
        </p:txBody>
      </p:sp>
      <p:sp>
        <p:nvSpPr>
          <p:cNvPr id="4" name="Footer Placeholder 3">
            <a:extLst>
              <a:ext uri="{FF2B5EF4-FFF2-40B4-BE49-F238E27FC236}">
                <a16:creationId xmlns:a16="http://schemas.microsoft.com/office/drawing/2014/main" id="{AB0C1FF8-FFCC-B918-6921-D18829E07C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01EB79-DF3F-D3E6-4AA1-F34F9F43AE95}"/>
              </a:ext>
            </a:extLst>
          </p:cNvPr>
          <p:cNvSpPr>
            <a:spLocks noGrp="1"/>
          </p:cNvSpPr>
          <p:nvPr>
            <p:ph type="sldNum" sz="quarter" idx="12"/>
          </p:nvPr>
        </p:nvSpPr>
        <p:spPr/>
        <p:txBody>
          <a:bodyPr/>
          <a:lstStyle/>
          <a:p>
            <a:fld id="{160F92D0-5F67-49F2-B9BF-2271755B1746}" type="slidenum">
              <a:rPr lang="en-IN" smtClean="0"/>
              <a:t>‹#›</a:t>
            </a:fld>
            <a:endParaRPr lang="en-IN"/>
          </a:p>
        </p:txBody>
      </p:sp>
    </p:spTree>
    <p:extLst>
      <p:ext uri="{BB962C8B-B14F-4D97-AF65-F5344CB8AC3E}">
        <p14:creationId xmlns:p14="http://schemas.microsoft.com/office/powerpoint/2010/main" val="3040702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3F8E21-3AC3-AF9C-5176-C599FD25DFD6}"/>
              </a:ext>
            </a:extLst>
          </p:cNvPr>
          <p:cNvSpPr>
            <a:spLocks noGrp="1"/>
          </p:cNvSpPr>
          <p:nvPr>
            <p:ph type="dt" sz="half" idx="10"/>
          </p:nvPr>
        </p:nvSpPr>
        <p:spPr/>
        <p:txBody>
          <a:bodyPr/>
          <a:lstStyle/>
          <a:p>
            <a:fld id="{855F239C-734A-4CF1-A60A-72A09F67217F}" type="datetimeFigureOut">
              <a:rPr lang="en-IN" smtClean="0"/>
              <a:t>17-04-2023</a:t>
            </a:fld>
            <a:endParaRPr lang="en-IN"/>
          </a:p>
        </p:txBody>
      </p:sp>
      <p:sp>
        <p:nvSpPr>
          <p:cNvPr id="3" name="Footer Placeholder 2">
            <a:extLst>
              <a:ext uri="{FF2B5EF4-FFF2-40B4-BE49-F238E27FC236}">
                <a16:creationId xmlns:a16="http://schemas.microsoft.com/office/drawing/2014/main" id="{66AA640C-C90C-EDAC-6CA0-790BFED960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8D236C-25B2-CCF4-0B83-B74EE770C262}"/>
              </a:ext>
            </a:extLst>
          </p:cNvPr>
          <p:cNvSpPr>
            <a:spLocks noGrp="1"/>
          </p:cNvSpPr>
          <p:nvPr>
            <p:ph type="sldNum" sz="quarter" idx="12"/>
          </p:nvPr>
        </p:nvSpPr>
        <p:spPr/>
        <p:txBody>
          <a:bodyPr/>
          <a:lstStyle/>
          <a:p>
            <a:fld id="{160F92D0-5F67-49F2-B9BF-2271755B1746}" type="slidenum">
              <a:rPr lang="en-IN" smtClean="0"/>
              <a:t>‹#›</a:t>
            </a:fld>
            <a:endParaRPr lang="en-IN"/>
          </a:p>
        </p:txBody>
      </p:sp>
    </p:spTree>
    <p:extLst>
      <p:ext uri="{BB962C8B-B14F-4D97-AF65-F5344CB8AC3E}">
        <p14:creationId xmlns:p14="http://schemas.microsoft.com/office/powerpoint/2010/main" val="2374560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89851-C6DC-0871-6033-FDBAD6C95E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A9FBD3-C38D-7FA7-DA82-AA644B6240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1BB532-2AA1-1157-6900-FB1C8EDCA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E94AD0-46DF-6095-D9AE-8B242C672B8C}"/>
              </a:ext>
            </a:extLst>
          </p:cNvPr>
          <p:cNvSpPr>
            <a:spLocks noGrp="1"/>
          </p:cNvSpPr>
          <p:nvPr>
            <p:ph type="dt" sz="half" idx="10"/>
          </p:nvPr>
        </p:nvSpPr>
        <p:spPr/>
        <p:txBody>
          <a:bodyPr/>
          <a:lstStyle/>
          <a:p>
            <a:fld id="{855F239C-734A-4CF1-A60A-72A09F67217F}" type="datetimeFigureOut">
              <a:rPr lang="en-IN" smtClean="0"/>
              <a:t>17-04-2023</a:t>
            </a:fld>
            <a:endParaRPr lang="en-IN"/>
          </a:p>
        </p:txBody>
      </p:sp>
      <p:sp>
        <p:nvSpPr>
          <p:cNvPr id="6" name="Footer Placeholder 5">
            <a:extLst>
              <a:ext uri="{FF2B5EF4-FFF2-40B4-BE49-F238E27FC236}">
                <a16:creationId xmlns:a16="http://schemas.microsoft.com/office/drawing/2014/main" id="{B9D9B598-98AA-466F-33BD-F2CE9C78A8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E93A32-D253-F8D9-E4D9-EB99C555BD6C}"/>
              </a:ext>
            </a:extLst>
          </p:cNvPr>
          <p:cNvSpPr>
            <a:spLocks noGrp="1"/>
          </p:cNvSpPr>
          <p:nvPr>
            <p:ph type="sldNum" sz="quarter" idx="12"/>
          </p:nvPr>
        </p:nvSpPr>
        <p:spPr/>
        <p:txBody>
          <a:bodyPr/>
          <a:lstStyle/>
          <a:p>
            <a:fld id="{160F92D0-5F67-49F2-B9BF-2271755B1746}" type="slidenum">
              <a:rPr lang="en-IN" smtClean="0"/>
              <a:t>‹#›</a:t>
            </a:fld>
            <a:endParaRPr lang="en-IN"/>
          </a:p>
        </p:txBody>
      </p:sp>
    </p:spTree>
    <p:extLst>
      <p:ext uri="{BB962C8B-B14F-4D97-AF65-F5344CB8AC3E}">
        <p14:creationId xmlns:p14="http://schemas.microsoft.com/office/powerpoint/2010/main" val="1737851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989F-F4B1-C744-777E-394EA2EDCF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E507A9-5F6D-C6CD-EF92-3C60EDAE60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E7A50F-A2DF-AC04-C1E6-1A7753857B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378EC-F5DF-3FEC-C12A-4E2C9BC0E3DC}"/>
              </a:ext>
            </a:extLst>
          </p:cNvPr>
          <p:cNvSpPr>
            <a:spLocks noGrp="1"/>
          </p:cNvSpPr>
          <p:nvPr>
            <p:ph type="dt" sz="half" idx="10"/>
          </p:nvPr>
        </p:nvSpPr>
        <p:spPr/>
        <p:txBody>
          <a:bodyPr/>
          <a:lstStyle/>
          <a:p>
            <a:fld id="{855F239C-734A-4CF1-A60A-72A09F67217F}" type="datetimeFigureOut">
              <a:rPr lang="en-IN" smtClean="0"/>
              <a:t>17-04-2023</a:t>
            </a:fld>
            <a:endParaRPr lang="en-IN"/>
          </a:p>
        </p:txBody>
      </p:sp>
      <p:sp>
        <p:nvSpPr>
          <p:cNvPr id="6" name="Footer Placeholder 5">
            <a:extLst>
              <a:ext uri="{FF2B5EF4-FFF2-40B4-BE49-F238E27FC236}">
                <a16:creationId xmlns:a16="http://schemas.microsoft.com/office/drawing/2014/main" id="{E27097FB-F253-B4A5-B671-EFA5293F71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157F4A-AB7C-D19D-A572-DC7F3A05A902}"/>
              </a:ext>
            </a:extLst>
          </p:cNvPr>
          <p:cNvSpPr>
            <a:spLocks noGrp="1"/>
          </p:cNvSpPr>
          <p:nvPr>
            <p:ph type="sldNum" sz="quarter" idx="12"/>
          </p:nvPr>
        </p:nvSpPr>
        <p:spPr/>
        <p:txBody>
          <a:bodyPr/>
          <a:lstStyle/>
          <a:p>
            <a:fld id="{160F92D0-5F67-49F2-B9BF-2271755B1746}" type="slidenum">
              <a:rPr lang="en-IN" smtClean="0"/>
              <a:t>‹#›</a:t>
            </a:fld>
            <a:endParaRPr lang="en-IN"/>
          </a:p>
        </p:txBody>
      </p:sp>
    </p:spTree>
    <p:extLst>
      <p:ext uri="{BB962C8B-B14F-4D97-AF65-F5344CB8AC3E}">
        <p14:creationId xmlns:p14="http://schemas.microsoft.com/office/powerpoint/2010/main" val="740456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579C0-F4BB-53F7-1F9E-355D137A98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A9677A-0BF6-BE4F-3E60-41FF8C2A83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70C0ED-CC15-53A8-27E0-007C99C3E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5F239C-734A-4CF1-A60A-72A09F67217F}" type="datetimeFigureOut">
              <a:rPr lang="en-IN" smtClean="0"/>
              <a:t>17-04-2023</a:t>
            </a:fld>
            <a:endParaRPr lang="en-IN"/>
          </a:p>
        </p:txBody>
      </p:sp>
      <p:sp>
        <p:nvSpPr>
          <p:cNvPr id="5" name="Footer Placeholder 4">
            <a:extLst>
              <a:ext uri="{FF2B5EF4-FFF2-40B4-BE49-F238E27FC236}">
                <a16:creationId xmlns:a16="http://schemas.microsoft.com/office/drawing/2014/main" id="{818E6929-A2B7-BF71-70D4-256A1990ED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08ABEFD-EBA2-8C45-41D2-D7282A9556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F92D0-5F67-49F2-B9BF-2271755B1746}" type="slidenum">
              <a:rPr lang="en-IN" smtClean="0"/>
              <a:t>‹#›</a:t>
            </a:fld>
            <a:endParaRPr lang="en-IN"/>
          </a:p>
        </p:txBody>
      </p:sp>
    </p:spTree>
    <p:extLst>
      <p:ext uri="{BB962C8B-B14F-4D97-AF65-F5344CB8AC3E}">
        <p14:creationId xmlns:p14="http://schemas.microsoft.com/office/powerpoint/2010/main" val="4024898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introduction-of-object-oriented-programm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3"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6C06AC8-4BC1-1378-91D1-980960E528B3}"/>
              </a:ext>
            </a:extLst>
          </p:cNvPr>
          <p:cNvSpPr>
            <a:spLocks noGrp="1"/>
          </p:cNvSpPr>
          <p:nvPr>
            <p:ph type="ctrTitle"/>
          </p:nvPr>
        </p:nvSpPr>
        <p:spPr>
          <a:xfrm>
            <a:off x="3215729" y="1764407"/>
            <a:ext cx="5760846" cy="2310312"/>
          </a:xfrm>
        </p:spPr>
        <p:txBody>
          <a:bodyPr>
            <a:normAutofit/>
          </a:bodyPr>
          <a:lstStyle/>
          <a:p>
            <a:r>
              <a:rPr lang="en-IN" sz="5200">
                <a:solidFill>
                  <a:schemeClr val="tx2"/>
                </a:solidFill>
              </a:rPr>
              <a:t>TypeScript</a:t>
            </a:r>
          </a:p>
        </p:txBody>
      </p:sp>
      <p:sp>
        <p:nvSpPr>
          <p:cNvPr id="3" name="Subtitle 2">
            <a:extLst>
              <a:ext uri="{FF2B5EF4-FFF2-40B4-BE49-F238E27FC236}">
                <a16:creationId xmlns:a16="http://schemas.microsoft.com/office/drawing/2014/main" id="{8FEAA7CF-14B2-4ABD-603F-B38CE3E0A3B8}"/>
              </a:ext>
            </a:extLst>
          </p:cNvPr>
          <p:cNvSpPr>
            <a:spLocks noGrp="1"/>
          </p:cNvSpPr>
          <p:nvPr>
            <p:ph type="subTitle" idx="1"/>
          </p:nvPr>
        </p:nvSpPr>
        <p:spPr>
          <a:xfrm>
            <a:off x="3215729" y="4165152"/>
            <a:ext cx="5760846" cy="682079"/>
          </a:xfrm>
        </p:spPr>
        <p:txBody>
          <a:bodyPr>
            <a:normAutofit fontScale="85000" lnSpcReduction="20000"/>
          </a:bodyPr>
          <a:lstStyle/>
          <a:p>
            <a:r>
              <a:rPr lang="en-IN" dirty="0">
                <a:solidFill>
                  <a:schemeClr val="tx2"/>
                </a:solidFill>
              </a:rPr>
              <a:t>Created by:</a:t>
            </a:r>
          </a:p>
          <a:p>
            <a:r>
              <a:rPr lang="en-IN" dirty="0">
                <a:solidFill>
                  <a:schemeClr val="tx2"/>
                </a:solidFill>
              </a:rPr>
              <a:t>Developed in:</a:t>
            </a:r>
          </a:p>
        </p:txBody>
      </p:sp>
    </p:spTree>
    <p:extLst>
      <p:ext uri="{BB962C8B-B14F-4D97-AF65-F5344CB8AC3E}">
        <p14:creationId xmlns:p14="http://schemas.microsoft.com/office/powerpoint/2010/main" val="2090469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03E2-D9FA-0C3E-CC67-F88645B2252E}"/>
              </a:ext>
            </a:extLst>
          </p:cNvPr>
          <p:cNvSpPr>
            <a:spLocks noGrp="1"/>
          </p:cNvSpPr>
          <p:nvPr>
            <p:ph type="title"/>
          </p:nvPr>
        </p:nvSpPr>
        <p:spPr/>
        <p:txBody>
          <a:bodyPr/>
          <a:lstStyle/>
          <a:p>
            <a:r>
              <a:rPr lang="en-IN" dirty="0"/>
              <a:t>Primitive Types in Typescript</a:t>
            </a:r>
          </a:p>
        </p:txBody>
      </p:sp>
      <p:sp>
        <p:nvSpPr>
          <p:cNvPr id="3" name="Content Placeholder 2">
            <a:extLst>
              <a:ext uri="{FF2B5EF4-FFF2-40B4-BE49-F238E27FC236}">
                <a16:creationId xmlns:a16="http://schemas.microsoft.com/office/drawing/2014/main" id="{AC816ABD-5C2A-6246-71CD-A570D4236B7B}"/>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605397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A795-1391-CE83-39C0-6BD655E11F91}"/>
              </a:ext>
            </a:extLst>
          </p:cNvPr>
          <p:cNvSpPr>
            <a:spLocks noGrp="1"/>
          </p:cNvSpPr>
          <p:nvPr>
            <p:ph type="title"/>
          </p:nvPr>
        </p:nvSpPr>
        <p:spPr/>
        <p:txBody>
          <a:bodyPr/>
          <a:lstStyle/>
          <a:p>
            <a:r>
              <a:rPr lang="en-IN" dirty="0"/>
              <a:t>Array in typescript</a:t>
            </a:r>
          </a:p>
        </p:txBody>
      </p:sp>
      <p:sp>
        <p:nvSpPr>
          <p:cNvPr id="3" name="Content Placeholder 2">
            <a:extLst>
              <a:ext uri="{FF2B5EF4-FFF2-40B4-BE49-F238E27FC236}">
                <a16:creationId xmlns:a16="http://schemas.microsoft.com/office/drawing/2014/main" id="{23BFDA84-0257-3AC5-CDA7-58AC60C70C3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52614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B679B-9D33-86D7-39ED-7DF63192FBF9}"/>
              </a:ext>
            </a:extLst>
          </p:cNvPr>
          <p:cNvSpPr>
            <a:spLocks noGrp="1"/>
          </p:cNvSpPr>
          <p:nvPr>
            <p:ph type="title"/>
          </p:nvPr>
        </p:nvSpPr>
        <p:spPr/>
        <p:txBody>
          <a:bodyPr/>
          <a:lstStyle/>
          <a:p>
            <a:r>
              <a:rPr lang="en-IN" dirty="0"/>
              <a:t>unknown</a:t>
            </a:r>
          </a:p>
        </p:txBody>
      </p:sp>
      <p:sp>
        <p:nvSpPr>
          <p:cNvPr id="3" name="Content Placeholder 2">
            <a:extLst>
              <a:ext uri="{FF2B5EF4-FFF2-40B4-BE49-F238E27FC236}">
                <a16:creationId xmlns:a16="http://schemas.microsoft.com/office/drawing/2014/main" id="{972E169B-6DD1-8036-9999-8F14BD6693D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15857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234F-66B5-D994-5D2F-A943F6EC8541}"/>
              </a:ext>
            </a:extLst>
          </p:cNvPr>
          <p:cNvSpPr>
            <a:spLocks noGrp="1"/>
          </p:cNvSpPr>
          <p:nvPr>
            <p:ph type="title"/>
          </p:nvPr>
        </p:nvSpPr>
        <p:spPr/>
        <p:txBody>
          <a:bodyPr/>
          <a:lstStyle/>
          <a:p>
            <a:r>
              <a:rPr lang="en-IN" dirty="0"/>
              <a:t>function</a:t>
            </a:r>
          </a:p>
        </p:txBody>
      </p:sp>
      <p:sp>
        <p:nvSpPr>
          <p:cNvPr id="3" name="Content Placeholder 2">
            <a:extLst>
              <a:ext uri="{FF2B5EF4-FFF2-40B4-BE49-F238E27FC236}">
                <a16:creationId xmlns:a16="http://schemas.microsoft.com/office/drawing/2014/main" id="{32996B71-F9CE-A840-3FCF-8D1CB56FD8A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25454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D9BC6-0A54-CAC1-71ED-E08ABCED5D1A}"/>
              </a:ext>
            </a:extLst>
          </p:cNvPr>
          <p:cNvSpPr>
            <a:spLocks noGrp="1"/>
          </p:cNvSpPr>
          <p:nvPr>
            <p:ph type="title"/>
          </p:nvPr>
        </p:nvSpPr>
        <p:spPr/>
        <p:txBody>
          <a:bodyPr/>
          <a:lstStyle/>
          <a:p>
            <a:r>
              <a:rPr lang="en-IN" dirty="0"/>
              <a:t>Create object in typescript</a:t>
            </a:r>
          </a:p>
        </p:txBody>
      </p:sp>
      <p:sp>
        <p:nvSpPr>
          <p:cNvPr id="3" name="Content Placeholder 2">
            <a:extLst>
              <a:ext uri="{FF2B5EF4-FFF2-40B4-BE49-F238E27FC236}">
                <a16:creationId xmlns:a16="http://schemas.microsoft.com/office/drawing/2014/main" id="{DE34BD85-52CF-8A10-EC8E-4DF0E0784CC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69277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A82B-55BD-8559-5424-B8D202C90CDC}"/>
              </a:ext>
            </a:extLst>
          </p:cNvPr>
          <p:cNvSpPr>
            <a:spLocks noGrp="1"/>
          </p:cNvSpPr>
          <p:nvPr>
            <p:ph type="title"/>
          </p:nvPr>
        </p:nvSpPr>
        <p:spPr/>
        <p:txBody>
          <a:bodyPr/>
          <a:lstStyle/>
          <a:p>
            <a:r>
              <a:rPr lang="en-IN" dirty="0"/>
              <a:t>Optional properties in typescript</a:t>
            </a:r>
          </a:p>
        </p:txBody>
      </p:sp>
      <p:sp>
        <p:nvSpPr>
          <p:cNvPr id="3" name="Content Placeholder 2">
            <a:extLst>
              <a:ext uri="{FF2B5EF4-FFF2-40B4-BE49-F238E27FC236}">
                <a16:creationId xmlns:a16="http://schemas.microsoft.com/office/drawing/2014/main" id="{8369164D-376F-0776-4CC3-2FBBC47268A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49647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ACC2-3501-89A4-CB88-7497B4C835B2}"/>
              </a:ext>
            </a:extLst>
          </p:cNvPr>
          <p:cNvSpPr>
            <a:spLocks noGrp="1"/>
          </p:cNvSpPr>
          <p:nvPr>
            <p:ph type="title"/>
          </p:nvPr>
        </p:nvSpPr>
        <p:spPr/>
        <p:txBody>
          <a:bodyPr/>
          <a:lstStyle/>
          <a:p>
            <a:r>
              <a:rPr lang="en-IN" dirty="0" err="1"/>
              <a:t>enum</a:t>
            </a:r>
            <a:endParaRPr lang="en-IN" dirty="0"/>
          </a:p>
        </p:txBody>
      </p:sp>
      <p:sp>
        <p:nvSpPr>
          <p:cNvPr id="3" name="Content Placeholder 2">
            <a:extLst>
              <a:ext uri="{FF2B5EF4-FFF2-40B4-BE49-F238E27FC236}">
                <a16:creationId xmlns:a16="http://schemas.microsoft.com/office/drawing/2014/main" id="{E2F490DB-8AA0-36C3-71AD-E959D708B80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67601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0178-00A2-1805-BF92-11F71241894B}"/>
              </a:ext>
            </a:extLst>
          </p:cNvPr>
          <p:cNvSpPr>
            <a:spLocks noGrp="1"/>
          </p:cNvSpPr>
          <p:nvPr>
            <p:ph type="title"/>
          </p:nvPr>
        </p:nvSpPr>
        <p:spPr/>
        <p:txBody>
          <a:bodyPr/>
          <a:lstStyle/>
          <a:p>
            <a:r>
              <a:rPr lang="en-IN" dirty="0"/>
              <a:t>Rest parameter</a:t>
            </a:r>
          </a:p>
        </p:txBody>
      </p:sp>
      <p:sp>
        <p:nvSpPr>
          <p:cNvPr id="3" name="Content Placeholder 2">
            <a:extLst>
              <a:ext uri="{FF2B5EF4-FFF2-40B4-BE49-F238E27FC236}">
                <a16:creationId xmlns:a16="http://schemas.microsoft.com/office/drawing/2014/main" id="{D892F1A3-2057-82EA-6851-002B32537B9A}"/>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376713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23BC3-0A2B-EF8D-C886-088303F71705}"/>
              </a:ext>
            </a:extLst>
          </p:cNvPr>
          <p:cNvSpPr>
            <a:spLocks noGrp="1"/>
          </p:cNvSpPr>
          <p:nvPr>
            <p:ph type="title"/>
          </p:nvPr>
        </p:nvSpPr>
        <p:spPr/>
        <p:txBody>
          <a:bodyPr/>
          <a:lstStyle/>
          <a:p>
            <a:r>
              <a:rPr lang="en-IN" dirty="0"/>
              <a:t>class</a:t>
            </a:r>
          </a:p>
        </p:txBody>
      </p:sp>
      <p:sp>
        <p:nvSpPr>
          <p:cNvPr id="3" name="Content Placeholder 2">
            <a:extLst>
              <a:ext uri="{FF2B5EF4-FFF2-40B4-BE49-F238E27FC236}">
                <a16:creationId xmlns:a16="http://schemas.microsoft.com/office/drawing/2014/main" id="{3F9CBAAE-8053-CC1E-47F8-D205C3407B6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15124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74C2A-49A4-372A-9D07-26DFEADFC6F5}"/>
              </a:ext>
            </a:extLst>
          </p:cNvPr>
          <p:cNvSpPr>
            <a:spLocks noGrp="1"/>
          </p:cNvSpPr>
          <p:nvPr>
            <p:ph type="title"/>
          </p:nvPr>
        </p:nvSpPr>
        <p:spPr/>
        <p:txBody>
          <a:bodyPr/>
          <a:lstStyle/>
          <a:p>
            <a:r>
              <a:rPr lang="en-IN" dirty="0" err="1"/>
              <a:t>inteface</a:t>
            </a:r>
            <a:endParaRPr lang="en-IN" dirty="0"/>
          </a:p>
        </p:txBody>
      </p:sp>
      <p:sp>
        <p:nvSpPr>
          <p:cNvPr id="3" name="Content Placeholder 2">
            <a:extLst>
              <a:ext uri="{FF2B5EF4-FFF2-40B4-BE49-F238E27FC236}">
                <a16:creationId xmlns:a16="http://schemas.microsoft.com/office/drawing/2014/main" id="{A815E2A9-24E8-1DBC-0D62-13138685C11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53342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F1B3F2-A3EE-5A35-9245-CADFBFAF097D}"/>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What is typescript?</a:t>
            </a:r>
          </a:p>
        </p:txBody>
      </p:sp>
      <p:sp>
        <p:nvSpPr>
          <p:cNvPr id="3" name="Content Placeholder 2">
            <a:extLst>
              <a:ext uri="{FF2B5EF4-FFF2-40B4-BE49-F238E27FC236}">
                <a16:creationId xmlns:a16="http://schemas.microsoft.com/office/drawing/2014/main" id="{5C5B5D32-FCC3-BC22-069D-7F2596D1E859}"/>
              </a:ext>
            </a:extLst>
          </p:cNvPr>
          <p:cNvSpPr>
            <a:spLocks noGrp="1"/>
          </p:cNvSpPr>
          <p:nvPr>
            <p:ph idx="1"/>
          </p:nvPr>
        </p:nvSpPr>
        <p:spPr>
          <a:xfrm>
            <a:off x="1371599" y="2318197"/>
            <a:ext cx="9724031" cy="3683358"/>
          </a:xfrm>
        </p:spPr>
        <p:txBody>
          <a:bodyPr anchor="t">
            <a:normAutofit/>
          </a:bodyPr>
          <a:lstStyle/>
          <a:p>
            <a:pPr algn="l" fontAlgn="base"/>
            <a:r>
              <a:rPr lang="en-US" sz="2000" b="0" i="0" dirty="0">
                <a:solidFill>
                  <a:srgbClr val="273239"/>
                </a:solidFill>
                <a:effectLst/>
                <a:latin typeface="Nunito" pitchFamily="2" charset="0"/>
              </a:rPr>
              <a:t>TypeScript is an Open Source </a:t>
            </a:r>
            <a:r>
              <a:rPr lang="en-US" sz="2000" b="0" i="0" u="sng" dirty="0">
                <a:solidFill>
                  <a:srgbClr val="273239"/>
                </a:solidFill>
                <a:effectLst/>
                <a:latin typeface="Nunito" pitchFamily="2" charset="0"/>
                <a:hlinkClick r:id="rId2"/>
              </a:rPr>
              <a:t>Object Oriented programming language</a:t>
            </a:r>
            <a:r>
              <a:rPr lang="en-US" sz="2000" b="0" i="0" dirty="0">
                <a:solidFill>
                  <a:srgbClr val="273239"/>
                </a:solidFill>
                <a:effectLst/>
                <a:latin typeface="Nunito" pitchFamily="2" charset="0"/>
              </a:rPr>
              <a:t> developed and maintained by Microsoft Corporation. TypeScript is a strongly typed language and its first version was introduced in 2012. It is a Strict Super Set of JavaScript, which means anything that is implemented in JavaScript can be implemented using TypeScript along with the choice of adding enhanced features (every existing JavaScript Code is a valid TypeScript Code). As TypeScript code is converted to JavaScript code it makes it easier to integrate into JavaScript projects. It is designed mainly for large Scale projects.</a:t>
            </a:r>
          </a:p>
          <a:p>
            <a:pPr algn="l" fontAlgn="base"/>
            <a:r>
              <a:rPr lang="en-US" sz="2000" b="1" i="0" dirty="0">
                <a:solidFill>
                  <a:srgbClr val="273239"/>
                </a:solidFill>
                <a:effectLst/>
                <a:latin typeface="Nunito" pitchFamily="2" charset="0"/>
              </a:rPr>
              <a:t>TypeScript ===&gt;&gt;&gt; JavaScript + Type + Some Added Features</a:t>
            </a:r>
            <a:endParaRPr lang="en-US" sz="2000" b="0" i="0" dirty="0">
              <a:solidFill>
                <a:srgbClr val="273239"/>
              </a:solidFill>
              <a:effectLst/>
              <a:latin typeface="Nunito" pitchFamily="2" charset="0"/>
            </a:endParaRPr>
          </a:p>
          <a:p>
            <a:endParaRPr lang="en-IN" sz="2000" dirty="0"/>
          </a:p>
        </p:txBody>
      </p:sp>
    </p:spTree>
    <p:extLst>
      <p:ext uri="{BB962C8B-B14F-4D97-AF65-F5344CB8AC3E}">
        <p14:creationId xmlns:p14="http://schemas.microsoft.com/office/powerpoint/2010/main" val="4107406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F40C-F332-49EB-7F30-FD934245470F}"/>
              </a:ext>
            </a:extLst>
          </p:cNvPr>
          <p:cNvSpPr>
            <a:spLocks noGrp="1"/>
          </p:cNvSpPr>
          <p:nvPr>
            <p:ph type="title"/>
          </p:nvPr>
        </p:nvSpPr>
        <p:spPr/>
        <p:txBody>
          <a:bodyPr/>
          <a:lstStyle/>
          <a:p>
            <a:r>
              <a:rPr lang="en-IN" dirty="0"/>
              <a:t>Static classes</a:t>
            </a:r>
          </a:p>
        </p:txBody>
      </p:sp>
      <p:sp>
        <p:nvSpPr>
          <p:cNvPr id="3" name="Content Placeholder 2">
            <a:extLst>
              <a:ext uri="{FF2B5EF4-FFF2-40B4-BE49-F238E27FC236}">
                <a16:creationId xmlns:a16="http://schemas.microsoft.com/office/drawing/2014/main" id="{7D1F6533-B524-725C-5695-F49D27619F1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19516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2BDE3-47E5-C57D-0FFB-86B3D03493BF}"/>
              </a:ext>
            </a:extLst>
          </p:cNvPr>
          <p:cNvSpPr>
            <a:spLocks noGrp="1"/>
          </p:cNvSpPr>
          <p:nvPr>
            <p:ph type="title"/>
          </p:nvPr>
        </p:nvSpPr>
        <p:spPr/>
        <p:txBody>
          <a:bodyPr/>
          <a:lstStyle/>
          <a:p>
            <a:r>
              <a:rPr lang="en-IN" dirty="0"/>
              <a:t>Abstract class</a:t>
            </a:r>
          </a:p>
        </p:txBody>
      </p:sp>
      <p:sp>
        <p:nvSpPr>
          <p:cNvPr id="3" name="Content Placeholder 2">
            <a:extLst>
              <a:ext uri="{FF2B5EF4-FFF2-40B4-BE49-F238E27FC236}">
                <a16:creationId xmlns:a16="http://schemas.microsoft.com/office/drawing/2014/main" id="{388B8D4C-1123-183B-477F-98AEC31A10F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3907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DE06B-7E76-1489-6F1A-73976D18DAB5}"/>
              </a:ext>
            </a:extLst>
          </p:cNvPr>
          <p:cNvSpPr>
            <a:spLocks noGrp="1"/>
          </p:cNvSpPr>
          <p:nvPr>
            <p:ph type="title"/>
          </p:nvPr>
        </p:nvSpPr>
        <p:spPr/>
        <p:txBody>
          <a:bodyPr/>
          <a:lstStyle/>
          <a:p>
            <a:r>
              <a:rPr lang="en-IN" dirty="0"/>
              <a:t>Keywords to control visibility</a:t>
            </a:r>
          </a:p>
        </p:txBody>
      </p:sp>
      <p:sp>
        <p:nvSpPr>
          <p:cNvPr id="3" name="Content Placeholder 2">
            <a:extLst>
              <a:ext uri="{FF2B5EF4-FFF2-40B4-BE49-F238E27FC236}">
                <a16:creationId xmlns:a16="http://schemas.microsoft.com/office/drawing/2014/main" id="{A9B2C698-767A-994F-C2E6-CB645E2B50C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60425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0FB78-7F66-A26E-7B37-F12227DAAB0E}"/>
              </a:ext>
            </a:extLst>
          </p:cNvPr>
          <p:cNvSpPr>
            <a:spLocks noGrp="1"/>
          </p:cNvSpPr>
          <p:nvPr>
            <p:ph type="title"/>
          </p:nvPr>
        </p:nvSpPr>
        <p:spPr/>
        <p:txBody>
          <a:bodyPr/>
          <a:lstStyle/>
          <a:p>
            <a:r>
              <a:rPr lang="en-IN" dirty="0"/>
              <a:t>Union type</a:t>
            </a:r>
          </a:p>
        </p:txBody>
      </p:sp>
      <p:sp>
        <p:nvSpPr>
          <p:cNvPr id="3" name="Content Placeholder 2">
            <a:extLst>
              <a:ext uri="{FF2B5EF4-FFF2-40B4-BE49-F238E27FC236}">
                <a16:creationId xmlns:a16="http://schemas.microsoft.com/office/drawing/2014/main" id="{D6D092FF-C73D-630C-58AD-B5B50A0ED97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54390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C13A-9F4D-451B-2B38-B260B9414DA9}"/>
              </a:ext>
            </a:extLst>
          </p:cNvPr>
          <p:cNvSpPr>
            <a:spLocks noGrp="1"/>
          </p:cNvSpPr>
          <p:nvPr>
            <p:ph type="title"/>
          </p:nvPr>
        </p:nvSpPr>
        <p:spPr/>
        <p:txBody>
          <a:bodyPr/>
          <a:lstStyle/>
          <a:p>
            <a:r>
              <a:rPr lang="en-IN" dirty="0"/>
              <a:t>Intersection type</a:t>
            </a:r>
          </a:p>
        </p:txBody>
      </p:sp>
      <p:sp>
        <p:nvSpPr>
          <p:cNvPr id="3" name="Content Placeholder 2">
            <a:extLst>
              <a:ext uri="{FF2B5EF4-FFF2-40B4-BE49-F238E27FC236}">
                <a16:creationId xmlns:a16="http://schemas.microsoft.com/office/drawing/2014/main" id="{81CB51B6-694F-E4DD-0B8A-7D3BFAFDB6B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31643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FA702-E52D-08F3-90D2-08D18C47364A}"/>
              </a:ext>
            </a:extLst>
          </p:cNvPr>
          <p:cNvSpPr>
            <a:spLocks noGrp="1"/>
          </p:cNvSpPr>
          <p:nvPr>
            <p:ph type="title"/>
          </p:nvPr>
        </p:nvSpPr>
        <p:spPr/>
        <p:txBody>
          <a:bodyPr/>
          <a:lstStyle/>
          <a:p>
            <a:r>
              <a:rPr lang="en-IN" dirty="0"/>
              <a:t>Type aliases</a:t>
            </a:r>
          </a:p>
        </p:txBody>
      </p:sp>
      <p:sp>
        <p:nvSpPr>
          <p:cNvPr id="3" name="Content Placeholder 2">
            <a:extLst>
              <a:ext uri="{FF2B5EF4-FFF2-40B4-BE49-F238E27FC236}">
                <a16:creationId xmlns:a16="http://schemas.microsoft.com/office/drawing/2014/main" id="{972098FB-C8BE-ACA1-F697-7095DFDEE0E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12543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DCCA-2046-9C12-551B-FD812324D35A}"/>
              </a:ext>
            </a:extLst>
          </p:cNvPr>
          <p:cNvSpPr>
            <a:spLocks noGrp="1"/>
          </p:cNvSpPr>
          <p:nvPr>
            <p:ph type="title"/>
          </p:nvPr>
        </p:nvSpPr>
        <p:spPr/>
        <p:txBody>
          <a:bodyPr/>
          <a:lstStyle/>
          <a:p>
            <a:r>
              <a:rPr lang="en-IN" dirty="0"/>
              <a:t>Tuple types and tuple </a:t>
            </a:r>
            <a:r>
              <a:rPr lang="en-IN" dirty="0" err="1"/>
              <a:t>destructuring</a:t>
            </a:r>
            <a:endParaRPr lang="en-IN" dirty="0"/>
          </a:p>
        </p:txBody>
      </p:sp>
      <p:sp>
        <p:nvSpPr>
          <p:cNvPr id="3" name="Content Placeholder 2">
            <a:extLst>
              <a:ext uri="{FF2B5EF4-FFF2-40B4-BE49-F238E27FC236}">
                <a16:creationId xmlns:a16="http://schemas.microsoft.com/office/drawing/2014/main" id="{63E93FDF-CA76-5520-C6A9-B688D7478F9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05784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CC1F2-B7EC-D877-640E-1152C3B54A34}"/>
              </a:ext>
            </a:extLst>
          </p:cNvPr>
          <p:cNvSpPr>
            <a:spLocks noGrp="1"/>
          </p:cNvSpPr>
          <p:nvPr>
            <p:ph type="title"/>
          </p:nvPr>
        </p:nvSpPr>
        <p:spPr/>
        <p:txBody>
          <a:bodyPr/>
          <a:lstStyle/>
          <a:p>
            <a:r>
              <a:rPr lang="en-IN" dirty="0"/>
              <a:t>Immutable object properties</a:t>
            </a:r>
          </a:p>
        </p:txBody>
      </p:sp>
      <p:sp>
        <p:nvSpPr>
          <p:cNvPr id="3" name="Content Placeholder 2">
            <a:extLst>
              <a:ext uri="{FF2B5EF4-FFF2-40B4-BE49-F238E27FC236}">
                <a16:creationId xmlns:a16="http://schemas.microsoft.com/office/drawing/2014/main" id="{931CDE8B-3375-513E-ACB7-DFCBEE8EF85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67264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5757-1EC8-847C-4269-6C6164F149F6}"/>
              </a:ext>
            </a:extLst>
          </p:cNvPr>
          <p:cNvSpPr>
            <a:spLocks noGrp="1"/>
          </p:cNvSpPr>
          <p:nvPr>
            <p:ph type="title"/>
          </p:nvPr>
        </p:nvSpPr>
        <p:spPr/>
        <p:txBody>
          <a:bodyPr/>
          <a:lstStyle/>
          <a:p>
            <a:r>
              <a:rPr lang="en-IN" dirty="0"/>
              <a:t>Triple-slash directives</a:t>
            </a:r>
          </a:p>
        </p:txBody>
      </p:sp>
      <p:sp>
        <p:nvSpPr>
          <p:cNvPr id="3" name="Content Placeholder 2">
            <a:extLst>
              <a:ext uri="{FF2B5EF4-FFF2-40B4-BE49-F238E27FC236}">
                <a16:creationId xmlns:a16="http://schemas.microsoft.com/office/drawing/2014/main" id="{B63F7C60-BEF6-8FAE-3AD0-B7AF4183FDD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8404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6146-3D7B-E34D-915C-32C0BDB8CEFF}"/>
              </a:ext>
            </a:extLst>
          </p:cNvPr>
          <p:cNvSpPr>
            <a:spLocks noGrp="1"/>
          </p:cNvSpPr>
          <p:nvPr>
            <p:ph type="title"/>
          </p:nvPr>
        </p:nvSpPr>
        <p:spPr/>
        <p:txBody>
          <a:bodyPr/>
          <a:lstStyle/>
          <a:p>
            <a:r>
              <a:rPr lang="en-IN" dirty="0"/>
              <a:t>Type assertions</a:t>
            </a:r>
          </a:p>
        </p:txBody>
      </p:sp>
      <p:sp>
        <p:nvSpPr>
          <p:cNvPr id="3" name="Content Placeholder 2">
            <a:extLst>
              <a:ext uri="{FF2B5EF4-FFF2-40B4-BE49-F238E27FC236}">
                <a16:creationId xmlns:a16="http://schemas.microsoft.com/office/drawing/2014/main" id="{EEC5A55E-8538-B55F-A5A9-C54FD4AE5C3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74909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85AD4-7BB9-1FB8-17E7-02F048C8DA0F}"/>
              </a:ext>
            </a:extLst>
          </p:cNvPr>
          <p:cNvSpPr>
            <a:spLocks noGrp="1"/>
          </p:cNvSpPr>
          <p:nvPr>
            <p:ph type="title"/>
          </p:nvPr>
        </p:nvSpPr>
        <p:spPr/>
        <p:txBody>
          <a:bodyPr/>
          <a:lstStyle/>
          <a:p>
            <a:r>
              <a:rPr lang="en-IN" dirty="0"/>
              <a:t>compiler</a:t>
            </a:r>
          </a:p>
        </p:txBody>
      </p:sp>
      <p:sp>
        <p:nvSpPr>
          <p:cNvPr id="3" name="Content Placeholder 2">
            <a:extLst>
              <a:ext uri="{FF2B5EF4-FFF2-40B4-BE49-F238E27FC236}">
                <a16:creationId xmlns:a16="http://schemas.microsoft.com/office/drawing/2014/main" id="{667C9B85-091B-A965-B7E5-334B9D9A143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71596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C2D1-721D-E10C-B430-DC999EFA20A4}"/>
              </a:ext>
            </a:extLst>
          </p:cNvPr>
          <p:cNvSpPr>
            <a:spLocks noGrp="1"/>
          </p:cNvSpPr>
          <p:nvPr>
            <p:ph type="title"/>
          </p:nvPr>
        </p:nvSpPr>
        <p:spPr/>
        <p:txBody>
          <a:bodyPr/>
          <a:lstStyle/>
          <a:p>
            <a:r>
              <a:rPr lang="en-IN" dirty="0"/>
              <a:t>In </a:t>
            </a:r>
            <a:r>
              <a:rPr lang="en-IN" dirty="0" err="1"/>
              <a:t>opertor</a:t>
            </a:r>
            <a:endParaRPr lang="en-IN" dirty="0"/>
          </a:p>
        </p:txBody>
      </p:sp>
      <p:sp>
        <p:nvSpPr>
          <p:cNvPr id="3" name="Content Placeholder 2">
            <a:extLst>
              <a:ext uri="{FF2B5EF4-FFF2-40B4-BE49-F238E27FC236}">
                <a16:creationId xmlns:a16="http://schemas.microsoft.com/office/drawing/2014/main" id="{5BC0873C-A9BD-979A-01A6-E3A48932DD9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6231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F41C-AD6E-481A-C798-CECE7F03AE52}"/>
              </a:ext>
            </a:extLst>
          </p:cNvPr>
          <p:cNvSpPr>
            <a:spLocks noGrp="1"/>
          </p:cNvSpPr>
          <p:nvPr>
            <p:ph type="title"/>
          </p:nvPr>
        </p:nvSpPr>
        <p:spPr/>
        <p:txBody>
          <a:bodyPr/>
          <a:lstStyle/>
          <a:p>
            <a:r>
              <a:rPr lang="en-IN" dirty="0"/>
              <a:t>Implements clauses</a:t>
            </a:r>
          </a:p>
        </p:txBody>
      </p:sp>
      <p:sp>
        <p:nvSpPr>
          <p:cNvPr id="3" name="Content Placeholder 2">
            <a:extLst>
              <a:ext uri="{FF2B5EF4-FFF2-40B4-BE49-F238E27FC236}">
                <a16:creationId xmlns:a16="http://schemas.microsoft.com/office/drawing/2014/main" id="{BA3615BB-014F-C507-CE15-238380131CA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66536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E025-AFDC-F51C-606A-652144807A08}"/>
              </a:ext>
            </a:extLst>
          </p:cNvPr>
          <p:cNvSpPr>
            <a:spLocks noGrp="1"/>
          </p:cNvSpPr>
          <p:nvPr>
            <p:ph type="title"/>
          </p:nvPr>
        </p:nvSpPr>
        <p:spPr/>
        <p:txBody>
          <a:bodyPr/>
          <a:lstStyle/>
          <a:p>
            <a:r>
              <a:rPr lang="en-IN" dirty="0"/>
              <a:t>Inheritance in typescript</a:t>
            </a:r>
          </a:p>
        </p:txBody>
      </p:sp>
      <p:sp>
        <p:nvSpPr>
          <p:cNvPr id="3" name="Content Placeholder 2">
            <a:extLst>
              <a:ext uri="{FF2B5EF4-FFF2-40B4-BE49-F238E27FC236}">
                <a16:creationId xmlns:a16="http://schemas.microsoft.com/office/drawing/2014/main" id="{9F7D966A-34FD-79AC-4525-882013D0CCC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93039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B5658-0F2F-B51B-CAED-ADFA8ECBA9E8}"/>
              </a:ext>
            </a:extLst>
          </p:cNvPr>
          <p:cNvSpPr>
            <a:spLocks noGrp="1"/>
          </p:cNvSpPr>
          <p:nvPr>
            <p:ph type="title"/>
          </p:nvPr>
        </p:nvSpPr>
        <p:spPr/>
        <p:txBody>
          <a:bodyPr/>
          <a:lstStyle/>
          <a:p>
            <a:r>
              <a:rPr lang="en-IN" dirty="0"/>
              <a:t>Utility </a:t>
            </a:r>
            <a:r>
              <a:rPr lang="en-IN" dirty="0" err="1"/>
              <a:t>typess</a:t>
            </a:r>
            <a:endParaRPr lang="en-IN" dirty="0"/>
          </a:p>
        </p:txBody>
      </p:sp>
      <p:sp>
        <p:nvSpPr>
          <p:cNvPr id="3" name="Content Placeholder 2">
            <a:extLst>
              <a:ext uri="{FF2B5EF4-FFF2-40B4-BE49-F238E27FC236}">
                <a16:creationId xmlns:a16="http://schemas.microsoft.com/office/drawing/2014/main" id="{1D894678-5D30-E547-4219-6E17AB8E7C7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2153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6384-981E-B423-57AC-961970CC571A}"/>
              </a:ext>
            </a:extLst>
          </p:cNvPr>
          <p:cNvSpPr>
            <a:spLocks noGrp="1"/>
          </p:cNvSpPr>
          <p:nvPr>
            <p:ph type="title"/>
          </p:nvPr>
        </p:nvSpPr>
        <p:spPr/>
        <p:txBody>
          <a:bodyPr/>
          <a:lstStyle/>
          <a:p>
            <a:r>
              <a:rPr lang="en-IN" b="1" i="0" dirty="0">
                <a:solidFill>
                  <a:srgbClr val="273239"/>
                </a:solidFill>
                <a:effectLst/>
                <a:latin typeface="Nunito" pitchFamily="2" charset="0"/>
              </a:rPr>
              <a:t>TypeScript offer ?</a:t>
            </a:r>
            <a:endParaRPr lang="en-IN" dirty="0"/>
          </a:p>
        </p:txBody>
      </p:sp>
      <p:sp>
        <p:nvSpPr>
          <p:cNvPr id="3" name="Content Placeholder 2">
            <a:extLst>
              <a:ext uri="{FF2B5EF4-FFF2-40B4-BE49-F238E27FC236}">
                <a16:creationId xmlns:a16="http://schemas.microsoft.com/office/drawing/2014/main" id="{01189941-AFF4-0DB7-B676-E7FB940AA696}"/>
              </a:ext>
            </a:extLst>
          </p:cNvPr>
          <p:cNvSpPr>
            <a:spLocks noGrp="1"/>
          </p:cNvSpPr>
          <p:nvPr>
            <p:ph idx="1"/>
          </p:nvPr>
        </p:nvSpPr>
        <p:spPr/>
        <p:txBody>
          <a:bodyPr>
            <a:normAutofit fontScale="62500" lnSpcReduction="20000"/>
          </a:bodyPr>
          <a:lstStyle/>
          <a:p>
            <a:pPr algn="l" fontAlgn="base">
              <a:buFont typeface="+mj-lt"/>
              <a:buAutoNum type="arabicPeriod"/>
            </a:pPr>
            <a:r>
              <a:rPr lang="en-US" b="1" i="0" dirty="0">
                <a:solidFill>
                  <a:srgbClr val="273239"/>
                </a:solidFill>
                <a:effectLst/>
                <a:latin typeface="Nunito" pitchFamily="2" charset="0"/>
              </a:rPr>
              <a:t>Static Type Checking </a:t>
            </a:r>
            <a:r>
              <a:rPr lang="en-US" b="0" i="0" dirty="0">
                <a:solidFill>
                  <a:srgbClr val="273239"/>
                </a:solidFill>
                <a:effectLst/>
                <a:latin typeface="Nunito" pitchFamily="2" charset="0"/>
              </a:rPr>
              <a:t>(Optional) – Like other high level programming languages like Java, C etc. TypeScript does provide static type checking unlike JavaScript. Although static typing requires some extra steps while writing code but it has its own advantages. With TypeScript, we can check and assign variables, parameters and function types. It is completely Optional and helps us find and prevent bugs. Also helps make code more readable and descriptive.</a:t>
            </a:r>
          </a:p>
          <a:p>
            <a:pPr algn="l" fontAlgn="base">
              <a:buFont typeface="+mj-lt"/>
              <a:buAutoNum type="arabicPeriod"/>
            </a:pPr>
            <a:r>
              <a:rPr lang="en-US" b="1" i="0" dirty="0">
                <a:solidFill>
                  <a:srgbClr val="273239"/>
                </a:solidFill>
                <a:effectLst/>
                <a:latin typeface="Nunito" pitchFamily="2" charset="0"/>
              </a:rPr>
              <a:t>Class Based Objects – </a:t>
            </a:r>
            <a:r>
              <a:rPr lang="en-US" b="0" i="0" dirty="0">
                <a:solidFill>
                  <a:srgbClr val="273239"/>
                </a:solidFill>
                <a:effectLst/>
                <a:latin typeface="Nunito" pitchFamily="2" charset="0"/>
              </a:rPr>
              <a:t>Another huge advantage is the use of Classes which provides the ability to use true object oriented programming in our applications and prevents use of prototype based objects. It also provides encapsulation, inheritance and modifiers.</a:t>
            </a:r>
          </a:p>
          <a:p>
            <a:pPr algn="l" fontAlgn="base">
              <a:buFont typeface="+mj-lt"/>
              <a:buAutoNum type="arabicPeriod"/>
            </a:pPr>
            <a:r>
              <a:rPr lang="en-US" b="1" i="0" dirty="0">
                <a:solidFill>
                  <a:srgbClr val="273239"/>
                </a:solidFill>
                <a:effectLst/>
                <a:latin typeface="Nunito" pitchFamily="2" charset="0"/>
              </a:rPr>
              <a:t>Modularity – </a:t>
            </a:r>
            <a:r>
              <a:rPr lang="en-US" b="0" i="0" dirty="0">
                <a:solidFill>
                  <a:srgbClr val="273239"/>
                </a:solidFill>
                <a:effectLst/>
                <a:latin typeface="Nunito" pitchFamily="2" charset="0"/>
              </a:rPr>
              <a:t>It helps make the code more modular.</a:t>
            </a:r>
          </a:p>
          <a:p>
            <a:pPr algn="l" fontAlgn="base">
              <a:buFont typeface="+mj-lt"/>
              <a:buAutoNum type="arabicPeriod"/>
            </a:pPr>
            <a:r>
              <a:rPr lang="en-US" b="1" i="0" dirty="0">
                <a:solidFill>
                  <a:srgbClr val="273239"/>
                </a:solidFill>
                <a:effectLst/>
                <a:latin typeface="Nunito" pitchFamily="2" charset="0"/>
              </a:rPr>
              <a:t>ES6 Features – </a:t>
            </a:r>
            <a:r>
              <a:rPr lang="en-US" b="0" i="0" dirty="0">
                <a:solidFill>
                  <a:srgbClr val="273239"/>
                </a:solidFill>
                <a:effectLst/>
                <a:latin typeface="Nunito" pitchFamily="2" charset="0"/>
              </a:rPr>
              <a:t>Support for ES6 features is also one of the main reasons for its popularity.</a:t>
            </a:r>
          </a:p>
          <a:p>
            <a:pPr algn="l" fontAlgn="base">
              <a:buFont typeface="+mj-lt"/>
              <a:buAutoNum type="arabicPeriod"/>
            </a:pPr>
            <a:r>
              <a:rPr lang="en-US" b="1" i="0" dirty="0">
                <a:solidFill>
                  <a:srgbClr val="273239"/>
                </a:solidFill>
                <a:effectLst/>
                <a:latin typeface="Nunito" pitchFamily="2" charset="0"/>
              </a:rPr>
              <a:t>Syntax – </a:t>
            </a:r>
            <a:r>
              <a:rPr lang="en-US" b="0" i="0" dirty="0">
                <a:solidFill>
                  <a:srgbClr val="273239"/>
                </a:solidFill>
                <a:effectLst/>
                <a:latin typeface="Nunito" pitchFamily="2" charset="0"/>
              </a:rPr>
              <a:t>TypeScript provides syntax which is closer to java and other high level languages (Syntactical Sugaring).</a:t>
            </a:r>
          </a:p>
          <a:p>
            <a:pPr algn="l" fontAlgn="base"/>
            <a:r>
              <a:rPr lang="en-US" b="0" i="0" dirty="0">
                <a:solidFill>
                  <a:srgbClr val="273239"/>
                </a:solidFill>
                <a:effectLst/>
                <a:latin typeface="Nunito" pitchFamily="2" charset="0"/>
              </a:rPr>
              <a:t>TypeScript Code cannot be interpreted by the Browser directly so there is a need to compile the TypeScript code into plain JavaScript Code, for this purpose we need the TypeScript Compiler (</a:t>
            </a:r>
            <a:r>
              <a:rPr lang="en-US" b="0" i="0" dirty="0" err="1">
                <a:solidFill>
                  <a:srgbClr val="273239"/>
                </a:solidFill>
                <a:effectLst/>
                <a:latin typeface="Nunito" pitchFamily="2" charset="0"/>
              </a:rPr>
              <a:t>tsc</a:t>
            </a:r>
            <a:r>
              <a:rPr lang="en-US" b="0" i="0" dirty="0">
                <a:solidFill>
                  <a:srgbClr val="273239"/>
                </a:solidFill>
                <a:effectLst/>
                <a:latin typeface="Nunito" pitchFamily="2" charset="0"/>
              </a:rPr>
              <a:t>).</a:t>
            </a:r>
          </a:p>
          <a:p>
            <a:endParaRPr lang="en-IN" dirty="0"/>
          </a:p>
        </p:txBody>
      </p:sp>
    </p:spTree>
    <p:extLst>
      <p:ext uri="{BB962C8B-B14F-4D97-AF65-F5344CB8AC3E}">
        <p14:creationId xmlns:p14="http://schemas.microsoft.com/office/powerpoint/2010/main" val="2352950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CAAD9B-665D-C87A-0AB9-53137A9F5D7C}"/>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Feature of typescript</a:t>
            </a:r>
          </a:p>
        </p:txBody>
      </p:sp>
      <p:sp>
        <p:nvSpPr>
          <p:cNvPr id="3" name="Content Placeholder 2">
            <a:extLst>
              <a:ext uri="{FF2B5EF4-FFF2-40B4-BE49-F238E27FC236}">
                <a16:creationId xmlns:a16="http://schemas.microsoft.com/office/drawing/2014/main" id="{1F23F9B1-6757-A3A6-34D8-D002E27D8E88}"/>
              </a:ext>
            </a:extLst>
          </p:cNvPr>
          <p:cNvSpPr>
            <a:spLocks noGrp="1"/>
          </p:cNvSpPr>
          <p:nvPr>
            <p:ph idx="1"/>
          </p:nvPr>
        </p:nvSpPr>
        <p:spPr>
          <a:xfrm>
            <a:off x="1371599" y="2318197"/>
            <a:ext cx="9724031" cy="3683358"/>
          </a:xfrm>
        </p:spPr>
        <p:txBody>
          <a:bodyPr anchor="t">
            <a:noAutofit/>
          </a:bodyPr>
          <a:lstStyle/>
          <a:p>
            <a:pPr algn="l" fontAlgn="base">
              <a:buFont typeface="Arial" panose="020B0604020202020204" pitchFamily="34" charset="0"/>
              <a:buChar char="•"/>
            </a:pPr>
            <a:r>
              <a:rPr lang="en-US" sz="2000" b="1" i="0" dirty="0">
                <a:solidFill>
                  <a:srgbClr val="273239"/>
                </a:solidFill>
                <a:effectLst/>
                <a:latin typeface="Nunito" pitchFamily="2" charset="0"/>
              </a:rPr>
              <a:t>TypeScript Code is converted into Plain JavaScript Code:</a:t>
            </a:r>
            <a:r>
              <a:rPr lang="en-US" sz="2000" b="0" i="0" dirty="0">
                <a:solidFill>
                  <a:srgbClr val="273239"/>
                </a:solidFill>
                <a:effectLst/>
                <a:latin typeface="Nunito" pitchFamily="2" charset="0"/>
              </a:rPr>
              <a:t> TypeScript code can’t be natively interpreted by browsers. So if the code was written in TypeScript, it gets compiled and converted into JavaScript. This process is known as </a:t>
            </a:r>
            <a:r>
              <a:rPr lang="en-US" sz="2000" b="1" i="0" dirty="0">
                <a:solidFill>
                  <a:srgbClr val="273239"/>
                </a:solidFill>
                <a:effectLst/>
                <a:latin typeface="Nunito" pitchFamily="2" charset="0"/>
              </a:rPr>
              <a:t>Trans-piled</a:t>
            </a:r>
            <a:r>
              <a:rPr lang="en-US" sz="2000" b="0" i="0" dirty="0">
                <a:solidFill>
                  <a:srgbClr val="273239"/>
                </a:solidFill>
                <a:effectLst/>
                <a:latin typeface="Nunito" pitchFamily="2" charset="0"/>
              </a:rPr>
              <a:t>. With the help of JavaScript code, browsers are able to read the code and display it.</a:t>
            </a:r>
          </a:p>
          <a:p>
            <a:pPr algn="l" fontAlgn="base">
              <a:buFont typeface="Arial" panose="020B0604020202020204" pitchFamily="34" charset="0"/>
              <a:buChar char="•"/>
            </a:pPr>
            <a:r>
              <a:rPr lang="en-US" sz="2000" b="1" i="0" dirty="0">
                <a:solidFill>
                  <a:srgbClr val="273239"/>
                </a:solidFill>
                <a:effectLst/>
                <a:latin typeface="Nunito" pitchFamily="2" charset="0"/>
              </a:rPr>
              <a:t>JavaScript is TypeScript</a:t>
            </a:r>
            <a:r>
              <a:rPr lang="en-US" sz="2000" b="0" i="0" dirty="0">
                <a:solidFill>
                  <a:srgbClr val="273239"/>
                </a:solidFill>
                <a:effectLst/>
                <a:latin typeface="Nunito" pitchFamily="2" charset="0"/>
              </a:rPr>
              <a:t>: Whatever code is written in JavaScript can be converted to TypeScript by changing the extension from </a:t>
            </a:r>
            <a:r>
              <a:rPr lang="en-US" sz="2000" b="1" i="0" dirty="0">
                <a:solidFill>
                  <a:srgbClr val="273239"/>
                </a:solidFill>
                <a:effectLst/>
                <a:latin typeface="Nunito" pitchFamily="2" charset="0"/>
              </a:rPr>
              <a:t>.</a:t>
            </a:r>
            <a:r>
              <a:rPr lang="en-US" sz="2000" b="1" i="0" dirty="0" err="1">
                <a:solidFill>
                  <a:srgbClr val="273239"/>
                </a:solidFill>
                <a:effectLst/>
                <a:latin typeface="Nunito" pitchFamily="2" charset="0"/>
              </a:rPr>
              <a:t>js</a:t>
            </a:r>
            <a:r>
              <a:rPr lang="en-US" sz="2000" b="0" i="0" dirty="0">
                <a:solidFill>
                  <a:srgbClr val="273239"/>
                </a:solidFill>
                <a:effectLst/>
                <a:latin typeface="Nunito" pitchFamily="2" charset="0"/>
              </a:rPr>
              <a:t> to </a:t>
            </a:r>
            <a:r>
              <a:rPr lang="en-US" sz="2000" b="1" i="0" dirty="0">
                <a:solidFill>
                  <a:srgbClr val="273239"/>
                </a:solidFill>
                <a:effectLst/>
                <a:latin typeface="Nunito" pitchFamily="2" charset="0"/>
              </a:rPr>
              <a:t>.</a:t>
            </a:r>
            <a:r>
              <a:rPr lang="en-US" sz="2000" b="1" i="0" dirty="0" err="1">
                <a:solidFill>
                  <a:srgbClr val="273239"/>
                </a:solidFill>
                <a:effectLst/>
                <a:latin typeface="Nunito" pitchFamily="2" charset="0"/>
              </a:rPr>
              <a:t>ts</a:t>
            </a:r>
            <a:r>
              <a:rPr lang="en-US" sz="2000" b="0" i="0" dirty="0">
                <a:solidFill>
                  <a:srgbClr val="273239"/>
                </a:solidFill>
                <a:effectLst/>
                <a:latin typeface="Nunito" pitchFamily="2" charset="0"/>
              </a:rPr>
              <a:t>.</a:t>
            </a:r>
          </a:p>
          <a:p>
            <a:pPr algn="l" fontAlgn="base">
              <a:buFont typeface="Arial" panose="020B0604020202020204" pitchFamily="34" charset="0"/>
              <a:buChar char="•"/>
            </a:pPr>
            <a:r>
              <a:rPr lang="en-US" sz="2000" b="1" i="0" dirty="0">
                <a:solidFill>
                  <a:srgbClr val="273239"/>
                </a:solidFill>
                <a:effectLst/>
                <a:latin typeface="Nunito" pitchFamily="2" charset="0"/>
              </a:rPr>
              <a:t>Use TypeScript anywhere:</a:t>
            </a:r>
            <a:r>
              <a:rPr lang="en-US" sz="2000" b="0" i="0" dirty="0">
                <a:solidFill>
                  <a:srgbClr val="273239"/>
                </a:solidFill>
                <a:effectLst/>
                <a:latin typeface="Nunito" pitchFamily="2" charset="0"/>
              </a:rPr>
              <a:t> TypeScript can be compiled to run on any browser, device, or operating system. TypeScript is not specific to any single environment.</a:t>
            </a:r>
          </a:p>
          <a:p>
            <a:pPr algn="l" fontAlgn="base">
              <a:buFont typeface="Arial" panose="020B0604020202020204" pitchFamily="34" charset="0"/>
              <a:buChar char="•"/>
            </a:pPr>
            <a:r>
              <a:rPr lang="en-US" sz="2000" b="1" i="0" dirty="0">
                <a:solidFill>
                  <a:srgbClr val="273239"/>
                </a:solidFill>
                <a:effectLst/>
                <a:latin typeface="Nunito" pitchFamily="2" charset="0"/>
              </a:rPr>
              <a:t>TypeScript supports JS libraries:</a:t>
            </a:r>
            <a:r>
              <a:rPr lang="en-US" sz="2000" b="0" i="0" dirty="0">
                <a:solidFill>
                  <a:srgbClr val="273239"/>
                </a:solidFill>
                <a:effectLst/>
                <a:latin typeface="Nunito" pitchFamily="2" charset="0"/>
              </a:rPr>
              <a:t> With TypeScript, developers can use already existing JavaScript code, incorporate popular JavaScript libraries, or call the TS Code from native JavaScript code.</a:t>
            </a:r>
          </a:p>
          <a:p>
            <a:endParaRPr lang="en-IN" sz="2000" dirty="0"/>
          </a:p>
        </p:txBody>
      </p:sp>
    </p:spTree>
    <p:extLst>
      <p:ext uri="{BB962C8B-B14F-4D97-AF65-F5344CB8AC3E}">
        <p14:creationId xmlns:p14="http://schemas.microsoft.com/office/powerpoint/2010/main" val="468773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5B7651-B27E-C216-DECA-5222DDF2CD85}"/>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Advantage of typescript</a:t>
            </a:r>
          </a:p>
        </p:txBody>
      </p:sp>
      <p:sp>
        <p:nvSpPr>
          <p:cNvPr id="3" name="Content Placeholder 2">
            <a:extLst>
              <a:ext uri="{FF2B5EF4-FFF2-40B4-BE49-F238E27FC236}">
                <a16:creationId xmlns:a16="http://schemas.microsoft.com/office/drawing/2014/main" id="{099B3A90-E823-9BEE-70C5-44D5CD447BE1}"/>
              </a:ext>
            </a:extLst>
          </p:cNvPr>
          <p:cNvSpPr>
            <a:spLocks noGrp="1"/>
          </p:cNvSpPr>
          <p:nvPr>
            <p:ph idx="1"/>
          </p:nvPr>
        </p:nvSpPr>
        <p:spPr>
          <a:xfrm>
            <a:off x="1371599" y="2318197"/>
            <a:ext cx="9724031" cy="3683358"/>
          </a:xfrm>
        </p:spPr>
        <p:txBody>
          <a:bodyPr anchor="t">
            <a:normAutofit/>
          </a:bodyPr>
          <a:lstStyle/>
          <a:p>
            <a:pPr algn="l" fontAlgn="base">
              <a:buFont typeface="Arial" panose="020B0604020202020204" pitchFamily="34" charset="0"/>
              <a:buChar char="•"/>
            </a:pPr>
            <a:r>
              <a:rPr lang="en-US" sz="2000" b="0" i="0" dirty="0">
                <a:solidFill>
                  <a:srgbClr val="273239"/>
                </a:solidFill>
                <a:effectLst/>
                <a:latin typeface="Nunito" pitchFamily="2" charset="0"/>
              </a:rPr>
              <a:t>TypeScript always points out the compilation errors at the time of development (pre-compilation). Because of this getting runtime errors is less likely, whereas JavaScript is an interpreted language.</a:t>
            </a:r>
          </a:p>
          <a:p>
            <a:pPr algn="l" fontAlgn="base">
              <a:buFont typeface="Arial" panose="020B0604020202020204" pitchFamily="34" charset="0"/>
              <a:buChar char="•"/>
            </a:pPr>
            <a:r>
              <a:rPr lang="en-US" sz="2000" b="0" i="0" dirty="0">
                <a:solidFill>
                  <a:srgbClr val="273239"/>
                </a:solidFill>
                <a:effectLst/>
                <a:latin typeface="Nunito" pitchFamily="2" charset="0"/>
              </a:rPr>
              <a:t>TypeScript supports static/strong typing. This means that type correctness can be checked at compile time. This feature is not available in JavaScript.</a:t>
            </a:r>
          </a:p>
          <a:p>
            <a:pPr algn="l" fontAlgn="base">
              <a:buFont typeface="Arial" panose="020B0604020202020204" pitchFamily="34" charset="0"/>
              <a:buChar char="•"/>
            </a:pPr>
            <a:r>
              <a:rPr lang="en-US" sz="2000" b="0" i="0" dirty="0">
                <a:solidFill>
                  <a:srgbClr val="273239"/>
                </a:solidFill>
                <a:effectLst/>
                <a:latin typeface="Nunito" pitchFamily="2" charset="0"/>
              </a:rPr>
              <a:t>TypeScript is nothing but JavaScript and some additional features i.e. ES6 features. It may not be supported in your target browser but the TypeScript compiler can compile the </a:t>
            </a:r>
            <a:r>
              <a:rPr lang="en-US" sz="2000" b="1" i="0" dirty="0">
                <a:solidFill>
                  <a:srgbClr val="273239"/>
                </a:solidFill>
                <a:effectLst/>
                <a:latin typeface="Nunito" pitchFamily="2" charset="0"/>
              </a:rPr>
              <a:t>.</a:t>
            </a:r>
            <a:r>
              <a:rPr lang="en-US" sz="2000" b="1" i="0" dirty="0" err="1">
                <a:solidFill>
                  <a:srgbClr val="273239"/>
                </a:solidFill>
                <a:effectLst/>
                <a:latin typeface="Nunito" pitchFamily="2" charset="0"/>
              </a:rPr>
              <a:t>ts</a:t>
            </a:r>
            <a:r>
              <a:rPr lang="en-US" sz="2000" b="0" i="0" dirty="0">
                <a:solidFill>
                  <a:srgbClr val="273239"/>
                </a:solidFill>
                <a:effectLst/>
                <a:latin typeface="Nunito" pitchFamily="2" charset="0"/>
              </a:rPr>
              <a:t> files into ES3, ES4, and ES5 also.</a:t>
            </a:r>
          </a:p>
        </p:txBody>
      </p:sp>
    </p:spTree>
    <p:extLst>
      <p:ext uri="{BB962C8B-B14F-4D97-AF65-F5344CB8AC3E}">
        <p14:creationId xmlns:p14="http://schemas.microsoft.com/office/powerpoint/2010/main" val="4281294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5B7651-B27E-C216-DECA-5222DDF2CD85}"/>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Disadvantage of typescript</a:t>
            </a:r>
          </a:p>
        </p:txBody>
      </p:sp>
      <p:sp>
        <p:nvSpPr>
          <p:cNvPr id="3" name="Content Placeholder 2">
            <a:extLst>
              <a:ext uri="{FF2B5EF4-FFF2-40B4-BE49-F238E27FC236}">
                <a16:creationId xmlns:a16="http://schemas.microsoft.com/office/drawing/2014/main" id="{099B3A90-E823-9BEE-70C5-44D5CD447BE1}"/>
              </a:ext>
            </a:extLst>
          </p:cNvPr>
          <p:cNvSpPr>
            <a:spLocks noGrp="1"/>
          </p:cNvSpPr>
          <p:nvPr>
            <p:ph idx="1"/>
          </p:nvPr>
        </p:nvSpPr>
        <p:spPr>
          <a:xfrm>
            <a:off x="1371599" y="2318197"/>
            <a:ext cx="9724031" cy="3683358"/>
          </a:xfrm>
        </p:spPr>
        <p:txBody>
          <a:bodyPr anchor="t">
            <a:normAutofit/>
          </a:bodyPr>
          <a:lstStyle/>
          <a:p>
            <a:pPr algn="l" fontAlgn="base">
              <a:buFont typeface="Arial" panose="020B0604020202020204" pitchFamily="34" charset="0"/>
              <a:buChar char="•"/>
            </a:pPr>
            <a:r>
              <a:rPr lang="en-US" sz="2000" b="0" i="0" dirty="0">
                <a:solidFill>
                  <a:srgbClr val="273239"/>
                </a:solidFill>
                <a:effectLst/>
                <a:latin typeface="Nunito" pitchFamily="2" charset="0"/>
              </a:rPr>
              <a:t>Generally, TypeScript takes time to compile the code.</a:t>
            </a:r>
          </a:p>
          <a:p>
            <a:pPr algn="l" fontAlgn="base"/>
            <a:r>
              <a:rPr lang="en-US" sz="2000" b="0" i="0" dirty="0">
                <a:solidFill>
                  <a:srgbClr val="273239"/>
                </a:solidFill>
                <a:effectLst/>
                <a:latin typeface="Nunito" pitchFamily="2" charset="0"/>
              </a:rPr>
              <a:t>JavaScript is best known for web page development but it is also used in a variety of non-browser environments. </a:t>
            </a:r>
          </a:p>
        </p:txBody>
      </p:sp>
    </p:spTree>
    <p:extLst>
      <p:ext uri="{BB962C8B-B14F-4D97-AF65-F5344CB8AC3E}">
        <p14:creationId xmlns:p14="http://schemas.microsoft.com/office/powerpoint/2010/main" val="78124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EC965-D947-78AB-6F57-75C094E09870}"/>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Javascript vs typescript</a:t>
            </a:r>
            <a:endParaRPr lang="en-IN" sz="4000" dirty="0">
              <a:solidFill>
                <a:srgbClr val="FFFFFF"/>
              </a:solidFill>
            </a:endParaRPr>
          </a:p>
        </p:txBody>
      </p:sp>
      <p:graphicFrame>
        <p:nvGraphicFramePr>
          <p:cNvPr id="4" name="Content Placeholder 3">
            <a:extLst>
              <a:ext uri="{FF2B5EF4-FFF2-40B4-BE49-F238E27FC236}">
                <a16:creationId xmlns:a16="http://schemas.microsoft.com/office/drawing/2014/main" id="{18E049AD-3A97-DC86-3D59-B48AEFE91458}"/>
              </a:ext>
            </a:extLst>
          </p:cNvPr>
          <p:cNvGraphicFramePr>
            <a:graphicFrameLocks noGrp="1"/>
          </p:cNvGraphicFramePr>
          <p:nvPr>
            <p:ph idx="1"/>
            <p:extLst>
              <p:ext uri="{D42A27DB-BD31-4B8C-83A1-F6EECF244321}">
                <p14:modId xmlns:p14="http://schemas.microsoft.com/office/powerpoint/2010/main" val="2314319064"/>
              </p:ext>
            </p:extLst>
          </p:nvPr>
        </p:nvGraphicFramePr>
        <p:xfrm>
          <a:off x="1371600" y="2411770"/>
          <a:ext cx="9723438" cy="3877548"/>
        </p:xfrm>
        <a:graphic>
          <a:graphicData uri="http://schemas.openxmlformats.org/drawingml/2006/table">
            <a:tbl>
              <a:tblPr firstRow="1" bandRow="1" bandCol="1">
                <a:tableStyleId>{69012ECD-51FC-41F1-AA8D-1B2483CD663E}</a:tableStyleId>
              </a:tblPr>
              <a:tblGrid>
                <a:gridCol w="3241146">
                  <a:extLst>
                    <a:ext uri="{9D8B030D-6E8A-4147-A177-3AD203B41FA5}">
                      <a16:colId xmlns:a16="http://schemas.microsoft.com/office/drawing/2014/main" val="1537415251"/>
                    </a:ext>
                  </a:extLst>
                </a:gridCol>
                <a:gridCol w="3241146">
                  <a:extLst>
                    <a:ext uri="{9D8B030D-6E8A-4147-A177-3AD203B41FA5}">
                      <a16:colId xmlns:a16="http://schemas.microsoft.com/office/drawing/2014/main" val="1971072684"/>
                    </a:ext>
                  </a:extLst>
                </a:gridCol>
                <a:gridCol w="3241146">
                  <a:extLst>
                    <a:ext uri="{9D8B030D-6E8A-4147-A177-3AD203B41FA5}">
                      <a16:colId xmlns:a16="http://schemas.microsoft.com/office/drawing/2014/main" val="3160920970"/>
                    </a:ext>
                  </a:extLst>
                </a:gridCol>
              </a:tblGrid>
              <a:tr h="314720">
                <a:tc>
                  <a:txBody>
                    <a:bodyPr/>
                    <a:lstStyle/>
                    <a:p>
                      <a:pPr algn="ctr" fontAlgn="base"/>
                      <a:r>
                        <a:rPr lang="en-IN" sz="1400" b="1">
                          <a:effectLst/>
                        </a:rPr>
                        <a:t>Feature</a:t>
                      </a:r>
                    </a:p>
                  </a:txBody>
                  <a:tcPr marL="35230" marR="35230" marT="58716" marB="58716" anchor="ctr"/>
                </a:tc>
                <a:tc>
                  <a:txBody>
                    <a:bodyPr/>
                    <a:lstStyle/>
                    <a:p>
                      <a:pPr algn="ctr" fontAlgn="base"/>
                      <a:r>
                        <a:rPr lang="en-IN" sz="1400" b="1">
                          <a:effectLst/>
                        </a:rPr>
                        <a:t>TypeScript</a:t>
                      </a:r>
                    </a:p>
                  </a:txBody>
                  <a:tcPr marL="58716" marR="58716" marT="58716" marB="58716" anchor="ctr"/>
                </a:tc>
                <a:tc>
                  <a:txBody>
                    <a:bodyPr/>
                    <a:lstStyle/>
                    <a:p>
                      <a:pPr algn="ctr" fontAlgn="base"/>
                      <a:r>
                        <a:rPr lang="en-IN" sz="1400" b="1">
                          <a:effectLst/>
                        </a:rPr>
                        <a:t>JavaScript</a:t>
                      </a:r>
                    </a:p>
                  </a:txBody>
                  <a:tcPr marL="58716" marR="58716" marT="58716" marB="58716" anchor="ctr"/>
                </a:tc>
                <a:extLst>
                  <a:ext uri="{0D108BD9-81ED-4DB2-BD59-A6C34878D82A}">
                    <a16:rowId xmlns:a16="http://schemas.microsoft.com/office/drawing/2014/main" val="4198233501"/>
                  </a:ext>
                </a:extLst>
              </a:tr>
              <a:tr h="516704">
                <a:tc>
                  <a:txBody>
                    <a:bodyPr/>
                    <a:lstStyle/>
                    <a:p>
                      <a:pPr algn="l" fontAlgn="ctr"/>
                      <a:r>
                        <a:rPr lang="en-IN" sz="1400" b="0">
                          <a:effectLst/>
                        </a:rPr>
                        <a:t>Typing</a:t>
                      </a:r>
                    </a:p>
                  </a:txBody>
                  <a:tcPr marL="58716" marR="58716" marT="82203" marB="82203" anchor="ctr"/>
                </a:tc>
                <a:tc>
                  <a:txBody>
                    <a:bodyPr/>
                    <a:lstStyle/>
                    <a:p>
                      <a:pPr algn="l" fontAlgn="ctr"/>
                      <a:r>
                        <a:rPr lang="en-IN" sz="1400" b="0">
                          <a:effectLst/>
                        </a:rPr>
                        <a:t>Provides static typing</a:t>
                      </a:r>
                    </a:p>
                  </a:txBody>
                  <a:tcPr marL="58716" marR="58716" marT="82203" marB="82203" anchor="ctr"/>
                </a:tc>
                <a:tc>
                  <a:txBody>
                    <a:bodyPr/>
                    <a:lstStyle/>
                    <a:p>
                      <a:pPr algn="l" fontAlgn="ctr"/>
                      <a:r>
                        <a:rPr lang="en-IN" sz="1400" b="0">
                          <a:effectLst/>
                        </a:rPr>
                        <a:t>Dynamically typed</a:t>
                      </a:r>
                      <a:br>
                        <a:rPr lang="en-IN" sz="1400" b="0">
                          <a:effectLst/>
                        </a:rPr>
                      </a:br>
                      <a:r>
                        <a:rPr lang="en-IN" sz="1400" b="0">
                          <a:effectLst/>
                        </a:rPr>
                        <a:t> </a:t>
                      </a:r>
                    </a:p>
                  </a:txBody>
                  <a:tcPr marL="58716" marR="58716" marT="82203" marB="82203" anchor="ctr"/>
                </a:tc>
                <a:extLst>
                  <a:ext uri="{0D108BD9-81ED-4DB2-BD59-A6C34878D82A}">
                    <a16:rowId xmlns:a16="http://schemas.microsoft.com/office/drawing/2014/main" val="1324629659"/>
                  </a:ext>
                </a:extLst>
              </a:tr>
              <a:tr h="516704">
                <a:tc>
                  <a:txBody>
                    <a:bodyPr/>
                    <a:lstStyle/>
                    <a:p>
                      <a:pPr algn="l" fontAlgn="ctr"/>
                      <a:r>
                        <a:rPr lang="en-IN" sz="1400" b="0">
                          <a:effectLst/>
                        </a:rPr>
                        <a:t>Tooling</a:t>
                      </a:r>
                    </a:p>
                  </a:txBody>
                  <a:tcPr marL="58716" marR="58716" marT="82203" marB="82203" anchor="ctr"/>
                </a:tc>
                <a:tc>
                  <a:txBody>
                    <a:bodyPr/>
                    <a:lstStyle/>
                    <a:p>
                      <a:pPr algn="l" fontAlgn="ctr"/>
                      <a:r>
                        <a:rPr lang="en-US" sz="1400" b="0">
                          <a:effectLst/>
                        </a:rPr>
                        <a:t>Comes with IDEs and code editors </a:t>
                      </a:r>
                    </a:p>
                  </a:txBody>
                  <a:tcPr marL="58716" marR="58716" marT="82203" marB="82203" anchor="ctr"/>
                </a:tc>
                <a:tc>
                  <a:txBody>
                    <a:bodyPr/>
                    <a:lstStyle/>
                    <a:p>
                      <a:pPr algn="l" fontAlgn="ctr"/>
                      <a:r>
                        <a:rPr lang="en-IN" sz="1400" b="0">
                          <a:effectLst/>
                        </a:rPr>
                        <a:t>Limited built-in tooling</a:t>
                      </a:r>
                      <a:br>
                        <a:rPr lang="en-IN" sz="1400" b="0">
                          <a:effectLst/>
                        </a:rPr>
                      </a:br>
                      <a:r>
                        <a:rPr lang="en-IN" sz="1400" b="0">
                          <a:effectLst/>
                        </a:rPr>
                        <a:t> </a:t>
                      </a:r>
                    </a:p>
                  </a:txBody>
                  <a:tcPr marL="58716" marR="58716" marT="82203" marB="82203" anchor="ctr"/>
                </a:tc>
                <a:extLst>
                  <a:ext uri="{0D108BD9-81ED-4DB2-BD59-A6C34878D82A}">
                    <a16:rowId xmlns:a16="http://schemas.microsoft.com/office/drawing/2014/main" val="416317562"/>
                  </a:ext>
                </a:extLst>
              </a:tr>
              <a:tr h="516704">
                <a:tc>
                  <a:txBody>
                    <a:bodyPr/>
                    <a:lstStyle/>
                    <a:p>
                      <a:pPr algn="l" fontAlgn="ctr"/>
                      <a:r>
                        <a:rPr lang="en-IN" sz="1400" b="0">
                          <a:effectLst/>
                        </a:rPr>
                        <a:t>Syntax</a:t>
                      </a:r>
                    </a:p>
                  </a:txBody>
                  <a:tcPr marL="58716" marR="58716" marT="82203" marB="82203" anchor="ctr"/>
                </a:tc>
                <a:tc>
                  <a:txBody>
                    <a:bodyPr/>
                    <a:lstStyle/>
                    <a:p>
                      <a:pPr algn="l" fontAlgn="ctr"/>
                      <a:r>
                        <a:rPr lang="en-US" sz="1400" b="0">
                          <a:effectLst/>
                        </a:rPr>
                        <a:t>Similar to JavaScript, with additional features </a:t>
                      </a:r>
                    </a:p>
                  </a:txBody>
                  <a:tcPr marL="58716" marR="58716" marT="82203" marB="82203" anchor="ctr"/>
                </a:tc>
                <a:tc>
                  <a:txBody>
                    <a:bodyPr/>
                    <a:lstStyle/>
                    <a:p>
                      <a:pPr algn="l" fontAlgn="ctr"/>
                      <a:r>
                        <a:rPr lang="en-IN" sz="1400" b="0">
                          <a:effectLst/>
                        </a:rPr>
                        <a:t>Standard JavaScript syntax</a:t>
                      </a:r>
                      <a:br>
                        <a:rPr lang="en-IN" sz="1400" b="0">
                          <a:effectLst/>
                        </a:rPr>
                      </a:br>
                      <a:r>
                        <a:rPr lang="en-IN" sz="1400" b="0">
                          <a:effectLst/>
                        </a:rPr>
                        <a:t> </a:t>
                      </a:r>
                    </a:p>
                  </a:txBody>
                  <a:tcPr marL="58716" marR="58716" marT="82203" marB="82203" anchor="ctr"/>
                </a:tc>
                <a:extLst>
                  <a:ext uri="{0D108BD9-81ED-4DB2-BD59-A6C34878D82A}">
                    <a16:rowId xmlns:a16="http://schemas.microsoft.com/office/drawing/2014/main" val="3863610884"/>
                  </a:ext>
                </a:extLst>
              </a:tr>
              <a:tr h="516704">
                <a:tc>
                  <a:txBody>
                    <a:bodyPr/>
                    <a:lstStyle/>
                    <a:p>
                      <a:pPr algn="l" fontAlgn="ctr"/>
                      <a:r>
                        <a:rPr lang="en-IN" sz="1400" b="0">
                          <a:effectLst/>
                        </a:rPr>
                        <a:t>Compatibility</a:t>
                      </a:r>
                    </a:p>
                  </a:txBody>
                  <a:tcPr marL="58716" marR="58716" marT="82203" marB="82203" anchor="ctr"/>
                </a:tc>
                <a:tc>
                  <a:txBody>
                    <a:bodyPr/>
                    <a:lstStyle/>
                    <a:p>
                      <a:pPr algn="l" fontAlgn="ctr"/>
                      <a:r>
                        <a:rPr lang="en-IN" sz="1400" b="0">
                          <a:effectLst/>
                        </a:rPr>
                        <a:t>Backward compatible with JavaScript </a:t>
                      </a:r>
                    </a:p>
                  </a:txBody>
                  <a:tcPr marL="58716" marR="58716" marT="82203" marB="82203" anchor="ctr"/>
                </a:tc>
                <a:tc>
                  <a:txBody>
                    <a:bodyPr/>
                    <a:lstStyle/>
                    <a:p>
                      <a:pPr algn="l" fontAlgn="ctr"/>
                      <a:r>
                        <a:rPr lang="en-US" sz="1400" b="0">
                          <a:effectLst/>
                        </a:rPr>
                        <a:t>Cannot run TypeScript in JavaScript files</a:t>
                      </a:r>
                      <a:br>
                        <a:rPr lang="en-US" sz="1400" b="0">
                          <a:effectLst/>
                        </a:rPr>
                      </a:br>
                      <a:r>
                        <a:rPr lang="en-US" sz="1400" b="0">
                          <a:effectLst/>
                        </a:rPr>
                        <a:t> </a:t>
                      </a:r>
                    </a:p>
                  </a:txBody>
                  <a:tcPr marL="58716" marR="58716" marT="82203" marB="82203" anchor="ctr"/>
                </a:tc>
                <a:extLst>
                  <a:ext uri="{0D108BD9-81ED-4DB2-BD59-A6C34878D82A}">
                    <a16:rowId xmlns:a16="http://schemas.microsoft.com/office/drawing/2014/main" val="1587612370"/>
                  </a:ext>
                </a:extLst>
              </a:tr>
              <a:tr h="516704">
                <a:tc>
                  <a:txBody>
                    <a:bodyPr/>
                    <a:lstStyle/>
                    <a:p>
                      <a:pPr algn="l" fontAlgn="ctr"/>
                      <a:r>
                        <a:rPr lang="en-IN" sz="1400" b="0">
                          <a:effectLst/>
                        </a:rPr>
                        <a:t>Debugging</a:t>
                      </a:r>
                    </a:p>
                  </a:txBody>
                  <a:tcPr marL="58716" marR="58716" marT="82203" marB="82203" anchor="ctr"/>
                </a:tc>
                <a:tc>
                  <a:txBody>
                    <a:bodyPr/>
                    <a:lstStyle/>
                    <a:p>
                      <a:pPr algn="l" fontAlgn="ctr"/>
                      <a:r>
                        <a:rPr lang="en-US" sz="1400" b="0">
                          <a:effectLst/>
                        </a:rPr>
                        <a:t>Stronger typing can help identify errors </a:t>
                      </a:r>
                    </a:p>
                  </a:txBody>
                  <a:tcPr marL="58716" marR="58716" marT="82203" marB="82203" anchor="ctr"/>
                </a:tc>
                <a:tc>
                  <a:txBody>
                    <a:bodyPr/>
                    <a:lstStyle/>
                    <a:p>
                      <a:pPr algn="l" fontAlgn="ctr"/>
                      <a:r>
                        <a:rPr lang="en-US" sz="1400" b="0">
                          <a:effectLst/>
                        </a:rPr>
                        <a:t>May require more debugging and testing</a:t>
                      </a:r>
                      <a:br>
                        <a:rPr lang="en-US" sz="1400" b="0">
                          <a:effectLst/>
                        </a:rPr>
                      </a:br>
                      <a:r>
                        <a:rPr lang="en-US" sz="1400" b="0">
                          <a:effectLst/>
                        </a:rPr>
                        <a:t> </a:t>
                      </a:r>
                    </a:p>
                  </a:txBody>
                  <a:tcPr marL="58716" marR="58716" marT="82203" marB="82203" anchor="ctr"/>
                </a:tc>
                <a:extLst>
                  <a:ext uri="{0D108BD9-81ED-4DB2-BD59-A6C34878D82A}">
                    <a16:rowId xmlns:a16="http://schemas.microsoft.com/office/drawing/2014/main" val="825887962"/>
                  </a:ext>
                </a:extLst>
              </a:tr>
              <a:tr h="516704">
                <a:tc>
                  <a:txBody>
                    <a:bodyPr/>
                    <a:lstStyle/>
                    <a:p>
                      <a:pPr algn="l" fontAlgn="ctr"/>
                      <a:r>
                        <a:rPr lang="en-IN" sz="1400" b="0">
                          <a:effectLst/>
                        </a:rPr>
                        <a:t>Learning curve </a:t>
                      </a:r>
                    </a:p>
                  </a:txBody>
                  <a:tcPr marL="58716" marR="58716" marT="82203" marB="82203" anchor="ctr"/>
                </a:tc>
                <a:tc>
                  <a:txBody>
                    <a:bodyPr/>
                    <a:lstStyle/>
                    <a:p>
                      <a:pPr algn="l" fontAlgn="ctr"/>
                      <a:r>
                        <a:rPr lang="en-US" sz="1400" b="0">
                          <a:effectLst/>
                        </a:rPr>
                        <a:t>Can take time to learn additional features </a:t>
                      </a:r>
                    </a:p>
                  </a:txBody>
                  <a:tcPr marL="58716" marR="58716" marT="82203" marB="82203" anchor="ctr"/>
                </a:tc>
                <a:tc>
                  <a:txBody>
                    <a:bodyPr/>
                    <a:lstStyle/>
                    <a:p>
                      <a:pPr algn="l" fontAlgn="ctr"/>
                      <a:r>
                        <a:rPr lang="en-IN" sz="1400" b="0" dirty="0">
                          <a:effectLst/>
                        </a:rPr>
                        <a:t>Standard JavaScript syntax is familiar</a:t>
                      </a:r>
                      <a:br>
                        <a:rPr lang="en-IN" sz="1400" b="0" dirty="0">
                          <a:effectLst/>
                        </a:rPr>
                      </a:br>
                      <a:r>
                        <a:rPr lang="en-IN" sz="1400" b="0" dirty="0">
                          <a:effectLst/>
                        </a:rPr>
                        <a:t> </a:t>
                      </a:r>
                    </a:p>
                  </a:txBody>
                  <a:tcPr marL="58716" marR="58716" marT="82203" marB="82203" anchor="ctr"/>
                </a:tc>
                <a:extLst>
                  <a:ext uri="{0D108BD9-81ED-4DB2-BD59-A6C34878D82A}">
                    <a16:rowId xmlns:a16="http://schemas.microsoft.com/office/drawing/2014/main" val="369278612"/>
                  </a:ext>
                </a:extLst>
              </a:tr>
            </a:tbl>
          </a:graphicData>
        </a:graphic>
      </p:graphicFrame>
    </p:spTree>
    <p:extLst>
      <p:ext uri="{BB962C8B-B14F-4D97-AF65-F5344CB8AC3E}">
        <p14:creationId xmlns:p14="http://schemas.microsoft.com/office/powerpoint/2010/main" val="2887635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0">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2">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5F21F7-7386-DA38-D6A2-36412A3F0236}"/>
              </a:ext>
            </a:extLst>
          </p:cNvPr>
          <p:cNvSpPr>
            <a:spLocks noGrp="1"/>
          </p:cNvSpPr>
          <p:nvPr>
            <p:ph type="title"/>
          </p:nvPr>
        </p:nvSpPr>
        <p:spPr>
          <a:xfrm>
            <a:off x="1179576" y="1261423"/>
            <a:ext cx="9829800" cy="1325880"/>
          </a:xfrm>
        </p:spPr>
        <p:txBody>
          <a:bodyPr anchor="b">
            <a:normAutofit/>
          </a:bodyPr>
          <a:lstStyle/>
          <a:p>
            <a:pPr algn="ctr"/>
            <a:r>
              <a:rPr lang="en-US" sz="3600" b="1" dirty="0">
                <a:solidFill>
                  <a:schemeClr val="tx2"/>
                </a:solidFill>
              </a:rPr>
              <a:t>Why TypeScript is developed while having JavaScript?</a:t>
            </a:r>
            <a:endParaRPr lang="en-IN" sz="3600" b="1" dirty="0">
              <a:solidFill>
                <a:schemeClr val="tx2"/>
              </a:solidFill>
            </a:endParaRPr>
          </a:p>
        </p:txBody>
      </p:sp>
      <p:grpSp>
        <p:nvGrpSpPr>
          <p:cNvPr id="38" name="Group 24">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39" name="Freeform: Shape 25">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26">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27">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28">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55C205AC-060E-570D-9CBA-CC405FCF1B64}"/>
              </a:ext>
            </a:extLst>
          </p:cNvPr>
          <p:cNvSpPr>
            <a:spLocks noGrp="1"/>
          </p:cNvSpPr>
          <p:nvPr>
            <p:ph idx="1"/>
          </p:nvPr>
        </p:nvSpPr>
        <p:spPr>
          <a:xfrm>
            <a:off x="804672" y="2827419"/>
            <a:ext cx="5126896" cy="3227626"/>
          </a:xfrm>
        </p:spPr>
        <p:txBody>
          <a:bodyPr anchor="ctr">
            <a:normAutofit/>
          </a:bodyPr>
          <a:lstStyle/>
          <a:p>
            <a:pPr fontAlgn="base">
              <a:buFont typeface="Arial" panose="020B0604020202020204" pitchFamily="34" charset="0"/>
              <a:buChar char="•"/>
            </a:pPr>
            <a:r>
              <a:rPr lang="en-US" sz="1800" b="0" i="0">
                <a:solidFill>
                  <a:schemeClr val="tx2"/>
                </a:solidFill>
                <a:effectLst/>
                <a:latin typeface="Nunito" pitchFamily="2" charset="0"/>
              </a:rPr>
              <a:t>TypeScript is known as an Object-oriented programming language whereas JavaScript is a prototype-based language.</a:t>
            </a:r>
          </a:p>
          <a:p>
            <a:pPr fontAlgn="base">
              <a:buFont typeface="Arial" panose="020B0604020202020204" pitchFamily="34" charset="0"/>
              <a:buChar char="•"/>
            </a:pPr>
            <a:r>
              <a:rPr lang="en-US" sz="1800" b="0" i="0">
                <a:solidFill>
                  <a:schemeClr val="tx2"/>
                </a:solidFill>
                <a:effectLst/>
                <a:latin typeface="Nunito" pitchFamily="2" charset="0"/>
              </a:rPr>
              <a:t>TypeScript has a feature known as Static typing but JavaScript does not support this feature.</a:t>
            </a:r>
          </a:p>
          <a:p>
            <a:pPr fontAlgn="base">
              <a:buFont typeface="Arial" panose="020B0604020202020204" pitchFamily="34" charset="0"/>
              <a:buChar char="•"/>
            </a:pPr>
            <a:r>
              <a:rPr lang="en-US" sz="1800" b="0" i="0">
                <a:solidFill>
                  <a:schemeClr val="tx2"/>
                </a:solidFill>
                <a:effectLst/>
                <a:latin typeface="Nunito" pitchFamily="2" charset="0"/>
              </a:rPr>
              <a:t>TypeScript supports Interfaces but JavaScript does not.</a:t>
            </a:r>
          </a:p>
          <a:p>
            <a:endParaRPr lang="en-IN" sz="1800">
              <a:solidFill>
                <a:schemeClr val="tx2"/>
              </a:solidFill>
            </a:endParaRPr>
          </a:p>
        </p:txBody>
      </p:sp>
      <p:grpSp>
        <p:nvGrpSpPr>
          <p:cNvPr id="31" name="Group 30">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2" name="Freeform: Shape 31">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5" name="Freeform: Shape 34">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4" name="Table 3">
            <a:extLst>
              <a:ext uri="{FF2B5EF4-FFF2-40B4-BE49-F238E27FC236}">
                <a16:creationId xmlns:a16="http://schemas.microsoft.com/office/drawing/2014/main" id="{AFD9C592-7407-D957-2479-CAC92D2B7379}"/>
              </a:ext>
            </a:extLst>
          </p:cNvPr>
          <p:cNvGraphicFramePr>
            <a:graphicFrameLocks noGrp="1"/>
          </p:cNvGraphicFramePr>
          <p:nvPr>
            <p:extLst>
              <p:ext uri="{D42A27DB-BD31-4B8C-83A1-F6EECF244321}">
                <p14:modId xmlns:p14="http://schemas.microsoft.com/office/powerpoint/2010/main" val="934096701"/>
              </p:ext>
            </p:extLst>
          </p:nvPr>
        </p:nvGraphicFramePr>
        <p:xfrm>
          <a:off x="6429378" y="2895305"/>
          <a:ext cx="4954694" cy="3598438"/>
        </p:xfrm>
        <a:graphic>
          <a:graphicData uri="http://schemas.openxmlformats.org/drawingml/2006/table">
            <a:tbl>
              <a:tblPr firstRow="1" bandRow="1"/>
              <a:tblGrid>
                <a:gridCol w="958959">
                  <a:extLst>
                    <a:ext uri="{9D8B030D-6E8A-4147-A177-3AD203B41FA5}">
                      <a16:colId xmlns:a16="http://schemas.microsoft.com/office/drawing/2014/main" val="2977585849"/>
                    </a:ext>
                  </a:extLst>
                </a:gridCol>
                <a:gridCol w="1997299">
                  <a:extLst>
                    <a:ext uri="{9D8B030D-6E8A-4147-A177-3AD203B41FA5}">
                      <a16:colId xmlns:a16="http://schemas.microsoft.com/office/drawing/2014/main" val="3848895303"/>
                    </a:ext>
                  </a:extLst>
                </a:gridCol>
                <a:gridCol w="1998436">
                  <a:extLst>
                    <a:ext uri="{9D8B030D-6E8A-4147-A177-3AD203B41FA5}">
                      <a16:colId xmlns:a16="http://schemas.microsoft.com/office/drawing/2014/main" val="3626355579"/>
                    </a:ext>
                  </a:extLst>
                </a:gridCol>
              </a:tblGrid>
              <a:tr h="270037">
                <a:tc>
                  <a:txBody>
                    <a:bodyPr/>
                    <a:lstStyle/>
                    <a:p>
                      <a:pPr algn="ctr" fontAlgn="base"/>
                      <a:r>
                        <a:rPr lang="en-IN" sz="1200" b="1">
                          <a:effectLst/>
                        </a:rPr>
                        <a:t>Feature</a:t>
                      </a:r>
                    </a:p>
                  </a:txBody>
                  <a:tcPr marL="27295" marR="27295" marT="45491" marB="4549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200" b="1">
                          <a:effectLst/>
                        </a:rPr>
                        <a:t>TypeScript</a:t>
                      </a:r>
                    </a:p>
                  </a:txBody>
                  <a:tcPr marL="45491" marR="45491" marT="45491" marB="4549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200" b="1">
                          <a:effectLst/>
                        </a:rPr>
                        <a:t>JavaScript</a:t>
                      </a:r>
                    </a:p>
                  </a:txBody>
                  <a:tcPr marL="45491" marR="45491" marT="45491" marB="4549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95889666"/>
                  </a:ext>
                </a:extLst>
              </a:tr>
              <a:tr h="426528">
                <a:tc>
                  <a:txBody>
                    <a:bodyPr/>
                    <a:lstStyle/>
                    <a:p>
                      <a:pPr algn="l" fontAlgn="ctr"/>
                      <a:r>
                        <a:rPr lang="en-IN" sz="1200" b="0">
                          <a:effectLst/>
                        </a:rPr>
                        <a:t>Typing</a:t>
                      </a:r>
                    </a:p>
                  </a:txBody>
                  <a:tcPr marL="45491" marR="45491" marT="63688" marB="6368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00" b="0">
                          <a:effectLst/>
                        </a:rPr>
                        <a:t>Provides static typing</a:t>
                      </a:r>
                    </a:p>
                  </a:txBody>
                  <a:tcPr marL="45491" marR="45491" marT="63688" marB="6368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00" b="0">
                          <a:effectLst/>
                        </a:rPr>
                        <a:t>Dynamically typed</a:t>
                      </a:r>
                      <a:br>
                        <a:rPr lang="en-IN" sz="1200" b="0">
                          <a:effectLst/>
                        </a:rPr>
                      </a:br>
                      <a:r>
                        <a:rPr lang="en-IN" sz="1200" b="0">
                          <a:effectLst/>
                        </a:rPr>
                        <a:t> </a:t>
                      </a:r>
                    </a:p>
                  </a:txBody>
                  <a:tcPr marL="45491" marR="45491" marT="63688" marB="6368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6165733"/>
                  </a:ext>
                </a:extLst>
              </a:tr>
              <a:tr h="426528">
                <a:tc>
                  <a:txBody>
                    <a:bodyPr/>
                    <a:lstStyle/>
                    <a:p>
                      <a:pPr algn="l" fontAlgn="ctr"/>
                      <a:r>
                        <a:rPr lang="en-IN" sz="1200" b="0">
                          <a:effectLst/>
                        </a:rPr>
                        <a:t>Tooling</a:t>
                      </a:r>
                    </a:p>
                  </a:txBody>
                  <a:tcPr marL="45491" marR="45491" marT="63688" marB="6368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00" b="0">
                          <a:effectLst/>
                        </a:rPr>
                        <a:t>Comes with IDEs and code editors </a:t>
                      </a:r>
                    </a:p>
                  </a:txBody>
                  <a:tcPr marL="45491" marR="45491" marT="63688" marB="6368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00" b="0">
                          <a:effectLst/>
                        </a:rPr>
                        <a:t>Limited built-in tooling</a:t>
                      </a:r>
                      <a:br>
                        <a:rPr lang="en-IN" sz="1200" b="0">
                          <a:effectLst/>
                        </a:rPr>
                      </a:br>
                      <a:r>
                        <a:rPr lang="en-IN" sz="1200" b="0">
                          <a:effectLst/>
                        </a:rPr>
                        <a:t> </a:t>
                      </a:r>
                    </a:p>
                  </a:txBody>
                  <a:tcPr marL="45491" marR="45491" marT="63688" marB="6368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38366758"/>
                  </a:ext>
                </a:extLst>
              </a:tr>
              <a:tr h="426528">
                <a:tc>
                  <a:txBody>
                    <a:bodyPr/>
                    <a:lstStyle/>
                    <a:p>
                      <a:pPr algn="l" fontAlgn="ctr"/>
                      <a:r>
                        <a:rPr lang="en-IN" sz="1200" b="0">
                          <a:effectLst/>
                        </a:rPr>
                        <a:t>Syntax</a:t>
                      </a:r>
                    </a:p>
                  </a:txBody>
                  <a:tcPr marL="45491" marR="45491" marT="63688" marB="6368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00" b="0" dirty="0">
                          <a:effectLst/>
                        </a:rPr>
                        <a:t>Similar to JavaScript, with additional features </a:t>
                      </a:r>
                    </a:p>
                  </a:txBody>
                  <a:tcPr marL="45491" marR="45491" marT="63688" marB="6368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00" b="0">
                          <a:effectLst/>
                        </a:rPr>
                        <a:t>Standard JavaScript syntax</a:t>
                      </a:r>
                      <a:br>
                        <a:rPr lang="en-IN" sz="1200" b="0">
                          <a:effectLst/>
                        </a:rPr>
                      </a:br>
                      <a:r>
                        <a:rPr lang="en-IN" sz="1200" b="0">
                          <a:effectLst/>
                        </a:rPr>
                        <a:t> </a:t>
                      </a:r>
                    </a:p>
                  </a:txBody>
                  <a:tcPr marL="45491" marR="45491" marT="63688" marB="6368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40745282"/>
                  </a:ext>
                </a:extLst>
              </a:tr>
              <a:tr h="563002">
                <a:tc>
                  <a:txBody>
                    <a:bodyPr/>
                    <a:lstStyle/>
                    <a:p>
                      <a:pPr algn="l" fontAlgn="ctr"/>
                      <a:r>
                        <a:rPr lang="en-IN" sz="1200" b="0">
                          <a:effectLst/>
                        </a:rPr>
                        <a:t>Compatibility</a:t>
                      </a:r>
                    </a:p>
                  </a:txBody>
                  <a:tcPr marL="45491" marR="45491" marT="63688" marB="6368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00" b="0">
                          <a:effectLst/>
                        </a:rPr>
                        <a:t>Backward compatible with JavaScript </a:t>
                      </a:r>
                    </a:p>
                  </a:txBody>
                  <a:tcPr marL="45491" marR="45491" marT="63688" marB="6368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00" b="0">
                          <a:effectLst/>
                        </a:rPr>
                        <a:t>Cannot run TypeScript in JavaScript files</a:t>
                      </a:r>
                      <a:br>
                        <a:rPr lang="en-US" sz="1200" b="0">
                          <a:effectLst/>
                        </a:rPr>
                      </a:br>
                      <a:r>
                        <a:rPr lang="en-US" sz="1200" b="0">
                          <a:effectLst/>
                        </a:rPr>
                        <a:t> </a:t>
                      </a:r>
                    </a:p>
                  </a:txBody>
                  <a:tcPr marL="45491" marR="45491" marT="63688" marB="6368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29150600"/>
                  </a:ext>
                </a:extLst>
              </a:tr>
              <a:tr h="563002">
                <a:tc>
                  <a:txBody>
                    <a:bodyPr/>
                    <a:lstStyle/>
                    <a:p>
                      <a:pPr algn="l" fontAlgn="ctr"/>
                      <a:r>
                        <a:rPr lang="en-IN" sz="1200" b="0">
                          <a:effectLst/>
                        </a:rPr>
                        <a:t>Debugging</a:t>
                      </a:r>
                    </a:p>
                  </a:txBody>
                  <a:tcPr marL="45491" marR="45491" marT="63688" marB="6368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00" b="0">
                          <a:effectLst/>
                        </a:rPr>
                        <a:t>Stronger typing can help identify errors </a:t>
                      </a:r>
                    </a:p>
                  </a:txBody>
                  <a:tcPr marL="45491" marR="45491" marT="63688" marB="6368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00" b="0">
                          <a:effectLst/>
                        </a:rPr>
                        <a:t>May require more debugging and testing</a:t>
                      </a:r>
                      <a:br>
                        <a:rPr lang="en-US" sz="1200" b="0">
                          <a:effectLst/>
                        </a:rPr>
                      </a:br>
                      <a:r>
                        <a:rPr lang="en-US" sz="1200" b="0">
                          <a:effectLst/>
                        </a:rPr>
                        <a:t> </a:t>
                      </a:r>
                    </a:p>
                  </a:txBody>
                  <a:tcPr marL="45491" marR="45491" marT="63688" marB="6368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0398976"/>
                  </a:ext>
                </a:extLst>
              </a:tr>
              <a:tr h="426528">
                <a:tc>
                  <a:txBody>
                    <a:bodyPr/>
                    <a:lstStyle/>
                    <a:p>
                      <a:pPr algn="l" fontAlgn="ctr"/>
                      <a:r>
                        <a:rPr lang="en-IN" sz="1200" b="0">
                          <a:effectLst/>
                        </a:rPr>
                        <a:t>Learning curve </a:t>
                      </a:r>
                    </a:p>
                  </a:txBody>
                  <a:tcPr marL="45491" marR="45491" marT="63688" marB="6368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00" b="0">
                          <a:effectLst/>
                        </a:rPr>
                        <a:t>Can take time to learn additional features </a:t>
                      </a:r>
                    </a:p>
                  </a:txBody>
                  <a:tcPr marL="45491" marR="45491" marT="63688" marB="6368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00" b="0" dirty="0">
                          <a:effectLst/>
                        </a:rPr>
                        <a:t>Standard JavaScript syntax is familiar</a:t>
                      </a:r>
                    </a:p>
                  </a:txBody>
                  <a:tcPr marL="45491" marR="45491" marT="63688" marB="6368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90392968"/>
                  </a:ext>
                </a:extLst>
              </a:tr>
            </a:tbl>
          </a:graphicData>
        </a:graphic>
      </p:graphicFrame>
    </p:spTree>
    <p:extLst>
      <p:ext uri="{BB962C8B-B14F-4D97-AF65-F5344CB8AC3E}">
        <p14:creationId xmlns:p14="http://schemas.microsoft.com/office/powerpoint/2010/main" val="4111716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TotalTime>
  <Words>881</Words>
  <Application>Microsoft Office PowerPoint</Application>
  <PresentationFormat>Widescreen</PresentationFormat>
  <Paragraphs>97</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Nunito</vt:lpstr>
      <vt:lpstr>Office Theme</vt:lpstr>
      <vt:lpstr>TypeScript</vt:lpstr>
      <vt:lpstr>What is typescript?</vt:lpstr>
      <vt:lpstr>compiler</vt:lpstr>
      <vt:lpstr>TypeScript offer ?</vt:lpstr>
      <vt:lpstr>Feature of typescript</vt:lpstr>
      <vt:lpstr>Advantage of typescript</vt:lpstr>
      <vt:lpstr>Disadvantage of typescript</vt:lpstr>
      <vt:lpstr>Javascript vs typescript</vt:lpstr>
      <vt:lpstr>Why TypeScript is developed while having JavaScript?</vt:lpstr>
      <vt:lpstr>Primitive Types in Typescript</vt:lpstr>
      <vt:lpstr>Array in typescript</vt:lpstr>
      <vt:lpstr>unknown</vt:lpstr>
      <vt:lpstr>function</vt:lpstr>
      <vt:lpstr>Create object in typescript</vt:lpstr>
      <vt:lpstr>Optional properties in typescript</vt:lpstr>
      <vt:lpstr>enum</vt:lpstr>
      <vt:lpstr>Rest parameter</vt:lpstr>
      <vt:lpstr>class</vt:lpstr>
      <vt:lpstr>inteface</vt:lpstr>
      <vt:lpstr>Static classes</vt:lpstr>
      <vt:lpstr>Abstract class</vt:lpstr>
      <vt:lpstr>Keywords to control visibility</vt:lpstr>
      <vt:lpstr>Union type</vt:lpstr>
      <vt:lpstr>Intersection type</vt:lpstr>
      <vt:lpstr>Type aliases</vt:lpstr>
      <vt:lpstr>Tuple types and tuple destructuring</vt:lpstr>
      <vt:lpstr>Immutable object properties</vt:lpstr>
      <vt:lpstr>Triple-slash directives</vt:lpstr>
      <vt:lpstr>Type assertions</vt:lpstr>
      <vt:lpstr>In opertor</vt:lpstr>
      <vt:lpstr>Implements clauses</vt:lpstr>
      <vt:lpstr>Inheritance in typescript</vt:lpstr>
      <vt:lpstr>Utility typess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CHAUDHARY, VIKASH</dc:creator>
  <cp:lastModifiedBy>CHAUDHARY, VIKASH</cp:lastModifiedBy>
  <cp:revision>14</cp:revision>
  <dcterms:created xsi:type="dcterms:W3CDTF">2023-04-17T14:00:03Z</dcterms:created>
  <dcterms:modified xsi:type="dcterms:W3CDTF">2023-04-18T05:36:46Z</dcterms:modified>
</cp:coreProperties>
</file>