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56" r:id="rId3"/>
    <p:sldId id="28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6" r:id="rId33"/>
    <p:sldId id="287" r:id="rId34"/>
    <p:sldId id="288" r:id="rId35"/>
    <p:sldId id="289" r:id="rId36"/>
    <p:sldId id="290" r:id="rId37"/>
    <p:sldId id="291" r:id="rId38"/>
    <p:sldId id="292" r:id="rId39"/>
    <p:sldId id="293"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B597-3817-6382-3CA3-89B368196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88B600-3297-DB7A-E957-8D28849A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446C0F-08F7-3B3C-DA39-43E54C72B4E3}"/>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5" name="Footer Placeholder 4">
            <a:extLst>
              <a:ext uri="{FF2B5EF4-FFF2-40B4-BE49-F238E27FC236}">
                <a16:creationId xmlns:a16="http://schemas.microsoft.com/office/drawing/2014/main" id="{63764406-054F-AAAF-DE8F-67EE62782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6924E-0F61-B446-9AC6-6C03E120FA33}"/>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176000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390A-8B5E-9E2E-5245-58B28FF2B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38368-2859-8474-0B13-433C3BC60C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F7485-D4BA-8441-021C-108B61C5EF60}"/>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5" name="Footer Placeholder 4">
            <a:extLst>
              <a:ext uri="{FF2B5EF4-FFF2-40B4-BE49-F238E27FC236}">
                <a16:creationId xmlns:a16="http://schemas.microsoft.com/office/drawing/2014/main" id="{A8A27AE9-0FDF-68AF-D3DC-C4A701A82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A2100-7D31-D492-A02F-EB97731AB6FD}"/>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21493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D939F-488B-BC88-BED5-090E49B427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A14B49-FED3-CA25-8D50-EB3AFE54BB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A9334-4085-1250-52C8-C29A0D459FBE}"/>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5" name="Footer Placeholder 4">
            <a:extLst>
              <a:ext uri="{FF2B5EF4-FFF2-40B4-BE49-F238E27FC236}">
                <a16:creationId xmlns:a16="http://schemas.microsoft.com/office/drawing/2014/main" id="{8D2D4CF6-6B95-255E-7298-2C80F3D0B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5783C-D295-B767-54A5-1408B2287389}"/>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287501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85ED-8795-20F1-D8AE-2D0E7AF3F5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F19845-9CEF-B45B-41FA-06AAF1D0A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C49C83-FC2C-A6D3-D38A-7133AC951280}"/>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5" name="Footer Placeholder 4">
            <a:extLst>
              <a:ext uri="{FF2B5EF4-FFF2-40B4-BE49-F238E27FC236}">
                <a16:creationId xmlns:a16="http://schemas.microsoft.com/office/drawing/2014/main" id="{4343DDAC-BACF-3D52-7419-985041F26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6770C9-266F-7052-4B60-95F00450FC36}"/>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277868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A297-5D9C-271D-1060-8EA3681CE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40886C-3B40-BD5D-195C-B80BEFADE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5285F-4F22-197A-BA30-D2D04A09B616}"/>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5" name="Footer Placeholder 4">
            <a:extLst>
              <a:ext uri="{FF2B5EF4-FFF2-40B4-BE49-F238E27FC236}">
                <a16:creationId xmlns:a16="http://schemas.microsoft.com/office/drawing/2014/main" id="{6D1C431A-9E32-0567-46B4-199D344C0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F473B-BDB2-A90D-C321-97C33F253341}"/>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125353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422D-57AC-5D7A-38EB-63C8FFA34B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DA032-6E1D-7DEA-1B70-CB1A654F44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484955-62C3-7FFC-1FA3-B57211DAF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76F362-A1DC-7C27-109E-AD7D1B6E17D6}"/>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6" name="Footer Placeholder 5">
            <a:extLst>
              <a:ext uri="{FF2B5EF4-FFF2-40B4-BE49-F238E27FC236}">
                <a16:creationId xmlns:a16="http://schemas.microsoft.com/office/drawing/2014/main" id="{9E8D0FEF-4438-5C7E-987A-5941C5A2E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AD2105-1C5C-ED36-999F-1E02BA16E611}"/>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83507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49F4-ED94-ABE8-C58A-91FB5E8F4E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22E2D-6FC8-A953-A1C1-2B5A397AC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AFCB3-24A9-9732-54B7-86BD260E5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C30BC7-9380-D44F-9D5A-36AB1DFA6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80C4EB-B13D-941E-3979-A753074B2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50B982-F13A-8FA9-A0A8-BA65D1A1C62C}"/>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8" name="Footer Placeholder 7">
            <a:extLst>
              <a:ext uri="{FF2B5EF4-FFF2-40B4-BE49-F238E27FC236}">
                <a16:creationId xmlns:a16="http://schemas.microsoft.com/office/drawing/2014/main" id="{86CC682D-571A-8E23-AD66-DC0CDF5D15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AAB0FE-1F83-6AE5-4A72-3B4D42CD122B}"/>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409382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4085-4213-15C2-DDCD-2AE79A563C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10A5DB-405D-CA83-D139-238065EBD860}"/>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4" name="Footer Placeholder 3">
            <a:extLst>
              <a:ext uri="{FF2B5EF4-FFF2-40B4-BE49-F238E27FC236}">
                <a16:creationId xmlns:a16="http://schemas.microsoft.com/office/drawing/2014/main" id="{2A06450D-B6BD-151D-F579-3DD9881F08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5475F9-CC9E-A227-9587-21DF08D3AB4E}"/>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312430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E6AA9-DADE-B38C-C319-19BF7A175FB8}"/>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3" name="Footer Placeholder 2">
            <a:extLst>
              <a:ext uri="{FF2B5EF4-FFF2-40B4-BE49-F238E27FC236}">
                <a16:creationId xmlns:a16="http://schemas.microsoft.com/office/drawing/2014/main" id="{7A94E33A-37F3-282D-C1FC-20535C0209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A410F3-F4E0-76C1-3EFD-7CED6A584E42}"/>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139889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78B8-23A7-9FBE-2032-098EB21AE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C66917-8A88-D39A-94C0-1FE317501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ACE86B-AAB9-90D7-97C8-2466AB0BD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C6803-2382-9733-F8B8-567E44A08137}"/>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6" name="Footer Placeholder 5">
            <a:extLst>
              <a:ext uri="{FF2B5EF4-FFF2-40B4-BE49-F238E27FC236}">
                <a16:creationId xmlns:a16="http://schemas.microsoft.com/office/drawing/2014/main" id="{A7DA6847-6B28-FDB7-5E97-62588FF90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D9ACB0-9269-7CD9-83A3-6663BAB60299}"/>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50522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C2F9-94D2-4C1C-8DD5-BA76B2995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5CA960-51C2-24ED-AEBE-638FBB0229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6BD345-5095-2B34-B061-94DB42599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3DB26-0CC3-E0AB-B0F8-F1497AD44EAB}"/>
              </a:ext>
            </a:extLst>
          </p:cNvPr>
          <p:cNvSpPr>
            <a:spLocks noGrp="1"/>
          </p:cNvSpPr>
          <p:nvPr>
            <p:ph type="dt" sz="half" idx="10"/>
          </p:nvPr>
        </p:nvSpPr>
        <p:spPr/>
        <p:txBody>
          <a:bodyPr/>
          <a:lstStyle/>
          <a:p>
            <a:fld id="{7B57DCE7-042E-41B5-82F3-A3E3F76724F4}" type="datetimeFigureOut">
              <a:rPr lang="en-IN" smtClean="0"/>
              <a:t>07-03-2023</a:t>
            </a:fld>
            <a:endParaRPr lang="en-IN"/>
          </a:p>
        </p:txBody>
      </p:sp>
      <p:sp>
        <p:nvSpPr>
          <p:cNvPr id="6" name="Footer Placeholder 5">
            <a:extLst>
              <a:ext uri="{FF2B5EF4-FFF2-40B4-BE49-F238E27FC236}">
                <a16:creationId xmlns:a16="http://schemas.microsoft.com/office/drawing/2014/main" id="{A22C9A46-77DE-23FA-9141-06BEBD851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88DB38-374E-8ACA-8500-D717D88153F2}"/>
              </a:ext>
            </a:extLst>
          </p:cNvPr>
          <p:cNvSpPr>
            <a:spLocks noGrp="1"/>
          </p:cNvSpPr>
          <p:nvPr>
            <p:ph type="sldNum" sz="quarter" idx="12"/>
          </p:nvPr>
        </p:nvSpPr>
        <p:spPr/>
        <p:txBody>
          <a:bodyPr/>
          <a:lstStyle/>
          <a:p>
            <a:fld id="{E982699C-8FF4-4B47-9274-6CE95DD2D506}" type="slidenum">
              <a:rPr lang="en-IN" smtClean="0"/>
              <a:t>‹#›</a:t>
            </a:fld>
            <a:endParaRPr lang="en-IN"/>
          </a:p>
        </p:txBody>
      </p:sp>
    </p:spTree>
    <p:extLst>
      <p:ext uri="{BB962C8B-B14F-4D97-AF65-F5344CB8AC3E}">
        <p14:creationId xmlns:p14="http://schemas.microsoft.com/office/powerpoint/2010/main" val="358986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43B57-D450-3482-79F7-FCC081712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7808D8-E2CB-D400-16D2-67995132E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0563C-1023-F7E7-69BC-4615744B3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7DCE7-042E-41B5-82F3-A3E3F76724F4}" type="datetimeFigureOut">
              <a:rPr lang="en-IN" smtClean="0"/>
              <a:t>07-03-2023</a:t>
            </a:fld>
            <a:endParaRPr lang="en-IN"/>
          </a:p>
        </p:txBody>
      </p:sp>
      <p:sp>
        <p:nvSpPr>
          <p:cNvPr id="5" name="Footer Placeholder 4">
            <a:extLst>
              <a:ext uri="{FF2B5EF4-FFF2-40B4-BE49-F238E27FC236}">
                <a16:creationId xmlns:a16="http://schemas.microsoft.com/office/drawing/2014/main" id="{DABF0A3D-A00A-E54F-2EEA-CF8153919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46EA5D-0ED0-2351-C889-6F5C71F13B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2699C-8FF4-4B47-9274-6CE95DD2D506}" type="slidenum">
              <a:rPr lang="en-IN" smtClean="0"/>
              <a:t>‹#›</a:t>
            </a:fld>
            <a:endParaRPr lang="en-IN"/>
          </a:p>
        </p:txBody>
      </p:sp>
    </p:spTree>
    <p:extLst>
      <p:ext uri="{BB962C8B-B14F-4D97-AF65-F5344CB8AC3E}">
        <p14:creationId xmlns:p14="http://schemas.microsoft.com/office/powerpoint/2010/main" val="3137389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dotnettricks.com/learn/webapi/content-negotiation-in-asp-net-web-a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dotnettricks.com/learn/webapi/aspnet-webapi-versioning-strategies-examp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otnettricks.com/learn/webapi/what-is-web-api-and-why-to-use-i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DDF829-7AF9-A2EC-D6F4-17341004303E}"/>
              </a:ext>
            </a:extLst>
          </p:cNvPr>
          <p:cNvSpPr>
            <a:spLocks noGrp="1"/>
          </p:cNvSpPr>
          <p:nvPr>
            <p:ph type="ctrTitle"/>
          </p:nvPr>
        </p:nvSpPr>
        <p:spPr/>
        <p:txBody>
          <a:bodyPr/>
          <a:lstStyle/>
          <a:p>
            <a:r>
              <a:rPr lang="en-IN" b="1" dirty="0"/>
              <a:t>ASP.NET Web </a:t>
            </a:r>
            <a:r>
              <a:rPr lang="en-IN" b="1" dirty="0" err="1"/>
              <a:t>Api</a:t>
            </a:r>
            <a:endParaRPr lang="en-IN" b="1" dirty="0"/>
          </a:p>
        </p:txBody>
      </p:sp>
      <p:sp>
        <p:nvSpPr>
          <p:cNvPr id="5" name="Subtitle 4">
            <a:extLst>
              <a:ext uri="{FF2B5EF4-FFF2-40B4-BE49-F238E27FC236}">
                <a16:creationId xmlns:a16="http://schemas.microsoft.com/office/drawing/2014/main" id="{BA261415-848E-E385-A4A6-8482A16EAAB4}"/>
              </a:ext>
            </a:extLst>
          </p:cNvPr>
          <p:cNvSpPr>
            <a:spLocks noGrp="1"/>
          </p:cNvSpPr>
          <p:nvPr>
            <p:ph type="subTitle" idx="1"/>
          </p:nvPr>
        </p:nvSpPr>
        <p:spPr/>
        <p:txBody>
          <a:bodyPr/>
          <a:lstStyle/>
          <a:p>
            <a:r>
              <a:rPr lang="en-IN" dirty="0"/>
              <a:t>https://www.interviewbit.com/web-api-interview-questions/#use-of-httpresponsemessage-in-webapi</a:t>
            </a:r>
          </a:p>
        </p:txBody>
      </p:sp>
    </p:spTree>
    <p:extLst>
      <p:ext uri="{BB962C8B-B14F-4D97-AF65-F5344CB8AC3E}">
        <p14:creationId xmlns:p14="http://schemas.microsoft.com/office/powerpoint/2010/main" val="380039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C3E4D-CA8E-7621-667B-22E56C3F7D63}"/>
              </a:ext>
            </a:extLst>
          </p:cNvPr>
          <p:cNvSpPr>
            <a:spLocks noGrp="1"/>
          </p:cNvSpPr>
          <p:nvPr>
            <p:ph type="title"/>
          </p:nvPr>
        </p:nvSpPr>
        <p:spPr>
          <a:xfrm>
            <a:off x="838200" y="365125"/>
            <a:ext cx="10515600" cy="1325563"/>
          </a:xfrm>
        </p:spPr>
        <p:txBody>
          <a:bodyPr>
            <a:normAutofit/>
          </a:bodyPr>
          <a:lstStyle/>
          <a:p>
            <a:r>
              <a:rPr lang="en-US" sz="4300">
                <a:solidFill>
                  <a:srgbClr val="FFFFFF"/>
                </a:solidFill>
              </a:rPr>
              <a:t>What are the new features introduced in ASP.NET Web API 2.0?</a:t>
            </a:r>
            <a:endParaRPr lang="en-IN" sz="4300">
              <a:solidFill>
                <a:srgbClr val="FFFFFF"/>
              </a:solidFill>
            </a:endParaRPr>
          </a:p>
        </p:txBody>
      </p:sp>
      <p:sp>
        <p:nvSpPr>
          <p:cNvPr id="3" name="Content Placeholder 2">
            <a:extLst>
              <a:ext uri="{FF2B5EF4-FFF2-40B4-BE49-F238E27FC236}">
                <a16:creationId xmlns:a16="http://schemas.microsoft.com/office/drawing/2014/main" id="{E99AFD4A-7360-8791-75BB-611323E3488D}"/>
              </a:ext>
            </a:extLst>
          </p:cNvPr>
          <p:cNvSpPr>
            <a:spLocks noGrp="1"/>
          </p:cNvSpPr>
          <p:nvPr>
            <p:ph idx="1"/>
          </p:nvPr>
        </p:nvSpPr>
        <p:spPr>
          <a:xfrm>
            <a:off x="838200" y="2438400"/>
            <a:ext cx="10515600" cy="3738562"/>
          </a:xfrm>
        </p:spPr>
        <p:txBody>
          <a:bodyPr>
            <a:normAutofit/>
          </a:bodyPr>
          <a:lstStyle/>
          <a:p>
            <a:pPr algn="just"/>
            <a:r>
              <a:rPr lang="en-IN" sz="2000" b="0" i="0" dirty="0">
                <a:solidFill>
                  <a:srgbClr val="161616"/>
                </a:solidFill>
                <a:effectLst/>
                <a:latin typeface="Segoe UI" panose="020B0502040204020203" pitchFamily="34" charset="0"/>
              </a:rPr>
              <a:t>The following features have been introduced in ASP.NET Web API 2.0:</a:t>
            </a:r>
          </a:p>
          <a:p>
            <a:pPr lvl="1" algn="just"/>
            <a:r>
              <a:rPr lang="en-IN" sz="2000" b="0" i="0" dirty="0">
                <a:solidFill>
                  <a:srgbClr val="161616"/>
                </a:solidFill>
                <a:effectLst/>
                <a:latin typeface="Segoe UI" panose="020B0502040204020203" pitchFamily="34" charset="0"/>
              </a:rPr>
              <a:t>Attribute Routing</a:t>
            </a:r>
          </a:p>
          <a:p>
            <a:pPr lvl="1" algn="just"/>
            <a:r>
              <a:rPr lang="en-IN" sz="2000" b="0" i="0" dirty="0">
                <a:solidFill>
                  <a:srgbClr val="161616"/>
                </a:solidFill>
                <a:effectLst/>
                <a:latin typeface="Segoe UI" panose="020B0502040204020203" pitchFamily="34" charset="0"/>
              </a:rPr>
              <a:t>CORS (Cross-Origin Resource Sharing)</a:t>
            </a:r>
          </a:p>
          <a:p>
            <a:pPr lvl="1" algn="just"/>
            <a:r>
              <a:rPr lang="en-IN" sz="2000" b="0" i="0" dirty="0">
                <a:solidFill>
                  <a:srgbClr val="161616"/>
                </a:solidFill>
                <a:effectLst/>
                <a:latin typeface="Segoe UI" panose="020B0502040204020203" pitchFamily="34" charset="0"/>
              </a:rPr>
              <a:t>OWIN (Open Web Interface for .NET) self-hosting</a:t>
            </a:r>
          </a:p>
          <a:p>
            <a:pPr lvl="1" algn="just"/>
            <a:r>
              <a:rPr lang="en-IN" sz="2000" b="0" i="0" dirty="0" err="1">
                <a:solidFill>
                  <a:srgbClr val="161616"/>
                </a:solidFill>
                <a:effectLst/>
                <a:latin typeface="Segoe UI" panose="020B0502040204020203" pitchFamily="34" charset="0"/>
              </a:rPr>
              <a:t>IHttpActionResult</a:t>
            </a:r>
            <a:endParaRPr lang="en-IN" sz="2000" b="0" i="0" dirty="0">
              <a:solidFill>
                <a:srgbClr val="161616"/>
              </a:solidFill>
              <a:effectLst/>
              <a:latin typeface="Segoe UI" panose="020B0502040204020203" pitchFamily="34" charset="0"/>
            </a:endParaRPr>
          </a:p>
          <a:p>
            <a:pPr lvl="1" algn="just"/>
            <a:r>
              <a:rPr lang="en-IN" sz="2000" b="0" i="0" dirty="0">
                <a:solidFill>
                  <a:srgbClr val="161616"/>
                </a:solidFill>
                <a:effectLst/>
                <a:latin typeface="Segoe UI" panose="020B0502040204020203" pitchFamily="34" charset="0"/>
              </a:rPr>
              <a:t>Web API OData etc.</a:t>
            </a:r>
          </a:p>
          <a:p>
            <a:endParaRPr lang="en-IN" sz="2000" dirty="0"/>
          </a:p>
        </p:txBody>
      </p:sp>
    </p:spTree>
    <p:extLst>
      <p:ext uri="{BB962C8B-B14F-4D97-AF65-F5344CB8AC3E}">
        <p14:creationId xmlns:p14="http://schemas.microsoft.com/office/powerpoint/2010/main" val="154425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6A30D-8523-B574-3939-6CCF3BF2E9CB}"/>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Can we return View from Web API?</a:t>
            </a:r>
            <a:endParaRPr lang="en-IN" sz="4600">
              <a:solidFill>
                <a:srgbClr val="FFFFFF"/>
              </a:solidFill>
            </a:endParaRPr>
          </a:p>
        </p:txBody>
      </p:sp>
      <p:sp>
        <p:nvSpPr>
          <p:cNvPr id="3" name="Content Placeholder 2">
            <a:extLst>
              <a:ext uri="{FF2B5EF4-FFF2-40B4-BE49-F238E27FC236}">
                <a16:creationId xmlns:a16="http://schemas.microsoft.com/office/drawing/2014/main" id="{87D4584C-36C0-E332-A9D6-CEEFB2AE6AAA}"/>
              </a:ext>
            </a:extLst>
          </p:cNvPr>
          <p:cNvSpPr>
            <a:spLocks noGrp="1"/>
          </p:cNvSpPr>
          <p:nvPr>
            <p:ph idx="1"/>
          </p:nvPr>
        </p:nvSpPr>
        <p:spPr>
          <a:xfrm>
            <a:off x="838200" y="2438400"/>
            <a:ext cx="10515600" cy="3738562"/>
          </a:xfrm>
        </p:spPr>
        <p:txBody>
          <a:bodyPr>
            <a:normAutofit/>
          </a:bodyPr>
          <a:lstStyle/>
          <a:p>
            <a:pPr marL="0" indent="0" algn="just">
              <a:buNone/>
            </a:pPr>
            <a:r>
              <a:rPr lang="en-US" sz="2000" b="0" i="0" dirty="0">
                <a:solidFill>
                  <a:srgbClr val="161616"/>
                </a:solidFill>
                <a:effectLst/>
                <a:latin typeface="Segoe UI" panose="020B0502040204020203" pitchFamily="34" charset="0"/>
              </a:rPr>
              <a:t>No, Web API does not return View but they return the data. </a:t>
            </a:r>
            <a:r>
              <a:rPr lang="en-US" sz="2000" b="0" i="0" dirty="0" err="1">
                <a:solidFill>
                  <a:srgbClr val="161616"/>
                </a:solidFill>
                <a:effectLst/>
                <a:latin typeface="Segoe UI" panose="020B0502040204020203" pitchFamily="34" charset="0"/>
              </a:rPr>
              <a:t>APIController</a:t>
            </a:r>
            <a:r>
              <a:rPr lang="en-US" sz="2000" b="0" i="0" dirty="0">
                <a:solidFill>
                  <a:srgbClr val="161616"/>
                </a:solidFill>
                <a:effectLst/>
                <a:latin typeface="Segoe UI" panose="020B0502040204020203" pitchFamily="34" charset="0"/>
              </a:rPr>
              <a:t> is meant for returning the data. So, if you need to return a view from the controller class, then make sure to use or inherit the Controller class.</a:t>
            </a:r>
          </a:p>
        </p:txBody>
      </p:sp>
    </p:spTree>
    <p:extLst>
      <p:ext uri="{BB962C8B-B14F-4D97-AF65-F5344CB8AC3E}">
        <p14:creationId xmlns:p14="http://schemas.microsoft.com/office/powerpoint/2010/main" val="12391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3160D-E68C-BB74-2952-30B166687946}"/>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Does ASP.NET Web API replace the WCF?</a:t>
            </a:r>
            <a:endParaRPr lang="en-IN" sz="4600">
              <a:solidFill>
                <a:srgbClr val="FFFFFF"/>
              </a:solidFill>
            </a:endParaRPr>
          </a:p>
        </p:txBody>
      </p:sp>
      <p:sp>
        <p:nvSpPr>
          <p:cNvPr id="3" name="Content Placeholder 2">
            <a:extLst>
              <a:ext uri="{FF2B5EF4-FFF2-40B4-BE49-F238E27FC236}">
                <a16:creationId xmlns:a16="http://schemas.microsoft.com/office/drawing/2014/main" id="{AA5618B4-508A-B90B-C1C6-9424717F94E0}"/>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No, ASP.NET Web API didn’t replace WCF Service as it is only used for creating RESTful Service i.e. non-SOAP based service.</a:t>
            </a:r>
            <a:endParaRPr lang="en-IN" sz="2000" dirty="0"/>
          </a:p>
        </p:txBody>
      </p:sp>
    </p:spTree>
    <p:extLst>
      <p:ext uri="{BB962C8B-B14F-4D97-AF65-F5344CB8AC3E}">
        <p14:creationId xmlns:p14="http://schemas.microsoft.com/office/powerpoint/2010/main" val="338141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4BE19-CCCF-05BA-FDBA-123C650DEF20}"/>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What is Request Verbs or HTTP Verbs?</a:t>
            </a:r>
            <a:endParaRPr lang="en-IN" sz="4600">
              <a:solidFill>
                <a:srgbClr val="FFFFFF"/>
              </a:solidFill>
            </a:endParaRPr>
          </a:p>
        </p:txBody>
      </p:sp>
      <p:sp>
        <p:nvSpPr>
          <p:cNvPr id="3" name="Content Placeholder 2">
            <a:extLst>
              <a:ext uri="{FF2B5EF4-FFF2-40B4-BE49-F238E27FC236}">
                <a16:creationId xmlns:a16="http://schemas.microsoft.com/office/drawing/2014/main" id="{1E49A432-432A-AE6C-CE83-BFB2A353EB5F}"/>
              </a:ext>
            </a:extLst>
          </p:cNvPr>
          <p:cNvSpPr>
            <a:spLocks noGrp="1"/>
          </p:cNvSpPr>
          <p:nvPr>
            <p:ph idx="1"/>
          </p:nvPr>
        </p:nvSpPr>
        <p:spPr>
          <a:xfrm>
            <a:off x="838200" y="2438400"/>
            <a:ext cx="10515600" cy="3738562"/>
          </a:xfrm>
        </p:spPr>
        <p:txBody>
          <a:bodyPr>
            <a:normAutofit/>
          </a:bodyPr>
          <a:lstStyle/>
          <a:p>
            <a:pPr algn="just"/>
            <a:r>
              <a:rPr lang="en-US" sz="2000" b="0" i="0" dirty="0">
                <a:solidFill>
                  <a:srgbClr val="161616"/>
                </a:solidFill>
                <a:effectLst/>
                <a:latin typeface="Segoe UI" panose="020B0502040204020203" pitchFamily="34" charset="0"/>
              </a:rPr>
              <a:t>In RESTful service, we can perform all types of CRUD (Create, Read, Update, Delete) Operation. In REST architecture, it is suggested to have a specific Request Verb or HTTP verb on the specific type of the call made to the server. Popular Request Verbs or HTTP Verbs are mentioned below:</a:t>
            </a:r>
          </a:p>
          <a:p>
            <a:pPr lvl="1" algn="just">
              <a:buFont typeface="+mj-lt"/>
              <a:buAutoNum type="arabicPeriod"/>
            </a:pPr>
            <a:r>
              <a:rPr lang="en-US" sz="2000" b="0" i="0" dirty="0">
                <a:solidFill>
                  <a:srgbClr val="161616"/>
                </a:solidFill>
                <a:effectLst/>
                <a:latin typeface="Segoe UI" panose="020B0502040204020203" pitchFamily="34" charset="0"/>
              </a:rPr>
              <a:t>HTTP Get: Used to get or retrieve the resource or information only.</a:t>
            </a:r>
          </a:p>
          <a:p>
            <a:pPr lvl="1" algn="just">
              <a:buFont typeface="+mj-lt"/>
              <a:buAutoNum type="arabicPeriod"/>
            </a:pPr>
            <a:r>
              <a:rPr lang="en-US" sz="2000" b="0" i="0" dirty="0">
                <a:solidFill>
                  <a:srgbClr val="161616"/>
                </a:solidFill>
                <a:effectLst/>
                <a:latin typeface="Segoe UI" panose="020B0502040204020203" pitchFamily="34" charset="0"/>
              </a:rPr>
              <a:t>HTTP Post: Used to create a new resource on the collection of resources.</a:t>
            </a:r>
          </a:p>
          <a:p>
            <a:pPr lvl="1" algn="just">
              <a:buFont typeface="+mj-lt"/>
              <a:buAutoNum type="arabicPeriod"/>
            </a:pPr>
            <a:r>
              <a:rPr lang="en-US" sz="2000" b="0" i="0" dirty="0">
                <a:solidFill>
                  <a:srgbClr val="161616"/>
                </a:solidFill>
                <a:effectLst/>
                <a:latin typeface="Segoe UI" panose="020B0502040204020203" pitchFamily="34" charset="0"/>
              </a:rPr>
              <a:t>HTTP Put: Used to update the existing Response</a:t>
            </a:r>
          </a:p>
          <a:p>
            <a:pPr lvl="1" algn="just">
              <a:buFont typeface="+mj-lt"/>
              <a:buAutoNum type="arabicPeriod"/>
            </a:pPr>
            <a:r>
              <a:rPr lang="en-US" sz="2000" b="0" i="0" dirty="0">
                <a:solidFill>
                  <a:srgbClr val="161616"/>
                </a:solidFill>
                <a:effectLst/>
                <a:latin typeface="Segoe UI" panose="020B0502040204020203" pitchFamily="34" charset="0"/>
              </a:rPr>
              <a:t>HTTP Delete: Used to Delete an existing resource.</a:t>
            </a:r>
          </a:p>
        </p:txBody>
      </p:sp>
    </p:spTree>
    <p:extLst>
      <p:ext uri="{BB962C8B-B14F-4D97-AF65-F5344CB8AC3E}">
        <p14:creationId xmlns:p14="http://schemas.microsoft.com/office/powerpoint/2010/main" val="44182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01339-CCA4-AE01-0444-6A7EF69E74CD}"/>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What are HTTP Status Codes?</a:t>
            </a:r>
            <a:endParaRPr lang="en-IN" sz="4600">
              <a:solidFill>
                <a:srgbClr val="FFFFFF"/>
              </a:solidFill>
            </a:endParaRPr>
          </a:p>
        </p:txBody>
      </p:sp>
      <p:sp>
        <p:nvSpPr>
          <p:cNvPr id="3" name="Content Placeholder 2">
            <a:extLst>
              <a:ext uri="{FF2B5EF4-FFF2-40B4-BE49-F238E27FC236}">
                <a16:creationId xmlns:a16="http://schemas.microsoft.com/office/drawing/2014/main" id="{3415C01D-A503-9FFC-DA2B-9E7456A42CA2}"/>
              </a:ext>
            </a:extLst>
          </p:cNvPr>
          <p:cNvSpPr>
            <a:spLocks noGrp="1"/>
          </p:cNvSpPr>
          <p:nvPr>
            <p:ph idx="1"/>
          </p:nvPr>
        </p:nvSpPr>
        <p:spPr>
          <a:xfrm>
            <a:off x="838200" y="2438400"/>
            <a:ext cx="10515600" cy="3982278"/>
          </a:xfrm>
        </p:spPr>
        <p:txBody>
          <a:bodyPr>
            <a:normAutofit/>
          </a:bodyPr>
          <a:lstStyle/>
          <a:p>
            <a:r>
              <a:rPr lang="en-US" sz="2000" b="0" i="0" dirty="0">
                <a:solidFill>
                  <a:srgbClr val="161616"/>
                </a:solidFill>
                <a:effectLst/>
                <a:latin typeface="Segoe UI" panose="020B0502040204020203" pitchFamily="34" charset="0"/>
              </a:rPr>
              <a:t>HTTP Status Code Is 3-digit integer in which the first digit of the Status-Code defines the class of response. Response Header of each API response contains the HTTP Status Code. HTTP Status Codes are grouped into five categories based upon the first number.</a:t>
            </a:r>
          </a:p>
          <a:p>
            <a:endParaRPr lang="en-IN" sz="2000" dirty="0"/>
          </a:p>
        </p:txBody>
      </p:sp>
      <p:graphicFrame>
        <p:nvGraphicFramePr>
          <p:cNvPr id="5" name="Table 5">
            <a:extLst>
              <a:ext uri="{FF2B5EF4-FFF2-40B4-BE49-F238E27FC236}">
                <a16:creationId xmlns:a16="http://schemas.microsoft.com/office/drawing/2014/main" id="{928B01F6-967D-5B51-27E3-3A6D9320F495}"/>
              </a:ext>
            </a:extLst>
          </p:cNvPr>
          <p:cNvGraphicFramePr>
            <a:graphicFrameLocks noGrp="1"/>
          </p:cNvGraphicFramePr>
          <p:nvPr>
            <p:extLst>
              <p:ext uri="{D42A27DB-BD31-4B8C-83A1-F6EECF244321}">
                <p14:modId xmlns:p14="http://schemas.microsoft.com/office/powerpoint/2010/main" val="1116967300"/>
              </p:ext>
            </p:extLst>
          </p:nvPr>
        </p:nvGraphicFramePr>
        <p:xfrm>
          <a:off x="1256749" y="3533568"/>
          <a:ext cx="6903279" cy="2194560"/>
        </p:xfrm>
        <a:graphic>
          <a:graphicData uri="http://schemas.openxmlformats.org/drawingml/2006/table">
            <a:tbl>
              <a:tblPr firstRow="1" bandRow="1">
                <a:tableStyleId>{5C22544A-7EE6-4342-B048-85BDC9FD1C3A}</a:tableStyleId>
              </a:tblPr>
              <a:tblGrid>
                <a:gridCol w="999434">
                  <a:extLst>
                    <a:ext uri="{9D8B030D-6E8A-4147-A177-3AD203B41FA5}">
                      <a16:colId xmlns:a16="http://schemas.microsoft.com/office/drawing/2014/main" val="337756747"/>
                    </a:ext>
                  </a:extLst>
                </a:gridCol>
                <a:gridCol w="2574234">
                  <a:extLst>
                    <a:ext uri="{9D8B030D-6E8A-4147-A177-3AD203B41FA5}">
                      <a16:colId xmlns:a16="http://schemas.microsoft.com/office/drawing/2014/main" val="2629630324"/>
                    </a:ext>
                  </a:extLst>
                </a:gridCol>
                <a:gridCol w="3329611">
                  <a:extLst>
                    <a:ext uri="{9D8B030D-6E8A-4147-A177-3AD203B41FA5}">
                      <a16:colId xmlns:a16="http://schemas.microsoft.com/office/drawing/2014/main" val="2725447338"/>
                    </a:ext>
                  </a:extLst>
                </a:gridCol>
              </a:tblGrid>
              <a:tr h="340381">
                <a:tc>
                  <a:txBody>
                    <a:bodyPr/>
                    <a:lstStyle/>
                    <a:p>
                      <a:r>
                        <a:rPr lang="en-IN" dirty="0"/>
                        <a:t>S. No.</a:t>
                      </a:r>
                    </a:p>
                  </a:txBody>
                  <a:tcPr/>
                </a:tc>
                <a:tc>
                  <a:txBody>
                    <a:bodyPr/>
                    <a:lstStyle/>
                    <a:p>
                      <a:r>
                        <a:rPr lang="en-IN" dirty="0"/>
                        <a:t>HTTP Status Code</a:t>
                      </a:r>
                    </a:p>
                  </a:txBody>
                  <a:tcPr/>
                </a:tc>
                <a:tc>
                  <a:txBody>
                    <a:bodyPr/>
                    <a:lstStyle/>
                    <a:p>
                      <a:r>
                        <a:rPr lang="en-IN" dirty="0"/>
                        <a:t>Description</a:t>
                      </a:r>
                    </a:p>
                  </a:txBody>
                  <a:tcPr/>
                </a:tc>
                <a:extLst>
                  <a:ext uri="{0D108BD9-81ED-4DB2-BD59-A6C34878D82A}">
                    <a16:rowId xmlns:a16="http://schemas.microsoft.com/office/drawing/2014/main" val="484026227"/>
                  </a:ext>
                </a:extLst>
              </a:tr>
              <a:tr h="340381">
                <a:tc>
                  <a:txBody>
                    <a:bodyPr/>
                    <a:lstStyle/>
                    <a:p>
                      <a:r>
                        <a:rPr lang="en-IN" dirty="0"/>
                        <a:t>1</a:t>
                      </a:r>
                    </a:p>
                  </a:txBody>
                  <a:tcPr/>
                </a:tc>
                <a:tc>
                  <a:txBody>
                    <a:bodyPr/>
                    <a:lstStyle/>
                    <a:p>
                      <a:r>
                        <a:rPr lang="en-IN" dirty="0"/>
                        <a:t>1XX</a:t>
                      </a:r>
                    </a:p>
                  </a:txBody>
                  <a:tcPr/>
                </a:tc>
                <a:tc>
                  <a:txBody>
                    <a:bodyPr/>
                    <a:lstStyle/>
                    <a:p>
                      <a:r>
                        <a:rPr lang="en-IN" sz="1800" b="0" i="0" kern="1200" dirty="0">
                          <a:solidFill>
                            <a:schemeClr val="dk1"/>
                          </a:solidFill>
                          <a:effectLst/>
                          <a:latin typeface="+mn-lt"/>
                          <a:ea typeface="+mn-ea"/>
                          <a:cs typeface="+mn-cs"/>
                        </a:rPr>
                        <a:t>Informational</a:t>
                      </a:r>
                      <a:endParaRPr lang="en-IN" dirty="0"/>
                    </a:p>
                  </a:txBody>
                  <a:tcPr/>
                </a:tc>
                <a:extLst>
                  <a:ext uri="{0D108BD9-81ED-4DB2-BD59-A6C34878D82A}">
                    <a16:rowId xmlns:a16="http://schemas.microsoft.com/office/drawing/2014/main" val="2369898847"/>
                  </a:ext>
                </a:extLst>
              </a:tr>
              <a:tr h="340381">
                <a:tc>
                  <a:txBody>
                    <a:bodyPr/>
                    <a:lstStyle/>
                    <a:p>
                      <a:r>
                        <a:rPr lang="en-IN" dirty="0"/>
                        <a:t>2</a:t>
                      </a:r>
                    </a:p>
                  </a:txBody>
                  <a:tcPr/>
                </a:tc>
                <a:tc>
                  <a:txBody>
                    <a:bodyPr/>
                    <a:lstStyle/>
                    <a:p>
                      <a:r>
                        <a:rPr lang="en-IN" dirty="0"/>
                        <a:t>2XX</a:t>
                      </a:r>
                    </a:p>
                  </a:txBody>
                  <a:tcPr/>
                </a:tc>
                <a:tc>
                  <a:txBody>
                    <a:bodyPr/>
                    <a:lstStyle/>
                    <a:p>
                      <a:r>
                        <a:rPr lang="en-IN" sz="1800" b="0" i="0" kern="1200" dirty="0">
                          <a:solidFill>
                            <a:schemeClr val="dk1"/>
                          </a:solidFill>
                          <a:effectLst/>
                          <a:latin typeface="+mn-lt"/>
                          <a:ea typeface="+mn-ea"/>
                          <a:cs typeface="+mn-cs"/>
                        </a:rPr>
                        <a:t>Success</a:t>
                      </a:r>
                      <a:endParaRPr lang="en-IN" dirty="0"/>
                    </a:p>
                  </a:txBody>
                  <a:tcPr/>
                </a:tc>
                <a:extLst>
                  <a:ext uri="{0D108BD9-81ED-4DB2-BD59-A6C34878D82A}">
                    <a16:rowId xmlns:a16="http://schemas.microsoft.com/office/drawing/2014/main" val="262512109"/>
                  </a:ext>
                </a:extLst>
              </a:tr>
              <a:tr h="340381">
                <a:tc>
                  <a:txBody>
                    <a:bodyPr/>
                    <a:lstStyle/>
                    <a:p>
                      <a:r>
                        <a:rPr lang="en-IN" dirty="0"/>
                        <a:t>3</a:t>
                      </a:r>
                    </a:p>
                  </a:txBody>
                  <a:tcPr/>
                </a:tc>
                <a:tc>
                  <a:txBody>
                    <a:bodyPr/>
                    <a:lstStyle/>
                    <a:p>
                      <a:r>
                        <a:rPr lang="en-IN" dirty="0"/>
                        <a:t>3XX</a:t>
                      </a:r>
                    </a:p>
                  </a:txBody>
                  <a:tcPr/>
                </a:tc>
                <a:tc>
                  <a:txBody>
                    <a:bodyPr/>
                    <a:lstStyle/>
                    <a:p>
                      <a:r>
                        <a:rPr lang="en-IN" sz="1800" b="0" i="0" kern="1200" dirty="0">
                          <a:solidFill>
                            <a:schemeClr val="dk1"/>
                          </a:solidFill>
                          <a:effectLst/>
                          <a:latin typeface="+mn-lt"/>
                          <a:ea typeface="+mn-ea"/>
                          <a:cs typeface="+mn-cs"/>
                        </a:rPr>
                        <a:t>Redirection</a:t>
                      </a:r>
                      <a:endParaRPr lang="en-IN" dirty="0"/>
                    </a:p>
                  </a:txBody>
                  <a:tcPr/>
                </a:tc>
                <a:extLst>
                  <a:ext uri="{0D108BD9-81ED-4DB2-BD59-A6C34878D82A}">
                    <a16:rowId xmlns:a16="http://schemas.microsoft.com/office/drawing/2014/main" val="457874112"/>
                  </a:ext>
                </a:extLst>
              </a:tr>
              <a:tr h="340381">
                <a:tc>
                  <a:txBody>
                    <a:bodyPr/>
                    <a:lstStyle/>
                    <a:p>
                      <a:r>
                        <a:rPr lang="en-IN" dirty="0"/>
                        <a:t>4</a:t>
                      </a:r>
                    </a:p>
                  </a:txBody>
                  <a:tcPr/>
                </a:tc>
                <a:tc>
                  <a:txBody>
                    <a:bodyPr/>
                    <a:lstStyle/>
                    <a:p>
                      <a:r>
                        <a:rPr lang="en-IN" dirty="0"/>
                        <a:t>4XX</a:t>
                      </a:r>
                    </a:p>
                  </a:txBody>
                  <a:tcPr/>
                </a:tc>
                <a:tc>
                  <a:txBody>
                    <a:bodyPr/>
                    <a:lstStyle/>
                    <a:p>
                      <a:r>
                        <a:rPr lang="en-IN" sz="1800" b="0" i="0" kern="1200" dirty="0">
                          <a:solidFill>
                            <a:schemeClr val="dk1"/>
                          </a:solidFill>
                          <a:effectLst/>
                          <a:latin typeface="+mn-lt"/>
                          <a:ea typeface="+mn-ea"/>
                          <a:cs typeface="+mn-cs"/>
                        </a:rPr>
                        <a:t>Client-Side Error</a:t>
                      </a:r>
                      <a:endParaRPr lang="en-IN" dirty="0"/>
                    </a:p>
                  </a:txBody>
                  <a:tcPr/>
                </a:tc>
                <a:extLst>
                  <a:ext uri="{0D108BD9-81ED-4DB2-BD59-A6C34878D82A}">
                    <a16:rowId xmlns:a16="http://schemas.microsoft.com/office/drawing/2014/main" val="2120380715"/>
                  </a:ext>
                </a:extLst>
              </a:tr>
              <a:tr h="340381">
                <a:tc>
                  <a:txBody>
                    <a:bodyPr/>
                    <a:lstStyle/>
                    <a:p>
                      <a:r>
                        <a:rPr lang="en-IN" dirty="0"/>
                        <a:t>5</a:t>
                      </a:r>
                    </a:p>
                  </a:txBody>
                  <a:tcPr/>
                </a:tc>
                <a:tc>
                  <a:txBody>
                    <a:bodyPr/>
                    <a:lstStyle/>
                    <a:p>
                      <a:r>
                        <a:rPr lang="en-IN" dirty="0"/>
                        <a:t>5XX</a:t>
                      </a:r>
                    </a:p>
                  </a:txBody>
                  <a:tcPr/>
                </a:tc>
                <a:tc>
                  <a:txBody>
                    <a:bodyPr/>
                    <a:lstStyle/>
                    <a:p>
                      <a:r>
                        <a:rPr lang="en-IN" sz="1800" b="0" i="0" kern="1200" dirty="0">
                          <a:solidFill>
                            <a:schemeClr val="dk1"/>
                          </a:solidFill>
                          <a:effectLst/>
                          <a:latin typeface="+mn-lt"/>
                          <a:ea typeface="+mn-ea"/>
                          <a:cs typeface="+mn-cs"/>
                        </a:rPr>
                        <a:t>Server-Side Error</a:t>
                      </a:r>
                      <a:endParaRPr lang="en-IN" dirty="0"/>
                    </a:p>
                  </a:txBody>
                  <a:tcPr/>
                </a:tc>
                <a:extLst>
                  <a:ext uri="{0D108BD9-81ED-4DB2-BD59-A6C34878D82A}">
                    <a16:rowId xmlns:a16="http://schemas.microsoft.com/office/drawing/2014/main" val="2707979476"/>
                  </a:ext>
                </a:extLst>
              </a:tr>
            </a:tbl>
          </a:graphicData>
        </a:graphic>
      </p:graphicFrame>
    </p:spTree>
    <p:extLst>
      <p:ext uri="{BB962C8B-B14F-4D97-AF65-F5344CB8AC3E}">
        <p14:creationId xmlns:p14="http://schemas.microsoft.com/office/powerpoint/2010/main" val="35491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A3B5A-CC57-70AC-D9E9-D5E95DFB7AAC}"/>
              </a:ext>
            </a:extLst>
          </p:cNvPr>
          <p:cNvSpPr>
            <a:spLocks noGrp="1"/>
          </p:cNvSpPr>
          <p:nvPr>
            <p:ph type="title"/>
          </p:nvPr>
        </p:nvSpPr>
        <p:spPr>
          <a:xfrm>
            <a:off x="838200" y="365125"/>
            <a:ext cx="10515600" cy="1325563"/>
          </a:xfrm>
        </p:spPr>
        <p:txBody>
          <a:bodyPr>
            <a:normAutofit/>
          </a:bodyPr>
          <a:lstStyle/>
          <a:p>
            <a:r>
              <a:rPr lang="en-US" sz="4300">
                <a:solidFill>
                  <a:srgbClr val="FFFFFF"/>
                </a:solidFill>
              </a:rPr>
              <a:t>What is Parameter Binding in ASP.NET Web API?</a:t>
            </a:r>
            <a:endParaRPr lang="en-IN" sz="4300">
              <a:solidFill>
                <a:srgbClr val="FFFFFF"/>
              </a:solidFill>
            </a:endParaRPr>
          </a:p>
        </p:txBody>
      </p:sp>
      <p:sp>
        <p:nvSpPr>
          <p:cNvPr id="3" name="Content Placeholder 2">
            <a:extLst>
              <a:ext uri="{FF2B5EF4-FFF2-40B4-BE49-F238E27FC236}">
                <a16:creationId xmlns:a16="http://schemas.microsoft.com/office/drawing/2014/main" id="{0A27F628-B0D6-EAA4-BBBC-2092459764BB}"/>
              </a:ext>
            </a:extLst>
          </p:cNvPr>
          <p:cNvSpPr>
            <a:spLocks noGrp="1"/>
          </p:cNvSpPr>
          <p:nvPr>
            <p:ph idx="1"/>
          </p:nvPr>
        </p:nvSpPr>
        <p:spPr>
          <a:xfrm>
            <a:off x="838200" y="2438400"/>
            <a:ext cx="10515600" cy="3738562"/>
          </a:xfrm>
        </p:spPr>
        <p:txBody>
          <a:bodyPr>
            <a:normAutofit/>
          </a:bodyPr>
          <a:lstStyle/>
          <a:p>
            <a:pPr algn="just"/>
            <a:r>
              <a:rPr lang="en-US" sz="2000" b="0" i="0" dirty="0">
                <a:solidFill>
                  <a:srgbClr val="161616"/>
                </a:solidFill>
                <a:effectLst/>
                <a:latin typeface="Segoe UI" panose="020B0502040204020203" pitchFamily="34" charset="0"/>
              </a:rPr>
              <a:t>When Web API calls a method on a controller, it must set the values for the parameters, this particular process is known as Parameter Binding. By Default, Web API uses the below rules in order to bind the parameter:</a:t>
            </a:r>
          </a:p>
          <a:p>
            <a:pPr lvl="1" algn="just"/>
            <a:r>
              <a:rPr lang="en-US" sz="2000" b="1" i="0" dirty="0" err="1">
                <a:solidFill>
                  <a:srgbClr val="161616"/>
                </a:solidFill>
                <a:effectLst/>
                <a:latin typeface="Segoe UI" panose="020B0502040204020203" pitchFamily="34" charset="0"/>
              </a:rPr>
              <a:t>FromUri</a:t>
            </a:r>
            <a:r>
              <a:rPr lang="en-US" sz="2000" b="0" i="0" dirty="0">
                <a:solidFill>
                  <a:srgbClr val="161616"/>
                </a:solidFill>
                <a:effectLst/>
                <a:latin typeface="Segoe UI" panose="020B0502040204020203" pitchFamily="34" charset="0"/>
              </a:rPr>
              <a:t>: If the parameter is of “Simple” type, then Web API tries to get the value from the URI. Simple Type </a:t>
            </a:r>
            <a:r>
              <a:rPr lang="en-US" sz="2000" b="0" i="0" dirty="0" err="1">
                <a:solidFill>
                  <a:srgbClr val="161616"/>
                </a:solidFill>
                <a:effectLst/>
                <a:latin typeface="Segoe UI" panose="020B0502040204020203" pitchFamily="34" charset="0"/>
              </a:rPr>
              <a:t>includes.Net</a:t>
            </a:r>
            <a:r>
              <a:rPr lang="en-US" sz="2000" b="0" i="0" dirty="0">
                <a:solidFill>
                  <a:srgbClr val="161616"/>
                </a:solidFill>
                <a:effectLst/>
                <a:latin typeface="Segoe UI" panose="020B0502040204020203" pitchFamily="34" charset="0"/>
              </a:rPr>
              <a:t> Primitive type like int, double, etc., </a:t>
            </a:r>
            <a:r>
              <a:rPr lang="en-US" sz="2000" b="0" i="0" dirty="0" err="1">
                <a:solidFill>
                  <a:srgbClr val="161616"/>
                </a:solidFill>
                <a:effectLst/>
                <a:latin typeface="Segoe UI" panose="020B0502040204020203" pitchFamily="34" charset="0"/>
              </a:rPr>
              <a:t>DateTime</a:t>
            </a:r>
            <a:r>
              <a:rPr lang="en-US" sz="2000" b="0" i="0" dirty="0">
                <a:solidFill>
                  <a:srgbClr val="161616"/>
                </a:solidFill>
                <a:effectLst/>
                <a:latin typeface="Segoe UI" panose="020B0502040204020203" pitchFamily="34" charset="0"/>
              </a:rPr>
              <a:t>, </a:t>
            </a:r>
            <a:r>
              <a:rPr lang="en-US" sz="2000" b="0" i="0" dirty="0" err="1">
                <a:solidFill>
                  <a:srgbClr val="161616"/>
                </a:solidFill>
                <a:effectLst/>
                <a:latin typeface="Segoe UI" panose="020B0502040204020203" pitchFamily="34" charset="0"/>
              </a:rPr>
              <a:t>TimeSpan</a:t>
            </a:r>
            <a:r>
              <a:rPr lang="en-US" sz="2000" b="0" i="0" dirty="0">
                <a:solidFill>
                  <a:srgbClr val="161616"/>
                </a:solidFill>
                <a:effectLst/>
                <a:latin typeface="Segoe UI" panose="020B0502040204020203" pitchFamily="34" charset="0"/>
              </a:rPr>
              <a:t>, GUID, string, any type which can be converted from the string type.</a:t>
            </a:r>
          </a:p>
          <a:p>
            <a:pPr lvl="1" algn="just"/>
            <a:r>
              <a:rPr lang="en-US" sz="2000" b="1" i="0" dirty="0" err="1">
                <a:solidFill>
                  <a:srgbClr val="161616"/>
                </a:solidFill>
                <a:effectLst/>
                <a:latin typeface="Segoe UI" panose="020B0502040204020203" pitchFamily="34" charset="0"/>
              </a:rPr>
              <a:t>FromBody</a:t>
            </a:r>
            <a:r>
              <a:rPr lang="en-US" sz="2000" b="0" i="0" dirty="0">
                <a:solidFill>
                  <a:srgbClr val="161616"/>
                </a:solidFill>
                <a:effectLst/>
                <a:latin typeface="Segoe UI" panose="020B0502040204020203" pitchFamily="34" charset="0"/>
              </a:rPr>
              <a:t>: If the parameter is of “Complex” type, then Web API will try to bind the values from the message body.</a:t>
            </a:r>
          </a:p>
        </p:txBody>
      </p:sp>
    </p:spTree>
    <p:extLst>
      <p:ext uri="{BB962C8B-B14F-4D97-AF65-F5344CB8AC3E}">
        <p14:creationId xmlns:p14="http://schemas.microsoft.com/office/powerpoint/2010/main" val="3349443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33D1F-3C18-A59C-7FF9-A46F08C0D06D}"/>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What is Content Negotiation in Web API?</a:t>
            </a:r>
            <a:endParaRPr lang="en-IN" sz="4600">
              <a:solidFill>
                <a:srgbClr val="FFFFFF"/>
              </a:solidFill>
            </a:endParaRPr>
          </a:p>
        </p:txBody>
      </p:sp>
      <p:sp>
        <p:nvSpPr>
          <p:cNvPr id="3" name="Content Placeholder 2">
            <a:extLst>
              <a:ext uri="{FF2B5EF4-FFF2-40B4-BE49-F238E27FC236}">
                <a16:creationId xmlns:a16="http://schemas.microsoft.com/office/drawing/2014/main" id="{D3B98AF7-1668-727E-5009-2296EA1D8EFB}"/>
              </a:ext>
            </a:extLst>
          </p:cNvPr>
          <p:cNvSpPr>
            <a:spLocks noGrp="1"/>
          </p:cNvSpPr>
          <p:nvPr>
            <p:ph idx="1"/>
          </p:nvPr>
        </p:nvSpPr>
        <p:spPr>
          <a:xfrm>
            <a:off x="838200" y="2438400"/>
            <a:ext cx="10515600" cy="3738562"/>
          </a:xfrm>
        </p:spPr>
        <p:txBody>
          <a:bodyPr>
            <a:normAutofit/>
          </a:bodyPr>
          <a:lstStyle/>
          <a:p>
            <a:pPr algn="just"/>
            <a:r>
              <a:rPr lang="en-US" sz="2000" b="0" i="0" u="none" strike="noStrike" dirty="0">
                <a:solidFill>
                  <a:srgbClr val="1E88E5"/>
                </a:solidFill>
                <a:effectLst/>
                <a:latin typeface="Segoe UI" panose="020B0502040204020203" pitchFamily="34" charset="0"/>
                <a:hlinkClick r:id="rId2"/>
              </a:rPr>
              <a:t>Content Negotiation</a:t>
            </a:r>
            <a:r>
              <a:rPr lang="en-US" sz="2000" b="0" i="0" dirty="0">
                <a:solidFill>
                  <a:srgbClr val="161616"/>
                </a:solidFill>
                <a:effectLst/>
                <a:latin typeface="Segoe UI" panose="020B0502040204020203" pitchFamily="34" charset="0"/>
              </a:rPr>
              <a:t> is the process of selecting the best representation for a given response when there are multiple representations available. Two main headers which are responsible for the Content Negotiation are:</a:t>
            </a:r>
          </a:p>
          <a:p>
            <a:pPr lvl="1" algn="just"/>
            <a:r>
              <a:rPr lang="en-US" sz="2000" b="0" i="0" dirty="0">
                <a:solidFill>
                  <a:srgbClr val="161616"/>
                </a:solidFill>
                <a:effectLst/>
                <a:latin typeface="Segoe UI" panose="020B0502040204020203" pitchFamily="34" charset="0"/>
              </a:rPr>
              <a:t>Content-Type</a:t>
            </a:r>
          </a:p>
          <a:p>
            <a:pPr lvl="1" algn="just"/>
            <a:r>
              <a:rPr lang="en-US" sz="2000" b="0" i="0" dirty="0">
                <a:solidFill>
                  <a:srgbClr val="161616"/>
                </a:solidFill>
                <a:effectLst/>
                <a:latin typeface="Segoe UI" panose="020B0502040204020203" pitchFamily="34" charset="0"/>
              </a:rPr>
              <a:t>Accept</a:t>
            </a:r>
          </a:p>
          <a:p>
            <a:pPr marL="457200" lvl="1" indent="0" algn="just">
              <a:buNone/>
            </a:pPr>
            <a:r>
              <a:rPr lang="en-US" sz="2000" b="0" i="0" dirty="0">
                <a:solidFill>
                  <a:srgbClr val="161616"/>
                </a:solidFill>
                <a:effectLst/>
                <a:latin typeface="Segoe UI" panose="020B0502040204020203" pitchFamily="34" charset="0"/>
              </a:rPr>
              <a:t>	The content-type header tells the server about the data, the server is going to receive from the client whereas another way to use Accept-Header, which tells the format of data requested by the Client from a server. In the below example, we requested the data from the server in JSON format.</a:t>
            </a:r>
          </a:p>
        </p:txBody>
      </p:sp>
    </p:spTree>
    <p:extLst>
      <p:ext uri="{BB962C8B-B14F-4D97-AF65-F5344CB8AC3E}">
        <p14:creationId xmlns:p14="http://schemas.microsoft.com/office/powerpoint/2010/main" val="2007160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4CD37-5D19-9BD3-064C-767D2DE70C28}"/>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3700"/>
              <a:t>What is Media-Type Formatter in ASP.NET Web API?</a:t>
            </a:r>
          </a:p>
        </p:txBody>
      </p:sp>
      <p:sp>
        <p:nvSpPr>
          <p:cNvPr id="5" name="Rectangle 1">
            <a:extLst>
              <a:ext uri="{FF2B5EF4-FFF2-40B4-BE49-F238E27FC236}">
                <a16:creationId xmlns:a16="http://schemas.microsoft.com/office/drawing/2014/main" id="{563DA858-EB40-1A4F-4127-2EFCB7ABF602}"/>
              </a:ext>
            </a:extLst>
          </p:cNvPr>
          <p:cNvSpPr>
            <a:spLocks noChangeArrowheads="1"/>
          </p:cNvSpPr>
          <p:nvPr/>
        </p:nvSpPr>
        <p:spPr bwMode="auto">
          <a:xfrm>
            <a:off x="838201" y="2409568"/>
            <a:ext cx="5981278" cy="369055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In web API, media type formatters are classes that are responsible for serialization data. Here, serialization generally means a process of translating data into a format that can be transmitted and reconstructed later.  Because of serializing request/response data, Web API can understand request data format in a better way and send data in a format that the client expects. It simply specifies data that is being transferred among client and server in HTTP response or request. </a:t>
            </a:r>
          </a:p>
        </p:txBody>
      </p:sp>
      <p:pic>
        <p:nvPicPr>
          <p:cNvPr id="2050" name="Picture 2">
            <a:extLst>
              <a:ext uri="{FF2B5EF4-FFF2-40B4-BE49-F238E27FC236}">
                <a16:creationId xmlns:a16="http://schemas.microsoft.com/office/drawing/2014/main" id="{DEC8761F-47DD-733C-036C-B2BC3B6231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06576" y="168876"/>
            <a:ext cx="2572769" cy="26319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a:extLst>
              <a:ext uri="{FF2B5EF4-FFF2-40B4-BE49-F238E27FC236}">
                <a16:creationId xmlns:a16="http://schemas.microsoft.com/office/drawing/2014/main" id="{12DE167C-4EF0-4DD5-6D27-1D663E10F39C}"/>
              </a:ext>
            </a:extLst>
          </p:cNvPr>
          <p:cNvGraphicFramePr>
            <a:graphicFrameLocks noGrp="1"/>
          </p:cNvGraphicFramePr>
          <p:nvPr>
            <p:ph idx="1"/>
            <p:extLst>
              <p:ext uri="{D42A27DB-BD31-4B8C-83A1-F6EECF244321}">
                <p14:modId xmlns:p14="http://schemas.microsoft.com/office/powerpoint/2010/main" val="3203671241"/>
              </p:ext>
            </p:extLst>
          </p:nvPr>
        </p:nvGraphicFramePr>
        <p:xfrm>
          <a:off x="7187519" y="3542138"/>
          <a:ext cx="4810876" cy="2138808"/>
        </p:xfrm>
        <a:graphic>
          <a:graphicData uri="http://schemas.openxmlformats.org/drawingml/2006/table">
            <a:tbl>
              <a:tblPr firstRow="1" bandRow="1"/>
              <a:tblGrid>
                <a:gridCol w="2254947">
                  <a:extLst>
                    <a:ext uri="{9D8B030D-6E8A-4147-A177-3AD203B41FA5}">
                      <a16:colId xmlns:a16="http://schemas.microsoft.com/office/drawing/2014/main" val="3019224498"/>
                    </a:ext>
                  </a:extLst>
                </a:gridCol>
                <a:gridCol w="1227863">
                  <a:extLst>
                    <a:ext uri="{9D8B030D-6E8A-4147-A177-3AD203B41FA5}">
                      <a16:colId xmlns:a16="http://schemas.microsoft.com/office/drawing/2014/main" val="2037672758"/>
                    </a:ext>
                  </a:extLst>
                </a:gridCol>
                <a:gridCol w="1328066">
                  <a:extLst>
                    <a:ext uri="{9D8B030D-6E8A-4147-A177-3AD203B41FA5}">
                      <a16:colId xmlns:a16="http://schemas.microsoft.com/office/drawing/2014/main" val="2499306978"/>
                    </a:ext>
                  </a:extLst>
                </a:gridCol>
              </a:tblGrid>
              <a:tr h="235144">
                <a:tc>
                  <a:txBody>
                    <a:bodyPr/>
                    <a:lstStyle/>
                    <a:p>
                      <a:pPr algn="l" fontAlgn="ctr"/>
                      <a:r>
                        <a:rPr lang="en-IN" sz="1100">
                          <a:effectLst/>
                          <a:latin typeface="-apple-system"/>
                        </a:rPr>
                        <a:t>Media Type Formatter Class</a:t>
                      </a:r>
                    </a:p>
                  </a:txBody>
                  <a:tcPr marL="53442" marR="53442" marT="26721" marB="26721" anchor="ctr">
                    <a:lnL>
                      <a:noFill/>
                    </a:lnL>
                    <a:lnR>
                      <a:noFill/>
                    </a:lnR>
                    <a:lnT>
                      <a:noFill/>
                    </a:lnT>
                    <a:lnB>
                      <a:noFill/>
                    </a:lnB>
                    <a:solidFill>
                      <a:srgbClr val="CDD5E4"/>
                    </a:solidFill>
                  </a:tcPr>
                </a:tc>
                <a:tc>
                  <a:txBody>
                    <a:bodyPr/>
                    <a:lstStyle/>
                    <a:p>
                      <a:pPr algn="l" fontAlgn="ctr"/>
                      <a:r>
                        <a:rPr lang="en-IN" sz="1100">
                          <a:effectLst/>
                          <a:latin typeface="-apple-system"/>
                        </a:rPr>
                        <a:t>MIME Type</a:t>
                      </a:r>
                    </a:p>
                  </a:txBody>
                  <a:tcPr marL="53442" marR="53442" marT="26721" marB="26721" anchor="ctr">
                    <a:lnL>
                      <a:noFill/>
                    </a:lnL>
                    <a:lnR>
                      <a:noFill/>
                    </a:lnR>
                    <a:lnT>
                      <a:noFill/>
                    </a:lnT>
                    <a:lnB>
                      <a:noFill/>
                    </a:lnB>
                    <a:solidFill>
                      <a:srgbClr val="CDD5E4"/>
                    </a:solidFill>
                  </a:tcPr>
                </a:tc>
                <a:tc>
                  <a:txBody>
                    <a:bodyPr/>
                    <a:lstStyle/>
                    <a:p>
                      <a:pPr algn="l" fontAlgn="ctr"/>
                      <a:r>
                        <a:rPr lang="en-IN" sz="1100">
                          <a:effectLst/>
                          <a:latin typeface="-apple-system"/>
                        </a:rPr>
                        <a:t>Description</a:t>
                      </a:r>
                    </a:p>
                  </a:txBody>
                  <a:tcPr marL="53442" marR="53442" marT="26721" marB="26721" anchor="ctr">
                    <a:lnL>
                      <a:noFill/>
                    </a:lnL>
                    <a:lnR>
                      <a:noFill/>
                    </a:lnR>
                    <a:lnT>
                      <a:noFill/>
                    </a:lnT>
                    <a:lnB>
                      <a:noFill/>
                    </a:lnB>
                    <a:solidFill>
                      <a:srgbClr val="CDD5E4"/>
                    </a:solidFill>
                  </a:tcPr>
                </a:tc>
                <a:extLst>
                  <a:ext uri="{0D108BD9-81ED-4DB2-BD59-A6C34878D82A}">
                    <a16:rowId xmlns:a16="http://schemas.microsoft.com/office/drawing/2014/main" val="1761496533"/>
                  </a:ext>
                </a:extLst>
              </a:tr>
              <a:tr h="395470">
                <a:tc>
                  <a:txBody>
                    <a:bodyPr/>
                    <a:lstStyle/>
                    <a:p>
                      <a:pPr algn="l"/>
                      <a:r>
                        <a:rPr lang="en-IN" sz="1100">
                          <a:effectLst/>
                          <a:latin typeface="-apple-system"/>
                        </a:rPr>
                        <a:t>JsonMediaTypeFormatter</a:t>
                      </a:r>
                    </a:p>
                  </a:txBody>
                  <a:tcPr marL="53442" marR="53442" marT="26721" marB="26721" anchor="ctr">
                    <a:lnL>
                      <a:noFill/>
                    </a:lnL>
                    <a:lnR>
                      <a:noFill/>
                    </a:lnR>
                    <a:lnT>
                      <a:noFill/>
                    </a:lnT>
                    <a:lnB>
                      <a:noFill/>
                    </a:lnB>
                    <a:solidFill>
                      <a:srgbClr val="F2F6FD"/>
                    </a:solidFill>
                  </a:tcPr>
                </a:tc>
                <a:tc>
                  <a:txBody>
                    <a:bodyPr/>
                    <a:lstStyle/>
                    <a:p>
                      <a:pPr algn="l"/>
                      <a:r>
                        <a:rPr lang="en-IN" sz="1100">
                          <a:effectLst/>
                          <a:latin typeface="-apple-system"/>
                        </a:rPr>
                        <a:t>application/json, text/json</a:t>
                      </a:r>
                    </a:p>
                  </a:txBody>
                  <a:tcPr marL="53442" marR="53442" marT="26721" marB="26721" anchor="ctr">
                    <a:lnL>
                      <a:noFill/>
                    </a:lnL>
                    <a:lnR>
                      <a:noFill/>
                    </a:lnR>
                    <a:lnT>
                      <a:noFill/>
                    </a:lnT>
                    <a:lnB>
                      <a:noFill/>
                    </a:lnB>
                    <a:solidFill>
                      <a:srgbClr val="F2F6FD"/>
                    </a:solidFill>
                  </a:tcPr>
                </a:tc>
                <a:tc>
                  <a:txBody>
                    <a:bodyPr/>
                    <a:lstStyle/>
                    <a:p>
                      <a:pPr algn="l"/>
                      <a:r>
                        <a:rPr lang="en-IN" sz="1100">
                          <a:effectLst/>
                          <a:latin typeface="-apple-system"/>
                        </a:rPr>
                        <a:t>Handles JSON format</a:t>
                      </a:r>
                    </a:p>
                  </a:txBody>
                  <a:tcPr marL="53442" marR="53442" marT="26721" marB="26721" anchor="ctr">
                    <a:lnL>
                      <a:noFill/>
                    </a:lnL>
                    <a:lnR>
                      <a:noFill/>
                    </a:lnR>
                    <a:lnT>
                      <a:noFill/>
                    </a:lnT>
                    <a:lnB>
                      <a:noFill/>
                    </a:lnB>
                    <a:solidFill>
                      <a:srgbClr val="F2F6FD"/>
                    </a:solidFill>
                  </a:tcPr>
                </a:tc>
                <a:extLst>
                  <a:ext uri="{0D108BD9-81ED-4DB2-BD59-A6C34878D82A}">
                    <a16:rowId xmlns:a16="http://schemas.microsoft.com/office/drawing/2014/main" val="3396603249"/>
                  </a:ext>
                </a:extLst>
              </a:tr>
              <a:tr h="395470">
                <a:tc>
                  <a:txBody>
                    <a:bodyPr/>
                    <a:lstStyle/>
                    <a:p>
                      <a:pPr algn="l"/>
                      <a:r>
                        <a:rPr lang="en-IN" sz="1100">
                          <a:effectLst/>
                          <a:latin typeface="-apple-system"/>
                        </a:rPr>
                        <a:t>XmlMediaTypeFormatter</a:t>
                      </a:r>
                    </a:p>
                  </a:txBody>
                  <a:tcPr marL="53442" marR="53442" marT="26721" marB="26721" anchor="ctr">
                    <a:lnL>
                      <a:noFill/>
                    </a:lnL>
                    <a:lnR>
                      <a:noFill/>
                    </a:lnR>
                    <a:lnT>
                      <a:noFill/>
                    </a:lnT>
                    <a:lnB>
                      <a:noFill/>
                    </a:lnB>
                    <a:solidFill>
                      <a:srgbClr val="E4EEFF"/>
                    </a:solidFill>
                  </a:tcPr>
                </a:tc>
                <a:tc>
                  <a:txBody>
                    <a:bodyPr/>
                    <a:lstStyle/>
                    <a:p>
                      <a:pPr algn="l"/>
                      <a:r>
                        <a:rPr lang="en-IN" sz="1100">
                          <a:effectLst/>
                          <a:latin typeface="-apple-system"/>
                        </a:rPr>
                        <a:t>application/xml, text/json</a:t>
                      </a:r>
                    </a:p>
                  </a:txBody>
                  <a:tcPr marL="53442" marR="53442" marT="26721" marB="26721" anchor="ctr">
                    <a:lnL>
                      <a:noFill/>
                    </a:lnL>
                    <a:lnR>
                      <a:noFill/>
                    </a:lnR>
                    <a:lnT>
                      <a:noFill/>
                    </a:lnT>
                    <a:lnB>
                      <a:noFill/>
                    </a:lnB>
                    <a:solidFill>
                      <a:srgbClr val="E4EEFF"/>
                    </a:solidFill>
                  </a:tcPr>
                </a:tc>
                <a:tc>
                  <a:txBody>
                    <a:bodyPr/>
                    <a:lstStyle/>
                    <a:p>
                      <a:pPr algn="l"/>
                      <a:r>
                        <a:rPr lang="en-IN" sz="1100">
                          <a:effectLst/>
                          <a:latin typeface="-apple-system"/>
                        </a:rPr>
                        <a:t>Handles XML format</a:t>
                      </a:r>
                    </a:p>
                  </a:txBody>
                  <a:tcPr marL="53442" marR="53442" marT="26721" marB="26721" anchor="ctr">
                    <a:lnL>
                      <a:noFill/>
                    </a:lnL>
                    <a:lnR>
                      <a:noFill/>
                    </a:lnR>
                    <a:lnT>
                      <a:noFill/>
                    </a:lnT>
                    <a:lnB>
                      <a:noFill/>
                    </a:lnB>
                    <a:solidFill>
                      <a:srgbClr val="E4EEFF"/>
                    </a:solidFill>
                  </a:tcPr>
                </a:tc>
                <a:extLst>
                  <a:ext uri="{0D108BD9-81ED-4DB2-BD59-A6C34878D82A}">
                    <a16:rowId xmlns:a16="http://schemas.microsoft.com/office/drawing/2014/main" val="3987101048"/>
                  </a:ext>
                </a:extLst>
              </a:tr>
              <a:tr h="395470">
                <a:tc>
                  <a:txBody>
                    <a:bodyPr/>
                    <a:lstStyle/>
                    <a:p>
                      <a:pPr algn="l"/>
                      <a:r>
                        <a:rPr lang="en-IN" sz="1100">
                          <a:effectLst/>
                          <a:latin typeface="-apple-system"/>
                        </a:rPr>
                        <a:t>FormUrlEncodedMediaTypeFormatter</a:t>
                      </a:r>
                    </a:p>
                  </a:txBody>
                  <a:tcPr marL="53442" marR="53442" marT="26721" marB="26721" anchor="ctr">
                    <a:lnL>
                      <a:noFill/>
                    </a:lnL>
                    <a:lnR>
                      <a:noFill/>
                    </a:lnR>
                    <a:lnT>
                      <a:noFill/>
                    </a:lnT>
                    <a:lnB>
                      <a:noFill/>
                    </a:lnB>
                    <a:solidFill>
                      <a:srgbClr val="F2F6FD"/>
                    </a:solidFill>
                  </a:tcPr>
                </a:tc>
                <a:tc>
                  <a:txBody>
                    <a:bodyPr/>
                    <a:lstStyle/>
                    <a:p>
                      <a:pPr algn="l"/>
                      <a:r>
                        <a:rPr lang="en-IN" sz="1100">
                          <a:effectLst/>
                          <a:latin typeface="-apple-system"/>
                        </a:rPr>
                        <a:t>application/x-www-form-urlencoded</a:t>
                      </a:r>
                    </a:p>
                  </a:txBody>
                  <a:tcPr marL="53442" marR="53442" marT="26721" marB="26721" anchor="ctr">
                    <a:lnL>
                      <a:noFill/>
                    </a:lnL>
                    <a:lnR>
                      <a:noFill/>
                    </a:lnR>
                    <a:lnT>
                      <a:noFill/>
                    </a:lnT>
                    <a:lnB>
                      <a:noFill/>
                    </a:lnB>
                    <a:solidFill>
                      <a:srgbClr val="F2F6FD"/>
                    </a:solidFill>
                  </a:tcPr>
                </a:tc>
                <a:tc>
                  <a:txBody>
                    <a:bodyPr/>
                    <a:lstStyle/>
                    <a:p>
                      <a:pPr algn="l"/>
                      <a:r>
                        <a:rPr lang="en-IN" sz="1100">
                          <a:effectLst/>
                          <a:latin typeface="-apple-system"/>
                        </a:rPr>
                        <a:t>Handles HTM form URL-encoded data</a:t>
                      </a:r>
                    </a:p>
                  </a:txBody>
                  <a:tcPr marL="53442" marR="53442" marT="26721" marB="26721" anchor="ctr">
                    <a:lnL>
                      <a:noFill/>
                    </a:lnL>
                    <a:lnR>
                      <a:noFill/>
                    </a:lnR>
                    <a:lnT>
                      <a:noFill/>
                    </a:lnT>
                    <a:lnB>
                      <a:noFill/>
                    </a:lnB>
                    <a:solidFill>
                      <a:srgbClr val="F2F6FD"/>
                    </a:solidFill>
                  </a:tcPr>
                </a:tc>
                <a:extLst>
                  <a:ext uri="{0D108BD9-81ED-4DB2-BD59-A6C34878D82A}">
                    <a16:rowId xmlns:a16="http://schemas.microsoft.com/office/drawing/2014/main" val="385590616"/>
                  </a:ext>
                </a:extLst>
              </a:tr>
              <a:tr h="555795">
                <a:tc>
                  <a:txBody>
                    <a:bodyPr/>
                    <a:lstStyle/>
                    <a:p>
                      <a:pPr algn="l"/>
                      <a:r>
                        <a:rPr lang="en-IN" sz="1100">
                          <a:effectLst/>
                          <a:latin typeface="-apple-system"/>
                        </a:rPr>
                        <a:t>JQueryMvcFormUrlEncodedFormatter</a:t>
                      </a:r>
                    </a:p>
                  </a:txBody>
                  <a:tcPr marL="53442" marR="53442" marT="26721" marB="26721" anchor="ctr">
                    <a:lnL>
                      <a:noFill/>
                    </a:lnL>
                    <a:lnR>
                      <a:noFill/>
                    </a:lnR>
                    <a:lnT>
                      <a:noFill/>
                    </a:lnT>
                    <a:lnB>
                      <a:noFill/>
                    </a:lnB>
                    <a:solidFill>
                      <a:srgbClr val="E4EEFF"/>
                    </a:solidFill>
                  </a:tcPr>
                </a:tc>
                <a:tc>
                  <a:txBody>
                    <a:bodyPr/>
                    <a:lstStyle/>
                    <a:p>
                      <a:pPr algn="l"/>
                      <a:r>
                        <a:rPr lang="en-IN" sz="1100">
                          <a:effectLst/>
                          <a:latin typeface="-apple-system"/>
                        </a:rPr>
                        <a:t>application/x-www-form-urlencoded</a:t>
                      </a:r>
                    </a:p>
                  </a:txBody>
                  <a:tcPr marL="53442" marR="53442" marT="26721" marB="26721" anchor="ctr">
                    <a:lnL>
                      <a:noFill/>
                    </a:lnL>
                    <a:lnR>
                      <a:noFill/>
                    </a:lnR>
                    <a:lnT>
                      <a:noFill/>
                    </a:lnT>
                    <a:lnB>
                      <a:noFill/>
                    </a:lnB>
                    <a:solidFill>
                      <a:srgbClr val="E4EEFF"/>
                    </a:solidFill>
                  </a:tcPr>
                </a:tc>
                <a:tc>
                  <a:txBody>
                    <a:bodyPr/>
                    <a:lstStyle/>
                    <a:p>
                      <a:pPr algn="l"/>
                      <a:r>
                        <a:rPr lang="en-IN" sz="1100">
                          <a:effectLst/>
                          <a:latin typeface="-apple-system"/>
                        </a:rPr>
                        <a:t>Handles model-bound HTML form URL-encoded data</a:t>
                      </a:r>
                    </a:p>
                  </a:txBody>
                  <a:tcPr marL="53442" marR="53442" marT="26721" marB="26721" anchor="ctr">
                    <a:lnL>
                      <a:noFill/>
                    </a:lnL>
                    <a:lnR>
                      <a:noFill/>
                    </a:lnR>
                    <a:lnT>
                      <a:noFill/>
                    </a:lnT>
                    <a:lnB>
                      <a:noFill/>
                    </a:lnB>
                    <a:solidFill>
                      <a:srgbClr val="E4EEFF"/>
                    </a:solidFill>
                  </a:tcPr>
                </a:tc>
                <a:extLst>
                  <a:ext uri="{0D108BD9-81ED-4DB2-BD59-A6C34878D82A}">
                    <a16:rowId xmlns:a16="http://schemas.microsoft.com/office/drawing/2014/main" val="1033681240"/>
                  </a:ext>
                </a:extLst>
              </a:tr>
            </a:tbl>
          </a:graphicData>
        </a:graphic>
      </p:graphicFrame>
    </p:spTree>
    <p:extLst>
      <p:ext uri="{BB962C8B-B14F-4D97-AF65-F5344CB8AC3E}">
        <p14:creationId xmlns:p14="http://schemas.microsoft.com/office/powerpoint/2010/main" val="60154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0001A-61A1-F88A-F7AE-B9FC90C2C0DE}"/>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What is the use of Authorize Attribute?</a:t>
            </a:r>
            <a:endParaRPr lang="en-IN" sz="4600">
              <a:solidFill>
                <a:srgbClr val="FFFFFF"/>
              </a:solidFill>
            </a:endParaRPr>
          </a:p>
        </p:txBody>
      </p:sp>
      <p:sp>
        <p:nvSpPr>
          <p:cNvPr id="3" name="Content Placeholder 2">
            <a:extLst>
              <a:ext uri="{FF2B5EF4-FFF2-40B4-BE49-F238E27FC236}">
                <a16:creationId xmlns:a16="http://schemas.microsoft.com/office/drawing/2014/main" id="{C12A72BA-0EDF-A656-59B5-2C9B19DDE165}"/>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Web API provided a built-in authorization filter, i.e. Authorize Attribute. This filter checks whether the user is authenticated or not. If not, the user will see 401 Unauthorized HTTP Status Code.</a:t>
            </a:r>
            <a:endParaRPr lang="en-IN" sz="2000" dirty="0"/>
          </a:p>
        </p:txBody>
      </p:sp>
    </p:spTree>
    <p:extLst>
      <p:ext uri="{BB962C8B-B14F-4D97-AF65-F5344CB8AC3E}">
        <p14:creationId xmlns:p14="http://schemas.microsoft.com/office/powerpoint/2010/main" val="25964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188A7-E1A2-0E63-B317-0C1D8C84F598}"/>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What is Basic HTTP Authentication?</a:t>
            </a:r>
            <a:endParaRPr lang="en-IN" sz="4600">
              <a:solidFill>
                <a:srgbClr val="FFFFFF"/>
              </a:solidFill>
            </a:endParaRPr>
          </a:p>
        </p:txBody>
      </p:sp>
      <p:sp>
        <p:nvSpPr>
          <p:cNvPr id="3" name="Content Placeholder 2">
            <a:extLst>
              <a:ext uri="{FF2B5EF4-FFF2-40B4-BE49-F238E27FC236}">
                <a16:creationId xmlns:a16="http://schemas.microsoft.com/office/drawing/2014/main" id="{5C40F98C-7547-666B-0C63-D4774D643916}"/>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Basic HTTP Authentication is a mechanism, where the user is authenticated through the service in which the client pass username and password in the HTTP Authorization request headers. The credentials are formatted as the string “</a:t>
            </a:r>
            <a:r>
              <a:rPr lang="en-US" sz="2000" b="0" i="0" dirty="0" err="1">
                <a:solidFill>
                  <a:srgbClr val="161616"/>
                </a:solidFill>
                <a:effectLst/>
                <a:latin typeface="Segoe UI" panose="020B0502040204020203" pitchFamily="34" charset="0"/>
              </a:rPr>
              <a:t>username:password</a:t>
            </a:r>
            <a:r>
              <a:rPr lang="en-US" sz="2000" b="0" i="0" dirty="0">
                <a:solidFill>
                  <a:srgbClr val="161616"/>
                </a:solidFill>
                <a:effectLst/>
                <a:latin typeface="Segoe UI" panose="020B0502040204020203" pitchFamily="34" charset="0"/>
              </a:rPr>
              <a:t>”, based encoded.</a:t>
            </a:r>
            <a:endParaRPr lang="en-IN" sz="2000" dirty="0"/>
          </a:p>
        </p:txBody>
      </p:sp>
    </p:spTree>
    <p:extLst>
      <p:ext uri="{BB962C8B-B14F-4D97-AF65-F5344CB8AC3E}">
        <p14:creationId xmlns:p14="http://schemas.microsoft.com/office/powerpoint/2010/main" val="362231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73A83D3-1327-1765-D965-9C50A80F9761}"/>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What is ASP.NET Web API?</a:t>
            </a:r>
            <a:endParaRPr lang="en-IN" sz="4600">
              <a:solidFill>
                <a:srgbClr val="FFFFFF"/>
              </a:solidFill>
            </a:endParaRPr>
          </a:p>
        </p:txBody>
      </p:sp>
      <p:sp>
        <p:nvSpPr>
          <p:cNvPr id="5" name="Content Placeholder 4">
            <a:extLst>
              <a:ext uri="{FF2B5EF4-FFF2-40B4-BE49-F238E27FC236}">
                <a16:creationId xmlns:a16="http://schemas.microsoft.com/office/drawing/2014/main" id="{A60CA637-429A-678B-6943-433E565ABD0C}"/>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ASP.NET Web API is a framework provided by Microsoft with which we can easily build HTTP services that can reach a broad of clients, including browsers, mobile, IoT devices, etc. ASP.NET Web API provides an ideal platform for building RESTful applications on the .NET Framework.</a:t>
            </a:r>
            <a:endParaRPr lang="en-IN" sz="2000" dirty="0"/>
          </a:p>
        </p:txBody>
      </p:sp>
    </p:spTree>
    <p:extLst>
      <p:ext uri="{BB962C8B-B14F-4D97-AF65-F5344CB8AC3E}">
        <p14:creationId xmlns:p14="http://schemas.microsoft.com/office/powerpoint/2010/main" val="3862925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10C28-EC97-1F76-A502-4B224EE867A9}"/>
              </a:ext>
            </a:extLst>
          </p:cNvPr>
          <p:cNvSpPr>
            <a:spLocks noGrp="1"/>
          </p:cNvSpPr>
          <p:nvPr>
            <p:ph type="title"/>
          </p:nvPr>
        </p:nvSpPr>
        <p:spPr>
          <a:xfrm>
            <a:off x="838200" y="365125"/>
            <a:ext cx="10515600" cy="1325563"/>
          </a:xfrm>
        </p:spPr>
        <p:txBody>
          <a:bodyPr>
            <a:normAutofit/>
          </a:bodyPr>
          <a:lstStyle/>
          <a:p>
            <a:r>
              <a:rPr lang="en-US" sz="4300">
                <a:solidFill>
                  <a:srgbClr val="FFFFFF"/>
                </a:solidFill>
              </a:rPr>
              <a:t>How Web API Routes HTTP request to the Controller ASP.NET MVC?</a:t>
            </a:r>
            <a:endParaRPr lang="en-IN" sz="4300">
              <a:solidFill>
                <a:srgbClr val="FFFFFF"/>
              </a:solidFill>
            </a:endParaRPr>
          </a:p>
        </p:txBody>
      </p:sp>
      <p:sp>
        <p:nvSpPr>
          <p:cNvPr id="3" name="Content Placeholder 2">
            <a:extLst>
              <a:ext uri="{FF2B5EF4-FFF2-40B4-BE49-F238E27FC236}">
                <a16:creationId xmlns:a16="http://schemas.microsoft.com/office/drawing/2014/main" id="{2593772A-886B-B3FA-04E4-54CED655A196}"/>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In ASP.NET Web API, HTTP request maps to the controller. In order to determine which action is to invoke, the Web API framework uses a routing table.</a:t>
            </a:r>
            <a:endParaRPr lang="en-IN" sz="2000" dirty="0"/>
          </a:p>
        </p:txBody>
      </p:sp>
    </p:spTree>
    <p:extLst>
      <p:ext uri="{BB962C8B-B14F-4D97-AF65-F5344CB8AC3E}">
        <p14:creationId xmlns:p14="http://schemas.microsoft.com/office/powerpoint/2010/main" val="2980048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06713-AD43-7C9D-D34A-653505998D29}"/>
              </a:ext>
            </a:extLst>
          </p:cNvPr>
          <p:cNvSpPr>
            <a:spLocks noGrp="1"/>
          </p:cNvSpPr>
          <p:nvPr>
            <p:ph type="title"/>
          </p:nvPr>
        </p:nvSpPr>
        <p:spPr>
          <a:xfrm>
            <a:off x="838200" y="365125"/>
            <a:ext cx="10515600" cy="1325563"/>
          </a:xfrm>
        </p:spPr>
        <p:txBody>
          <a:bodyPr>
            <a:normAutofit/>
          </a:bodyPr>
          <a:lstStyle/>
          <a:p>
            <a:r>
              <a:rPr lang="en-US" sz="4300">
                <a:solidFill>
                  <a:srgbClr val="FFFFFF"/>
                </a:solidFill>
              </a:rPr>
              <a:t>In How many ways we can do Web API Versioning?</a:t>
            </a:r>
            <a:endParaRPr lang="en-IN" sz="4300">
              <a:solidFill>
                <a:srgbClr val="FFFFFF"/>
              </a:solidFill>
            </a:endParaRPr>
          </a:p>
        </p:txBody>
      </p:sp>
      <p:sp>
        <p:nvSpPr>
          <p:cNvPr id="3" name="Content Placeholder 2">
            <a:extLst>
              <a:ext uri="{FF2B5EF4-FFF2-40B4-BE49-F238E27FC236}">
                <a16:creationId xmlns:a16="http://schemas.microsoft.com/office/drawing/2014/main" id="{A56C94E2-0536-FB49-5F29-D99AF6802DB9}"/>
              </a:ext>
            </a:extLst>
          </p:cNvPr>
          <p:cNvSpPr>
            <a:spLocks noGrp="1"/>
          </p:cNvSpPr>
          <p:nvPr>
            <p:ph idx="1"/>
          </p:nvPr>
        </p:nvSpPr>
        <p:spPr>
          <a:xfrm>
            <a:off x="838200" y="2438400"/>
            <a:ext cx="10515600" cy="3738562"/>
          </a:xfrm>
        </p:spPr>
        <p:txBody>
          <a:bodyPr>
            <a:normAutofit/>
          </a:bodyPr>
          <a:lstStyle/>
          <a:p>
            <a:pPr algn="just"/>
            <a:r>
              <a:rPr lang="en-US" sz="2000" b="0" i="0" dirty="0">
                <a:solidFill>
                  <a:srgbClr val="161616"/>
                </a:solidFill>
                <a:effectLst/>
                <a:latin typeface="Segoe UI" panose="020B0502040204020203" pitchFamily="34" charset="0"/>
              </a:rPr>
              <a:t>We can do </a:t>
            </a:r>
            <a:r>
              <a:rPr lang="en-US" sz="2000" b="0" i="0" u="none" strike="noStrike" dirty="0">
                <a:solidFill>
                  <a:srgbClr val="1E88E5"/>
                </a:solidFill>
                <a:effectLst/>
                <a:latin typeface="Segoe UI" panose="020B0502040204020203" pitchFamily="34" charset="0"/>
                <a:hlinkClick r:id="rId2"/>
              </a:rPr>
              <a:t>Web API Versioning</a:t>
            </a:r>
            <a:r>
              <a:rPr lang="en-US" sz="2000" b="0" i="0" dirty="0">
                <a:solidFill>
                  <a:srgbClr val="161616"/>
                </a:solidFill>
                <a:effectLst/>
                <a:latin typeface="Segoe UI" panose="020B0502040204020203" pitchFamily="34" charset="0"/>
              </a:rPr>
              <a:t> in the following ways:</a:t>
            </a:r>
          </a:p>
          <a:p>
            <a:pPr lvl="1" algn="just">
              <a:buFont typeface="+mj-lt"/>
              <a:buAutoNum type="arabicPeriod"/>
            </a:pPr>
            <a:r>
              <a:rPr lang="en-US" sz="2000" b="0" i="0" dirty="0">
                <a:solidFill>
                  <a:srgbClr val="161616"/>
                </a:solidFill>
                <a:effectLst/>
                <a:latin typeface="Segoe UI" panose="020B0502040204020203" pitchFamily="34" charset="0"/>
              </a:rPr>
              <a:t>URI</a:t>
            </a:r>
          </a:p>
          <a:p>
            <a:pPr lvl="1" algn="just">
              <a:buFont typeface="+mj-lt"/>
              <a:buAutoNum type="arabicPeriod"/>
            </a:pPr>
            <a:r>
              <a:rPr lang="en-US" sz="2000" b="0" i="0" dirty="0">
                <a:solidFill>
                  <a:srgbClr val="161616"/>
                </a:solidFill>
                <a:effectLst/>
                <a:latin typeface="Segoe UI" panose="020B0502040204020203" pitchFamily="34" charset="0"/>
              </a:rPr>
              <a:t>Query String Parameter</a:t>
            </a:r>
          </a:p>
          <a:p>
            <a:pPr lvl="1" algn="just">
              <a:buFont typeface="+mj-lt"/>
              <a:buAutoNum type="arabicPeriod"/>
            </a:pPr>
            <a:r>
              <a:rPr lang="en-US" sz="2000" b="0" i="0" dirty="0">
                <a:solidFill>
                  <a:srgbClr val="161616"/>
                </a:solidFill>
                <a:effectLst/>
                <a:latin typeface="Segoe UI" panose="020B0502040204020203" pitchFamily="34" charset="0"/>
              </a:rPr>
              <a:t>Custom Header Parameter</a:t>
            </a:r>
          </a:p>
          <a:p>
            <a:pPr lvl="1" algn="just">
              <a:buFont typeface="+mj-lt"/>
              <a:buAutoNum type="arabicPeriod"/>
            </a:pPr>
            <a:r>
              <a:rPr lang="en-US" sz="2000" b="0" i="0" dirty="0">
                <a:solidFill>
                  <a:srgbClr val="161616"/>
                </a:solidFill>
                <a:effectLst/>
                <a:latin typeface="Segoe UI" panose="020B0502040204020203" pitchFamily="34" charset="0"/>
              </a:rPr>
              <a:t>Accept Header Parameter</a:t>
            </a:r>
          </a:p>
        </p:txBody>
      </p:sp>
    </p:spTree>
    <p:extLst>
      <p:ext uri="{BB962C8B-B14F-4D97-AF65-F5344CB8AC3E}">
        <p14:creationId xmlns:p14="http://schemas.microsoft.com/office/powerpoint/2010/main" val="2918759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6627-75C1-7297-8A63-EA8430813CB2}"/>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What is Exception handling?</a:t>
            </a:r>
          </a:p>
        </p:txBody>
      </p:sp>
      <p:sp>
        <p:nvSpPr>
          <p:cNvPr id="3" name="Content Placeholder 2">
            <a:extLst>
              <a:ext uri="{FF2B5EF4-FFF2-40B4-BE49-F238E27FC236}">
                <a16:creationId xmlns:a16="http://schemas.microsoft.com/office/drawing/2014/main" id="{59EA7A4F-F598-955E-38F8-01246404FBD3}"/>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Exception handling is a technique to handle runtime error in the application code. In multiple ways we can handle the error in ASP.NET Web API, some of them are listed below:</a:t>
            </a:r>
          </a:p>
          <a:p>
            <a:pPr lvl="1" algn="just">
              <a:buFont typeface="+mj-lt"/>
              <a:buAutoNum type="arabicPeriod"/>
            </a:pPr>
            <a:r>
              <a:rPr lang="fr-FR" sz="2000" b="0" i="0" dirty="0" err="1">
                <a:solidFill>
                  <a:srgbClr val="161616"/>
                </a:solidFill>
                <a:effectLst/>
                <a:latin typeface="Segoe UI" panose="020B0502040204020203" pitchFamily="34" charset="0"/>
              </a:rPr>
              <a:t>HttpResponseException</a:t>
            </a:r>
            <a:endParaRPr lang="fr-FR" sz="2000" b="0" i="0" dirty="0">
              <a:solidFill>
                <a:srgbClr val="161616"/>
              </a:solidFill>
              <a:effectLst/>
              <a:latin typeface="Segoe UI" panose="020B0502040204020203" pitchFamily="34" charset="0"/>
            </a:endParaRPr>
          </a:p>
          <a:p>
            <a:pPr lvl="1" algn="just">
              <a:buFont typeface="+mj-lt"/>
              <a:buAutoNum type="arabicPeriod"/>
            </a:pPr>
            <a:r>
              <a:rPr lang="fr-FR" sz="2000" b="0" i="0" dirty="0" err="1">
                <a:solidFill>
                  <a:srgbClr val="161616"/>
                </a:solidFill>
                <a:effectLst/>
                <a:latin typeface="Segoe UI" panose="020B0502040204020203" pitchFamily="34" charset="0"/>
              </a:rPr>
              <a:t>HttpError</a:t>
            </a:r>
            <a:endParaRPr lang="fr-FR" sz="2000" b="0" i="0" dirty="0">
              <a:solidFill>
                <a:srgbClr val="161616"/>
              </a:solidFill>
              <a:effectLst/>
              <a:latin typeface="Segoe UI" panose="020B0502040204020203" pitchFamily="34" charset="0"/>
            </a:endParaRPr>
          </a:p>
          <a:p>
            <a:pPr lvl="1" algn="just">
              <a:buFont typeface="+mj-lt"/>
              <a:buAutoNum type="arabicPeriod"/>
            </a:pPr>
            <a:r>
              <a:rPr lang="fr-FR" sz="2000" b="0" i="0" dirty="0">
                <a:solidFill>
                  <a:srgbClr val="161616"/>
                </a:solidFill>
                <a:effectLst/>
                <a:latin typeface="Segoe UI" panose="020B0502040204020203" pitchFamily="34" charset="0"/>
              </a:rPr>
              <a:t>Exception </a:t>
            </a:r>
            <a:r>
              <a:rPr lang="fr-FR" sz="2000" b="0" i="0" dirty="0" err="1">
                <a:solidFill>
                  <a:srgbClr val="161616"/>
                </a:solidFill>
                <a:effectLst/>
                <a:latin typeface="Segoe UI" panose="020B0502040204020203" pitchFamily="34" charset="0"/>
              </a:rPr>
              <a:t>Filters</a:t>
            </a:r>
            <a:r>
              <a:rPr lang="fr-FR" sz="2000" b="0" i="0" dirty="0">
                <a:solidFill>
                  <a:srgbClr val="161616"/>
                </a:solidFill>
                <a:effectLst/>
                <a:latin typeface="Segoe UI" panose="020B0502040204020203" pitchFamily="34" charset="0"/>
              </a:rPr>
              <a:t> etc.</a:t>
            </a:r>
          </a:p>
        </p:txBody>
      </p:sp>
    </p:spTree>
    <p:extLst>
      <p:ext uri="{BB962C8B-B14F-4D97-AF65-F5344CB8AC3E}">
        <p14:creationId xmlns:p14="http://schemas.microsoft.com/office/powerpoint/2010/main" val="170661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E3D8-BC6F-1ECA-9CAE-86B1FAEC958F}"/>
              </a:ext>
            </a:extLst>
          </p:cNvPr>
          <p:cNvSpPr>
            <a:spLocks noGrp="1"/>
          </p:cNvSpPr>
          <p:nvPr>
            <p:ph type="title"/>
          </p:nvPr>
        </p:nvSpPr>
        <p:spPr/>
        <p:txBody>
          <a:bodyPr>
            <a:normAutofit/>
          </a:bodyPr>
          <a:lstStyle/>
          <a:p>
            <a:r>
              <a:rPr lang="en-US" b="1" i="0" dirty="0">
                <a:solidFill>
                  <a:srgbClr val="515151"/>
                </a:solidFill>
                <a:effectLst/>
                <a:latin typeface="-apple-system"/>
              </a:rPr>
              <a:t>What is different between REST API and RESTful API?</a:t>
            </a:r>
            <a:endParaRPr lang="en-IN" dirty="0"/>
          </a:p>
        </p:txBody>
      </p:sp>
      <p:graphicFrame>
        <p:nvGraphicFramePr>
          <p:cNvPr id="4" name="Content Placeholder 3">
            <a:extLst>
              <a:ext uri="{FF2B5EF4-FFF2-40B4-BE49-F238E27FC236}">
                <a16:creationId xmlns:a16="http://schemas.microsoft.com/office/drawing/2014/main" id="{A68EFF01-DF93-CD78-D44E-7BBF01B76D22}"/>
              </a:ext>
            </a:extLst>
          </p:cNvPr>
          <p:cNvGraphicFramePr>
            <a:graphicFrameLocks noGrp="1"/>
          </p:cNvGraphicFramePr>
          <p:nvPr>
            <p:ph idx="1"/>
          </p:nvPr>
        </p:nvGraphicFramePr>
        <p:xfrm>
          <a:off x="838200" y="2218214"/>
          <a:ext cx="10515600" cy="3566160"/>
        </p:xfrm>
        <a:graphic>
          <a:graphicData uri="http://schemas.openxmlformats.org/drawingml/2006/table">
            <a:tbl>
              <a:tblPr/>
              <a:tblGrid>
                <a:gridCol w="5257800">
                  <a:extLst>
                    <a:ext uri="{9D8B030D-6E8A-4147-A177-3AD203B41FA5}">
                      <a16:colId xmlns:a16="http://schemas.microsoft.com/office/drawing/2014/main" val="3946143448"/>
                    </a:ext>
                  </a:extLst>
                </a:gridCol>
                <a:gridCol w="5257800">
                  <a:extLst>
                    <a:ext uri="{9D8B030D-6E8A-4147-A177-3AD203B41FA5}">
                      <a16:colId xmlns:a16="http://schemas.microsoft.com/office/drawing/2014/main" val="790665144"/>
                    </a:ext>
                  </a:extLst>
                </a:gridCol>
              </a:tblGrid>
              <a:tr h="0">
                <a:tc>
                  <a:txBody>
                    <a:bodyPr/>
                    <a:lstStyle/>
                    <a:p>
                      <a:pPr algn="l" fontAlgn="ctr"/>
                      <a:r>
                        <a:rPr lang="en-IN">
                          <a:effectLst/>
                          <a:latin typeface="-apple-system"/>
                        </a:rPr>
                        <a:t>REST API</a:t>
                      </a:r>
                    </a:p>
                  </a:txBody>
                  <a:tcPr anchor="ctr">
                    <a:lnL>
                      <a:noFill/>
                    </a:lnL>
                    <a:lnR>
                      <a:noFill/>
                    </a:lnR>
                    <a:lnT>
                      <a:noFill/>
                    </a:lnT>
                    <a:lnB>
                      <a:noFill/>
                    </a:lnB>
                    <a:solidFill>
                      <a:srgbClr val="CDD5E4"/>
                    </a:solidFill>
                  </a:tcPr>
                </a:tc>
                <a:tc>
                  <a:txBody>
                    <a:bodyPr/>
                    <a:lstStyle/>
                    <a:p>
                      <a:pPr algn="l" fontAlgn="ctr"/>
                      <a:r>
                        <a:rPr lang="en-IN">
                          <a:effectLst/>
                          <a:latin typeface="-apple-system"/>
                        </a:rPr>
                        <a:t>RESTful API</a:t>
                      </a:r>
                    </a:p>
                  </a:txBody>
                  <a:tcPr anchor="ctr">
                    <a:lnL>
                      <a:noFill/>
                    </a:lnL>
                    <a:lnR>
                      <a:noFill/>
                    </a:lnR>
                    <a:lnT>
                      <a:noFill/>
                    </a:lnT>
                    <a:lnB>
                      <a:noFill/>
                    </a:lnB>
                    <a:solidFill>
                      <a:srgbClr val="CDD5E4"/>
                    </a:solidFill>
                  </a:tcPr>
                </a:tc>
                <a:extLst>
                  <a:ext uri="{0D108BD9-81ED-4DB2-BD59-A6C34878D82A}">
                    <a16:rowId xmlns:a16="http://schemas.microsoft.com/office/drawing/2014/main" val="3067497601"/>
                  </a:ext>
                </a:extLst>
              </a:tr>
              <a:tr h="0">
                <a:tc>
                  <a:txBody>
                    <a:bodyPr/>
                    <a:lstStyle/>
                    <a:p>
                      <a:pPr algn="l"/>
                      <a:r>
                        <a:rPr lang="en-US">
                          <a:effectLst/>
                          <a:latin typeface="-apple-system"/>
                        </a:rPr>
                        <a:t>REST is an architectural pattern used for creating web services.</a:t>
                      </a:r>
                    </a:p>
                  </a:txBody>
                  <a:tcPr anchor="ctr">
                    <a:lnL>
                      <a:noFill/>
                    </a:lnL>
                    <a:lnR>
                      <a:noFill/>
                    </a:lnR>
                    <a:lnT>
                      <a:noFill/>
                    </a:lnT>
                    <a:lnB>
                      <a:noFill/>
                    </a:lnB>
                    <a:solidFill>
                      <a:srgbClr val="F2F6FD"/>
                    </a:solidFill>
                  </a:tcPr>
                </a:tc>
                <a:tc>
                  <a:txBody>
                    <a:bodyPr/>
                    <a:lstStyle/>
                    <a:p>
                      <a:pPr algn="l"/>
                      <a:r>
                        <a:rPr lang="en-US">
                          <a:effectLst/>
                          <a:latin typeface="-apple-system"/>
                        </a:rPr>
                        <a:t>RESTful API is used to implement that pattern.</a:t>
                      </a:r>
                    </a:p>
                  </a:txBody>
                  <a:tcPr anchor="ctr">
                    <a:lnL>
                      <a:noFill/>
                    </a:lnL>
                    <a:lnR>
                      <a:noFill/>
                    </a:lnR>
                    <a:lnT>
                      <a:noFill/>
                    </a:lnT>
                    <a:lnB>
                      <a:noFill/>
                    </a:lnB>
                    <a:solidFill>
                      <a:srgbClr val="F2F6FD"/>
                    </a:solidFill>
                  </a:tcPr>
                </a:tc>
                <a:extLst>
                  <a:ext uri="{0D108BD9-81ED-4DB2-BD59-A6C34878D82A}">
                    <a16:rowId xmlns:a16="http://schemas.microsoft.com/office/drawing/2014/main" val="3564701516"/>
                  </a:ext>
                </a:extLst>
              </a:tr>
              <a:tr h="0">
                <a:tc>
                  <a:txBody>
                    <a:bodyPr/>
                    <a:lstStyle/>
                    <a:p>
                      <a:pPr algn="l"/>
                      <a:r>
                        <a:rPr lang="en-US">
                          <a:effectLst/>
                          <a:latin typeface="-apple-system"/>
                        </a:rPr>
                        <a:t>The data format of REST is based on HTTP.</a:t>
                      </a:r>
                    </a:p>
                  </a:txBody>
                  <a:tcPr anchor="ctr">
                    <a:lnL>
                      <a:noFill/>
                    </a:lnL>
                    <a:lnR>
                      <a:noFill/>
                    </a:lnR>
                    <a:lnT>
                      <a:noFill/>
                    </a:lnT>
                    <a:lnB>
                      <a:noFill/>
                    </a:lnB>
                    <a:solidFill>
                      <a:srgbClr val="E4EEFF"/>
                    </a:solidFill>
                  </a:tcPr>
                </a:tc>
                <a:tc>
                  <a:txBody>
                    <a:bodyPr/>
                    <a:lstStyle/>
                    <a:p>
                      <a:pPr algn="l"/>
                      <a:r>
                        <a:rPr lang="en-US">
                          <a:effectLst/>
                          <a:latin typeface="-apple-system"/>
                        </a:rPr>
                        <a:t>The data format of RESTful is based on JSON, HTTP, and Text.</a:t>
                      </a:r>
                    </a:p>
                  </a:txBody>
                  <a:tcPr anchor="ctr">
                    <a:lnL>
                      <a:noFill/>
                    </a:lnL>
                    <a:lnR>
                      <a:noFill/>
                    </a:lnR>
                    <a:lnT>
                      <a:noFill/>
                    </a:lnT>
                    <a:lnB>
                      <a:noFill/>
                    </a:lnB>
                    <a:solidFill>
                      <a:srgbClr val="E4EEFF"/>
                    </a:solidFill>
                  </a:tcPr>
                </a:tc>
                <a:extLst>
                  <a:ext uri="{0D108BD9-81ED-4DB2-BD59-A6C34878D82A}">
                    <a16:rowId xmlns:a16="http://schemas.microsoft.com/office/drawing/2014/main" val="1236331916"/>
                  </a:ext>
                </a:extLst>
              </a:tr>
              <a:tr h="0">
                <a:tc>
                  <a:txBody>
                    <a:bodyPr/>
                    <a:lstStyle/>
                    <a:p>
                      <a:pPr algn="l"/>
                      <a:r>
                        <a:rPr lang="en-US">
                          <a:effectLst/>
                          <a:latin typeface="-apple-system"/>
                        </a:rPr>
                        <a:t>Working of URL is based on request and response.</a:t>
                      </a:r>
                    </a:p>
                  </a:txBody>
                  <a:tcPr anchor="ctr">
                    <a:lnL>
                      <a:noFill/>
                    </a:lnL>
                    <a:lnR>
                      <a:noFill/>
                    </a:lnR>
                    <a:lnT>
                      <a:noFill/>
                    </a:lnT>
                    <a:lnB>
                      <a:noFill/>
                    </a:lnB>
                    <a:solidFill>
                      <a:srgbClr val="F2F6FD"/>
                    </a:solidFill>
                  </a:tcPr>
                </a:tc>
                <a:tc>
                  <a:txBody>
                    <a:bodyPr/>
                    <a:lstStyle/>
                    <a:p>
                      <a:pPr algn="l"/>
                      <a:r>
                        <a:rPr lang="en-US">
                          <a:effectLst/>
                          <a:latin typeface="-apple-system"/>
                        </a:rPr>
                        <a:t>Working of RESTful is based on REST applications.</a:t>
                      </a:r>
                    </a:p>
                  </a:txBody>
                  <a:tcPr anchor="ctr">
                    <a:lnL>
                      <a:noFill/>
                    </a:lnL>
                    <a:lnR>
                      <a:noFill/>
                    </a:lnR>
                    <a:lnT>
                      <a:noFill/>
                    </a:lnT>
                    <a:lnB>
                      <a:noFill/>
                    </a:lnB>
                    <a:solidFill>
                      <a:srgbClr val="F2F6FD"/>
                    </a:solidFill>
                  </a:tcPr>
                </a:tc>
                <a:extLst>
                  <a:ext uri="{0D108BD9-81ED-4DB2-BD59-A6C34878D82A}">
                    <a16:rowId xmlns:a16="http://schemas.microsoft.com/office/drawing/2014/main" val="451892620"/>
                  </a:ext>
                </a:extLst>
              </a:tr>
              <a:tr h="0">
                <a:tc>
                  <a:txBody>
                    <a:bodyPr/>
                    <a:lstStyle/>
                    <a:p>
                      <a:pPr algn="l"/>
                      <a:r>
                        <a:rPr lang="en-US">
                          <a:effectLst/>
                          <a:latin typeface="-apple-system"/>
                        </a:rPr>
                        <a:t>It is more user-friendly and highly adaptable to all business enterprises and IT.</a:t>
                      </a:r>
                    </a:p>
                  </a:txBody>
                  <a:tcPr anchor="ctr">
                    <a:lnL>
                      <a:noFill/>
                    </a:lnL>
                    <a:lnR>
                      <a:noFill/>
                    </a:lnR>
                    <a:lnT>
                      <a:noFill/>
                    </a:lnT>
                    <a:lnB>
                      <a:noFill/>
                    </a:lnB>
                    <a:solidFill>
                      <a:srgbClr val="E4EEFF"/>
                    </a:solidFill>
                  </a:tcPr>
                </a:tc>
                <a:tc>
                  <a:txBody>
                    <a:bodyPr/>
                    <a:lstStyle/>
                    <a:p>
                      <a:pPr algn="l"/>
                      <a:r>
                        <a:rPr lang="en-IN">
                          <a:effectLst/>
                          <a:latin typeface="-apple-system"/>
                        </a:rPr>
                        <a:t>It is too flexible.</a:t>
                      </a:r>
                    </a:p>
                  </a:txBody>
                  <a:tcPr anchor="ctr">
                    <a:lnL>
                      <a:noFill/>
                    </a:lnL>
                    <a:lnR>
                      <a:noFill/>
                    </a:lnR>
                    <a:lnT>
                      <a:noFill/>
                    </a:lnT>
                    <a:lnB>
                      <a:noFill/>
                    </a:lnB>
                    <a:solidFill>
                      <a:srgbClr val="E4EEFF"/>
                    </a:solidFill>
                  </a:tcPr>
                </a:tc>
                <a:extLst>
                  <a:ext uri="{0D108BD9-81ED-4DB2-BD59-A6C34878D82A}">
                    <a16:rowId xmlns:a16="http://schemas.microsoft.com/office/drawing/2014/main" val="1108776511"/>
                  </a:ext>
                </a:extLst>
              </a:tr>
              <a:tr h="0">
                <a:tc>
                  <a:txBody>
                    <a:bodyPr/>
                    <a:lstStyle/>
                    <a:p>
                      <a:pPr algn="l"/>
                      <a:r>
                        <a:rPr lang="en-US">
                          <a:effectLst/>
                          <a:latin typeface="-apple-system"/>
                        </a:rPr>
                        <a:t>It is required to develop APIs that allow interaction among clients and servers.</a:t>
                      </a:r>
                    </a:p>
                  </a:txBody>
                  <a:tcPr anchor="ctr">
                    <a:lnL>
                      <a:noFill/>
                    </a:lnL>
                    <a:lnR>
                      <a:noFill/>
                    </a:lnR>
                    <a:lnT>
                      <a:noFill/>
                    </a:lnT>
                    <a:lnB>
                      <a:noFill/>
                    </a:lnB>
                    <a:solidFill>
                      <a:srgbClr val="F2F6FD"/>
                    </a:solidFill>
                  </a:tcPr>
                </a:tc>
                <a:tc>
                  <a:txBody>
                    <a:bodyPr/>
                    <a:lstStyle/>
                    <a:p>
                      <a:pPr algn="l"/>
                      <a:r>
                        <a:rPr lang="en-US" dirty="0">
                          <a:effectLst/>
                          <a:latin typeface="-apple-system"/>
                        </a:rPr>
                        <a:t>It simply follows REST infrastructure that provides interoperability among different systems on the whole network.</a:t>
                      </a:r>
                    </a:p>
                  </a:txBody>
                  <a:tcPr anchor="ctr">
                    <a:lnL>
                      <a:noFill/>
                    </a:lnL>
                    <a:lnR>
                      <a:noFill/>
                    </a:lnR>
                    <a:lnT>
                      <a:noFill/>
                    </a:lnT>
                    <a:lnB>
                      <a:noFill/>
                    </a:lnB>
                    <a:solidFill>
                      <a:srgbClr val="F2F6FD"/>
                    </a:solidFill>
                  </a:tcPr>
                </a:tc>
                <a:extLst>
                  <a:ext uri="{0D108BD9-81ED-4DB2-BD59-A6C34878D82A}">
                    <a16:rowId xmlns:a16="http://schemas.microsoft.com/office/drawing/2014/main" val="640462027"/>
                  </a:ext>
                </a:extLst>
              </a:tr>
            </a:tbl>
          </a:graphicData>
        </a:graphic>
      </p:graphicFrame>
    </p:spTree>
    <p:extLst>
      <p:ext uri="{BB962C8B-B14F-4D97-AF65-F5344CB8AC3E}">
        <p14:creationId xmlns:p14="http://schemas.microsoft.com/office/powerpoint/2010/main" val="3686586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CD5A-71DB-CABC-5DF2-87B61F1D30D0}"/>
              </a:ext>
            </a:extLst>
          </p:cNvPr>
          <p:cNvSpPr>
            <a:spLocks noGrp="1"/>
          </p:cNvSpPr>
          <p:nvPr>
            <p:ph type="title"/>
          </p:nvPr>
        </p:nvSpPr>
        <p:spPr/>
        <p:txBody>
          <a:bodyPr>
            <a:normAutofit/>
          </a:bodyPr>
          <a:lstStyle/>
          <a:p>
            <a:r>
              <a:rPr lang="en-US" b="1" i="0" dirty="0">
                <a:solidFill>
                  <a:srgbClr val="515151"/>
                </a:solidFill>
                <a:effectLst/>
                <a:latin typeface="-apple-system"/>
              </a:rPr>
              <a:t>What is REST and SOAP? What is different between them?</a:t>
            </a:r>
            <a:endParaRPr lang="en-IN" dirty="0"/>
          </a:p>
        </p:txBody>
      </p:sp>
      <p:sp>
        <p:nvSpPr>
          <p:cNvPr id="3" name="Content Placeholder 2">
            <a:extLst>
              <a:ext uri="{FF2B5EF4-FFF2-40B4-BE49-F238E27FC236}">
                <a16:creationId xmlns:a16="http://schemas.microsoft.com/office/drawing/2014/main" id="{602DCC40-B86A-9FFB-268F-CB6DF895005E}"/>
              </a:ext>
            </a:extLst>
          </p:cNvPr>
          <p:cNvSpPr>
            <a:spLocks noGrp="1"/>
          </p:cNvSpPr>
          <p:nvPr>
            <p:ph idx="1"/>
          </p:nvPr>
        </p:nvSpPr>
        <p:spPr/>
        <p:txBody>
          <a:bodyPr>
            <a:normAutofit fontScale="70000" lnSpcReduction="20000"/>
          </a:bodyPr>
          <a:lstStyle/>
          <a:p>
            <a:r>
              <a:rPr lang="en-US" b="1" i="0" dirty="0">
                <a:solidFill>
                  <a:srgbClr val="373E3F"/>
                </a:solidFill>
                <a:effectLst/>
                <a:latin typeface="-apple-system"/>
              </a:rPr>
              <a:t>REST (Representational State Transfer)</a:t>
            </a:r>
            <a:r>
              <a:rPr lang="en-US" b="0" i="0" dirty="0">
                <a:solidFill>
                  <a:srgbClr val="373E3F"/>
                </a:solidFill>
                <a:effectLst/>
                <a:latin typeface="-apple-system"/>
              </a:rPr>
              <a:t>:  It is a new and improved form of web service. It describes the architectural style of networked systems. It does not require greater bandwidth when requests are sent to the server. It just includes JSON message. For example:</a:t>
            </a:r>
          </a:p>
          <a:p>
            <a:pPr marL="457200" lvl="1" indent="0">
              <a:buNone/>
            </a:pP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city":"Mumbai","state":"Maharashtra</a:t>
            </a:r>
            <a:r>
              <a:rPr lang="en-IN" b="0" i="0" dirty="0">
                <a:solidFill>
                  <a:srgbClr val="444444"/>
                </a:solidFill>
                <a:effectLst/>
                <a:latin typeface="Courier New" panose="02070309020205020404" pitchFamily="49" charset="0"/>
              </a:rPr>
              <a:t>"}</a:t>
            </a:r>
            <a:endParaRPr lang="en-US" dirty="0">
              <a:solidFill>
                <a:srgbClr val="373E3F"/>
              </a:solidFill>
              <a:latin typeface="-apple-system"/>
            </a:endParaRPr>
          </a:p>
          <a:p>
            <a:r>
              <a:rPr lang="en-US" b="1" i="0" dirty="0">
                <a:solidFill>
                  <a:srgbClr val="373E3F"/>
                </a:solidFill>
                <a:effectLst/>
                <a:latin typeface="-apple-system"/>
              </a:rPr>
              <a:t>SOAP (Simple Object Access Protocol)</a:t>
            </a:r>
            <a:r>
              <a:rPr lang="en-US" b="0" i="0" dirty="0">
                <a:solidFill>
                  <a:srgbClr val="373E3F"/>
                </a:solidFill>
                <a:effectLst/>
                <a:latin typeface="-apple-system"/>
              </a:rPr>
              <a:t>: It is a simple and lightweight protocol that is generally used for exchanging structured and typed information on the Web. It works mostly with HTTP and RPC (Remote Procedure Call). This protocol is mainly used for B2B applications one can define a data contract with it. SOAP messages are heavier in content and therefore use greater bandwidth.</a:t>
            </a:r>
          </a:p>
          <a:p>
            <a:pPr marL="457200" lvl="1" indent="0">
              <a:buNone/>
            </a:pPr>
            <a:r>
              <a:rPr lang="en-IN" b="0" i="0" dirty="0">
                <a:solidFill>
                  <a:srgbClr val="444444"/>
                </a:solidFill>
                <a:effectLst/>
                <a:latin typeface="Courier New" panose="02070309020205020404" pitchFamily="49" charset="0"/>
              </a:rPr>
              <a:t>&lt;?xml version="1.0"?&gt; </a:t>
            </a:r>
          </a:p>
          <a:p>
            <a:pPr marL="457200" lvl="1" indent="0">
              <a:buNone/>
            </a:pPr>
            <a:r>
              <a:rPr lang="en-IN" b="0" i="0" dirty="0">
                <a:solidFill>
                  <a:srgbClr val="444444"/>
                </a:solidFill>
                <a:effectLst/>
                <a:latin typeface="Courier New" panose="02070309020205020404" pitchFamily="49" charset="0"/>
              </a:rPr>
              <a:t>&lt;</a:t>
            </a:r>
            <a:r>
              <a:rPr lang="en-IN" b="0" i="0" dirty="0" err="1">
                <a:solidFill>
                  <a:srgbClr val="444444"/>
                </a:solidFill>
                <a:effectLst/>
                <a:latin typeface="Courier New" panose="02070309020205020404" pitchFamily="49" charset="0"/>
              </a:rPr>
              <a:t>SOAP-ENV:Envelope</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xmlns:SOAP-ENV</a:t>
            </a:r>
            <a:r>
              <a:rPr lang="en-IN" b="0" i="0" dirty="0">
                <a:solidFill>
                  <a:srgbClr val="444444"/>
                </a:solidFill>
                <a:effectLst/>
                <a:latin typeface="Courier New" panose="02070309020205020404" pitchFamily="49" charset="0"/>
              </a:rPr>
              <a:t>="http://www.w3.org/2001/12/soap-envelope" </a:t>
            </a:r>
            <a:r>
              <a:rPr lang="en-IN" b="0" i="0" dirty="0" err="1">
                <a:solidFill>
                  <a:srgbClr val="444444"/>
                </a:solidFill>
                <a:effectLst/>
                <a:latin typeface="Courier New" panose="02070309020205020404" pitchFamily="49" charset="0"/>
              </a:rPr>
              <a:t>SOAP-ENV:encodingStyle</a:t>
            </a:r>
            <a:r>
              <a:rPr lang="en-IN" b="0" i="0" dirty="0">
                <a:solidFill>
                  <a:srgbClr val="444444"/>
                </a:solidFill>
                <a:effectLst/>
                <a:latin typeface="Courier New" panose="02070309020205020404" pitchFamily="49" charset="0"/>
              </a:rPr>
              <a:t>=" http://www.w3.org/2001/12/soap-encoding"&gt; </a:t>
            </a:r>
          </a:p>
          <a:p>
            <a:pPr marL="457200" lvl="1" indent="0">
              <a:buNone/>
            </a:pPr>
            <a:r>
              <a:rPr lang="en-IN" b="0" i="0" dirty="0">
                <a:solidFill>
                  <a:srgbClr val="444444"/>
                </a:solidFill>
                <a:effectLst/>
                <a:latin typeface="Courier New" panose="02070309020205020404" pitchFamily="49" charset="0"/>
              </a:rPr>
              <a:t>&lt;</a:t>
            </a:r>
            <a:r>
              <a:rPr lang="en-IN" b="0" i="0" dirty="0" err="1">
                <a:solidFill>
                  <a:srgbClr val="444444"/>
                </a:solidFill>
                <a:effectLst/>
                <a:latin typeface="Courier New" panose="02070309020205020404" pitchFamily="49" charset="0"/>
              </a:rPr>
              <a:t>soap:Body</a:t>
            </a:r>
            <a:r>
              <a:rPr lang="en-IN" b="0" i="0" dirty="0">
                <a:solidFill>
                  <a:srgbClr val="444444"/>
                </a:solidFill>
                <a:effectLst/>
                <a:latin typeface="Courier New" panose="02070309020205020404" pitchFamily="49" charset="0"/>
              </a:rPr>
              <a:t>&gt; </a:t>
            </a:r>
          </a:p>
          <a:p>
            <a:pPr marL="457200" lvl="1" indent="0">
              <a:buNone/>
            </a:pPr>
            <a:r>
              <a:rPr lang="en-IN" b="0" i="0" dirty="0">
                <a:solidFill>
                  <a:srgbClr val="444444"/>
                </a:solidFill>
                <a:effectLst/>
                <a:latin typeface="Courier New" panose="02070309020205020404" pitchFamily="49" charset="0"/>
              </a:rPr>
              <a:t>&lt;Demo.guru99WebService </a:t>
            </a:r>
            <a:r>
              <a:rPr lang="en-IN" b="0" i="0" dirty="0" err="1">
                <a:solidFill>
                  <a:srgbClr val="444444"/>
                </a:solidFill>
                <a:effectLst/>
                <a:latin typeface="Courier New" panose="02070309020205020404" pitchFamily="49" charset="0"/>
              </a:rPr>
              <a:t>xmlns</a:t>
            </a:r>
            <a:r>
              <a:rPr lang="en-IN" b="0" i="0" dirty="0">
                <a:solidFill>
                  <a:srgbClr val="444444"/>
                </a:solidFill>
                <a:effectLst/>
                <a:latin typeface="Courier New" panose="02070309020205020404" pitchFamily="49" charset="0"/>
              </a:rPr>
              <a:t>="http://tempuri.org/"&gt; &lt;</a:t>
            </a:r>
            <a:r>
              <a:rPr lang="en-IN" b="0" i="0" dirty="0" err="1">
                <a:solidFill>
                  <a:srgbClr val="444444"/>
                </a:solidFill>
                <a:effectLst/>
                <a:latin typeface="Courier New" panose="02070309020205020404" pitchFamily="49" charset="0"/>
              </a:rPr>
              <a:t>EmployeeID</a:t>
            </a:r>
            <a:r>
              <a:rPr lang="en-IN" b="0" i="0" dirty="0">
                <a:solidFill>
                  <a:srgbClr val="444444"/>
                </a:solidFill>
                <a:effectLst/>
                <a:latin typeface="Courier New" panose="02070309020205020404" pitchFamily="49" charset="0"/>
              </a:rPr>
              <a:t>&gt;int&lt;/</a:t>
            </a:r>
            <a:r>
              <a:rPr lang="en-IN" b="0" i="0" dirty="0" err="1">
                <a:solidFill>
                  <a:srgbClr val="444444"/>
                </a:solidFill>
                <a:effectLst/>
                <a:latin typeface="Courier New" panose="02070309020205020404" pitchFamily="49" charset="0"/>
              </a:rPr>
              <a:t>EmployeeID</a:t>
            </a:r>
            <a:r>
              <a:rPr lang="en-IN" b="0" i="0" dirty="0">
                <a:solidFill>
                  <a:srgbClr val="444444"/>
                </a:solidFill>
                <a:effectLst/>
                <a:latin typeface="Courier New" panose="02070309020205020404" pitchFamily="49" charset="0"/>
              </a:rPr>
              <a:t>&gt; </a:t>
            </a:r>
          </a:p>
          <a:p>
            <a:pPr marL="457200" lvl="1" indent="0">
              <a:buNone/>
            </a:pPr>
            <a:r>
              <a:rPr lang="en-IN" b="0" i="0" dirty="0">
                <a:solidFill>
                  <a:srgbClr val="444444"/>
                </a:solidFill>
                <a:effectLst/>
                <a:latin typeface="Courier New" panose="02070309020205020404" pitchFamily="49" charset="0"/>
              </a:rPr>
              <a:t>&lt;/Demo.guru99WebService&gt; </a:t>
            </a:r>
          </a:p>
          <a:p>
            <a:pPr marL="457200" lvl="1" indent="0">
              <a:buNone/>
            </a:pPr>
            <a:r>
              <a:rPr lang="en-IN" b="0" i="0" dirty="0">
                <a:solidFill>
                  <a:srgbClr val="444444"/>
                </a:solidFill>
                <a:effectLst/>
                <a:latin typeface="Courier New" panose="02070309020205020404" pitchFamily="49" charset="0"/>
              </a:rPr>
              <a:t>&lt;/</a:t>
            </a:r>
            <a:r>
              <a:rPr lang="en-IN" b="0" i="0" dirty="0" err="1">
                <a:solidFill>
                  <a:srgbClr val="444444"/>
                </a:solidFill>
                <a:effectLst/>
                <a:latin typeface="Courier New" panose="02070309020205020404" pitchFamily="49" charset="0"/>
              </a:rPr>
              <a:t>soap:Body</a:t>
            </a:r>
            <a:r>
              <a:rPr lang="en-IN" b="0" i="0" dirty="0">
                <a:solidFill>
                  <a:srgbClr val="444444"/>
                </a:solidFill>
                <a:effectLst/>
                <a:latin typeface="Courier New" panose="02070309020205020404" pitchFamily="49" charset="0"/>
              </a:rPr>
              <a:t>&gt; </a:t>
            </a:r>
          </a:p>
          <a:p>
            <a:pPr marL="457200" lvl="1" indent="0">
              <a:buNone/>
            </a:pPr>
            <a:r>
              <a:rPr lang="en-IN" b="0" i="0" dirty="0">
                <a:solidFill>
                  <a:srgbClr val="444444"/>
                </a:solidFill>
                <a:effectLst/>
                <a:latin typeface="Courier New" panose="02070309020205020404" pitchFamily="49" charset="0"/>
              </a:rPr>
              <a:t>&lt;/</a:t>
            </a:r>
            <a:r>
              <a:rPr lang="en-IN" b="0" i="0" dirty="0" err="1">
                <a:solidFill>
                  <a:srgbClr val="444444"/>
                </a:solidFill>
                <a:effectLst/>
                <a:latin typeface="Courier New" panose="02070309020205020404" pitchFamily="49" charset="0"/>
              </a:rPr>
              <a:t>SOAP-ENV:Envelope</a:t>
            </a:r>
            <a:r>
              <a:rPr lang="en-IN" b="0" i="0" dirty="0">
                <a:solidFill>
                  <a:srgbClr val="444444"/>
                </a:solidFill>
                <a:effectLst/>
                <a:latin typeface="Courier New" panose="02070309020205020404" pitchFamily="49" charset="0"/>
              </a:rPr>
              <a:t>&gt;</a:t>
            </a:r>
            <a:endParaRPr lang="en-IN" dirty="0"/>
          </a:p>
        </p:txBody>
      </p:sp>
    </p:spTree>
    <p:extLst>
      <p:ext uri="{BB962C8B-B14F-4D97-AF65-F5344CB8AC3E}">
        <p14:creationId xmlns:p14="http://schemas.microsoft.com/office/powerpoint/2010/main" val="415464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6D2E-E3F8-ED0E-EA04-21065DD7BCDD}"/>
              </a:ext>
            </a:extLst>
          </p:cNvPr>
          <p:cNvSpPr>
            <a:spLocks noGrp="1"/>
          </p:cNvSpPr>
          <p:nvPr>
            <p:ph type="title"/>
          </p:nvPr>
        </p:nvSpPr>
        <p:spPr/>
        <p:txBody>
          <a:bodyPr/>
          <a:lstStyle/>
          <a:p>
            <a:r>
              <a:rPr lang="en-IN" dirty="0"/>
              <a:t>REST vs SOAP</a:t>
            </a:r>
          </a:p>
        </p:txBody>
      </p:sp>
      <p:graphicFrame>
        <p:nvGraphicFramePr>
          <p:cNvPr id="4" name="Content Placeholder 3">
            <a:extLst>
              <a:ext uri="{FF2B5EF4-FFF2-40B4-BE49-F238E27FC236}">
                <a16:creationId xmlns:a16="http://schemas.microsoft.com/office/drawing/2014/main" id="{8B098978-DCCE-2D42-01C6-5BEE5907F065}"/>
              </a:ext>
            </a:extLst>
          </p:cNvPr>
          <p:cNvGraphicFramePr>
            <a:graphicFrameLocks noGrp="1"/>
          </p:cNvGraphicFramePr>
          <p:nvPr>
            <p:ph idx="1"/>
            <p:extLst>
              <p:ext uri="{D42A27DB-BD31-4B8C-83A1-F6EECF244321}">
                <p14:modId xmlns:p14="http://schemas.microsoft.com/office/powerpoint/2010/main" val="1024915143"/>
              </p:ext>
            </p:extLst>
          </p:nvPr>
        </p:nvGraphicFramePr>
        <p:xfrm>
          <a:off x="1091961" y="1825625"/>
          <a:ext cx="10008078" cy="4608417"/>
        </p:xfrm>
        <a:graphic>
          <a:graphicData uri="http://schemas.openxmlformats.org/drawingml/2006/table">
            <a:tbl>
              <a:tblPr/>
              <a:tblGrid>
                <a:gridCol w="5004039">
                  <a:extLst>
                    <a:ext uri="{9D8B030D-6E8A-4147-A177-3AD203B41FA5}">
                      <a16:colId xmlns:a16="http://schemas.microsoft.com/office/drawing/2014/main" val="4020965857"/>
                    </a:ext>
                  </a:extLst>
                </a:gridCol>
                <a:gridCol w="5004039">
                  <a:extLst>
                    <a:ext uri="{9D8B030D-6E8A-4147-A177-3AD203B41FA5}">
                      <a16:colId xmlns:a16="http://schemas.microsoft.com/office/drawing/2014/main" val="4235667489"/>
                    </a:ext>
                  </a:extLst>
                </a:gridCol>
              </a:tblGrid>
              <a:tr h="348107">
                <a:tc>
                  <a:txBody>
                    <a:bodyPr/>
                    <a:lstStyle/>
                    <a:p>
                      <a:pPr algn="l" fontAlgn="ctr"/>
                      <a:r>
                        <a:rPr lang="en-IN" sz="1700">
                          <a:effectLst/>
                          <a:latin typeface="-apple-system"/>
                        </a:rPr>
                        <a:t>REST</a:t>
                      </a:r>
                    </a:p>
                  </a:txBody>
                  <a:tcPr marL="87027" marR="87027" marT="43513" marB="43513" anchor="ctr">
                    <a:lnL>
                      <a:noFill/>
                    </a:lnL>
                    <a:lnR>
                      <a:noFill/>
                    </a:lnR>
                    <a:lnT>
                      <a:noFill/>
                    </a:lnT>
                    <a:lnB>
                      <a:noFill/>
                    </a:lnB>
                    <a:solidFill>
                      <a:srgbClr val="CDD5E4"/>
                    </a:solidFill>
                  </a:tcPr>
                </a:tc>
                <a:tc>
                  <a:txBody>
                    <a:bodyPr/>
                    <a:lstStyle/>
                    <a:p>
                      <a:pPr algn="l" fontAlgn="ctr"/>
                      <a:r>
                        <a:rPr lang="en-IN" sz="1700">
                          <a:effectLst/>
                          <a:latin typeface="-apple-system"/>
                        </a:rPr>
                        <a:t>SOAP</a:t>
                      </a:r>
                    </a:p>
                  </a:txBody>
                  <a:tcPr marL="87027" marR="87027" marT="43513" marB="43513" anchor="ctr">
                    <a:lnL>
                      <a:noFill/>
                    </a:lnL>
                    <a:lnR>
                      <a:noFill/>
                    </a:lnR>
                    <a:lnT>
                      <a:noFill/>
                    </a:lnT>
                    <a:lnB>
                      <a:noFill/>
                    </a:lnB>
                    <a:solidFill>
                      <a:srgbClr val="CDD5E4"/>
                    </a:solidFill>
                  </a:tcPr>
                </a:tc>
                <a:extLst>
                  <a:ext uri="{0D108BD9-81ED-4DB2-BD59-A6C34878D82A}">
                    <a16:rowId xmlns:a16="http://schemas.microsoft.com/office/drawing/2014/main" val="1050974353"/>
                  </a:ext>
                </a:extLst>
              </a:tr>
              <a:tr h="348107">
                <a:tc>
                  <a:txBody>
                    <a:bodyPr/>
                    <a:lstStyle/>
                    <a:p>
                      <a:pPr algn="l"/>
                      <a:r>
                        <a:rPr lang="en-US" sz="1700">
                          <a:effectLst/>
                          <a:latin typeface="-apple-system"/>
                        </a:rPr>
                        <a:t>It is basically an architectural pattern.</a:t>
                      </a:r>
                    </a:p>
                  </a:txBody>
                  <a:tcPr marL="87027" marR="87027" marT="43513" marB="43513" anchor="ctr">
                    <a:lnL>
                      <a:noFill/>
                    </a:lnL>
                    <a:lnR>
                      <a:noFill/>
                    </a:lnR>
                    <a:lnT>
                      <a:noFill/>
                    </a:lnT>
                    <a:lnB>
                      <a:noFill/>
                    </a:lnB>
                    <a:solidFill>
                      <a:srgbClr val="F2F6FD"/>
                    </a:solidFill>
                  </a:tcPr>
                </a:tc>
                <a:tc>
                  <a:txBody>
                    <a:bodyPr/>
                    <a:lstStyle/>
                    <a:p>
                      <a:pPr algn="l"/>
                      <a:r>
                        <a:rPr lang="en-US" sz="1700">
                          <a:effectLst/>
                          <a:latin typeface="-apple-system"/>
                        </a:rPr>
                        <a:t>It is basically a messaging protocol.</a:t>
                      </a:r>
                    </a:p>
                  </a:txBody>
                  <a:tcPr marL="87027" marR="87027" marT="43513" marB="43513" anchor="ctr">
                    <a:lnL>
                      <a:noFill/>
                    </a:lnL>
                    <a:lnR>
                      <a:noFill/>
                    </a:lnR>
                    <a:lnT>
                      <a:noFill/>
                    </a:lnT>
                    <a:lnB>
                      <a:noFill/>
                    </a:lnB>
                    <a:solidFill>
                      <a:srgbClr val="F2F6FD"/>
                    </a:solidFill>
                  </a:tcPr>
                </a:tc>
                <a:extLst>
                  <a:ext uri="{0D108BD9-81ED-4DB2-BD59-A6C34878D82A}">
                    <a16:rowId xmlns:a16="http://schemas.microsoft.com/office/drawing/2014/main" val="334574894"/>
                  </a:ext>
                </a:extLst>
              </a:tr>
              <a:tr h="609187">
                <a:tc>
                  <a:txBody>
                    <a:bodyPr/>
                    <a:lstStyle/>
                    <a:p>
                      <a:pPr algn="l"/>
                      <a:r>
                        <a:rPr lang="en-US" sz="1700">
                          <a:effectLst/>
                          <a:latin typeface="-apple-system"/>
                        </a:rPr>
                        <a:t>It usually works with various text formats such as plain text, HTML, JSON, XML, etc.</a:t>
                      </a:r>
                    </a:p>
                  </a:txBody>
                  <a:tcPr marL="87027" marR="87027" marT="43513" marB="43513" anchor="ctr">
                    <a:lnL>
                      <a:noFill/>
                    </a:lnL>
                    <a:lnR>
                      <a:noFill/>
                    </a:lnR>
                    <a:lnT>
                      <a:noFill/>
                    </a:lnT>
                    <a:lnB>
                      <a:noFill/>
                    </a:lnB>
                    <a:solidFill>
                      <a:srgbClr val="E4EEFF"/>
                    </a:solidFill>
                  </a:tcPr>
                </a:tc>
                <a:tc>
                  <a:txBody>
                    <a:bodyPr/>
                    <a:lstStyle/>
                    <a:p>
                      <a:pPr algn="l"/>
                      <a:r>
                        <a:rPr lang="en-US" sz="1700">
                          <a:effectLst/>
                          <a:latin typeface="-apple-system"/>
                        </a:rPr>
                        <a:t>It only works with XML formats.</a:t>
                      </a:r>
                    </a:p>
                  </a:txBody>
                  <a:tcPr marL="87027" marR="87027" marT="43513" marB="43513" anchor="ctr">
                    <a:lnL>
                      <a:noFill/>
                    </a:lnL>
                    <a:lnR>
                      <a:noFill/>
                    </a:lnR>
                    <a:lnT>
                      <a:noFill/>
                    </a:lnT>
                    <a:lnB>
                      <a:noFill/>
                    </a:lnB>
                    <a:solidFill>
                      <a:srgbClr val="E4EEFF"/>
                    </a:solidFill>
                  </a:tcPr>
                </a:tc>
                <a:extLst>
                  <a:ext uri="{0D108BD9-81ED-4DB2-BD59-A6C34878D82A}">
                    <a16:rowId xmlns:a16="http://schemas.microsoft.com/office/drawing/2014/main" val="1750292665"/>
                  </a:ext>
                </a:extLst>
              </a:tr>
              <a:tr h="609187">
                <a:tc>
                  <a:txBody>
                    <a:bodyPr/>
                    <a:lstStyle/>
                    <a:p>
                      <a:pPr algn="l"/>
                      <a:r>
                        <a:rPr lang="en-IN" sz="1700">
                          <a:effectLst/>
                          <a:latin typeface="-apple-system"/>
                        </a:rPr>
                        <a:t>It is totally stateless.</a:t>
                      </a:r>
                    </a:p>
                  </a:txBody>
                  <a:tcPr marL="87027" marR="87027" marT="43513" marB="43513" anchor="ctr">
                    <a:lnL>
                      <a:noFill/>
                    </a:lnL>
                    <a:lnR>
                      <a:noFill/>
                    </a:lnR>
                    <a:lnT>
                      <a:noFill/>
                    </a:lnT>
                    <a:lnB>
                      <a:noFill/>
                    </a:lnB>
                    <a:solidFill>
                      <a:srgbClr val="F2F6FD"/>
                    </a:solidFill>
                  </a:tcPr>
                </a:tc>
                <a:tc>
                  <a:txBody>
                    <a:bodyPr/>
                    <a:lstStyle/>
                    <a:p>
                      <a:pPr algn="l"/>
                      <a:r>
                        <a:rPr lang="en-US" sz="1700">
                          <a:effectLst/>
                          <a:latin typeface="-apple-system"/>
                        </a:rPr>
                        <a:t>It has some specifications for both stateless and stateful implementation.</a:t>
                      </a:r>
                    </a:p>
                  </a:txBody>
                  <a:tcPr marL="87027" marR="87027" marT="43513" marB="43513" anchor="ctr">
                    <a:lnL>
                      <a:noFill/>
                    </a:lnL>
                    <a:lnR>
                      <a:noFill/>
                    </a:lnR>
                    <a:lnT>
                      <a:noFill/>
                    </a:lnT>
                    <a:lnB>
                      <a:noFill/>
                    </a:lnB>
                    <a:solidFill>
                      <a:srgbClr val="F2F6FD"/>
                    </a:solidFill>
                  </a:tcPr>
                </a:tc>
                <a:extLst>
                  <a:ext uri="{0D108BD9-81ED-4DB2-BD59-A6C34878D82A}">
                    <a16:rowId xmlns:a16="http://schemas.microsoft.com/office/drawing/2014/main" val="422416772"/>
                  </a:ext>
                </a:extLst>
              </a:tr>
              <a:tr h="348107">
                <a:tc>
                  <a:txBody>
                    <a:bodyPr/>
                    <a:lstStyle/>
                    <a:p>
                      <a:pPr algn="l"/>
                      <a:r>
                        <a:rPr lang="en-US" sz="1700">
                          <a:effectLst/>
                          <a:latin typeface="-apple-system"/>
                        </a:rPr>
                        <a:t>Its performance is faster as compared to SOAP.</a:t>
                      </a:r>
                    </a:p>
                  </a:txBody>
                  <a:tcPr marL="87027" marR="87027" marT="43513" marB="43513" anchor="ctr">
                    <a:lnL>
                      <a:noFill/>
                    </a:lnL>
                    <a:lnR>
                      <a:noFill/>
                    </a:lnR>
                    <a:lnT>
                      <a:noFill/>
                    </a:lnT>
                    <a:lnB>
                      <a:noFill/>
                    </a:lnB>
                    <a:solidFill>
                      <a:srgbClr val="E4EEFF"/>
                    </a:solidFill>
                  </a:tcPr>
                </a:tc>
                <a:tc>
                  <a:txBody>
                    <a:bodyPr/>
                    <a:lstStyle/>
                    <a:p>
                      <a:pPr algn="l"/>
                      <a:r>
                        <a:rPr lang="en-US" sz="1700">
                          <a:effectLst/>
                          <a:latin typeface="-apple-system"/>
                        </a:rPr>
                        <a:t>Its performance is slower as compared to REST.</a:t>
                      </a:r>
                    </a:p>
                  </a:txBody>
                  <a:tcPr marL="87027" marR="87027" marT="43513" marB="43513" anchor="ctr">
                    <a:lnL>
                      <a:noFill/>
                    </a:lnL>
                    <a:lnR>
                      <a:noFill/>
                    </a:lnR>
                    <a:lnT>
                      <a:noFill/>
                    </a:lnT>
                    <a:lnB>
                      <a:noFill/>
                    </a:lnB>
                    <a:solidFill>
                      <a:srgbClr val="E4EEFF"/>
                    </a:solidFill>
                  </a:tcPr>
                </a:tc>
                <a:extLst>
                  <a:ext uri="{0D108BD9-81ED-4DB2-BD59-A6C34878D82A}">
                    <a16:rowId xmlns:a16="http://schemas.microsoft.com/office/drawing/2014/main" val="1447219424"/>
                  </a:ext>
                </a:extLst>
              </a:tr>
              <a:tr h="870268">
                <a:tc>
                  <a:txBody>
                    <a:bodyPr/>
                    <a:lstStyle/>
                    <a:p>
                      <a:pPr algn="l"/>
                      <a:r>
                        <a:rPr lang="en-US" sz="1700">
                          <a:effectLst/>
                          <a:latin typeface="-apple-system"/>
                        </a:rPr>
                        <a:t>It uses XML and JSON to send and receive data.</a:t>
                      </a:r>
                    </a:p>
                  </a:txBody>
                  <a:tcPr marL="87027" marR="87027" marT="43513" marB="43513" anchor="ctr">
                    <a:lnL>
                      <a:noFill/>
                    </a:lnL>
                    <a:lnR>
                      <a:noFill/>
                    </a:lnR>
                    <a:lnT>
                      <a:noFill/>
                    </a:lnT>
                    <a:lnB>
                      <a:noFill/>
                    </a:lnB>
                    <a:solidFill>
                      <a:srgbClr val="F2F6FD"/>
                    </a:solidFill>
                  </a:tcPr>
                </a:tc>
                <a:tc>
                  <a:txBody>
                    <a:bodyPr/>
                    <a:lstStyle/>
                    <a:p>
                      <a:pPr algn="l"/>
                      <a:r>
                        <a:rPr lang="en-US" sz="1700">
                          <a:effectLst/>
                          <a:latin typeface="-apple-system"/>
                        </a:rPr>
                        <a:t>It uses WSDL (Web Service Description Language) for communication among consumers or users and providers.</a:t>
                      </a:r>
                    </a:p>
                  </a:txBody>
                  <a:tcPr marL="87027" marR="87027" marT="43513" marB="43513" anchor="ctr">
                    <a:lnL>
                      <a:noFill/>
                    </a:lnL>
                    <a:lnR>
                      <a:noFill/>
                    </a:lnR>
                    <a:lnT>
                      <a:noFill/>
                    </a:lnT>
                    <a:lnB>
                      <a:noFill/>
                    </a:lnB>
                    <a:solidFill>
                      <a:srgbClr val="F2F6FD"/>
                    </a:solidFill>
                  </a:tcPr>
                </a:tc>
                <a:extLst>
                  <a:ext uri="{0D108BD9-81ED-4DB2-BD59-A6C34878D82A}">
                    <a16:rowId xmlns:a16="http://schemas.microsoft.com/office/drawing/2014/main" val="1686092182"/>
                  </a:ext>
                </a:extLst>
              </a:tr>
              <a:tr h="870268">
                <a:tc>
                  <a:txBody>
                    <a:bodyPr/>
                    <a:lstStyle/>
                    <a:p>
                      <a:pPr algn="l"/>
                      <a:r>
                        <a:rPr lang="en-US" sz="1700">
                          <a:effectLst/>
                          <a:latin typeface="-apple-system"/>
                        </a:rPr>
                        <a:t>REST has to resend transfer whenever it determines any errors.</a:t>
                      </a:r>
                    </a:p>
                  </a:txBody>
                  <a:tcPr marL="87027" marR="87027" marT="43513" marB="43513" anchor="ctr">
                    <a:lnL>
                      <a:noFill/>
                    </a:lnL>
                    <a:lnR>
                      <a:noFill/>
                    </a:lnR>
                    <a:lnT>
                      <a:noFill/>
                    </a:lnT>
                    <a:lnB>
                      <a:noFill/>
                    </a:lnB>
                    <a:solidFill>
                      <a:srgbClr val="E4EEFF"/>
                    </a:solidFill>
                  </a:tcPr>
                </a:tc>
                <a:tc>
                  <a:txBody>
                    <a:bodyPr/>
                    <a:lstStyle/>
                    <a:p>
                      <a:pPr algn="l"/>
                      <a:r>
                        <a:rPr lang="en-US" sz="1700">
                          <a:effectLst/>
                          <a:latin typeface="-apple-system"/>
                        </a:rPr>
                        <a:t>SOAP includes built-in error handling for communications errors using WS-ReliableMessaging specification.</a:t>
                      </a:r>
                    </a:p>
                  </a:txBody>
                  <a:tcPr marL="87027" marR="87027" marT="43513" marB="43513" anchor="ctr">
                    <a:lnL>
                      <a:noFill/>
                    </a:lnL>
                    <a:lnR>
                      <a:noFill/>
                    </a:lnR>
                    <a:lnT>
                      <a:noFill/>
                    </a:lnT>
                    <a:lnB>
                      <a:noFill/>
                    </a:lnB>
                    <a:solidFill>
                      <a:srgbClr val="E4EEFF"/>
                    </a:solidFill>
                  </a:tcPr>
                </a:tc>
                <a:extLst>
                  <a:ext uri="{0D108BD9-81ED-4DB2-BD59-A6C34878D82A}">
                    <a16:rowId xmlns:a16="http://schemas.microsoft.com/office/drawing/2014/main" val="2556356314"/>
                  </a:ext>
                </a:extLst>
              </a:tr>
              <a:tr h="348107">
                <a:tc>
                  <a:txBody>
                    <a:bodyPr/>
                    <a:lstStyle/>
                    <a:p>
                      <a:pPr algn="l"/>
                      <a:r>
                        <a:rPr lang="en-US" sz="1700">
                          <a:effectLst/>
                          <a:latin typeface="-apple-system"/>
                        </a:rPr>
                        <a:t>It calls services using the URL path.</a:t>
                      </a:r>
                    </a:p>
                  </a:txBody>
                  <a:tcPr marL="87027" marR="87027" marT="43513" marB="43513" anchor="ctr">
                    <a:lnL>
                      <a:noFill/>
                    </a:lnL>
                    <a:lnR>
                      <a:noFill/>
                    </a:lnR>
                    <a:lnT>
                      <a:noFill/>
                    </a:lnT>
                    <a:lnB>
                      <a:noFill/>
                    </a:lnB>
                    <a:solidFill>
                      <a:srgbClr val="F2F6FD"/>
                    </a:solidFill>
                  </a:tcPr>
                </a:tc>
                <a:tc>
                  <a:txBody>
                    <a:bodyPr/>
                    <a:lstStyle/>
                    <a:p>
                      <a:pPr algn="l"/>
                      <a:r>
                        <a:rPr lang="en-US" sz="1700" dirty="0">
                          <a:effectLst/>
                          <a:latin typeface="-apple-system"/>
                        </a:rPr>
                        <a:t>It calls services by calling RPC (Remote Procedure Call)</a:t>
                      </a:r>
                    </a:p>
                    <a:p>
                      <a:pPr algn="l"/>
                      <a:r>
                        <a:rPr lang="en-US" sz="1700" dirty="0">
                          <a:effectLst/>
                          <a:latin typeface="-apple-system"/>
                        </a:rPr>
                        <a:t>Method.</a:t>
                      </a:r>
                    </a:p>
                  </a:txBody>
                  <a:tcPr marL="87027" marR="87027" marT="43513" marB="43513" anchor="ctr">
                    <a:lnL>
                      <a:noFill/>
                    </a:lnL>
                    <a:lnR>
                      <a:noFill/>
                    </a:lnR>
                    <a:lnT>
                      <a:noFill/>
                    </a:lnT>
                    <a:lnB>
                      <a:noFill/>
                    </a:lnB>
                    <a:solidFill>
                      <a:srgbClr val="F2F6FD"/>
                    </a:solidFill>
                  </a:tcPr>
                </a:tc>
                <a:extLst>
                  <a:ext uri="{0D108BD9-81ED-4DB2-BD59-A6C34878D82A}">
                    <a16:rowId xmlns:a16="http://schemas.microsoft.com/office/drawing/2014/main" val="1847137605"/>
                  </a:ext>
                </a:extLst>
              </a:tr>
            </a:tbl>
          </a:graphicData>
        </a:graphic>
      </p:graphicFrame>
    </p:spTree>
    <p:extLst>
      <p:ext uri="{BB962C8B-B14F-4D97-AF65-F5344CB8AC3E}">
        <p14:creationId xmlns:p14="http://schemas.microsoft.com/office/powerpoint/2010/main" val="3607366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2447-EDDE-921F-9077-66C4A67B786F}"/>
              </a:ext>
            </a:extLst>
          </p:cNvPr>
          <p:cNvSpPr>
            <a:spLocks noGrp="1"/>
          </p:cNvSpPr>
          <p:nvPr>
            <p:ph type="title"/>
          </p:nvPr>
        </p:nvSpPr>
        <p:spPr/>
        <p:txBody>
          <a:bodyPr/>
          <a:lstStyle/>
          <a:p>
            <a:r>
              <a:rPr lang="en-US" b="1" i="0" dirty="0">
                <a:solidFill>
                  <a:srgbClr val="515151"/>
                </a:solidFill>
                <a:effectLst/>
                <a:latin typeface="-apple-system"/>
              </a:rPr>
              <a:t>Web API supports which protocol?</a:t>
            </a:r>
            <a:endParaRPr lang="en-IN" dirty="0"/>
          </a:p>
        </p:txBody>
      </p:sp>
      <p:sp>
        <p:nvSpPr>
          <p:cNvPr id="3" name="Content Placeholder 2">
            <a:extLst>
              <a:ext uri="{FF2B5EF4-FFF2-40B4-BE49-F238E27FC236}">
                <a16:creationId xmlns:a16="http://schemas.microsoft.com/office/drawing/2014/main" id="{33231E82-B28E-F691-2315-07766205CF51}"/>
              </a:ext>
            </a:extLst>
          </p:cNvPr>
          <p:cNvSpPr>
            <a:spLocks noGrp="1"/>
          </p:cNvSpPr>
          <p:nvPr>
            <p:ph idx="1"/>
          </p:nvPr>
        </p:nvSpPr>
        <p:spPr/>
        <p:txBody>
          <a:bodyPr/>
          <a:lstStyle/>
          <a:p>
            <a:r>
              <a:rPr lang="en-US" b="0" i="0" dirty="0">
                <a:solidFill>
                  <a:srgbClr val="373E3F"/>
                </a:solidFill>
                <a:effectLst/>
                <a:latin typeface="-apple-system"/>
              </a:rPr>
              <a:t>Web API generally supports only HTTP protocol.</a:t>
            </a:r>
            <a:endParaRPr lang="en-IN" dirty="0"/>
          </a:p>
        </p:txBody>
      </p:sp>
    </p:spTree>
    <p:extLst>
      <p:ext uri="{BB962C8B-B14F-4D97-AF65-F5344CB8AC3E}">
        <p14:creationId xmlns:p14="http://schemas.microsoft.com/office/powerpoint/2010/main" val="1674380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FCF8-BB34-C83D-9EC2-CD312CC674A7}"/>
              </a:ext>
            </a:extLst>
          </p:cNvPr>
          <p:cNvSpPr>
            <a:spLocks noGrp="1"/>
          </p:cNvSpPr>
          <p:nvPr>
            <p:ph type="title"/>
          </p:nvPr>
        </p:nvSpPr>
        <p:spPr/>
        <p:txBody>
          <a:bodyPr>
            <a:normAutofit fontScale="90000"/>
          </a:bodyPr>
          <a:lstStyle/>
          <a:p>
            <a:r>
              <a:rPr lang="en-US" b="1" i="0" dirty="0">
                <a:solidFill>
                  <a:srgbClr val="515151"/>
                </a:solidFill>
                <a:effectLst/>
                <a:latin typeface="-apple-system"/>
              </a:rPr>
              <a:t>Which of the following Open-source libraries is used by WEB API for JSON serialization?</a:t>
            </a:r>
            <a:endParaRPr lang="en-IN" dirty="0"/>
          </a:p>
        </p:txBody>
      </p:sp>
      <p:sp>
        <p:nvSpPr>
          <p:cNvPr id="3" name="Content Placeholder 2">
            <a:extLst>
              <a:ext uri="{FF2B5EF4-FFF2-40B4-BE49-F238E27FC236}">
                <a16:creationId xmlns:a16="http://schemas.microsoft.com/office/drawing/2014/main" id="{BB7D39E8-090A-0EC0-7F5B-2ECFE3592B19}"/>
              </a:ext>
            </a:extLst>
          </p:cNvPr>
          <p:cNvSpPr>
            <a:spLocks noGrp="1"/>
          </p:cNvSpPr>
          <p:nvPr>
            <p:ph idx="1"/>
          </p:nvPr>
        </p:nvSpPr>
        <p:spPr/>
        <p:txBody>
          <a:bodyPr/>
          <a:lstStyle/>
          <a:p>
            <a:r>
              <a:rPr lang="en-US" b="0" i="0" dirty="0">
                <a:solidFill>
                  <a:srgbClr val="373E3F"/>
                </a:solidFill>
                <a:effectLst/>
                <a:latin typeface="-apple-system"/>
              </a:rPr>
              <a:t>Json.NET library is generally used by Web API for JSON serialization. </a:t>
            </a:r>
            <a:endParaRPr lang="en-IN" dirty="0"/>
          </a:p>
        </p:txBody>
      </p:sp>
    </p:spTree>
    <p:extLst>
      <p:ext uri="{BB962C8B-B14F-4D97-AF65-F5344CB8AC3E}">
        <p14:creationId xmlns:p14="http://schemas.microsoft.com/office/powerpoint/2010/main" val="442240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210A-1959-064B-590F-B5A7BD39895A}"/>
              </a:ext>
            </a:extLst>
          </p:cNvPr>
          <p:cNvSpPr>
            <a:spLocks noGrp="1"/>
          </p:cNvSpPr>
          <p:nvPr>
            <p:ph type="title"/>
          </p:nvPr>
        </p:nvSpPr>
        <p:spPr/>
        <p:txBody>
          <a:bodyPr/>
          <a:lstStyle/>
          <a:p>
            <a:r>
              <a:rPr lang="en-US" b="1" i="0" dirty="0">
                <a:solidFill>
                  <a:srgbClr val="515151"/>
                </a:solidFill>
                <a:effectLst/>
                <a:latin typeface="-apple-system"/>
              </a:rPr>
              <a:t>What is XML and JSON?</a:t>
            </a:r>
            <a:endParaRPr lang="en-IN" dirty="0"/>
          </a:p>
        </p:txBody>
      </p:sp>
      <p:sp>
        <p:nvSpPr>
          <p:cNvPr id="3" name="Content Placeholder 2">
            <a:extLst>
              <a:ext uri="{FF2B5EF4-FFF2-40B4-BE49-F238E27FC236}">
                <a16:creationId xmlns:a16="http://schemas.microsoft.com/office/drawing/2014/main" id="{2B8EB361-118F-48CE-6513-40AB7F75176A}"/>
              </a:ext>
            </a:extLst>
          </p:cNvPr>
          <p:cNvSpPr>
            <a:spLocks noGrp="1"/>
          </p:cNvSpPr>
          <p:nvPr>
            <p:ph idx="1"/>
          </p:nvPr>
        </p:nvSpPr>
        <p:spPr/>
        <p:txBody>
          <a:bodyPr>
            <a:normAutofit fontScale="92500" lnSpcReduction="10000"/>
          </a:bodyPr>
          <a:lstStyle/>
          <a:p>
            <a:pPr algn="l"/>
            <a:r>
              <a:rPr lang="en-US" b="1" i="0" dirty="0">
                <a:solidFill>
                  <a:srgbClr val="373E3F"/>
                </a:solidFill>
                <a:effectLst/>
                <a:latin typeface="-apple-system"/>
              </a:rPr>
              <a:t>XML</a:t>
            </a:r>
            <a:r>
              <a:rPr lang="en-US" b="0" i="0" dirty="0">
                <a:solidFill>
                  <a:srgbClr val="373E3F"/>
                </a:solidFill>
                <a:effectLst/>
                <a:latin typeface="-apple-system"/>
              </a:rPr>
              <a:t> (Extensible Markup Language): </a:t>
            </a:r>
          </a:p>
          <a:p>
            <a:pPr lvl="1"/>
            <a:r>
              <a:rPr lang="en-US" b="0" i="0" dirty="0">
                <a:solidFill>
                  <a:srgbClr val="515151"/>
                </a:solidFill>
                <a:effectLst/>
                <a:latin typeface="-apple-system"/>
              </a:rPr>
              <a:t>It is especially designed to store and transport data.</a:t>
            </a:r>
          </a:p>
          <a:p>
            <a:pPr lvl="1"/>
            <a:r>
              <a:rPr lang="en-US" b="0" i="0" dirty="0">
                <a:solidFill>
                  <a:srgbClr val="515151"/>
                </a:solidFill>
                <a:effectLst/>
                <a:latin typeface="-apple-system"/>
              </a:rPr>
              <a:t>It is similar to HTML but is more flexible than HTML because it allows users to create their own custom tags.</a:t>
            </a:r>
          </a:p>
          <a:p>
            <a:pPr lvl="1"/>
            <a:r>
              <a:rPr lang="en-US" b="0" i="0" dirty="0">
                <a:solidFill>
                  <a:srgbClr val="515151"/>
                </a:solidFill>
                <a:effectLst/>
                <a:latin typeface="-apple-system"/>
              </a:rPr>
              <a:t>It is used for representing structured information such as documents, data, configuration, etc.</a:t>
            </a:r>
          </a:p>
          <a:p>
            <a:pPr algn="l"/>
            <a:br>
              <a:rPr lang="en-US" b="0" i="0" dirty="0">
                <a:solidFill>
                  <a:srgbClr val="373E3F"/>
                </a:solidFill>
                <a:effectLst/>
                <a:latin typeface="-apple-system"/>
              </a:rPr>
            </a:br>
            <a:r>
              <a:rPr lang="en-US" b="1" i="0" dirty="0">
                <a:solidFill>
                  <a:srgbClr val="373E3F"/>
                </a:solidFill>
                <a:effectLst/>
                <a:latin typeface="-apple-system"/>
              </a:rPr>
              <a:t>JSON</a:t>
            </a:r>
            <a:r>
              <a:rPr lang="en-US" b="0" i="0" dirty="0">
                <a:solidFill>
                  <a:srgbClr val="373E3F"/>
                </a:solidFill>
                <a:effectLst/>
                <a:latin typeface="-apple-system"/>
              </a:rPr>
              <a:t> (JavaScript Object Notation): </a:t>
            </a:r>
          </a:p>
          <a:p>
            <a:pPr lvl="1"/>
            <a:r>
              <a:rPr lang="en-US" b="0" i="0" dirty="0">
                <a:solidFill>
                  <a:srgbClr val="515151"/>
                </a:solidFill>
                <a:effectLst/>
                <a:latin typeface="-apple-system"/>
              </a:rPr>
              <a:t>It is a lightweight format designed to store and transport data.</a:t>
            </a:r>
          </a:p>
          <a:p>
            <a:pPr lvl="1"/>
            <a:r>
              <a:rPr lang="en-US" b="0" i="0" dirty="0">
                <a:solidFill>
                  <a:srgbClr val="515151"/>
                </a:solidFill>
                <a:effectLst/>
                <a:latin typeface="-apple-system"/>
              </a:rPr>
              <a:t>It is easier to understand and is a standard text-based format used for representing structured data based on JavaScript object syntax.</a:t>
            </a:r>
          </a:p>
          <a:p>
            <a:pPr lvl="1"/>
            <a:r>
              <a:rPr lang="en-US" b="0" i="0" dirty="0">
                <a:solidFill>
                  <a:srgbClr val="515151"/>
                </a:solidFill>
                <a:effectLst/>
                <a:latin typeface="-apple-system"/>
              </a:rPr>
              <a:t>It is faster and easier to use.</a:t>
            </a:r>
          </a:p>
        </p:txBody>
      </p:sp>
    </p:spTree>
    <p:extLst>
      <p:ext uri="{BB962C8B-B14F-4D97-AF65-F5344CB8AC3E}">
        <p14:creationId xmlns:p14="http://schemas.microsoft.com/office/powerpoint/2010/main" val="4174588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2301-B88D-BE96-B5B4-8FC0374A7293}"/>
              </a:ext>
            </a:extLst>
          </p:cNvPr>
          <p:cNvSpPr>
            <a:spLocks noGrp="1"/>
          </p:cNvSpPr>
          <p:nvPr>
            <p:ph type="title"/>
          </p:nvPr>
        </p:nvSpPr>
        <p:spPr/>
        <p:txBody>
          <a:bodyPr/>
          <a:lstStyle/>
          <a:p>
            <a:r>
              <a:rPr lang="en-US" b="1" i="0" dirty="0">
                <a:solidFill>
                  <a:srgbClr val="515151"/>
                </a:solidFill>
                <a:effectLst/>
                <a:latin typeface="-apple-system"/>
              </a:rPr>
              <a:t>What are Web API filters?</a:t>
            </a:r>
            <a:endParaRPr lang="en-IN" dirty="0"/>
          </a:p>
        </p:txBody>
      </p:sp>
      <p:sp>
        <p:nvSpPr>
          <p:cNvPr id="3" name="Content Placeholder 2">
            <a:extLst>
              <a:ext uri="{FF2B5EF4-FFF2-40B4-BE49-F238E27FC236}">
                <a16:creationId xmlns:a16="http://schemas.microsoft.com/office/drawing/2014/main" id="{8145EA61-1C0D-9453-F23D-C3BC1A2992CA}"/>
              </a:ext>
            </a:extLst>
          </p:cNvPr>
          <p:cNvSpPr>
            <a:spLocks noGrp="1"/>
          </p:cNvSpPr>
          <p:nvPr>
            <p:ph idx="1"/>
          </p:nvPr>
        </p:nvSpPr>
        <p:spPr/>
        <p:txBody>
          <a:bodyPr>
            <a:normAutofit fontScale="70000" lnSpcReduction="20000"/>
          </a:bodyPr>
          <a:lstStyle/>
          <a:p>
            <a:pPr algn="l">
              <a:spcAft>
                <a:spcPts val="600"/>
              </a:spcAft>
            </a:pPr>
            <a:r>
              <a:rPr lang="en-US" b="0" i="0" dirty="0">
                <a:solidFill>
                  <a:srgbClr val="373E3F"/>
                </a:solidFill>
                <a:effectLst/>
                <a:latin typeface="-apple-system"/>
              </a:rPr>
              <a:t>Filters are basically used to add extra logic at different levels of Web API framework request processing.  Different types of Web API filters are available as given below:-</a:t>
            </a:r>
          </a:p>
          <a:p>
            <a:pPr lvl="1">
              <a:spcAft>
                <a:spcPts val="600"/>
              </a:spcAft>
            </a:pPr>
            <a:r>
              <a:rPr lang="en-US" b="1" i="0" dirty="0">
                <a:solidFill>
                  <a:srgbClr val="515151"/>
                </a:solidFill>
                <a:effectLst/>
                <a:latin typeface="-apple-system"/>
              </a:rPr>
              <a:t>Authentication Filter:</a:t>
            </a:r>
            <a:r>
              <a:rPr lang="en-US" b="0" i="0" dirty="0">
                <a:solidFill>
                  <a:srgbClr val="515151"/>
                </a:solidFill>
                <a:effectLst/>
                <a:latin typeface="-apple-system"/>
              </a:rPr>
              <a:t> It handles authentication and authenticates HTTP requests. It also helps to authenticate user detail. It checks the identity of the user.</a:t>
            </a:r>
          </a:p>
          <a:p>
            <a:pPr lvl="1">
              <a:spcAft>
                <a:spcPts val="600"/>
              </a:spcAft>
            </a:pPr>
            <a:r>
              <a:rPr lang="en-US" b="1" i="0" dirty="0">
                <a:solidFill>
                  <a:srgbClr val="515151"/>
                </a:solidFill>
                <a:effectLst/>
                <a:latin typeface="-apple-system"/>
              </a:rPr>
              <a:t>Authorization Filter:</a:t>
            </a:r>
            <a:r>
              <a:rPr lang="en-US" b="0" i="0" dirty="0">
                <a:solidFill>
                  <a:srgbClr val="515151"/>
                </a:solidFill>
                <a:effectLst/>
                <a:latin typeface="-apple-system"/>
              </a:rPr>
              <a:t> It handles authorization. It runs before controller action. This filter is used to check whether or not a user is authenticated. If the user is not authenticated, then it returns an HTTP status code 401 without invoking the action.</a:t>
            </a:r>
          </a:p>
          <a:p>
            <a:pPr lvl="1">
              <a:spcAft>
                <a:spcPts val="600"/>
              </a:spcAft>
            </a:pPr>
            <a:r>
              <a:rPr lang="en-US" b="1" i="0" dirty="0" err="1">
                <a:solidFill>
                  <a:srgbClr val="515151"/>
                </a:solidFill>
                <a:effectLst/>
                <a:latin typeface="-apple-system"/>
              </a:rPr>
              <a:t>AuthorizeAttribute</a:t>
            </a:r>
            <a:r>
              <a:rPr lang="en-US" b="0" i="0" dirty="0">
                <a:solidFill>
                  <a:srgbClr val="515151"/>
                </a:solidFill>
                <a:effectLst/>
                <a:latin typeface="-apple-system"/>
              </a:rPr>
              <a:t> is a built-in authorization filter provided by Web API.</a:t>
            </a:r>
          </a:p>
          <a:p>
            <a:pPr lvl="1">
              <a:spcAft>
                <a:spcPts val="600"/>
              </a:spcAft>
            </a:pPr>
            <a:r>
              <a:rPr lang="en-US" b="1" i="0" dirty="0">
                <a:solidFill>
                  <a:srgbClr val="515151"/>
                </a:solidFill>
                <a:effectLst/>
                <a:latin typeface="-apple-system"/>
              </a:rPr>
              <a:t>Action Filter</a:t>
            </a:r>
            <a:r>
              <a:rPr lang="en-US" b="0" i="0" dirty="0">
                <a:solidFill>
                  <a:srgbClr val="515151"/>
                </a:solidFill>
                <a:effectLst/>
                <a:latin typeface="-apple-system"/>
              </a:rPr>
              <a:t>: It is attributing that one can apply to controller action or entire controller. It is used to add extra logic before or after controller action executes. It is simply a way to add extra functionality to Web API services.</a:t>
            </a:r>
          </a:p>
          <a:p>
            <a:pPr lvl="1">
              <a:spcAft>
                <a:spcPts val="600"/>
              </a:spcAft>
            </a:pPr>
            <a:r>
              <a:rPr lang="en-US" b="1" i="0" dirty="0">
                <a:solidFill>
                  <a:srgbClr val="515151"/>
                </a:solidFill>
                <a:effectLst/>
                <a:latin typeface="-apple-system"/>
              </a:rPr>
              <a:t>Exception Filter</a:t>
            </a:r>
            <a:r>
              <a:rPr lang="en-US" b="0" i="0" dirty="0">
                <a:solidFill>
                  <a:srgbClr val="515151"/>
                </a:solidFill>
                <a:effectLst/>
                <a:latin typeface="-apple-system"/>
              </a:rPr>
              <a:t>: It is used to handle exceptions that are unhandled in Web API. It is used whenever controller actions throw an unhandled exception that is not </a:t>
            </a:r>
            <a:r>
              <a:rPr lang="en-US" b="0" i="0" dirty="0" err="1">
                <a:solidFill>
                  <a:srgbClr val="515151"/>
                </a:solidFill>
                <a:effectLst/>
                <a:latin typeface="-apple-system"/>
              </a:rPr>
              <a:t>HttpResponseException</a:t>
            </a:r>
            <a:r>
              <a:rPr lang="en-US" b="0" i="0" dirty="0">
                <a:solidFill>
                  <a:srgbClr val="515151"/>
                </a:solidFill>
                <a:effectLst/>
                <a:latin typeface="-apple-system"/>
              </a:rPr>
              <a:t>. It will implement an “</a:t>
            </a:r>
            <a:r>
              <a:rPr lang="en-US" b="0" i="0" dirty="0" err="1">
                <a:solidFill>
                  <a:srgbClr val="515151"/>
                </a:solidFill>
                <a:effectLst/>
                <a:latin typeface="-apple-system"/>
              </a:rPr>
              <a:t>IExceptionFilter</a:t>
            </a:r>
            <a:r>
              <a:rPr lang="en-US" b="0" i="0" dirty="0">
                <a:solidFill>
                  <a:srgbClr val="515151"/>
                </a:solidFill>
                <a:effectLst/>
                <a:latin typeface="-apple-system"/>
              </a:rPr>
              <a:t>” interface.</a:t>
            </a:r>
          </a:p>
          <a:p>
            <a:pPr lvl="1">
              <a:spcAft>
                <a:spcPts val="600"/>
              </a:spcAft>
            </a:pPr>
            <a:r>
              <a:rPr lang="en-US" b="1" i="0" dirty="0">
                <a:solidFill>
                  <a:srgbClr val="515151"/>
                </a:solidFill>
                <a:effectLst/>
                <a:latin typeface="-apple-system"/>
              </a:rPr>
              <a:t>Override Filter</a:t>
            </a:r>
            <a:r>
              <a:rPr lang="en-US" b="0" i="0" dirty="0">
                <a:solidFill>
                  <a:srgbClr val="515151"/>
                </a:solidFill>
                <a:effectLst/>
                <a:latin typeface="-apple-system"/>
              </a:rPr>
              <a:t>: It is used to exclude specific action methods or controllers from the global filter or controller level filter. It is simply used to modify the behavior of other filters for individual action methods. </a:t>
            </a:r>
          </a:p>
        </p:txBody>
      </p:sp>
    </p:spTree>
    <p:extLst>
      <p:ext uri="{BB962C8B-B14F-4D97-AF65-F5344CB8AC3E}">
        <p14:creationId xmlns:p14="http://schemas.microsoft.com/office/powerpoint/2010/main" val="72903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04BC-59EE-2473-B954-1DE33195AB71}"/>
              </a:ext>
            </a:extLst>
          </p:cNvPr>
          <p:cNvSpPr>
            <a:spLocks noGrp="1"/>
          </p:cNvSpPr>
          <p:nvPr>
            <p:ph type="title"/>
          </p:nvPr>
        </p:nvSpPr>
        <p:spPr/>
        <p:txBody>
          <a:bodyPr>
            <a:normAutofit/>
          </a:bodyPr>
          <a:lstStyle/>
          <a:p>
            <a:r>
              <a:rPr lang="en-US" b="1" i="0" dirty="0">
                <a:solidFill>
                  <a:srgbClr val="515151"/>
                </a:solidFill>
                <a:effectLst/>
                <a:latin typeface="-apple-system"/>
              </a:rPr>
              <a:t>What are the advantages of using ASP.NET Web API?</a:t>
            </a:r>
            <a:endParaRPr lang="en-IN" dirty="0"/>
          </a:p>
        </p:txBody>
      </p:sp>
      <p:sp>
        <p:nvSpPr>
          <p:cNvPr id="3" name="Content Placeholder 2">
            <a:extLst>
              <a:ext uri="{FF2B5EF4-FFF2-40B4-BE49-F238E27FC236}">
                <a16:creationId xmlns:a16="http://schemas.microsoft.com/office/drawing/2014/main" id="{42790BFA-40CB-33FC-9F3B-4CAF59F76CEB}"/>
              </a:ext>
            </a:extLst>
          </p:cNvPr>
          <p:cNvSpPr>
            <a:spLocks noGrp="1"/>
          </p:cNvSpPr>
          <p:nvPr>
            <p:ph idx="1"/>
          </p:nvPr>
        </p:nvSpPr>
        <p:spPr/>
        <p:txBody>
          <a:bodyPr>
            <a:normAutofit fontScale="92500"/>
          </a:bodyPr>
          <a:lstStyle/>
          <a:p>
            <a:pPr algn="l"/>
            <a:r>
              <a:rPr lang="en-US" b="0" i="0" dirty="0">
                <a:solidFill>
                  <a:srgbClr val="373E3F"/>
                </a:solidFill>
                <a:effectLst/>
                <a:latin typeface="-apple-system"/>
              </a:rPr>
              <a:t>Some of the core advantages of using ASP.NET Web API are given below:</a:t>
            </a:r>
          </a:p>
          <a:p>
            <a:pPr lvl="1"/>
            <a:r>
              <a:rPr lang="en-US" b="0" i="0" dirty="0">
                <a:solidFill>
                  <a:srgbClr val="515151"/>
                </a:solidFill>
                <a:effectLst/>
                <a:latin typeface="-apple-system"/>
              </a:rPr>
              <a:t>It provides the best platform for developing RESTful applications on .NET Framework.</a:t>
            </a:r>
          </a:p>
          <a:p>
            <a:pPr lvl="1"/>
            <a:r>
              <a:rPr lang="en-US" b="0" i="0" dirty="0">
                <a:solidFill>
                  <a:srgbClr val="515151"/>
                </a:solidFill>
                <a:effectLst/>
                <a:latin typeface="-apple-system"/>
              </a:rPr>
              <a:t>It works the same way that HTTP works with help of HTTP verbs such as GET, POST, PUT, DELETE for all crud operations.</a:t>
            </a:r>
          </a:p>
          <a:p>
            <a:pPr lvl="1"/>
            <a:r>
              <a:rPr lang="en-US" b="0" i="0" dirty="0">
                <a:solidFill>
                  <a:srgbClr val="515151"/>
                </a:solidFill>
                <a:effectLst/>
                <a:latin typeface="-apple-system"/>
              </a:rPr>
              <a:t>It provides enough flexibility in Web API creation.</a:t>
            </a:r>
          </a:p>
          <a:p>
            <a:pPr lvl="1"/>
            <a:r>
              <a:rPr lang="en-US" b="0" i="0" dirty="0">
                <a:solidFill>
                  <a:srgbClr val="515151"/>
                </a:solidFill>
                <a:effectLst/>
                <a:latin typeface="-apple-system"/>
              </a:rPr>
              <a:t>It completely supports routing.</a:t>
            </a:r>
          </a:p>
          <a:p>
            <a:pPr lvl="1"/>
            <a:r>
              <a:rPr lang="en-US" b="0" i="0" dirty="0">
                <a:solidFill>
                  <a:srgbClr val="515151"/>
                </a:solidFill>
                <a:effectLst/>
                <a:latin typeface="-apple-system"/>
              </a:rPr>
              <a:t>It also supports model binding, validation, </a:t>
            </a:r>
            <a:r>
              <a:rPr lang="en-US" b="0" i="0" dirty="0" err="1">
                <a:solidFill>
                  <a:srgbClr val="515151"/>
                </a:solidFill>
                <a:effectLst/>
                <a:latin typeface="-apple-system"/>
              </a:rPr>
              <a:t>Odata</a:t>
            </a:r>
            <a:r>
              <a:rPr lang="en-US" b="0" i="0" dirty="0">
                <a:solidFill>
                  <a:srgbClr val="515151"/>
                </a:solidFill>
                <a:effectLst/>
                <a:latin typeface="-apple-system"/>
              </a:rPr>
              <a:t> (Open Data Protocol) that allows creation and consumption of RESTful APIs.</a:t>
            </a:r>
          </a:p>
          <a:p>
            <a:pPr lvl="1"/>
            <a:r>
              <a:rPr lang="en-US" b="0" i="0" dirty="0">
                <a:solidFill>
                  <a:srgbClr val="515151"/>
                </a:solidFill>
                <a:effectLst/>
                <a:latin typeface="-apple-system"/>
              </a:rPr>
              <a:t>It has the ability to develop custom help and test pages with help of </a:t>
            </a:r>
            <a:r>
              <a:rPr lang="en-US" b="0" i="0" dirty="0" err="1">
                <a:solidFill>
                  <a:srgbClr val="515151"/>
                </a:solidFill>
                <a:effectLst/>
                <a:latin typeface="-apple-system"/>
              </a:rPr>
              <a:t>ApiExplorer</a:t>
            </a:r>
            <a:r>
              <a:rPr lang="en-US" b="0" i="0" dirty="0">
                <a:solidFill>
                  <a:srgbClr val="515151"/>
                </a:solidFill>
                <a:effectLst/>
                <a:latin typeface="-apple-system"/>
              </a:rPr>
              <a:t>.</a:t>
            </a:r>
          </a:p>
          <a:p>
            <a:pPr lvl="1"/>
            <a:r>
              <a:rPr lang="en-US" b="0" i="0" dirty="0">
                <a:solidFill>
                  <a:srgbClr val="515151"/>
                </a:solidFill>
                <a:effectLst/>
                <a:latin typeface="-apple-system"/>
              </a:rPr>
              <a:t>One can develop non-SOAP-based services such as plain XML, JSON strings, etc.</a:t>
            </a:r>
          </a:p>
          <a:p>
            <a:pPr lvl="1"/>
            <a:r>
              <a:rPr lang="en-US" b="0" i="0" dirty="0">
                <a:solidFill>
                  <a:srgbClr val="515151"/>
                </a:solidFill>
                <a:effectLst/>
                <a:latin typeface="-apple-system"/>
              </a:rPr>
              <a:t>It also increases the TDD (Test Data-Driven) approach in the development of RESTful services.</a:t>
            </a:r>
          </a:p>
        </p:txBody>
      </p:sp>
    </p:spTree>
    <p:extLst>
      <p:ext uri="{BB962C8B-B14F-4D97-AF65-F5344CB8AC3E}">
        <p14:creationId xmlns:p14="http://schemas.microsoft.com/office/powerpoint/2010/main" val="3877675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8945-E76B-8342-99E3-E96E87551E87}"/>
              </a:ext>
            </a:extLst>
          </p:cNvPr>
          <p:cNvSpPr>
            <a:spLocks noGrp="1"/>
          </p:cNvSpPr>
          <p:nvPr>
            <p:ph type="title"/>
          </p:nvPr>
        </p:nvSpPr>
        <p:spPr/>
        <p:txBody>
          <a:bodyPr/>
          <a:lstStyle/>
          <a:p>
            <a:r>
              <a:rPr lang="en-US" b="1" i="0" dirty="0">
                <a:solidFill>
                  <a:srgbClr val="515151"/>
                </a:solidFill>
                <a:effectLst/>
                <a:latin typeface="-apple-system"/>
              </a:rPr>
              <a:t>How to handle errors in Web API?</a:t>
            </a:r>
            <a:endParaRPr lang="en-IN" dirty="0"/>
          </a:p>
        </p:txBody>
      </p:sp>
      <p:sp>
        <p:nvSpPr>
          <p:cNvPr id="3" name="Content Placeholder 2">
            <a:extLst>
              <a:ext uri="{FF2B5EF4-FFF2-40B4-BE49-F238E27FC236}">
                <a16:creationId xmlns:a16="http://schemas.microsoft.com/office/drawing/2014/main" id="{5FDCA9C9-D7F6-8F70-8155-CF7405D10721}"/>
              </a:ext>
            </a:extLst>
          </p:cNvPr>
          <p:cNvSpPr>
            <a:spLocks noGrp="1"/>
          </p:cNvSpPr>
          <p:nvPr>
            <p:ph idx="1"/>
          </p:nvPr>
        </p:nvSpPr>
        <p:spPr/>
        <p:txBody>
          <a:bodyPr/>
          <a:lstStyle/>
          <a:p>
            <a:r>
              <a:rPr lang="en-US" b="0" i="0" dirty="0">
                <a:solidFill>
                  <a:srgbClr val="373E3F"/>
                </a:solidFill>
                <a:effectLst/>
                <a:latin typeface="-apple-system"/>
              </a:rPr>
              <a:t>Web API generally provides greater flexibility in terms of handling errors. Exception handling is a technique that is used to handle run-time errors in application code. One can use </a:t>
            </a:r>
            <a:r>
              <a:rPr lang="en-US" b="0" i="0" dirty="0" err="1">
                <a:solidFill>
                  <a:srgbClr val="373E3F"/>
                </a:solidFill>
                <a:effectLst/>
                <a:latin typeface="-apple-system"/>
              </a:rPr>
              <a:t>HttpResponseException</a:t>
            </a:r>
            <a:r>
              <a:rPr lang="en-US" b="0" i="0" dirty="0">
                <a:solidFill>
                  <a:srgbClr val="373E3F"/>
                </a:solidFill>
                <a:effectLst/>
                <a:latin typeface="-apple-system"/>
              </a:rPr>
              <a:t>, </a:t>
            </a:r>
            <a:r>
              <a:rPr lang="en-US" b="0" i="0" dirty="0" err="1">
                <a:solidFill>
                  <a:srgbClr val="373E3F"/>
                </a:solidFill>
                <a:effectLst/>
                <a:latin typeface="-apple-system"/>
              </a:rPr>
              <a:t>HttpError</a:t>
            </a:r>
            <a:r>
              <a:rPr lang="en-US" b="0" i="0" dirty="0">
                <a:solidFill>
                  <a:srgbClr val="373E3F"/>
                </a:solidFill>
                <a:effectLst/>
                <a:latin typeface="-apple-system"/>
              </a:rPr>
              <a:t>, Exception filters, register exception filters, Exception handlers to handle errors. Exception filter can be used to identify unhandled exceptions on actions or controllers, exception handlers can be used to identify any type of unhandled exception application-wide, and </a:t>
            </a:r>
            <a:r>
              <a:rPr lang="en-US" b="0" i="0" dirty="0" err="1">
                <a:solidFill>
                  <a:srgbClr val="373E3F"/>
                </a:solidFill>
                <a:effectLst/>
                <a:latin typeface="-apple-system"/>
              </a:rPr>
              <a:t>HttpResponseException</a:t>
            </a:r>
            <a:r>
              <a:rPr lang="en-US" b="0" i="0" dirty="0">
                <a:solidFill>
                  <a:srgbClr val="373E3F"/>
                </a:solidFill>
                <a:effectLst/>
                <a:latin typeface="-apple-system"/>
              </a:rPr>
              <a:t> can be used when there is the possibility of an exception.</a:t>
            </a:r>
            <a:endParaRPr lang="en-IN" dirty="0"/>
          </a:p>
        </p:txBody>
      </p:sp>
    </p:spTree>
    <p:extLst>
      <p:ext uri="{BB962C8B-B14F-4D97-AF65-F5344CB8AC3E}">
        <p14:creationId xmlns:p14="http://schemas.microsoft.com/office/powerpoint/2010/main" val="2699157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8065-5C61-9B5A-936B-A33E22F0EF72}"/>
              </a:ext>
            </a:extLst>
          </p:cNvPr>
          <p:cNvSpPr>
            <a:spLocks noGrp="1"/>
          </p:cNvSpPr>
          <p:nvPr>
            <p:ph type="title"/>
          </p:nvPr>
        </p:nvSpPr>
        <p:spPr/>
        <p:txBody>
          <a:bodyPr/>
          <a:lstStyle/>
          <a:p>
            <a:r>
              <a:rPr lang="en-US" b="1" i="0" dirty="0">
                <a:solidFill>
                  <a:srgbClr val="515151"/>
                </a:solidFill>
                <a:effectLst/>
                <a:latin typeface="-apple-system"/>
              </a:rPr>
              <a:t>How to register an exception filter globally?</a:t>
            </a:r>
            <a:endParaRPr lang="en-IN" dirty="0"/>
          </a:p>
        </p:txBody>
      </p:sp>
      <p:sp>
        <p:nvSpPr>
          <p:cNvPr id="3" name="Content Placeholder 2">
            <a:extLst>
              <a:ext uri="{FF2B5EF4-FFF2-40B4-BE49-F238E27FC236}">
                <a16:creationId xmlns:a16="http://schemas.microsoft.com/office/drawing/2014/main" id="{C0C57F9D-A0BD-4914-B36B-067B4F04D807}"/>
              </a:ext>
            </a:extLst>
          </p:cNvPr>
          <p:cNvSpPr>
            <a:spLocks noGrp="1"/>
          </p:cNvSpPr>
          <p:nvPr>
            <p:ph idx="1"/>
          </p:nvPr>
        </p:nvSpPr>
        <p:spPr/>
        <p:txBody>
          <a:bodyPr/>
          <a:lstStyle/>
          <a:p>
            <a:r>
              <a:rPr lang="en-US" b="0" i="0" dirty="0">
                <a:solidFill>
                  <a:srgbClr val="373E3F"/>
                </a:solidFill>
                <a:effectLst/>
                <a:latin typeface="-apple-system"/>
              </a:rPr>
              <a:t>One can register exception filter globally using following code:</a:t>
            </a:r>
          </a:p>
          <a:p>
            <a:pPr marL="457200" lvl="1" indent="0">
              <a:buNone/>
            </a:pPr>
            <a:r>
              <a:rPr lang="en-IN" b="0" i="0" dirty="0" err="1">
                <a:solidFill>
                  <a:srgbClr val="E01E5A"/>
                </a:solidFill>
                <a:effectLst/>
                <a:latin typeface="Courier New" panose="02070309020205020404" pitchFamily="49" charset="0"/>
              </a:rPr>
              <a:t>GlobalConfiguration.Configuration.Filters.Add</a:t>
            </a:r>
            <a:r>
              <a:rPr lang="en-IN" b="0" i="0" dirty="0">
                <a:solidFill>
                  <a:srgbClr val="E01E5A"/>
                </a:solidFill>
                <a:effectLst/>
                <a:latin typeface="Courier New" panose="02070309020205020404" pitchFamily="49" charset="0"/>
              </a:rPr>
              <a:t> (new </a:t>
            </a:r>
            <a:r>
              <a:rPr lang="en-IN" b="0" i="0" dirty="0" err="1">
                <a:solidFill>
                  <a:srgbClr val="E01E5A"/>
                </a:solidFill>
                <a:effectLst/>
                <a:latin typeface="Courier New" panose="02070309020205020404" pitchFamily="49" charset="0"/>
              </a:rPr>
              <a:t>MyTestCustomerStore.NotImplExceptionFilterAttribute</a:t>
            </a:r>
            <a:r>
              <a:rPr lang="en-IN" b="0" i="0" dirty="0">
                <a:solidFill>
                  <a:srgbClr val="E01E5A"/>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1022406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E4EA-BE7E-0915-068A-E9B74CD5B3C1}"/>
              </a:ext>
            </a:extLst>
          </p:cNvPr>
          <p:cNvSpPr>
            <a:spLocks noGrp="1"/>
          </p:cNvSpPr>
          <p:nvPr>
            <p:ph type="title"/>
          </p:nvPr>
        </p:nvSpPr>
        <p:spPr/>
        <p:txBody>
          <a:bodyPr/>
          <a:lstStyle/>
          <a:p>
            <a:r>
              <a:rPr lang="en-US" b="1" i="0" dirty="0">
                <a:solidFill>
                  <a:srgbClr val="515151"/>
                </a:solidFill>
                <a:effectLst/>
                <a:latin typeface="-apple-system"/>
              </a:rPr>
              <a:t>What is the use of </a:t>
            </a:r>
            <a:r>
              <a:rPr lang="en-US" b="1" i="0" dirty="0" err="1">
                <a:solidFill>
                  <a:srgbClr val="515151"/>
                </a:solidFill>
                <a:effectLst/>
                <a:latin typeface="-apple-system"/>
              </a:rPr>
              <a:t>HttpResponseMessage</a:t>
            </a:r>
            <a:r>
              <a:rPr lang="en-US" b="1" i="0" dirty="0">
                <a:solidFill>
                  <a:srgbClr val="515151"/>
                </a:solidFill>
                <a:effectLst/>
                <a:latin typeface="-apple-system"/>
              </a:rPr>
              <a:t>?</a:t>
            </a:r>
            <a:endParaRPr lang="en-IN" dirty="0"/>
          </a:p>
        </p:txBody>
      </p:sp>
      <p:sp>
        <p:nvSpPr>
          <p:cNvPr id="3" name="Content Placeholder 2">
            <a:extLst>
              <a:ext uri="{FF2B5EF4-FFF2-40B4-BE49-F238E27FC236}">
                <a16:creationId xmlns:a16="http://schemas.microsoft.com/office/drawing/2014/main" id="{8EFB272D-E587-61B4-F5C5-2DE7F95DA70D}"/>
              </a:ext>
            </a:extLst>
          </p:cNvPr>
          <p:cNvSpPr>
            <a:spLocks noGrp="1"/>
          </p:cNvSpPr>
          <p:nvPr>
            <p:ph idx="1"/>
          </p:nvPr>
        </p:nvSpPr>
        <p:spPr/>
        <p:txBody>
          <a:bodyPr>
            <a:normAutofit lnSpcReduction="10000"/>
          </a:bodyPr>
          <a:lstStyle/>
          <a:p>
            <a:r>
              <a:rPr lang="en-US" b="0" i="0" dirty="0">
                <a:solidFill>
                  <a:srgbClr val="373E3F"/>
                </a:solidFill>
                <a:effectLst/>
                <a:latin typeface="-apple-system"/>
              </a:rPr>
              <a:t>It is used to set response values such as header and status control. It simply allows us to work with HTTP protocol. It represents HTTP response messages that encapsulate data and status code. </a:t>
            </a:r>
          </a:p>
          <a:p>
            <a:pPr marL="457200" lvl="1" indent="0">
              <a:buNone/>
            </a:pPr>
            <a:r>
              <a:rPr lang="en-IN" sz="1900" b="0" i="0" dirty="0">
                <a:solidFill>
                  <a:srgbClr val="444444"/>
                </a:solidFill>
                <a:effectLst/>
                <a:latin typeface="Courier New" panose="02070309020205020404" pitchFamily="49" charset="0"/>
              </a:rPr>
              <a:t>// </a:t>
            </a:r>
            <a:r>
              <a:rPr lang="en-IN" sz="1900" b="0" i="0" dirty="0" err="1">
                <a:solidFill>
                  <a:srgbClr val="444444"/>
                </a:solidFill>
                <a:effectLst/>
                <a:latin typeface="Courier New" panose="02070309020205020404" pitchFamily="49" charset="0"/>
              </a:rPr>
              <a:t>GetEmployee</a:t>
            </a:r>
            <a:r>
              <a:rPr lang="en-IN" sz="1900" b="0" i="0" dirty="0">
                <a:solidFill>
                  <a:srgbClr val="444444"/>
                </a:solidFill>
                <a:effectLst/>
                <a:latin typeface="Courier New" panose="02070309020205020404" pitchFamily="49" charset="0"/>
              </a:rPr>
              <a:t> action </a:t>
            </a:r>
          </a:p>
          <a:p>
            <a:pPr marL="457200" lvl="1" indent="0">
              <a:buNone/>
            </a:pPr>
            <a:r>
              <a:rPr lang="en-IN" sz="1900" b="0" i="0" dirty="0">
                <a:solidFill>
                  <a:srgbClr val="444444"/>
                </a:solidFill>
                <a:effectLst/>
                <a:latin typeface="Courier New" panose="02070309020205020404" pitchFamily="49" charset="0"/>
              </a:rPr>
              <a:t>public </a:t>
            </a:r>
            <a:r>
              <a:rPr lang="en-IN" sz="1900" b="0" i="0" dirty="0" err="1">
                <a:solidFill>
                  <a:srgbClr val="444444"/>
                </a:solidFill>
                <a:effectLst/>
                <a:latin typeface="Courier New" panose="02070309020205020404" pitchFamily="49" charset="0"/>
              </a:rPr>
              <a:t>HttpResponseMessage</a:t>
            </a:r>
            <a:r>
              <a:rPr lang="en-IN" sz="1900" b="0" i="0" dirty="0">
                <a:solidFill>
                  <a:srgbClr val="444444"/>
                </a:solidFill>
                <a:effectLst/>
                <a:latin typeface="Courier New" panose="02070309020205020404" pitchFamily="49" charset="0"/>
              </a:rPr>
              <a:t> </a:t>
            </a:r>
            <a:r>
              <a:rPr lang="en-IN" sz="1900" b="0" i="0" dirty="0" err="1">
                <a:solidFill>
                  <a:srgbClr val="444444"/>
                </a:solidFill>
                <a:effectLst/>
                <a:latin typeface="Courier New" panose="02070309020205020404" pitchFamily="49" charset="0"/>
              </a:rPr>
              <a:t>GetEmployee</a:t>
            </a:r>
            <a:r>
              <a:rPr lang="en-IN" sz="1900" b="0" i="0" dirty="0">
                <a:solidFill>
                  <a:srgbClr val="444444"/>
                </a:solidFill>
                <a:effectLst/>
                <a:latin typeface="Courier New" panose="02070309020205020404" pitchFamily="49" charset="0"/>
              </a:rPr>
              <a:t>(int id) </a:t>
            </a:r>
          </a:p>
          <a:p>
            <a:pPr marL="457200" lvl="1" indent="0">
              <a:buNone/>
            </a:pPr>
            <a:r>
              <a:rPr lang="en-IN" sz="1900" b="0" i="0" dirty="0">
                <a:solidFill>
                  <a:srgbClr val="444444"/>
                </a:solidFill>
                <a:effectLst/>
                <a:latin typeface="Courier New" panose="02070309020205020404" pitchFamily="49" charset="0"/>
              </a:rPr>
              <a:t>{ </a:t>
            </a:r>
          </a:p>
          <a:p>
            <a:pPr marL="914400" lvl="2" indent="0">
              <a:buNone/>
            </a:pPr>
            <a:r>
              <a:rPr lang="en-IN" sz="1500" b="0" i="0" dirty="0">
                <a:solidFill>
                  <a:srgbClr val="444444"/>
                </a:solidFill>
                <a:effectLst/>
                <a:latin typeface="Courier New" panose="02070309020205020404" pitchFamily="49" charset="0"/>
              </a:rPr>
              <a:t>Employee emp = </a:t>
            </a:r>
            <a:r>
              <a:rPr lang="en-IN" sz="1500" b="0" i="0" dirty="0" err="1">
                <a:solidFill>
                  <a:srgbClr val="444444"/>
                </a:solidFill>
                <a:effectLst/>
                <a:latin typeface="Courier New" panose="02070309020205020404" pitchFamily="49" charset="0"/>
              </a:rPr>
              <a:t>EmployeeContext.Employees.Where</a:t>
            </a:r>
            <a:r>
              <a:rPr lang="en-IN" sz="1500" b="0" i="0" dirty="0">
                <a:solidFill>
                  <a:srgbClr val="444444"/>
                </a:solidFill>
                <a:effectLst/>
                <a:latin typeface="Courier New" panose="02070309020205020404" pitchFamily="49" charset="0"/>
              </a:rPr>
              <a:t>(e =&gt; </a:t>
            </a:r>
            <a:r>
              <a:rPr lang="en-IN" sz="1500" b="0" i="0" dirty="0" err="1">
                <a:solidFill>
                  <a:srgbClr val="444444"/>
                </a:solidFill>
                <a:effectLst/>
                <a:latin typeface="Courier New" panose="02070309020205020404" pitchFamily="49" charset="0"/>
              </a:rPr>
              <a:t>e.Id</a:t>
            </a:r>
            <a:r>
              <a:rPr lang="en-IN" sz="1500" b="0" i="0" dirty="0">
                <a:solidFill>
                  <a:srgbClr val="444444"/>
                </a:solidFill>
                <a:effectLst/>
                <a:latin typeface="Courier New" panose="02070309020205020404" pitchFamily="49" charset="0"/>
              </a:rPr>
              <a:t> == id).</a:t>
            </a:r>
            <a:r>
              <a:rPr lang="en-IN" sz="1500" b="0" i="0" dirty="0" err="1">
                <a:solidFill>
                  <a:srgbClr val="444444"/>
                </a:solidFill>
                <a:effectLst/>
                <a:latin typeface="Courier New" panose="02070309020205020404" pitchFamily="49" charset="0"/>
              </a:rPr>
              <a:t>FirstOrDefault</a:t>
            </a:r>
            <a:r>
              <a:rPr lang="en-IN" sz="1500" b="0" i="0" dirty="0">
                <a:solidFill>
                  <a:srgbClr val="444444"/>
                </a:solidFill>
                <a:effectLst/>
                <a:latin typeface="Courier New" panose="02070309020205020404" pitchFamily="49" charset="0"/>
              </a:rPr>
              <a:t>(); </a:t>
            </a:r>
          </a:p>
          <a:p>
            <a:pPr marL="914400" lvl="2" indent="0">
              <a:buNone/>
            </a:pPr>
            <a:r>
              <a:rPr lang="en-IN" sz="1500" b="0" i="0" dirty="0">
                <a:solidFill>
                  <a:srgbClr val="444444"/>
                </a:solidFill>
                <a:effectLst/>
                <a:latin typeface="Courier New" panose="02070309020205020404" pitchFamily="49" charset="0"/>
              </a:rPr>
              <a:t>if (emp != null) { </a:t>
            </a:r>
          </a:p>
          <a:p>
            <a:pPr marL="1371600" lvl="3" indent="0">
              <a:buNone/>
            </a:pPr>
            <a:r>
              <a:rPr lang="en-IN" sz="1300" b="0" i="0" dirty="0">
                <a:solidFill>
                  <a:srgbClr val="444444"/>
                </a:solidFill>
                <a:effectLst/>
                <a:latin typeface="Courier New" panose="02070309020205020404" pitchFamily="49" charset="0"/>
              </a:rPr>
              <a:t>return </a:t>
            </a:r>
            <a:r>
              <a:rPr lang="en-IN" sz="1300" b="0" i="0" dirty="0" err="1">
                <a:solidFill>
                  <a:srgbClr val="444444"/>
                </a:solidFill>
                <a:effectLst/>
                <a:latin typeface="Courier New" panose="02070309020205020404" pitchFamily="49" charset="0"/>
              </a:rPr>
              <a:t>Request.CreateResponse</a:t>
            </a:r>
            <a:r>
              <a:rPr lang="en-IN" sz="1300" b="0" i="0" dirty="0">
                <a:solidFill>
                  <a:srgbClr val="444444"/>
                </a:solidFill>
                <a:effectLst/>
                <a:latin typeface="Courier New" panose="02070309020205020404" pitchFamily="49" charset="0"/>
              </a:rPr>
              <a:t>&lt;Employee&gt;(</a:t>
            </a:r>
            <a:r>
              <a:rPr lang="en-IN" sz="1300" b="0" i="0" dirty="0" err="1">
                <a:solidFill>
                  <a:srgbClr val="444444"/>
                </a:solidFill>
                <a:effectLst/>
                <a:latin typeface="Courier New" panose="02070309020205020404" pitchFamily="49" charset="0"/>
              </a:rPr>
              <a:t>HttpStatusCode.OK</a:t>
            </a:r>
            <a:r>
              <a:rPr lang="en-IN" sz="1300" b="0" i="0" dirty="0">
                <a:solidFill>
                  <a:srgbClr val="444444"/>
                </a:solidFill>
                <a:effectLst/>
                <a:latin typeface="Courier New" panose="02070309020205020404" pitchFamily="49" charset="0"/>
              </a:rPr>
              <a:t>, emp); </a:t>
            </a:r>
          </a:p>
          <a:p>
            <a:pPr marL="914400" lvl="2" indent="0">
              <a:buNone/>
            </a:pPr>
            <a:r>
              <a:rPr lang="en-IN" sz="1500" b="0" i="0" dirty="0">
                <a:solidFill>
                  <a:srgbClr val="444444"/>
                </a:solidFill>
                <a:effectLst/>
                <a:latin typeface="Courier New" panose="02070309020205020404" pitchFamily="49" charset="0"/>
              </a:rPr>
              <a:t>} else </a:t>
            </a:r>
          </a:p>
          <a:p>
            <a:pPr marL="914400" lvl="2" indent="0">
              <a:buNone/>
            </a:pPr>
            <a:r>
              <a:rPr lang="en-IN" sz="1500" b="0" i="0" dirty="0">
                <a:solidFill>
                  <a:srgbClr val="444444"/>
                </a:solidFill>
                <a:effectLst/>
                <a:latin typeface="Courier New" panose="02070309020205020404" pitchFamily="49" charset="0"/>
              </a:rPr>
              <a:t>{ </a:t>
            </a:r>
          </a:p>
          <a:p>
            <a:pPr marL="1371600" lvl="3" indent="0">
              <a:buNone/>
            </a:pPr>
            <a:r>
              <a:rPr lang="en-IN" sz="1300" b="0" i="0" dirty="0">
                <a:solidFill>
                  <a:srgbClr val="444444"/>
                </a:solidFill>
                <a:effectLst/>
                <a:latin typeface="Courier New" panose="02070309020205020404" pitchFamily="49" charset="0"/>
              </a:rPr>
              <a:t>return </a:t>
            </a:r>
            <a:r>
              <a:rPr lang="en-IN" sz="1300" b="0" i="0" dirty="0" err="1">
                <a:solidFill>
                  <a:srgbClr val="444444"/>
                </a:solidFill>
                <a:effectLst/>
                <a:latin typeface="Courier New" panose="02070309020205020404" pitchFamily="49" charset="0"/>
              </a:rPr>
              <a:t>Request.CreateErrorResponse</a:t>
            </a:r>
            <a:r>
              <a:rPr lang="en-IN" sz="1300" b="0" i="0" dirty="0">
                <a:solidFill>
                  <a:srgbClr val="444444"/>
                </a:solidFill>
                <a:effectLst/>
                <a:latin typeface="Courier New" panose="02070309020205020404" pitchFamily="49" charset="0"/>
              </a:rPr>
              <a:t>(</a:t>
            </a:r>
            <a:r>
              <a:rPr lang="en-IN" sz="1300" b="0" i="0" dirty="0" err="1">
                <a:solidFill>
                  <a:srgbClr val="444444"/>
                </a:solidFill>
                <a:effectLst/>
                <a:latin typeface="Courier New" panose="02070309020205020404" pitchFamily="49" charset="0"/>
              </a:rPr>
              <a:t>HttpStatusCode.NotFound</a:t>
            </a:r>
            <a:r>
              <a:rPr lang="en-IN" sz="1300" b="0" i="0" dirty="0">
                <a:solidFill>
                  <a:srgbClr val="444444"/>
                </a:solidFill>
                <a:effectLst/>
                <a:latin typeface="Courier New" panose="02070309020205020404" pitchFamily="49" charset="0"/>
              </a:rPr>
              <a:t>, "Employee Not Found"); </a:t>
            </a:r>
          </a:p>
          <a:p>
            <a:pPr marL="914400" lvl="2" indent="0">
              <a:buNone/>
            </a:pPr>
            <a:r>
              <a:rPr lang="en-IN" sz="1500" b="0" i="0" dirty="0">
                <a:solidFill>
                  <a:srgbClr val="444444"/>
                </a:solidFill>
                <a:effectLst/>
                <a:latin typeface="Courier New" panose="02070309020205020404" pitchFamily="49" charset="0"/>
              </a:rPr>
              <a:t>} </a:t>
            </a:r>
          </a:p>
          <a:p>
            <a:pPr marL="457200" lvl="1" indent="0">
              <a:buNone/>
            </a:pPr>
            <a:r>
              <a:rPr lang="en-IN" sz="1900" b="0" i="0" dirty="0">
                <a:solidFill>
                  <a:srgbClr val="444444"/>
                </a:solidFill>
                <a:effectLst/>
                <a:latin typeface="Courier New" panose="02070309020205020404" pitchFamily="49" charset="0"/>
              </a:rPr>
              <a:t>}</a:t>
            </a:r>
            <a:endParaRPr lang="en-IN" sz="1900" dirty="0"/>
          </a:p>
        </p:txBody>
      </p:sp>
    </p:spTree>
    <p:extLst>
      <p:ext uri="{BB962C8B-B14F-4D97-AF65-F5344CB8AC3E}">
        <p14:creationId xmlns:p14="http://schemas.microsoft.com/office/powerpoint/2010/main" val="2095209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9300-E926-68EB-4EF5-48504856F1FA}"/>
              </a:ext>
            </a:extLst>
          </p:cNvPr>
          <p:cNvSpPr>
            <a:spLocks noGrp="1"/>
          </p:cNvSpPr>
          <p:nvPr>
            <p:ph type="title"/>
          </p:nvPr>
        </p:nvSpPr>
        <p:spPr/>
        <p:txBody>
          <a:bodyPr>
            <a:normAutofit/>
          </a:bodyPr>
          <a:lstStyle/>
          <a:p>
            <a:r>
              <a:rPr lang="en-US" b="1" i="0" dirty="0">
                <a:solidFill>
                  <a:srgbClr val="515151"/>
                </a:solidFill>
                <a:effectLst/>
                <a:latin typeface="-apple-system"/>
              </a:rPr>
              <a:t>What is the difference between </a:t>
            </a:r>
            <a:r>
              <a:rPr lang="en-US" b="1" i="0" dirty="0" err="1">
                <a:solidFill>
                  <a:srgbClr val="515151"/>
                </a:solidFill>
                <a:effectLst/>
                <a:latin typeface="-apple-system"/>
              </a:rPr>
              <a:t>ApiController</a:t>
            </a:r>
            <a:r>
              <a:rPr lang="en-US" b="1" i="0" dirty="0">
                <a:solidFill>
                  <a:srgbClr val="515151"/>
                </a:solidFill>
                <a:effectLst/>
                <a:latin typeface="-apple-system"/>
              </a:rPr>
              <a:t> and Controller?</a:t>
            </a:r>
            <a:endParaRPr lang="en-IN" dirty="0"/>
          </a:p>
        </p:txBody>
      </p:sp>
      <p:sp>
        <p:nvSpPr>
          <p:cNvPr id="3" name="Content Placeholder 2">
            <a:extLst>
              <a:ext uri="{FF2B5EF4-FFF2-40B4-BE49-F238E27FC236}">
                <a16:creationId xmlns:a16="http://schemas.microsoft.com/office/drawing/2014/main" id="{E9D3DC8A-5E9C-8A57-13B6-40DB3913308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7861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F2CA-115A-D845-4C44-168F870D1E17}"/>
              </a:ext>
            </a:extLst>
          </p:cNvPr>
          <p:cNvSpPr>
            <a:spLocks noGrp="1"/>
          </p:cNvSpPr>
          <p:nvPr>
            <p:ph type="title"/>
          </p:nvPr>
        </p:nvSpPr>
        <p:spPr/>
        <p:txBody>
          <a:bodyPr>
            <a:normAutofit/>
          </a:bodyPr>
          <a:lstStyle/>
          <a:p>
            <a:r>
              <a:rPr lang="en-US" b="1" i="0" dirty="0">
                <a:solidFill>
                  <a:srgbClr val="515151"/>
                </a:solidFill>
                <a:effectLst/>
                <a:latin typeface="-apple-system"/>
              </a:rPr>
              <a:t>What are the main return types supported in ASP. Net Web API?</a:t>
            </a:r>
            <a:endParaRPr lang="en-IN" dirty="0"/>
          </a:p>
        </p:txBody>
      </p:sp>
      <p:sp>
        <p:nvSpPr>
          <p:cNvPr id="3" name="Content Placeholder 2">
            <a:extLst>
              <a:ext uri="{FF2B5EF4-FFF2-40B4-BE49-F238E27FC236}">
                <a16:creationId xmlns:a16="http://schemas.microsoft.com/office/drawing/2014/main" id="{FE176E49-B5C9-F6F5-79C6-7C961FE5D8DC}"/>
              </a:ext>
            </a:extLst>
          </p:cNvPr>
          <p:cNvSpPr>
            <a:spLocks noGrp="1"/>
          </p:cNvSpPr>
          <p:nvPr>
            <p:ph idx="1"/>
          </p:nvPr>
        </p:nvSpPr>
        <p:spPr/>
        <p:txBody>
          <a:bodyPr/>
          <a:lstStyle/>
          <a:p>
            <a:pPr algn="l"/>
            <a:r>
              <a:rPr lang="en-US" b="0" i="0" dirty="0">
                <a:solidFill>
                  <a:srgbClr val="373E3F"/>
                </a:solidFill>
                <a:effectLst/>
                <a:latin typeface="-apple-system"/>
              </a:rPr>
              <a:t>It supports the following return types:</a:t>
            </a:r>
          </a:p>
          <a:p>
            <a:pPr lvl="1"/>
            <a:r>
              <a:rPr lang="en-US" b="0" i="0" dirty="0" err="1">
                <a:solidFill>
                  <a:srgbClr val="515151"/>
                </a:solidFill>
                <a:effectLst/>
                <a:latin typeface="-apple-system"/>
              </a:rPr>
              <a:t>HttpResponseMessage</a:t>
            </a:r>
            <a:endParaRPr lang="en-US" b="0" i="0" dirty="0">
              <a:solidFill>
                <a:srgbClr val="515151"/>
              </a:solidFill>
              <a:effectLst/>
              <a:latin typeface="-apple-system"/>
            </a:endParaRPr>
          </a:p>
          <a:p>
            <a:pPr lvl="1"/>
            <a:r>
              <a:rPr lang="en-US" b="0" i="0" dirty="0" err="1">
                <a:solidFill>
                  <a:srgbClr val="515151"/>
                </a:solidFill>
                <a:effectLst/>
                <a:latin typeface="-apple-system"/>
              </a:rPr>
              <a:t>IHttpActionResult</a:t>
            </a:r>
            <a:endParaRPr lang="en-US" b="0" i="0" dirty="0">
              <a:solidFill>
                <a:srgbClr val="515151"/>
              </a:solidFill>
              <a:effectLst/>
              <a:latin typeface="-apple-system"/>
            </a:endParaRPr>
          </a:p>
          <a:p>
            <a:pPr lvl="1"/>
            <a:r>
              <a:rPr lang="en-US" b="0" i="0" dirty="0">
                <a:solidFill>
                  <a:srgbClr val="515151"/>
                </a:solidFill>
                <a:effectLst/>
                <a:latin typeface="-apple-system"/>
              </a:rPr>
              <a:t>Void</a:t>
            </a:r>
          </a:p>
          <a:p>
            <a:pPr lvl="1"/>
            <a:r>
              <a:rPr lang="en-US" b="0" i="0" dirty="0">
                <a:solidFill>
                  <a:srgbClr val="515151"/>
                </a:solidFill>
                <a:effectLst/>
                <a:latin typeface="-apple-system"/>
              </a:rPr>
              <a:t>Other types such as string, int, etc.</a:t>
            </a:r>
          </a:p>
          <a:p>
            <a:endParaRPr lang="en-IN" dirty="0"/>
          </a:p>
        </p:txBody>
      </p:sp>
    </p:spTree>
    <p:extLst>
      <p:ext uri="{BB962C8B-B14F-4D97-AF65-F5344CB8AC3E}">
        <p14:creationId xmlns:p14="http://schemas.microsoft.com/office/powerpoint/2010/main" val="2145939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8277-8D64-5A62-6C47-B58E512348F1}"/>
              </a:ext>
            </a:extLst>
          </p:cNvPr>
          <p:cNvSpPr>
            <a:spLocks noGrp="1"/>
          </p:cNvSpPr>
          <p:nvPr>
            <p:ph type="title"/>
          </p:nvPr>
        </p:nvSpPr>
        <p:spPr/>
        <p:txBody>
          <a:bodyPr/>
          <a:lstStyle/>
          <a:p>
            <a:r>
              <a:rPr lang="en-US" b="1" i="0" dirty="0">
                <a:solidFill>
                  <a:srgbClr val="515151"/>
                </a:solidFill>
                <a:effectLst/>
                <a:latin typeface="-apple-system"/>
              </a:rPr>
              <a:t>What is ASP.NET Web API routing?</a:t>
            </a:r>
            <a:endParaRPr lang="en-IN" dirty="0"/>
          </a:p>
        </p:txBody>
      </p:sp>
      <p:sp>
        <p:nvSpPr>
          <p:cNvPr id="3" name="Content Placeholder 2">
            <a:extLst>
              <a:ext uri="{FF2B5EF4-FFF2-40B4-BE49-F238E27FC236}">
                <a16:creationId xmlns:a16="http://schemas.microsoft.com/office/drawing/2014/main" id="{9ABF9ADA-62B4-E79F-1FDF-ABEC41EACB05}"/>
              </a:ext>
            </a:extLst>
          </p:cNvPr>
          <p:cNvSpPr>
            <a:spLocks noGrp="1"/>
          </p:cNvSpPr>
          <p:nvPr>
            <p:ph idx="1"/>
          </p:nvPr>
        </p:nvSpPr>
        <p:spPr/>
        <p:txBody>
          <a:bodyPr>
            <a:normAutofit fontScale="85000" lnSpcReduction="10000"/>
          </a:bodyPr>
          <a:lstStyle/>
          <a:p>
            <a:r>
              <a:rPr lang="en-US" b="0" i="0" dirty="0">
                <a:solidFill>
                  <a:srgbClr val="373E3F"/>
                </a:solidFill>
                <a:effectLst/>
                <a:latin typeface="-apple-system"/>
              </a:rPr>
              <a:t>Routing is the most important part of ASP.NET Web API. Routing is a way how Web API matches a URI to an action. It is basically a process that decides which action and controller should be called. The controller is basically a class that handles all HTTP requests. All public methods of controllers are basically known as action methods or just actions. Whenever a Web API framework receives any type of request, it routes that request to action. </a:t>
            </a:r>
          </a:p>
          <a:p>
            <a:r>
              <a:rPr lang="en-US" b="0" i="0" dirty="0">
                <a:solidFill>
                  <a:srgbClr val="373E3F"/>
                </a:solidFill>
                <a:effectLst/>
                <a:latin typeface="-apple-system"/>
              </a:rPr>
              <a:t>There are basically two ways to implement routing in Web API as given below:</a:t>
            </a:r>
            <a:br>
              <a:rPr lang="en-US" dirty="0"/>
            </a:br>
            <a:r>
              <a:rPr lang="en-US" b="1" i="0" dirty="0">
                <a:solidFill>
                  <a:srgbClr val="373E3F"/>
                </a:solidFill>
                <a:effectLst/>
                <a:latin typeface="-apple-system"/>
              </a:rPr>
              <a:t>Convention-based routing</a:t>
            </a:r>
            <a:r>
              <a:rPr lang="en-US" b="0" i="0" dirty="0">
                <a:solidFill>
                  <a:srgbClr val="373E3F"/>
                </a:solidFill>
                <a:effectLst/>
                <a:latin typeface="-apple-system"/>
              </a:rPr>
              <a:t>: Web API supports convention-based routing. In this type of routing, Web API uses route templates to select which controller and action method to execute. </a:t>
            </a:r>
            <a:br>
              <a:rPr lang="en-US" dirty="0"/>
            </a:br>
            <a:br>
              <a:rPr lang="en-US" dirty="0"/>
            </a:br>
            <a:r>
              <a:rPr lang="en-US" b="1" i="0" dirty="0">
                <a:solidFill>
                  <a:srgbClr val="373E3F"/>
                </a:solidFill>
                <a:effectLst/>
                <a:latin typeface="-apple-system"/>
              </a:rPr>
              <a:t>Attribute-based routing</a:t>
            </a:r>
            <a:r>
              <a:rPr lang="en-US" b="0" i="0" dirty="0">
                <a:solidFill>
                  <a:srgbClr val="373E3F"/>
                </a:solidFill>
                <a:effectLst/>
                <a:latin typeface="-apple-system"/>
              </a:rPr>
              <a:t>: Web API 2 generally supports a new type of routing known as attribute routing. As the name suggests, it uses attributes to define routes. It is the ability to add routes to the route table via attributes. </a:t>
            </a:r>
            <a:endParaRPr lang="en-IN" dirty="0"/>
          </a:p>
        </p:txBody>
      </p:sp>
    </p:spTree>
    <p:extLst>
      <p:ext uri="{BB962C8B-B14F-4D97-AF65-F5344CB8AC3E}">
        <p14:creationId xmlns:p14="http://schemas.microsoft.com/office/powerpoint/2010/main" val="2066692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4E09-CFC8-8449-87BF-544BF9223661}"/>
              </a:ext>
            </a:extLst>
          </p:cNvPr>
          <p:cNvSpPr>
            <a:spLocks noGrp="1"/>
          </p:cNvSpPr>
          <p:nvPr>
            <p:ph type="title"/>
          </p:nvPr>
        </p:nvSpPr>
        <p:spPr/>
        <p:txBody>
          <a:bodyPr/>
          <a:lstStyle/>
          <a:p>
            <a:r>
              <a:rPr lang="en-US" b="1" i="0" dirty="0">
                <a:solidFill>
                  <a:srgbClr val="515151"/>
                </a:solidFill>
                <a:effectLst/>
                <a:latin typeface="-apple-system"/>
              </a:rPr>
              <a:t>HOW to secure ASP.NET Web API?</a:t>
            </a:r>
            <a:endParaRPr lang="en-IN" dirty="0"/>
          </a:p>
        </p:txBody>
      </p:sp>
      <p:sp>
        <p:nvSpPr>
          <p:cNvPr id="3" name="Content Placeholder 2">
            <a:extLst>
              <a:ext uri="{FF2B5EF4-FFF2-40B4-BE49-F238E27FC236}">
                <a16:creationId xmlns:a16="http://schemas.microsoft.com/office/drawing/2014/main" id="{368E02F8-DC08-A9CC-697E-C4169B7B13AE}"/>
              </a:ext>
            </a:extLst>
          </p:cNvPr>
          <p:cNvSpPr>
            <a:spLocks noGrp="1"/>
          </p:cNvSpPr>
          <p:nvPr>
            <p:ph idx="1"/>
          </p:nvPr>
        </p:nvSpPr>
        <p:spPr/>
        <p:txBody>
          <a:bodyPr>
            <a:normAutofit fontScale="85000" lnSpcReduction="20000"/>
          </a:bodyPr>
          <a:lstStyle/>
          <a:p>
            <a:r>
              <a:rPr lang="en-US" b="0" i="0" dirty="0">
                <a:solidFill>
                  <a:srgbClr val="373E3F"/>
                </a:solidFill>
                <a:effectLst/>
                <a:latin typeface="-apple-system"/>
              </a:rPr>
              <a:t>Web API has become key to programming web-based interactions. It can be accessed by anyone who knows the URL. Therefore, they have become targets for hackers. One needs to secure Web API by controlling Web API and by deciding who can and who cannot have access to Web API. There are basically two ways or techniques that make our Web API more secure. </a:t>
            </a:r>
            <a:br>
              <a:rPr lang="en-US" dirty="0"/>
            </a:br>
            <a:br>
              <a:rPr lang="en-US" dirty="0"/>
            </a:br>
            <a:r>
              <a:rPr lang="en-US" b="1" i="0" dirty="0">
                <a:solidFill>
                  <a:srgbClr val="373E3F"/>
                </a:solidFill>
                <a:effectLst/>
                <a:latin typeface="-apple-system"/>
              </a:rPr>
              <a:t>Authentication:</a:t>
            </a:r>
            <a:r>
              <a:rPr lang="en-US" b="0" i="0" dirty="0">
                <a:solidFill>
                  <a:srgbClr val="373E3F"/>
                </a:solidFill>
                <a:effectLst/>
                <a:latin typeface="-apple-system"/>
              </a:rPr>
              <a:t> It is a process that helps to identify and check users by their credentials such as password, username, etc. To have access to the web API, firstly user credentials are needed to be passed in the request header. If user credentials are not passed into the request header, then the server returns 401 status code (unauthorized). The best authentication to be used is OAuth 2.0. </a:t>
            </a:r>
            <a:br>
              <a:rPr lang="en-US" dirty="0"/>
            </a:br>
            <a:br>
              <a:rPr lang="en-US" dirty="0"/>
            </a:br>
            <a:r>
              <a:rPr lang="en-US" b="1" i="0" dirty="0">
                <a:solidFill>
                  <a:srgbClr val="373E3F"/>
                </a:solidFill>
                <a:effectLst/>
                <a:latin typeface="-apple-system"/>
              </a:rPr>
              <a:t>Authorization:</a:t>
            </a:r>
            <a:r>
              <a:rPr lang="en-US" b="0" i="0" dirty="0">
                <a:solidFill>
                  <a:srgbClr val="373E3F"/>
                </a:solidFill>
                <a:effectLst/>
                <a:latin typeface="-apple-system"/>
              </a:rPr>
              <a:t> It is a process that helps to decide whether or not a user has access to perform an action. Authorization filters are used to implement authorization.</a:t>
            </a:r>
            <a:endParaRPr lang="en-IN" dirty="0"/>
          </a:p>
        </p:txBody>
      </p:sp>
    </p:spTree>
    <p:extLst>
      <p:ext uri="{BB962C8B-B14F-4D97-AF65-F5344CB8AC3E}">
        <p14:creationId xmlns:p14="http://schemas.microsoft.com/office/powerpoint/2010/main" val="1762206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6B6F-00C8-EAC8-B1D1-3A9C6DA686B6}"/>
              </a:ext>
            </a:extLst>
          </p:cNvPr>
          <p:cNvSpPr>
            <a:spLocks noGrp="1"/>
          </p:cNvSpPr>
          <p:nvPr>
            <p:ph type="title"/>
          </p:nvPr>
        </p:nvSpPr>
        <p:spPr/>
        <p:txBody>
          <a:bodyPr>
            <a:normAutofit/>
          </a:bodyPr>
          <a:lstStyle/>
          <a:p>
            <a:r>
              <a:rPr lang="en-US" b="1" i="0" dirty="0">
                <a:solidFill>
                  <a:srgbClr val="515151"/>
                </a:solidFill>
                <a:effectLst/>
                <a:latin typeface="-apple-system"/>
              </a:rPr>
              <a:t>What are Exception filters in ASP.NET Web API?</a:t>
            </a:r>
            <a:endParaRPr lang="en-IN" dirty="0"/>
          </a:p>
        </p:txBody>
      </p:sp>
      <p:sp>
        <p:nvSpPr>
          <p:cNvPr id="3" name="Content Placeholder 2">
            <a:extLst>
              <a:ext uri="{FF2B5EF4-FFF2-40B4-BE49-F238E27FC236}">
                <a16:creationId xmlns:a16="http://schemas.microsoft.com/office/drawing/2014/main" id="{B64A81BA-6EB4-ADE4-34CA-0E38508B0A2F}"/>
              </a:ext>
            </a:extLst>
          </p:cNvPr>
          <p:cNvSpPr>
            <a:spLocks noGrp="1"/>
          </p:cNvSpPr>
          <p:nvPr>
            <p:ph idx="1"/>
          </p:nvPr>
        </p:nvSpPr>
        <p:spPr/>
        <p:txBody>
          <a:bodyPr/>
          <a:lstStyle/>
          <a:p>
            <a:r>
              <a:rPr lang="en-US" b="0" i="0" dirty="0">
                <a:solidFill>
                  <a:srgbClr val="373E3F"/>
                </a:solidFill>
                <a:effectLst/>
                <a:latin typeface="-apple-system"/>
              </a:rPr>
              <a:t>Exception filter is generally used to handle all unhandled exceptions that are generated in web API. It implements </a:t>
            </a:r>
            <a:r>
              <a:rPr lang="en-US" b="0" i="0" dirty="0" err="1">
                <a:solidFill>
                  <a:srgbClr val="373E3F"/>
                </a:solidFill>
                <a:effectLst/>
                <a:latin typeface="-apple-system"/>
              </a:rPr>
              <a:t>IExceptionFilters</a:t>
            </a:r>
            <a:r>
              <a:rPr lang="en-US" b="0" i="0" dirty="0">
                <a:solidFill>
                  <a:srgbClr val="373E3F"/>
                </a:solidFill>
                <a:effectLst/>
                <a:latin typeface="-apple-system"/>
              </a:rPr>
              <a:t> interface. It is the easiest and most flexible to implement. This filter is executed whenever the controller method throws any unhandled exception at any stage that is not an </a:t>
            </a:r>
            <a:r>
              <a:rPr lang="en-US" b="0" i="0" dirty="0" err="1">
                <a:solidFill>
                  <a:srgbClr val="373E3F"/>
                </a:solidFill>
                <a:effectLst/>
                <a:latin typeface="-apple-system"/>
              </a:rPr>
              <a:t>HttpResponseExecption</a:t>
            </a:r>
            <a:r>
              <a:rPr lang="en-US" b="0" i="0" dirty="0">
                <a:solidFill>
                  <a:srgbClr val="373E3F"/>
                </a:solidFill>
                <a:effectLst/>
                <a:latin typeface="-apple-system"/>
              </a:rPr>
              <a:t> exception.</a:t>
            </a:r>
            <a:endParaRPr lang="en-IN" dirty="0"/>
          </a:p>
        </p:txBody>
      </p:sp>
    </p:spTree>
    <p:extLst>
      <p:ext uri="{BB962C8B-B14F-4D97-AF65-F5344CB8AC3E}">
        <p14:creationId xmlns:p14="http://schemas.microsoft.com/office/powerpoint/2010/main" val="4170912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DEF3-996A-790E-D611-4CB3ED0F3FAE}"/>
              </a:ext>
            </a:extLst>
          </p:cNvPr>
          <p:cNvSpPr>
            <a:spLocks noGrp="1"/>
          </p:cNvSpPr>
          <p:nvPr>
            <p:ph type="title"/>
          </p:nvPr>
        </p:nvSpPr>
        <p:spPr/>
        <p:txBody>
          <a:bodyPr>
            <a:normAutofit/>
          </a:bodyPr>
          <a:lstStyle/>
          <a:p>
            <a:r>
              <a:rPr lang="en-US" b="1" i="0" dirty="0">
                <a:solidFill>
                  <a:srgbClr val="515151"/>
                </a:solidFill>
                <a:effectLst/>
                <a:latin typeface="-apple-system"/>
              </a:rPr>
              <a:t> Which .NET framework supports ASP.NET Web API?</a:t>
            </a:r>
            <a:endParaRPr lang="en-IN" dirty="0"/>
          </a:p>
        </p:txBody>
      </p:sp>
      <p:sp>
        <p:nvSpPr>
          <p:cNvPr id="3" name="Content Placeholder 2">
            <a:extLst>
              <a:ext uri="{FF2B5EF4-FFF2-40B4-BE49-F238E27FC236}">
                <a16:creationId xmlns:a16="http://schemas.microsoft.com/office/drawing/2014/main" id="{8584C5B6-27AF-57B0-C010-955022836947}"/>
              </a:ext>
            </a:extLst>
          </p:cNvPr>
          <p:cNvSpPr>
            <a:spLocks noGrp="1"/>
          </p:cNvSpPr>
          <p:nvPr>
            <p:ph idx="1"/>
          </p:nvPr>
        </p:nvSpPr>
        <p:spPr/>
        <p:txBody>
          <a:bodyPr/>
          <a:lstStyle/>
          <a:p>
            <a:r>
              <a:rPr lang="en-US" b="0" i="0" dirty="0">
                <a:solidFill>
                  <a:srgbClr val="373E3F"/>
                </a:solidFill>
                <a:effectLst/>
                <a:latin typeface="-apple-system"/>
              </a:rPr>
              <a:t>NET Framework 4.0 generally supports the first version of ASP.NET Web API. After that, .NET Framework 4.5 supports the latest version of web API i.e., ASP.NET Web API 2.</a:t>
            </a:r>
            <a:endParaRPr lang="en-IN" dirty="0"/>
          </a:p>
        </p:txBody>
      </p:sp>
    </p:spTree>
    <p:extLst>
      <p:ext uri="{BB962C8B-B14F-4D97-AF65-F5344CB8AC3E}">
        <p14:creationId xmlns:p14="http://schemas.microsoft.com/office/powerpoint/2010/main" val="2077471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747D-EC5B-161D-0F53-EF933217BD1E}"/>
              </a:ext>
            </a:extLst>
          </p:cNvPr>
          <p:cNvSpPr>
            <a:spLocks noGrp="1"/>
          </p:cNvSpPr>
          <p:nvPr>
            <p:ph type="title"/>
          </p:nvPr>
        </p:nvSpPr>
        <p:spPr/>
        <p:txBody>
          <a:bodyPr/>
          <a:lstStyle/>
          <a:p>
            <a:r>
              <a:rPr lang="en-US" b="1" i="0" dirty="0">
                <a:solidFill>
                  <a:srgbClr val="515151"/>
                </a:solidFill>
                <a:effectLst/>
                <a:latin typeface="-apple-system"/>
              </a:rPr>
              <a:t>What is </a:t>
            </a:r>
            <a:r>
              <a:rPr lang="en-US" b="1" i="0" dirty="0" err="1">
                <a:solidFill>
                  <a:srgbClr val="515151"/>
                </a:solidFill>
                <a:effectLst/>
                <a:latin typeface="-apple-system"/>
              </a:rPr>
              <a:t>HttpConfiguration</a:t>
            </a:r>
            <a:r>
              <a:rPr lang="en-US" b="1" i="0" dirty="0">
                <a:solidFill>
                  <a:srgbClr val="515151"/>
                </a:solidFill>
                <a:effectLst/>
                <a:latin typeface="-apple-system"/>
              </a:rPr>
              <a:t> in Web API?</a:t>
            </a:r>
            <a:endParaRPr lang="en-IN" dirty="0"/>
          </a:p>
        </p:txBody>
      </p:sp>
      <p:sp>
        <p:nvSpPr>
          <p:cNvPr id="3" name="Content Placeholder 2">
            <a:extLst>
              <a:ext uri="{FF2B5EF4-FFF2-40B4-BE49-F238E27FC236}">
                <a16:creationId xmlns:a16="http://schemas.microsoft.com/office/drawing/2014/main" id="{A9524089-BC93-3E78-1979-B6B51A77E9AB}"/>
              </a:ext>
            </a:extLst>
          </p:cNvPr>
          <p:cNvSpPr>
            <a:spLocks noGrp="1"/>
          </p:cNvSpPr>
          <p:nvPr>
            <p:ph idx="1"/>
          </p:nvPr>
        </p:nvSpPr>
        <p:spPr/>
        <p:txBody>
          <a:bodyPr>
            <a:normAutofit fontScale="92500" lnSpcReduction="10000"/>
          </a:bodyPr>
          <a:lstStyle/>
          <a:p>
            <a:pPr algn="l"/>
            <a:r>
              <a:rPr lang="en-US" b="0" i="0" dirty="0">
                <a:solidFill>
                  <a:srgbClr val="373E3F"/>
                </a:solidFill>
                <a:effectLst/>
                <a:latin typeface="-apple-system"/>
              </a:rPr>
              <a:t>It is considered as the main class that includes different properties with help of which one can override the default behavior of Web API. </a:t>
            </a:r>
            <a:br>
              <a:rPr lang="en-US" b="0" i="0" dirty="0">
                <a:solidFill>
                  <a:srgbClr val="373E3F"/>
                </a:solidFill>
                <a:effectLst/>
                <a:latin typeface="-apple-system"/>
              </a:rPr>
            </a:br>
            <a:br>
              <a:rPr lang="en-US" b="0" i="0" dirty="0">
                <a:solidFill>
                  <a:srgbClr val="373E3F"/>
                </a:solidFill>
                <a:effectLst/>
                <a:latin typeface="-apple-system"/>
              </a:rPr>
            </a:br>
            <a:r>
              <a:rPr lang="en-US" b="0" i="0" dirty="0">
                <a:solidFill>
                  <a:srgbClr val="373E3F"/>
                </a:solidFill>
                <a:effectLst/>
                <a:latin typeface="-apple-system"/>
              </a:rPr>
              <a:t>Some properties are given below:</a:t>
            </a:r>
          </a:p>
          <a:p>
            <a:pPr algn="l">
              <a:buFont typeface="Arial" panose="020B0604020202020204" pitchFamily="34" charset="0"/>
              <a:buChar char="•"/>
            </a:pPr>
            <a:r>
              <a:rPr lang="en-US" b="1" i="0" dirty="0" err="1">
                <a:solidFill>
                  <a:srgbClr val="515151"/>
                </a:solidFill>
                <a:effectLst/>
                <a:latin typeface="-apple-system"/>
              </a:rPr>
              <a:t>DependencyResolver</a:t>
            </a:r>
            <a:r>
              <a:rPr lang="en-US" b="1" i="0" dirty="0">
                <a:solidFill>
                  <a:srgbClr val="515151"/>
                </a:solidFill>
                <a:effectLst/>
                <a:latin typeface="-apple-system"/>
              </a:rPr>
              <a:t>:</a:t>
            </a:r>
            <a:r>
              <a:rPr lang="en-US" b="0" i="0" dirty="0">
                <a:solidFill>
                  <a:srgbClr val="515151"/>
                </a:solidFill>
                <a:effectLst/>
                <a:latin typeface="-apple-system"/>
              </a:rPr>
              <a:t> It sets or gets a dependency resolver for dependency injection.</a:t>
            </a:r>
          </a:p>
          <a:p>
            <a:pPr algn="l">
              <a:buFont typeface="Arial" panose="020B0604020202020204" pitchFamily="34" charset="0"/>
              <a:buChar char="•"/>
            </a:pPr>
            <a:r>
              <a:rPr lang="en-US" b="1" i="0" dirty="0">
                <a:solidFill>
                  <a:srgbClr val="515151"/>
                </a:solidFill>
                <a:effectLst/>
                <a:latin typeface="-apple-system"/>
              </a:rPr>
              <a:t>Services: </a:t>
            </a:r>
            <a:r>
              <a:rPr lang="en-US" b="0" i="0" dirty="0">
                <a:solidFill>
                  <a:srgbClr val="515151"/>
                </a:solidFill>
                <a:effectLst/>
                <a:latin typeface="-apple-system"/>
              </a:rPr>
              <a:t>It gets web API services.</a:t>
            </a:r>
          </a:p>
          <a:p>
            <a:pPr algn="l">
              <a:buFont typeface="Arial" panose="020B0604020202020204" pitchFamily="34" charset="0"/>
              <a:buChar char="•"/>
            </a:pPr>
            <a:r>
              <a:rPr lang="en-US" b="1" i="0" dirty="0" err="1">
                <a:solidFill>
                  <a:srgbClr val="515151"/>
                </a:solidFill>
                <a:effectLst/>
                <a:latin typeface="-apple-system"/>
              </a:rPr>
              <a:t>ParameterBindingRules</a:t>
            </a:r>
            <a:r>
              <a:rPr lang="en-US" b="1" i="0" dirty="0">
                <a:solidFill>
                  <a:srgbClr val="515151"/>
                </a:solidFill>
                <a:effectLst/>
                <a:latin typeface="-apple-system"/>
              </a:rPr>
              <a:t>:</a:t>
            </a:r>
            <a:r>
              <a:rPr lang="en-US" b="0" i="0" dirty="0">
                <a:solidFill>
                  <a:srgbClr val="515151"/>
                </a:solidFill>
                <a:effectLst/>
                <a:latin typeface="-apple-system"/>
              </a:rPr>
              <a:t> It gets a collection of rules for how parameters should be bound.</a:t>
            </a:r>
          </a:p>
          <a:p>
            <a:pPr algn="l">
              <a:buFont typeface="Arial" panose="020B0604020202020204" pitchFamily="34" charset="0"/>
              <a:buChar char="•"/>
            </a:pPr>
            <a:r>
              <a:rPr lang="en-US" b="1" i="0" dirty="0" err="1">
                <a:solidFill>
                  <a:srgbClr val="515151"/>
                </a:solidFill>
                <a:effectLst/>
                <a:latin typeface="-apple-system"/>
              </a:rPr>
              <a:t>MessageHandlers</a:t>
            </a:r>
            <a:r>
              <a:rPr lang="en-US" b="1" i="0" dirty="0">
                <a:solidFill>
                  <a:srgbClr val="515151"/>
                </a:solidFill>
                <a:effectLst/>
                <a:latin typeface="-apple-system"/>
              </a:rPr>
              <a:t>:</a:t>
            </a:r>
            <a:r>
              <a:rPr lang="en-US" b="0" i="0" dirty="0">
                <a:solidFill>
                  <a:srgbClr val="515151"/>
                </a:solidFill>
                <a:effectLst/>
                <a:latin typeface="-apple-system"/>
              </a:rPr>
              <a:t>  It sets or gets message handlers.</a:t>
            </a:r>
          </a:p>
          <a:p>
            <a:pPr algn="l">
              <a:buFont typeface="Arial" panose="020B0604020202020204" pitchFamily="34" charset="0"/>
              <a:buChar char="•"/>
            </a:pPr>
            <a:r>
              <a:rPr lang="en-US" b="1" i="0" dirty="0">
                <a:solidFill>
                  <a:srgbClr val="515151"/>
                </a:solidFill>
                <a:effectLst/>
                <a:latin typeface="-apple-system"/>
              </a:rPr>
              <a:t>Formatters:</a:t>
            </a:r>
            <a:r>
              <a:rPr lang="en-US" b="0" i="0" dirty="0">
                <a:solidFill>
                  <a:srgbClr val="515151"/>
                </a:solidFill>
                <a:effectLst/>
                <a:latin typeface="-apple-system"/>
              </a:rPr>
              <a:t> It sets or gets media-type formatters</a:t>
            </a:r>
            <a:r>
              <a:rPr lang="en-IN" b="0" i="0" dirty="0">
                <a:solidFill>
                  <a:srgbClr val="515151"/>
                </a:solidFill>
                <a:effectLst/>
                <a:latin typeface="-apple-system"/>
              </a:rPr>
              <a:t>.</a:t>
            </a:r>
            <a:endParaRPr lang="en-US" b="0" i="0" dirty="0">
              <a:solidFill>
                <a:srgbClr val="515151"/>
              </a:solidFill>
              <a:effectLst/>
              <a:latin typeface="-apple-system"/>
            </a:endParaRPr>
          </a:p>
        </p:txBody>
      </p:sp>
    </p:spTree>
    <p:extLst>
      <p:ext uri="{BB962C8B-B14F-4D97-AF65-F5344CB8AC3E}">
        <p14:creationId xmlns:p14="http://schemas.microsoft.com/office/powerpoint/2010/main" val="98954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0E42D-1817-29C4-1B1C-5422BCF3207D}"/>
              </a:ext>
            </a:extLst>
          </p:cNvPr>
          <p:cNvSpPr>
            <a:spLocks noGrp="1"/>
          </p:cNvSpPr>
          <p:nvPr>
            <p:ph type="title"/>
          </p:nvPr>
        </p:nvSpPr>
        <p:spPr>
          <a:xfrm>
            <a:off x="838200" y="365125"/>
            <a:ext cx="10515600" cy="1325563"/>
          </a:xfrm>
        </p:spPr>
        <p:txBody>
          <a:bodyPr>
            <a:normAutofit/>
          </a:bodyPr>
          <a:lstStyle/>
          <a:p>
            <a:r>
              <a:rPr lang="en-US" sz="4300">
                <a:solidFill>
                  <a:srgbClr val="FFFFFF"/>
                </a:solidFill>
              </a:rPr>
              <a:t>What is the difference between ASP.NET Web API and WCF?</a:t>
            </a:r>
            <a:endParaRPr lang="en-IN" sz="4300">
              <a:solidFill>
                <a:srgbClr val="FFFFFF"/>
              </a:solidFill>
            </a:endParaRPr>
          </a:p>
        </p:txBody>
      </p:sp>
      <p:sp>
        <p:nvSpPr>
          <p:cNvPr id="3" name="Content Placeholder 2">
            <a:extLst>
              <a:ext uri="{FF2B5EF4-FFF2-40B4-BE49-F238E27FC236}">
                <a16:creationId xmlns:a16="http://schemas.microsoft.com/office/drawing/2014/main" id="{F6C4751A-8C64-0B91-9A03-29A3E3695F42}"/>
              </a:ext>
            </a:extLst>
          </p:cNvPr>
          <p:cNvSpPr>
            <a:spLocks noGrp="1"/>
          </p:cNvSpPr>
          <p:nvPr>
            <p:ph idx="1"/>
          </p:nvPr>
        </p:nvSpPr>
        <p:spPr>
          <a:xfrm>
            <a:off x="838200" y="2438400"/>
            <a:ext cx="10515600" cy="3738562"/>
          </a:xfrm>
        </p:spPr>
        <p:txBody>
          <a:bodyPr>
            <a:normAutofit/>
          </a:bodyPr>
          <a:lstStyle/>
          <a:p>
            <a:r>
              <a:rPr lang="en-US" sz="2000" b="0" i="0" u="none" strike="noStrike" dirty="0">
                <a:solidFill>
                  <a:srgbClr val="1E88E5"/>
                </a:solidFill>
                <a:effectLst/>
                <a:latin typeface="Segoe UI" panose="020B0502040204020203" pitchFamily="34" charset="0"/>
                <a:hlinkClick r:id="rId2"/>
              </a:rPr>
              <a:t>Web AP</a:t>
            </a:r>
            <a:r>
              <a:rPr lang="en-US" sz="2000" b="0" i="0" dirty="0">
                <a:solidFill>
                  <a:srgbClr val="161616"/>
                </a:solidFill>
                <a:effectLst/>
                <a:latin typeface="Segoe UI" panose="020B0502040204020203" pitchFamily="34" charset="0"/>
              </a:rPr>
              <a:t>I is a Framework to build HTTP Services that can reach a board of clients, including browsers, mobile, IoT Devices, etc. and provided an ideal platform for building RESTful applications. It is limited to HTTP based services. ASP.NET framework ships out with the .NET framework and is Open Source. </a:t>
            </a:r>
          </a:p>
          <a:p>
            <a:r>
              <a:rPr lang="en-US" sz="2000" b="0" i="0" dirty="0">
                <a:solidFill>
                  <a:srgbClr val="161616"/>
                </a:solidFill>
                <a:effectLst/>
                <a:latin typeface="Segoe UI" panose="020B0502040204020203" pitchFamily="34" charset="0"/>
              </a:rPr>
              <a:t>WCF i.e. Windows Communication Foundation is a framework used for building Service Oriented applications (SOA) and supports multiple transport protocol like HTTP, TCP, MSMQ, etc. It supports multiple protocols like HTTP, TCP, Named Pipes, MSMQ, etc. WCF ships out with the .NET Framework. Both Web API and WCF can be self-hosted or can be hosted on the IIS Server.</a:t>
            </a:r>
            <a:endParaRPr lang="en-IN" sz="2000" dirty="0"/>
          </a:p>
        </p:txBody>
      </p:sp>
    </p:spTree>
    <p:extLst>
      <p:ext uri="{BB962C8B-B14F-4D97-AF65-F5344CB8AC3E}">
        <p14:creationId xmlns:p14="http://schemas.microsoft.com/office/powerpoint/2010/main" val="2765220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9A6A-D3EC-32F2-5597-434C87ED2A9B}"/>
              </a:ext>
            </a:extLst>
          </p:cNvPr>
          <p:cNvSpPr>
            <a:spLocks noGrp="1"/>
          </p:cNvSpPr>
          <p:nvPr>
            <p:ph type="title"/>
          </p:nvPr>
        </p:nvSpPr>
        <p:spPr/>
        <p:txBody>
          <a:bodyPr/>
          <a:lstStyle/>
          <a:p>
            <a:r>
              <a:rPr lang="en-IN" dirty="0"/>
              <a:t>WSDL(</a:t>
            </a:r>
            <a:r>
              <a:rPr lang="en-IN" b="0" i="0" dirty="0">
                <a:solidFill>
                  <a:srgbClr val="515151"/>
                </a:solidFill>
                <a:effectLst/>
                <a:latin typeface="-apple-system"/>
              </a:rPr>
              <a:t>Web Services Description Language</a:t>
            </a:r>
            <a:r>
              <a:rPr lang="en-IN" dirty="0"/>
              <a:t>)</a:t>
            </a:r>
          </a:p>
        </p:txBody>
      </p:sp>
      <p:sp>
        <p:nvSpPr>
          <p:cNvPr id="3" name="Content Placeholder 2">
            <a:extLst>
              <a:ext uri="{FF2B5EF4-FFF2-40B4-BE49-F238E27FC236}">
                <a16:creationId xmlns:a16="http://schemas.microsoft.com/office/drawing/2014/main" id="{66DAC643-81DD-AC51-9AC1-781561D504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04024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FF15-FDF2-7EB3-E4C2-C1B6FD6528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23B27ED-5CF8-EC27-2174-A202DD85585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1153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BA2F7-F42C-9480-C76B-64166860351C}"/>
              </a:ext>
            </a:extLst>
          </p:cNvPr>
          <p:cNvSpPr>
            <a:spLocks noGrp="1"/>
          </p:cNvSpPr>
          <p:nvPr>
            <p:ph type="title"/>
          </p:nvPr>
        </p:nvSpPr>
        <p:spPr>
          <a:xfrm>
            <a:off x="838200" y="365125"/>
            <a:ext cx="10515600" cy="1325563"/>
          </a:xfrm>
        </p:spPr>
        <p:txBody>
          <a:bodyPr>
            <a:normAutofit/>
          </a:bodyPr>
          <a:lstStyle/>
          <a:p>
            <a:r>
              <a:rPr lang="en-US" sz="4300">
                <a:solidFill>
                  <a:srgbClr val="FFFFFF"/>
                </a:solidFill>
              </a:rPr>
              <a:t>When to prefer ASP.NET Web API over WCF?</a:t>
            </a:r>
            <a:endParaRPr lang="en-IN" sz="4300">
              <a:solidFill>
                <a:srgbClr val="FFFFFF"/>
              </a:solidFill>
            </a:endParaRPr>
          </a:p>
        </p:txBody>
      </p:sp>
      <p:sp>
        <p:nvSpPr>
          <p:cNvPr id="3" name="Content Placeholder 2">
            <a:extLst>
              <a:ext uri="{FF2B5EF4-FFF2-40B4-BE49-F238E27FC236}">
                <a16:creationId xmlns:a16="http://schemas.microsoft.com/office/drawing/2014/main" id="{1A90507C-5689-90D1-15E5-4383303A16F7}"/>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It totally depends upon the requirement. Choose ASP.NET Web API is you want only HTTP based services only as Web API is a lightweight architecture and is good for the devices which have limited bandwidth. We can also create the REST services with the WCF, but that requires lots of configuration. In case, if you want a service that should support multiple transport protocol like HTTP, UDP, TCP, etc. then WCF will be a better option.</a:t>
            </a:r>
            <a:endParaRPr lang="en-IN" sz="2000" dirty="0"/>
          </a:p>
        </p:txBody>
      </p:sp>
    </p:spTree>
    <p:extLst>
      <p:ext uri="{BB962C8B-B14F-4D97-AF65-F5344CB8AC3E}">
        <p14:creationId xmlns:p14="http://schemas.microsoft.com/office/powerpoint/2010/main" val="262591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D85A1-CE43-BD14-BF98-C9C34209E82E}"/>
              </a:ext>
            </a:extLst>
          </p:cNvPr>
          <p:cNvSpPr>
            <a:spLocks noGrp="1"/>
          </p:cNvSpPr>
          <p:nvPr>
            <p:ph type="title"/>
          </p:nvPr>
        </p:nvSpPr>
        <p:spPr>
          <a:xfrm>
            <a:off x="838200" y="365125"/>
            <a:ext cx="10515600" cy="1325563"/>
          </a:xfrm>
        </p:spPr>
        <p:txBody>
          <a:bodyPr>
            <a:normAutofit/>
          </a:bodyPr>
          <a:lstStyle/>
          <a:p>
            <a:r>
              <a:rPr lang="en-US" sz="4300">
                <a:solidFill>
                  <a:srgbClr val="FFFFFF"/>
                </a:solidFill>
              </a:rPr>
              <a:t>Which .NET Framework supports ASP.NET Web API?</a:t>
            </a:r>
            <a:endParaRPr lang="en-IN" sz="4300">
              <a:solidFill>
                <a:srgbClr val="FFFFFF"/>
              </a:solidFill>
            </a:endParaRPr>
          </a:p>
        </p:txBody>
      </p:sp>
      <p:sp>
        <p:nvSpPr>
          <p:cNvPr id="3" name="Content Placeholder 2">
            <a:extLst>
              <a:ext uri="{FF2B5EF4-FFF2-40B4-BE49-F238E27FC236}">
                <a16:creationId xmlns:a16="http://schemas.microsoft.com/office/drawing/2014/main" id="{EBEF5677-36FF-C579-32E5-1F46335ECB8F}"/>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First Version of ASP.NET Web API is introduced in .NET Framework 4. After that, all the later versions of the .NET Framework supports the ASP.NET Web API.</a:t>
            </a:r>
            <a:endParaRPr lang="en-IN" sz="2000" dirty="0"/>
          </a:p>
        </p:txBody>
      </p:sp>
    </p:spTree>
    <p:extLst>
      <p:ext uri="{BB962C8B-B14F-4D97-AF65-F5344CB8AC3E}">
        <p14:creationId xmlns:p14="http://schemas.microsoft.com/office/powerpoint/2010/main" val="157152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BD3ED-BDE0-BC93-9DCC-0E48EBD637DF}"/>
              </a:ext>
            </a:extLst>
          </p:cNvPr>
          <p:cNvSpPr>
            <a:spLocks noGrp="1"/>
          </p:cNvSpPr>
          <p:nvPr>
            <p:ph type="title"/>
          </p:nvPr>
        </p:nvSpPr>
        <p:spPr>
          <a:xfrm>
            <a:off x="838200" y="365125"/>
            <a:ext cx="10515600" cy="1325563"/>
          </a:xfrm>
        </p:spPr>
        <p:txBody>
          <a:bodyPr>
            <a:normAutofit/>
          </a:bodyPr>
          <a:lstStyle/>
          <a:p>
            <a:r>
              <a:rPr lang="en-US" sz="4300">
                <a:solidFill>
                  <a:srgbClr val="FFFFFF"/>
                </a:solidFill>
              </a:rPr>
              <a:t>Can we consume ASP.NET Web API in applications created using other than .NET?</a:t>
            </a:r>
            <a:endParaRPr lang="en-IN" sz="4300">
              <a:solidFill>
                <a:srgbClr val="FFFFFF"/>
              </a:solidFill>
            </a:endParaRPr>
          </a:p>
        </p:txBody>
      </p:sp>
      <p:sp>
        <p:nvSpPr>
          <p:cNvPr id="3" name="Content Placeholder 2">
            <a:extLst>
              <a:ext uri="{FF2B5EF4-FFF2-40B4-BE49-F238E27FC236}">
                <a16:creationId xmlns:a16="http://schemas.microsoft.com/office/drawing/2014/main" id="{B200F946-8EF7-C996-1533-051394E9BE88}"/>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Yes, we can consume ASP.NET Web API in the applications created using another language than .NET but that application must have access/supports to the HTTP protocol.</a:t>
            </a:r>
            <a:endParaRPr lang="en-IN" sz="2000" dirty="0"/>
          </a:p>
        </p:txBody>
      </p:sp>
    </p:spTree>
    <p:extLst>
      <p:ext uri="{BB962C8B-B14F-4D97-AF65-F5344CB8AC3E}">
        <p14:creationId xmlns:p14="http://schemas.microsoft.com/office/powerpoint/2010/main" val="238598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23C30-CF8D-35BA-14E2-59A54933BFC6}"/>
              </a:ext>
            </a:extLst>
          </p:cNvPr>
          <p:cNvSpPr>
            <a:spLocks noGrp="1"/>
          </p:cNvSpPr>
          <p:nvPr>
            <p:ph type="title"/>
          </p:nvPr>
        </p:nvSpPr>
        <p:spPr>
          <a:xfrm>
            <a:off x="838200" y="365125"/>
            <a:ext cx="10515600" cy="1325563"/>
          </a:xfrm>
        </p:spPr>
        <p:txBody>
          <a:bodyPr>
            <a:normAutofit/>
          </a:bodyPr>
          <a:lstStyle/>
          <a:p>
            <a:r>
              <a:rPr lang="en-US" sz="4300">
                <a:solidFill>
                  <a:srgbClr val="FFFFFF"/>
                </a:solidFill>
              </a:rPr>
              <a:t>What is the difference between ASP.NET MVC application and ASP.NET Web API application?</a:t>
            </a:r>
            <a:endParaRPr lang="en-IN" sz="4300">
              <a:solidFill>
                <a:srgbClr val="FFFFFF"/>
              </a:solidFill>
            </a:endParaRPr>
          </a:p>
        </p:txBody>
      </p:sp>
      <p:sp>
        <p:nvSpPr>
          <p:cNvPr id="3" name="Content Placeholder 2">
            <a:extLst>
              <a:ext uri="{FF2B5EF4-FFF2-40B4-BE49-F238E27FC236}">
                <a16:creationId xmlns:a16="http://schemas.microsoft.com/office/drawing/2014/main" id="{CD30278E-D0E2-DB68-53C0-A281E3ACD274}"/>
              </a:ext>
            </a:extLst>
          </p:cNvPr>
          <p:cNvSpPr>
            <a:spLocks noGrp="1"/>
          </p:cNvSpPr>
          <p:nvPr>
            <p:ph idx="1"/>
          </p:nvPr>
        </p:nvSpPr>
        <p:spPr>
          <a:xfrm>
            <a:off x="838200" y="2438400"/>
            <a:ext cx="10515600" cy="3738562"/>
          </a:xfrm>
        </p:spPr>
        <p:txBody>
          <a:bodyPr>
            <a:normAutofit/>
          </a:bodyPr>
          <a:lstStyle/>
          <a:p>
            <a:r>
              <a:rPr lang="en-US" sz="2000" b="0" i="0" dirty="0">
                <a:solidFill>
                  <a:srgbClr val="161616"/>
                </a:solidFill>
                <a:effectLst/>
                <a:latin typeface="Segoe UI" panose="020B0502040204020203" pitchFamily="34" charset="0"/>
              </a:rPr>
              <a:t>ASP.NET MVC is used to create a web application which returns both data as well as View whereas Web API is used to create HTTP based Services which only returns data not view. In an ASP.NET MVC application, requests are mapped to Action Methods whereas in the ASP.NET Web API request is mapped to Action based on the Action Verbs.</a:t>
            </a:r>
          </a:p>
          <a:p>
            <a:endParaRPr lang="en-IN" sz="2000" dirty="0"/>
          </a:p>
        </p:txBody>
      </p:sp>
      <p:graphicFrame>
        <p:nvGraphicFramePr>
          <p:cNvPr id="4" name="Table 3">
            <a:extLst>
              <a:ext uri="{FF2B5EF4-FFF2-40B4-BE49-F238E27FC236}">
                <a16:creationId xmlns:a16="http://schemas.microsoft.com/office/drawing/2014/main" id="{FEC21DEE-5C45-1159-C0B8-CB24AE88DF4F}"/>
              </a:ext>
            </a:extLst>
          </p:cNvPr>
          <p:cNvGraphicFramePr>
            <a:graphicFrameLocks noGrp="1"/>
          </p:cNvGraphicFramePr>
          <p:nvPr>
            <p:extLst>
              <p:ext uri="{D42A27DB-BD31-4B8C-83A1-F6EECF244321}">
                <p14:modId xmlns:p14="http://schemas.microsoft.com/office/powerpoint/2010/main" val="1656494222"/>
              </p:ext>
            </p:extLst>
          </p:nvPr>
        </p:nvGraphicFramePr>
        <p:xfrm>
          <a:off x="1066800" y="3673303"/>
          <a:ext cx="10515600" cy="2743200"/>
        </p:xfrm>
        <a:graphic>
          <a:graphicData uri="http://schemas.openxmlformats.org/drawingml/2006/table">
            <a:tbl>
              <a:tblPr/>
              <a:tblGrid>
                <a:gridCol w="5257800">
                  <a:extLst>
                    <a:ext uri="{9D8B030D-6E8A-4147-A177-3AD203B41FA5}">
                      <a16:colId xmlns:a16="http://schemas.microsoft.com/office/drawing/2014/main" val="2145477703"/>
                    </a:ext>
                  </a:extLst>
                </a:gridCol>
                <a:gridCol w="5257800">
                  <a:extLst>
                    <a:ext uri="{9D8B030D-6E8A-4147-A177-3AD203B41FA5}">
                      <a16:colId xmlns:a16="http://schemas.microsoft.com/office/drawing/2014/main" val="1094283037"/>
                    </a:ext>
                  </a:extLst>
                </a:gridCol>
              </a:tblGrid>
              <a:tr h="0">
                <a:tc>
                  <a:txBody>
                    <a:bodyPr/>
                    <a:lstStyle/>
                    <a:p>
                      <a:pPr algn="l" fontAlgn="ctr"/>
                      <a:r>
                        <a:rPr lang="en-IN">
                          <a:effectLst/>
                          <a:latin typeface="-apple-system"/>
                        </a:rPr>
                        <a:t>MVC</a:t>
                      </a:r>
                    </a:p>
                  </a:txBody>
                  <a:tcPr anchor="ctr">
                    <a:lnL>
                      <a:noFill/>
                    </a:lnL>
                    <a:lnR>
                      <a:noFill/>
                    </a:lnR>
                    <a:lnT>
                      <a:noFill/>
                    </a:lnT>
                    <a:lnB>
                      <a:noFill/>
                    </a:lnB>
                    <a:solidFill>
                      <a:srgbClr val="CDD5E4"/>
                    </a:solidFill>
                  </a:tcPr>
                </a:tc>
                <a:tc>
                  <a:txBody>
                    <a:bodyPr/>
                    <a:lstStyle/>
                    <a:p>
                      <a:pPr algn="l" fontAlgn="ctr"/>
                      <a:r>
                        <a:rPr lang="en-IN">
                          <a:effectLst/>
                          <a:latin typeface="-apple-system"/>
                        </a:rPr>
                        <a:t>Web API</a:t>
                      </a:r>
                    </a:p>
                  </a:txBody>
                  <a:tcPr anchor="ctr">
                    <a:lnL>
                      <a:noFill/>
                    </a:lnL>
                    <a:lnR>
                      <a:noFill/>
                    </a:lnR>
                    <a:lnT>
                      <a:noFill/>
                    </a:lnT>
                    <a:lnB>
                      <a:noFill/>
                    </a:lnB>
                    <a:solidFill>
                      <a:srgbClr val="CDD5E4"/>
                    </a:solidFill>
                  </a:tcPr>
                </a:tc>
                <a:extLst>
                  <a:ext uri="{0D108BD9-81ED-4DB2-BD59-A6C34878D82A}">
                    <a16:rowId xmlns:a16="http://schemas.microsoft.com/office/drawing/2014/main" val="3128477664"/>
                  </a:ext>
                </a:extLst>
              </a:tr>
              <a:tr h="0">
                <a:tc>
                  <a:txBody>
                    <a:bodyPr/>
                    <a:lstStyle/>
                    <a:p>
                      <a:pPr algn="l"/>
                      <a:r>
                        <a:rPr lang="en-US">
                          <a:effectLst/>
                          <a:latin typeface="-apple-system"/>
                        </a:rPr>
                        <a:t>It can be used to build Web applications that reply as both data and views.</a:t>
                      </a:r>
                    </a:p>
                  </a:txBody>
                  <a:tcPr anchor="ctr">
                    <a:lnL>
                      <a:noFill/>
                    </a:lnL>
                    <a:lnR>
                      <a:noFill/>
                    </a:lnR>
                    <a:lnT>
                      <a:noFill/>
                    </a:lnT>
                    <a:lnB>
                      <a:noFill/>
                    </a:lnB>
                    <a:solidFill>
                      <a:srgbClr val="F2F6FD"/>
                    </a:solidFill>
                  </a:tcPr>
                </a:tc>
                <a:tc>
                  <a:txBody>
                    <a:bodyPr/>
                    <a:lstStyle/>
                    <a:p>
                      <a:pPr algn="l"/>
                      <a:r>
                        <a:rPr lang="en-US">
                          <a:effectLst/>
                          <a:latin typeface="-apple-system"/>
                        </a:rPr>
                        <a:t>It is used to build HTTP services that reply only as data.</a:t>
                      </a:r>
                    </a:p>
                  </a:txBody>
                  <a:tcPr anchor="ctr">
                    <a:lnL>
                      <a:noFill/>
                    </a:lnL>
                    <a:lnR>
                      <a:noFill/>
                    </a:lnR>
                    <a:lnT>
                      <a:noFill/>
                    </a:lnT>
                    <a:lnB>
                      <a:noFill/>
                    </a:lnB>
                    <a:solidFill>
                      <a:srgbClr val="F2F6FD"/>
                    </a:solidFill>
                  </a:tcPr>
                </a:tc>
                <a:extLst>
                  <a:ext uri="{0D108BD9-81ED-4DB2-BD59-A6C34878D82A}">
                    <a16:rowId xmlns:a16="http://schemas.microsoft.com/office/drawing/2014/main" val="3066935076"/>
                  </a:ext>
                </a:extLst>
              </a:tr>
              <a:tr h="0">
                <a:tc>
                  <a:txBody>
                    <a:bodyPr/>
                    <a:lstStyle/>
                    <a:p>
                      <a:pPr algn="l"/>
                      <a:r>
                        <a:rPr lang="en-US">
                          <a:effectLst/>
                          <a:latin typeface="-apple-system"/>
                        </a:rPr>
                        <a:t>It returns data in JSON format by using JSONResult.</a:t>
                      </a:r>
                    </a:p>
                  </a:txBody>
                  <a:tcPr anchor="ctr">
                    <a:lnL>
                      <a:noFill/>
                    </a:lnL>
                    <a:lnR>
                      <a:noFill/>
                    </a:lnR>
                    <a:lnT>
                      <a:noFill/>
                    </a:lnT>
                    <a:lnB>
                      <a:noFill/>
                    </a:lnB>
                    <a:solidFill>
                      <a:srgbClr val="E4EEFF"/>
                    </a:solidFill>
                  </a:tcPr>
                </a:tc>
                <a:tc>
                  <a:txBody>
                    <a:bodyPr/>
                    <a:lstStyle/>
                    <a:p>
                      <a:pPr algn="l"/>
                      <a:r>
                        <a:rPr lang="en-US">
                          <a:effectLst/>
                          <a:latin typeface="-apple-system"/>
                        </a:rPr>
                        <a:t>It returns data in different formats such as JSON, XML, etc.</a:t>
                      </a:r>
                    </a:p>
                  </a:txBody>
                  <a:tcPr anchor="ctr">
                    <a:lnL>
                      <a:noFill/>
                    </a:lnL>
                    <a:lnR>
                      <a:noFill/>
                    </a:lnR>
                    <a:lnT>
                      <a:noFill/>
                    </a:lnT>
                    <a:lnB>
                      <a:noFill/>
                    </a:lnB>
                    <a:solidFill>
                      <a:srgbClr val="E4EEFF"/>
                    </a:solidFill>
                  </a:tcPr>
                </a:tc>
                <a:extLst>
                  <a:ext uri="{0D108BD9-81ED-4DB2-BD59-A6C34878D82A}">
                    <a16:rowId xmlns:a16="http://schemas.microsoft.com/office/drawing/2014/main" val="4029341122"/>
                  </a:ext>
                </a:extLst>
              </a:tr>
              <a:tr h="0">
                <a:tc>
                  <a:txBody>
                    <a:bodyPr/>
                    <a:lstStyle/>
                    <a:p>
                      <a:pPr algn="l"/>
                      <a:r>
                        <a:rPr lang="en-US">
                          <a:effectLst/>
                          <a:latin typeface="-apple-system"/>
                        </a:rPr>
                        <a:t>It supports content negotiation, self-hosting.</a:t>
                      </a:r>
                    </a:p>
                  </a:txBody>
                  <a:tcPr anchor="ctr">
                    <a:lnL>
                      <a:noFill/>
                    </a:lnL>
                    <a:lnR>
                      <a:noFill/>
                    </a:lnR>
                    <a:lnT>
                      <a:noFill/>
                    </a:lnT>
                    <a:lnB>
                      <a:noFill/>
                    </a:lnB>
                    <a:solidFill>
                      <a:srgbClr val="F2F6FD"/>
                    </a:solidFill>
                  </a:tcPr>
                </a:tc>
                <a:tc>
                  <a:txBody>
                    <a:bodyPr/>
                    <a:lstStyle/>
                    <a:p>
                      <a:pPr algn="l"/>
                      <a:r>
                        <a:rPr lang="en-US">
                          <a:effectLst/>
                          <a:latin typeface="-apple-system"/>
                        </a:rPr>
                        <a:t>It does not support content negotiation, self-hosting.</a:t>
                      </a:r>
                    </a:p>
                  </a:txBody>
                  <a:tcPr anchor="ctr">
                    <a:lnL>
                      <a:noFill/>
                    </a:lnL>
                    <a:lnR>
                      <a:noFill/>
                    </a:lnR>
                    <a:lnT>
                      <a:noFill/>
                    </a:lnT>
                    <a:lnB>
                      <a:noFill/>
                    </a:lnB>
                    <a:solidFill>
                      <a:srgbClr val="F2F6FD"/>
                    </a:solidFill>
                  </a:tcPr>
                </a:tc>
                <a:extLst>
                  <a:ext uri="{0D108BD9-81ED-4DB2-BD59-A6C34878D82A}">
                    <a16:rowId xmlns:a16="http://schemas.microsoft.com/office/drawing/2014/main" val="715645312"/>
                  </a:ext>
                </a:extLst>
              </a:tr>
              <a:tr h="0">
                <a:tc>
                  <a:txBody>
                    <a:bodyPr/>
                    <a:lstStyle/>
                    <a:p>
                      <a:pPr algn="l"/>
                      <a:r>
                        <a:rPr lang="en-US">
                          <a:effectLst/>
                          <a:latin typeface="-apple-system"/>
                        </a:rPr>
                        <a:t>It is not able to build REST-full services.</a:t>
                      </a:r>
                    </a:p>
                  </a:txBody>
                  <a:tcPr anchor="ctr">
                    <a:lnL>
                      <a:noFill/>
                    </a:lnL>
                    <a:lnR>
                      <a:noFill/>
                    </a:lnR>
                    <a:lnT>
                      <a:noFill/>
                    </a:lnT>
                    <a:lnB>
                      <a:noFill/>
                    </a:lnB>
                    <a:solidFill>
                      <a:srgbClr val="E4EEFF"/>
                    </a:solidFill>
                  </a:tcPr>
                </a:tc>
                <a:tc>
                  <a:txBody>
                    <a:bodyPr/>
                    <a:lstStyle/>
                    <a:p>
                      <a:pPr algn="l"/>
                      <a:r>
                        <a:rPr lang="en-US">
                          <a:effectLst/>
                          <a:latin typeface="-apple-system"/>
                        </a:rPr>
                        <a:t>It is very helpful in creating REST-full services.</a:t>
                      </a:r>
                    </a:p>
                  </a:txBody>
                  <a:tcPr anchor="ctr">
                    <a:lnL>
                      <a:noFill/>
                    </a:lnL>
                    <a:lnR>
                      <a:noFill/>
                    </a:lnR>
                    <a:lnT>
                      <a:noFill/>
                    </a:lnT>
                    <a:lnB>
                      <a:noFill/>
                    </a:lnB>
                    <a:solidFill>
                      <a:srgbClr val="E4EEFF"/>
                    </a:solidFill>
                  </a:tcPr>
                </a:tc>
                <a:extLst>
                  <a:ext uri="{0D108BD9-81ED-4DB2-BD59-A6C34878D82A}">
                    <a16:rowId xmlns:a16="http://schemas.microsoft.com/office/drawing/2014/main" val="411675257"/>
                  </a:ext>
                </a:extLst>
              </a:tr>
              <a:tr h="0">
                <a:tc>
                  <a:txBody>
                    <a:bodyPr/>
                    <a:lstStyle/>
                    <a:p>
                      <a:pPr algn="l"/>
                      <a:r>
                        <a:rPr lang="en-US">
                          <a:effectLst/>
                          <a:latin typeface="-apple-system"/>
                        </a:rPr>
                        <a:t>It returns a view (HTML).</a:t>
                      </a:r>
                    </a:p>
                  </a:txBody>
                  <a:tcPr anchor="ctr">
                    <a:lnL>
                      <a:noFill/>
                    </a:lnL>
                    <a:lnR>
                      <a:noFill/>
                    </a:lnR>
                    <a:lnT>
                      <a:noFill/>
                    </a:lnT>
                    <a:lnB>
                      <a:noFill/>
                    </a:lnB>
                    <a:solidFill>
                      <a:srgbClr val="F2F6FD"/>
                    </a:solidFill>
                  </a:tcPr>
                </a:tc>
                <a:tc>
                  <a:txBody>
                    <a:bodyPr/>
                    <a:lstStyle/>
                    <a:p>
                      <a:pPr algn="l"/>
                      <a:r>
                        <a:rPr lang="en-IN" dirty="0">
                          <a:effectLst/>
                          <a:latin typeface="-apple-system"/>
                        </a:rPr>
                        <a:t>It returns REST responses.</a:t>
                      </a:r>
                    </a:p>
                  </a:txBody>
                  <a:tcPr anchor="ctr">
                    <a:lnL>
                      <a:noFill/>
                    </a:lnL>
                    <a:lnR>
                      <a:noFill/>
                    </a:lnR>
                    <a:lnT>
                      <a:noFill/>
                    </a:lnT>
                    <a:lnB>
                      <a:noFill/>
                    </a:lnB>
                    <a:solidFill>
                      <a:srgbClr val="F2F6FD"/>
                    </a:solidFill>
                  </a:tcPr>
                </a:tc>
                <a:extLst>
                  <a:ext uri="{0D108BD9-81ED-4DB2-BD59-A6C34878D82A}">
                    <a16:rowId xmlns:a16="http://schemas.microsoft.com/office/drawing/2014/main" val="3657026365"/>
                  </a:ext>
                </a:extLst>
              </a:tr>
            </a:tbl>
          </a:graphicData>
        </a:graphic>
      </p:graphicFrame>
    </p:spTree>
    <p:extLst>
      <p:ext uri="{BB962C8B-B14F-4D97-AF65-F5344CB8AC3E}">
        <p14:creationId xmlns:p14="http://schemas.microsoft.com/office/powerpoint/2010/main" val="71419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C19D3-74F6-6721-6E90-2287E7862D67}"/>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What are the RESTful Services?</a:t>
            </a:r>
            <a:endParaRPr lang="en-IN" sz="4600">
              <a:solidFill>
                <a:srgbClr val="FFFFFF"/>
              </a:solidFill>
            </a:endParaRPr>
          </a:p>
        </p:txBody>
      </p:sp>
      <p:sp>
        <p:nvSpPr>
          <p:cNvPr id="3" name="Content Placeholder 2">
            <a:extLst>
              <a:ext uri="{FF2B5EF4-FFF2-40B4-BE49-F238E27FC236}">
                <a16:creationId xmlns:a16="http://schemas.microsoft.com/office/drawing/2014/main" id="{DC833B85-ED21-F5C7-38C1-9300AF98D0D3}"/>
              </a:ext>
            </a:extLst>
          </p:cNvPr>
          <p:cNvSpPr>
            <a:spLocks noGrp="1"/>
          </p:cNvSpPr>
          <p:nvPr>
            <p:ph idx="1"/>
          </p:nvPr>
        </p:nvSpPr>
        <p:spPr>
          <a:xfrm>
            <a:off x="838200" y="2438400"/>
            <a:ext cx="10515600" cy="3738562"/>
          </a:xfrm>
        </p:spPr>
        <p:txBody>
          <a:bodyPr>
            <a:normAutofit/>
          </a:bodyPr>
          <a:lstStyle/>
          <a:p>
            <a:pPr algn="just"/>
            <a:r>
              <a:rPr lang="en-US" sz="1800" b="0" i="0" dirty="0">
                <a:solidFill>
                  <a:srgbClr val="161616"/>
                </a:solidFill>
                <a:effectLst/>
                <a:latin typeface="Segoe UI" panose="020B0502040204020203" pitchFamily="34" charset="0"/>
              </a:rPr>
              <a:t>REST stands for the Representational State Transfer. This term is coined by the Roy Fielding in 2000. RESTful is an Architectural style for creating loosely couple applications over the HTTP. In order to make API to be RESTful, it has to adhere the around 6 constraints that are mentioned below:</a:t>
            </a:r>
          </a:p>
          <a:p>
            <a:pPr lvl="1" algn="just">
              <a:buFont typeface="+mj-lt"/>
              <a:buAutoNum type="arabicPeriod"/>
            </a:pPr>
            <a:r>
              <a:rPr lang="en-US" sz="1800" b="0" i="0" dirty="0">
                <a:solidFill>
                  <a:srgbClr val="161616"/>
                </a:solidFill>
                <a:effectLst/>
                <a:latin typeface="Segoe UI" panose="020B0502040204020203" pitchFamily="34" charset="0"/>
              </a:rPr>
              <a:t>Client and Server Separation: Server and Clients are clearly isolated in the RESTful services.</a:t>
            </a:r>
          </a:p>
          <a:p>
            <a:pPr lvl="1" algn="just">
              <a:buFont typeface="+mj-lt"/>
              <a:buAutoNum type="arabicPeriod"/>
            </a:pPr>
            <a:r>
              <a:rPr lang="en-US" sz="1800" b="0" i="0" dirty="0">
                <a:solidFill>
                  <a:srgbClr val="161616"/>
                </a:solidFill>
                <a:effectLst/>
                <a:latin typeface="Segoe UI" panose="020B0502040204020203" pitchFamily="34" charset="0"/>
              </a:rPr>
              <a:t>Stateless: REST Architecture is based on the HTTP Protocol and the server response can be cached by the clients, but no client context would be stored on the server.</a:t>
            </a:r>
          </a:p>
          <a:p>
            <a:pPr lvl="1" algn="just">
              <a:buFont typeface="+mj-lt"/>
              <a:buAutoNum type="arabicPeriod"/>
            </a:pPr>
            <a:r>
              <a:rPr lang="en-US" sz="1800" b="0" i="0" dirty="0">
                <a:solidFill>
                  <a:srgbClr val="161616"/>
                </a:solidFill>
                <a:effectLst/>
                <a:latin typeface="Segoe UI" panose="020B0502040204020203" pitchFamily="34" charset="0"/>
              </a:rPr>
              <a:t>Uniform Interface: Allows a limited set of operation defined using the HTTP Verbs. For </a:t>
            </a:r>
            <a:r>
              <a:rPr lang="en-US" sz="1800" b="0" i="0" dirty="0" err="1">
                <a:solidFill>
                  <a:srgbClr val="161616"/>
                </a:solidFill>
                <a:effectLst/>
                <a:latin typeface="Segoe UI" panose="020B0502040204020203" pitchFamily="34" charset="0"/>
              </a:rPr>
              <a:t>eg</a:t>
            </a:r>
            <a:r>
              <a:rPr lang="en-US" sz="1800" b="0" i="0" dirty="0">
                <a:solidFill>
                  <a:srgbClr val="161616"/>
                </a:solidFill>
                <a:effectLst/>
                <a:latin typeface="Segoe UI" panose="020B0502040204020203" pitchFamily="34" charset="0"/>
              </a:rPr>
              <a:t>: GET, PUT, POST, Delete etc.</a:t>
            </a:r>
          </a:p>
          <a:p>
            <a:pPr lvl="1" algn="just">
              <a:buFont typeface="+mj-lt"/>
              <a:buAutoNum type="arabicPeriod"/>
            </a:pPr>
            <a:r>
              <a:rPr lang="en-US" sz="1800" b="0" i="0" dirty="0">
                <a:solidFill>
                  <a:srgbClr val="161616"/>
                </a:solidFill>
                <a:effectLst/>
                <a:latin typeface="Segoe UI" panose="020B0502040204020203" pitchFamily="34" charset="0"/>
              </a:rPr>
              <a:t>Cacheable: RESTful architecture allows the response to be cached or not. Caching improves performance and scalability.</a:t>
            </a:r>
          </a:p>
          <a:p>
            <a:pPr lvl="1" algn="just">
              <a:buFont typeface="+mj-lt"/>
              <a:buAutoNum type="arabicPeriod"/>
            </a:pPr>
            <a:r>
              <a:rPr lang="en-US" sz="1800" b="0" i="0" dirty="0">
                <a:solidFill>
                  <a:srgbClr val="161616"/>
                </a:solidFill>
                <a:effectLst/>
                <a:latin typeface="Segoe UI" panose="020B0502040204020203" pitchFamily="34" charset="0"/>
              </a:rPr>
              <a:t>Code-On-Demand</a:t>
            </a:r>
          </a:p>
          <a:p>
            <a:pPr lvl="1" algn="just">
              <a:buFont typeface="+mj-lt"/>
              <a:buAutoNum type="arabicPeriod"/>
            </a:pPr>
            <a:r>
              <a:rPr lang="en-US" sz="1800" b="0" i="0" dirty="0">
                <a:solidFill>
                  <a:srgbClr val="161616"/>
                </a:solidFill>
                <a:effectLst/>
                <a:latin typeface="Segoe UI" panose="020B0502040204020203" pitchFamily="34" charset="0"/>
              </a:rPr>
              <a:t>Layered System</a:t>
            </a:r>
          </a:p>
        </p:txBody>
      </p:sp>
    </p:spTree>
    <p:extLst>
      <p:ext uri="{BB962C8B-B14F-4D97-AF65-F5344CB8AC3E}">
        <p14:creationId xmlns:p14="http://schemas.microsoft.com/office/powerpoint/2010/main" val="2788793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3646</Words>
  <Application>Microsoft Office PowerPoint</Application>
  <PresentationFormat>Widescreen</PresentationFormat>
  <Paragraphs>230</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-apple-system</vt:lpstr>
      <vt:lpstr>Arial</vt:lpstr>
      <vt:lpstr>Calibri</vt:lpstr>
      <vt:lpstr>Calibri Light</vt:lpstr>
      <vt:lpstr>Courier New</vt:lpstr>
      <vt:lpstr>Segoe UI</vt:lpstr>
      <vt:lpstr>Office Theme</vt:lpstr>
      <vt:lpstr>ASP.NET Web Api</vt:lpstr>
      <vt:lpstr>What is ASP.NET Web API?</vt:lpstr>
      <vt:lpstr>What are the advantages of using ASP.NET Web API?</vt:lpstr>
      <vt:lpstr>What is the difference between ASP.NET Web API and WCF?</vt:lpstr>
      <vt:lpstr>When to prefer ASP.NET Web API over WCF?</vt:lpstr>
      <vt:lpstr>Which .NET Framework supports ASP.NET Web API?</vt:lpstr>
      <vt:lpstr>Can we consume ASP.NET Web API in applications created using other than .NET?</vt:lpstr>
      <vt:lpstr>What is the difference between ASP.NET MVC application and ASP.NET Web API application?</vt:lpstr>
      <vt:lpstr>What are the RESTful Services?</vt:lpstr>
      <vt:lpstr>What are the new features introduced in ASP.NET Web API 2.0?</vt:lpstr>
      <vt:lpstr>Can we return View from Web API?</vt:lpstr>
      <vt:lpstr>Does ASP.NET Web API replace the WCF?</vt:lpstr>
      <vt:lpstr>What is Request Verbs or HTTP Verbs?</vt:lpstr>
      <vt:lpstr>What are HTTP Status Codes?</vt:lpstr>
      <vt:lpstr>What is Parameter Binding in ASP.NET Web API?</vt:lpstr>
      <vt:lpstr>What is Content Negotiation in Web API?</vt:lpstr>
      <vt:lpstr>What is Media-Type Formatter in ASP.NET Web API?</vt:lpstr>
      <vt:lpstr>What is the use of Authorize Attribute?</vt:lpstr>
      <vt:lpstr>What is Basic HTTP Authentication?</vt:lpstr>
      <vt:lpstr>How Web API Routes HTTP request to the Controller ASP.NET MVC?</vt:lpstr>
      <vt:lpstr>In How many ways we can do Web API Versioning?</vt:lpstr>
      <vt:lpstr>What is Exception handling?</vt:lpstr>
      <vt:lpstr>What is different between REST API and RESTful API?</vt:lpstr>
      <vt:lpstr>What is REST and SOAP? What is different between them?</vt:lpstr>
      <vt:lpstr>REST vs SOAP</vt:lpstr>
      <vt:lpstr>Web API supports which protocol?</vt:lpstr>
      <vt:lpstr>Which of the following Open-source libraries is used by WEB API for JSON serialization?</vt:lpstr>
      <vt:lpstr>What is XML and JSON?</vt:lpstr>
      <vt:lpstr>What are Web API filters?</vt:lpstr>
      <vt:lpstr>How to handle errors in Web API?</vt:lpstr>
      <vt:lpstr>How to register an exception filter globally?</vt:lpstr>
      <vt:lpstr>What is the use of HttpResponseMessage?</vt:lpstr>
      <vt:lpstr>What is the difference between ApiController and Controller?</vt:lpstr>
      <vt:lpstr>What are the main return types supported in ASP. Net Web API?</vt:lpstr>
      <vt:lpstr>What is ASP.NET Web API routing?</vt:lpstr>
      <vt:lpstr>HOW to secure ASP.NET Web API?</vt:lpstr>
      <vt:lpstr>What are Exception filters in ASP.NET Web API?</vt:lpstr>
      <vt:lpstr> Which .NET framework supports ASP.NET Web API?</vt:lpstr>
      <vt:lpstr>What is HttpConfiguration in Web API?</vt:lpstr>
      <vt:lpstr>WSDL(Web Services Description Language)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CHAUDHARY, VIKASH</dc:creator>
  <cp:lastModifiedBy>CHAUDHARY, VIKASH</cp:lastModifiedBy>
  <cp:revision>40</cp:revision>
  <dcterms:created xsi:type="dcterms:W3CDTF">2023-03-07T13:13:35Z</dcterms:created>
  <dcterms:modified xsi:type="dcterms:W3CDTF">2023-03-08T10:02:56Z</dcterms:modified>
</cp:coreProperties>
</file>