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57" r:id="rId4"/>
    <p:sldId id="270" r:id="rId5"/>
    <p:sldId id="289" r:id="rId6"/>
    <p:sldId id="292" r:id="rId7"/>
    <p:sldId id="294" r:id="rId8"/>
    <p:sldId id="290" r:id="rId9"/>
    <p:sldId id="271" r:id="rId10"/>
    <p:sldId id="272" r:id="rId11"/>
    <p:sldId id="258" r:id="rId12"/>
    <p:sldId id="273" r:id="rId13"/>
    <p:sldId id="284" r:id="rId14"/>
    <p:sldId id="263" r:id="rId15"/>
    <p:sldId id="276" r:id="rId16"/>
    <p:sldId id="259" r:id="rId17"/>
    <p:sldId id="264" r:id="rId18"/>
    <p:sldId id="274" r:id="rId19"/>
    <p:sldId id="275" r:id="rId20"/>
    <p:sldId id="260" r:id="rId21"/>
    <p:sldId id="269" r:id="rId22"/>
    <p:sldId id="265" r:id="rId23"/>
    <p:sldId id="277" r:id="rId24"/>
    <p:sldId id="279" r:id="rId25"/>
    <p:sldId id="280" r:id="rId26"/>
    <p:sldId id="281" r:id="rId27"/>
    <p:sldId id="282" r:id="rId28"/>
    <p:sldId id="261" r:id="rId29"/>
    <p:sldId id="288" r:id="rId30"/>
    <p:sldId id="266" r:id="rId31"/>
    <p:sldId id="262" r:id="rId32"/>
    <p:sldId id="267" r:id="rId33"/>
    <p:sldId id="283" r:id="rId34"/>
    <p:sldId id="295" r:id="rId35"/>
    <p:sldId id="296" r:id="rId36"/>
    <p:sldId id="297" r:id="rId37"/>
    <p:sldId id="298" r:id="rId38"/>
    <p:sldId id="299" r:id="rId39"/>
    <p:sldId id="300"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27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989B5-0F6C-FF7B-813A-22FDCDC1B5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BECB383-E6A1-99A2-F0AD-41BE8C146B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C8BB722-ABA2-C1B9-182E-D11D5F14CAF3}"/>
              </a:ext>
            </a:extLst>
          </p:cNvPr>
          <p:cNvSpPr>
            <a:spLocks noGrp="1"/>
          </p:cNvSpPr>
          <p:nvPr>
            <p:ph type="dt" sz="half" idx="10"/>
          </p:nvPr>
        </p:nvSpPr>
        <p:spPr/>
        <p:txBody>
          <a:bodyPr/>
          <a:lstStyle/>
          <a:p>
            <a:fld id="{2B06E663-0A31-4C41-A221-F2CCCD289F10}" type="datetimeFigureOut">
              <a:rPr lang="en-IN" smtClean="0"/>
              <a:t>29-07-2024</a:t>
            </a:fld>
            <a:endParaRPr lang="en-IN"/>
          </a:p>
        </p:txBody>
      </p:sp>
      <p:sp>
        <p:nvSpPr>
          <p:cNvPr id="5" name="Footer Placeholder 4">
            <a:extLst>
              <a:ext uri="{FF2B5EF4-FFF2-40B4-BE49-F238E27FC236}">
                <a16:creationId xmlns:a16="http://schemas.microsoft.com/office/drawing/2014/main" id="{3EEA5DBC-6B87-9C53-5725-CB932A16D4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087457-A1E5-F93E-C278-5EC6AD9B7909}"/>
              </a:ext>
            </a:extLst>
          </p:cNvPr>
          <p:cNvSpPr>
            <a:spLocks noGrp="1"/>
          </p:cNvSpPr>
          <p:nvPr>
            <p:ph type="sldNum" sz="quarter" idx="12"/>
          </p:nvPr>
        </p:nvSpPr>
        <p:spPr/>
        <p:txBody>
          <a:bodyPr/>
          <a:lstStyle/>
          <a:p>
            <a:fld id="{4A940F21-AF40-4F7B-8FE6-A59ECD954350}" type="slidenum">
              <a:rPr lang="en-IN" smtClean="0"/>
              <a:t>‹#›</a:t>
            </a:fld>
            <a:endParaRPr lang="en-IN"/>
          </a:p>
        </p:txBody>
      </p:sp>
    </p:spTree>
    <p:extLst>
      <p:ext uri="{BB962C8B-B14F-4D97-AF65-F5344CB8AC3E}">
        <p14:creationId xmlns:p14="http://schemas.microsoft.com/office/powerpoint/2010/main" val="2517307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33A17-46A0-5DAB-8F07-525BE2FADC4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6432856-B814-2968-5424-0B1C568E9C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F1DB10-34C7-ECCA-7FF2-3E563586BB12}"/>
              </a:ext>
            </a:extLst>
          </p:cNvPr>
          <p:cNvSpPr>
            <a:spLocks noGrp="1"/>
          </p:cNvSpPr>
          <p:nvPr>
            <p:ph type="dt" sz="half" idx="10"/>
          </p:nvPr>
        </p:nvSpPr>
        <p:spPr/>
        <p:txBody>
          <a:bodyPr/>
          <a:lstStyle/>
          <a:p>
            <a:fld id="{2B06E663-0A31-4C41-A221-F2CCCD289F10}" type="datetimeFigureOut">
              <a:rPr lang="en-IN" smtClean="0"/>
              <a:t>29-07-2024</a:t>
            </a:fld>
            <a:endParaRPr lang="en-IN"/>
          </a:p>
        </p:txBody>
      </p:sp>
      <p:sp>
        <p:nvSpPr>
          <p:cNvPr id="5" name="Footer Placeholder 4">
            <a:extLst>
              <a:ext uri="{FF2B5EF4-FFF2-40B4-BE49-F238E27FC236}">
                <a16:creationId xmlns:a16="http://schemas.microsoft.com/office/drawing/2014/main" id="{173F92D5-47A6-BC0B-D84F-C4A7DC74E4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3954A0-2321-3CC5-F9EE-93118F2E8E25}"/>
              </a:ext>
            </a:extLst>
          </p:cNvPr>
          <p:cNvSpPr>
            <a:spLocks noGrp="1"/>
          </p:cNvSpPr>
          <p:nvPr>
            <p:ph type="sldNum" sz="quarter" idx="12"/>
          </p:nvPr>
        </p:nvSpPr>
        <p:spPr/>
        <p:txBody>
          <a:bodyPr/>
          <a:lstStyle/>
          <a:p>
            <a:fld id="{4A940F21-AF40-4F7B-8FE6-A59ECD954350}" type="slidenum">
              <a:rPr lang="en-IN" smtClean="0"/>
              <a:t>‹#›</a:t>
            </a:fld>
            <a:endParaRPr lang="en-IN"/>
          </a:p>
        </p:txBody>
      </p:sp>
    </p:spTree>
    <p:extLst>
      <p:ext uri="{BB962C8B-B14F-4D97-AF65-F5344CB8AC3E}">
        <p14:creationId xmlns:p14="http://schemas.microsoft.com/office/powerpoint/2010/main" val="3373816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FA96CA-62E2-E8AE-6C1E-817B05D6F46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1DA5DC0-EAFF-F997-C31F-5EFFF2C0AD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850B1F-4C51-8A93-A10F-B0ABCAE2C76A}"/>
              </a:ext>
            </a:extLst>
          </p:cNvPr>
          <p:cNvSpPr>
            <a:spLocks noGrp="1"/>
          </p:cNvSpPr>
          <p:nvPr>
            <p:ph type="dt" sz="half" idx="10"/>
          </p:nvPr>
        </p:nvSpPr>
        <p:spPr/>
        <p:txBody>
          <a:bodyPr/>
          <a:lstStyle/>
          <a:p>
            <a:fld id="{2B06E663-0A31-4C41-A221-F2CCCD289F10}" type="datetimeFigureOut">
              <a:rPr lang="en-IN" smtClean="0"/>
              <a:t>29-07-2024</a:t>
            </a:fld>
            <a:endParaRPr lang="en-IN"/>
          </a:p>
        </p:txBody>
      </p:sp>
      <p:sp>
        <p:nvSpPr>
          <p:cNvPr id="5" name="Footer Placeholder 4">
            <a:extLst>
              <a:ext uri="{FF2B5EF4-FFF2-40B4-BE49-F238E27FC236}">
                <a16:creationId xmlns:a16="http://schemas.microsoft.com/office/drawing/2014/main" id="{CDB42F93-A065-4457-8FA5-4F9AE897C2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19F0F9-0F01-82A8-AB36-ECA60A787946}"/>
              </a:ext>
            </a:extLst>
          </p:cNvPr>
          <p:cNvSpPr>
            <a:spLocks noGrp="1"/>
          </p:cNvSpPr>
          <p:nvPr>
            <p:ph type="sldNum" sz="quarter" idx="12"/>
          </p:nvPr>
        </p:nvSpPr>
        <p:spPr/>
        <p:txBody>
          <a:bodyPr/>
          <a:lstStyle/>
          <a:p>
            <a:fld id="{4A940F21-AF40-4F7B-8FE6-A59ECD954350}" type="slidenum">
              <a:rPr lang="en-IN" smtClean="0"/>
              <a:t>‹#›</a:t>
            </a:fld>
            <a:endParaRPr lang="en-IN"/>
          </a:p>
        </p:txBody>
      </p:sp>
    </p:spTree>
    <p:extLst>
      <p:ext uri="{BB962C8B-B14F-4D97-AF65-F5344CB8AC3E}">
        <p14:creationId xmlns:p14="http://schemas.microsoft.com/office/powerpoint/2010/main" val="456247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A09D1-A1BE-82E9-2ABD-B4CD39DF5F0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76CB99-8DE2-AF13-14BA-4198FF6296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E2FC14-A88E-568E-886D-DFD867A789D2}"/>
              </a:ext>
            </a:extLst>
          </p:cNvPr>
          <p:cNvSpPr>
            <a:spLocks noGrp="1"/>
          </p:cNvSpPr>
          <p:nvPr>
            <p:ph type="dt" sz="half" idx="10"/>
          </p:nvPr>
        </p:nvSpPr>
        <p:spPr/>
        <p:txBody>
          <a:bodyPr/>
          <a:lstStyle/>
          <a:p>
            <a:fld id="{2B06E663-0A31-4C41-A221-F2CCCD289F10}" type="datetimeFigureOut">
              <a:rPr lang="en-IN" smtClean="0"/>
              <a:t>29-07-2024</a:t>
            </a:fld>
            <a:endParaRPr lang="en-IN"/>
          </a:p>
        </p:txBody>
      </p:sp>
      <p:sp>
        <p:nvSpPr>
          <p:cNvPr id="5" name="Footer Placeholder 4">
            <a:extLst>
              <a:ext uri="{FF2B5EF4-FFF2-40B4-BE49-F238E27FC236}">
                <a16:creationId xmlns:a16="http://schemas.microsoft.com/office/drawing/2014/main" id="{2B37F312-BC83-4AA9-0B0B-D93EEC13D5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C389FB-E072-2669-0974-4C824272ECEE}"/>
              </a:ext>
            </a:extLst>
          </p:cNvPr>
          <p:cNvSpPr>
            <a:spLocks noGrp="1"/>
          </p:cNvSpPr>
          <p:nvPr>
            <p:ph type="sldNum" sz="quarter" idx="12"/>
          </p:nvPr>
        </p:nvSpPr>
        <p:spPr/>
        <p:txBody>
          <a:bodyPr/>
          <a:lstStyle/>
          <a:p>
            <a:fld id="{4A940F21-AF40-4F7B-8FE6-A59ECD954350}" type="slidenum">
              <a:rPr lang="en-IN" smtClean="0"/>
              <a:t>‹#›</a:t>
            </a:fld>
            <a:endParaRPr lang="en-IN"/>
          </a:p>
        </p:txBody>
      </p:sp>
    </p:spTree>
    <p:extLst>
      <p:ext uri="{BB962C8B-B14F-4D97-AF65-F5344CB8AC3E}">
        <p14:creationId xmlns:p14="http://schemas.microsoft.com/office/powerpoint/2010/main" val="3610473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32C0C-A05D-C04E-EF6A-F9B13B1891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C5FFA6C-2990-2437-6E89-A9CBF86493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BE7A81-5C80-EE92-2058-F851A69C1433}"/>
              </a:ext>
            </a:extLst>
          </p:cNvPr>
          <p:cNvSpPr>
            <a:spLocks noGrp="1"/>
          </p:cNvSpPr>
          <p:nvPr>
            <p:ph type="dt" sz="half" idx="10"/>
          </p:nvPr>
        </p:nvSpPr>
        <p:spPr/>
        <p:txBody>
          <a:bodyPr/>
          <a:lstStyle/>
          <a:p>
            <a:fld id="{2B06E663-0A31-4C41-A221-F2CCCD289F10}" type="datetimeFigureOut">
              <a:rPr lang="en-IN" smtClean="0"/>
              <a:t>29-07-2024</a:t>
            </a:fld>
            <a:endParaRPr lang="en-IN"/>
          </a:p>
        </p:txBody>
      </p:sp>
      <p:sp>
        <p:nvSpPr>
          <p:cNvPr id="5" name="Footer Placeholder 4">
            <a:extLst>
              <a:ext uri="{FF2B5EF4-FFF2-40B4-BE49-F238E27FC236}">
                <a16:creationId xmlns:a16="http://schemas.microsoft.com/office/drawing/2014/main" id="{1EB14074-2A75-2519-A34F-F7A4136B08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CDA45A-A51A-667D-4C08-E91AAB943BC6}"/>
              </a:ext>
            </a:extLst>
          </p:cNvPr>
          <p:cNvSpPr>
            <a:spLocks noGrp="1"/>
          </p:cNvSpPr>
          <p:nvPr>
            <p:ph type="sldNum" sz="quarter" idx="12"/>
          </p:nvPr>
        </p:nvSpPr>
        <p:spPr/>
        <p:txBody>
          <a:bodyPr/>
          <a:lstStyle/>
          <a:p>
            <a:fld id="{4A940F21-AF40-4F7B-8FE6-A59ECD954350}" type="slidenum">
              <a:rPr lang="en-IN" smtClean="0"/>
              <a:t>‹#›</a:t>
            </a:fld>
            <a:endParaRPr lang="en-IN"/>
          </a:p>
        </p:txBody>
      </p:sp>
    </p:spTree>
    <p:extLst>
      <p:ext uri="{BB962C8B-B14F-4D97-AF65-F5344CB8AC3E}">
        <p14:creationId xmlns:p14="http://schemas.microsoft.com/office/powerpoint/2010/main" val="3576747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2BB19-1A03-B502-1392-12B091B7EF9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AFDF3F-3764-EB90-ED30-7A517BCBE5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6D8A41E-5FB7-60A6-3265-A0B0CEEDB3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E9D5779-425F-1BFB-DDD8-BD88A4FE7320}"/>
              </a:ext>
            </a:extLst>
          </p:cNvPr>
          <p:cNvSpPr>
            <a:spLocks noGrp="1"/>
          </p:cNvSpPr>
          <p:nvPr>
            <p:ph type="dt" sz="half" idx="10"/>
          </p:nvPr>
        </p:nvSpPr>
        <p:spPr/>
        <p:txBody>
          <a:bodyPr/>
          <a:lstStyle/>
          <a:p>
            <a:fld id="{2B06E663-0A31-4C41-A221-F2CCCD289F10}" type="datetimeFigureOut">
              <a:rPr lang="en-IN" smtClean="0"/>
              <a:t>29-07-2024</a:t>
            </a:fld>
            <a:endParaRPr lang="en-IN"/>
          </a:p>
        </p:txBody>
      </p:sp>
      <p:sp>
        <p:nvSpPr>
          <p:cNvPr id="6" name="Footer Placeholder 5">
            <a:extLst>
              <a:ext uri="{FF2B5EF4-FFF2-40B4-BE49-F238E27FC236}">
                <a16:creationId xmlns:a16="http://schemas.microsoft.com/office/drawing/2014/main" id="{830A951B-5F2A-005C-C4F5-18449DE72CE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04DA3A-DB24-53C0-7398-72AC8DE4A712}"/>
              </a:ext>
            </a:extLst>
          </p:cNvPr>
          <p:cNvSpPr>
            <a:spLocks noGrp="1"/>
          </p:cNvSpPr>
          <p:nvPr>
            <p:ph type="sldNum" sz="quarter" idx="12"/>
          </p:nvPr>
        </p:nvSpPr>
        <p:spPr/>
        <p:txBody>
          <a:bodyPr/>
          <a:lstStyle/>
          <a:p>
            <a:fld id="{4A940F21-AF40-4F7B-8FE6-A59ECD954350}" type="slidenum">
              <a:rPr lang="en-IN" smtClean="0"/>
              <a:t>‹#›</a:t>
            </a:fld>
            <a:endParaRPr lang="en-IN"/>
          </a:p>
        </p:txBody>
      </p:sp>
    </p:spTree>
    <p:extLst>
      <p:ext uri="{BB962C8B-B14F-4D97-AF65-F5344CB8AC3E}">
        <p14:creationId xmlns:p14="http://schemas.microsoft.com/office/powerpoint/2010/main" val="2234941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00374-D45B-CFA9-7875-BF9900E0A22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8973BD5-29F3-DEF4-3ACC-1EE2012271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A16B2E-7FA2-B700-E12B-79C4B7327A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128C25F-B908-EF36-3AF8-926FFAD3B2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20AD58-1DBC-2CEC-C750-AA31B3CDF5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5F16F3A-112D-992B-DAE1-A4522B2D843B}"/>
              </a:ext>
            </a:extLst>
          </p:cNvPr>
          <p:cNvSpPr>
            <a:spLocks noGrp="1"/>
          </p:cNvSpPr>
          <p:nvPr>
            <p:ph type="dt" sz="half" idx="10"/>
          </p:nvPr>
        </p:nvSpPr>
        <p:spPr/>
        <p:txBody>
          <a:bodyPr/>
          <a:lstStyle/>
          <a:p>
            <a:fld id="{2B06E663-0A31-4C41-A221-F2CCCD289F10}" type="datetimeFigureOut">
              <a:rPr lang="en-IN" smtClean="0"/>
              <a:t>29-07-2024</a:t>
            </a:fld>
            <a:endParaRPr lang="en-IN"/>
          </a:p>
        </p:txBody>
      </p:sp>
      <p:sp>
        <p:nvSpPr>
          <p:cNvPr id="8" name="Footer Placeholder 7">
            <a:extLst>
              <a:ext uri="{FF2B5EF4-FFF2-40B4-BE49-F238E27FC236}">
                <a16:creationId xmlns:a16="http://schemas.microsoft.com/office/drawing/2014/main" id="{CA67D391-3E16-4762-653A-8B023315C7D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781331E-3AEC-C5B8-AE9D-FBF573CD87EA}"/>
              </a:ext>
            </a:extLst>
          </p:cNvPr>
          <p:cNvSpPr>
            <a:spLocks noGrp="1"/>
          </p:cNvSpPr>
          <p:nvPr>
            <p:ph type="sldNum" sz="quarter" idx="12"/>
          </p:nvPr>
        </p:nvSpPr>
        <p:spPr/>
        <p:txBody>
          <a:bodyPr/>
          <a:lstStyle/>
          <a:p>
            <a:fld id="{4A940F21-AF40-4F7B-8FE6-A59ECD954350}" type="slidenum">
              <a:rPr lang="en-IN" smtClean="0"/>
              <a:t>‹#›</a:t>
            </a:fld>
            <a:endParaRPr lang="en-IN"/>
          </a:p>
        </p:txBody>
      </p:sp>
    </p:spTree>
    <p:extLst>
      <p:ext uri="{BB962C8B-B14F-4D97-AF65-F5344CB8AC3E}">
        <p14:creationId xmlns:p14="http://schemas.microsoft.com/office/powerpoint/2010/main" val="3558475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5393D-6E46-EEDC-8EB8-8E5526518B3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65767A5-D307-F022-EFA0-DF6C6CED1ECE}"/>
              </a:ext>
            </a:extLst>
          </p:cNvPr>
          <p:cNvSpPr>
            <a:spLocks noGrp="1"/>
          </p:cNvSpPr>
          <p:nvPr>
            <p:ph type="dt" sz="half" idx="10"/>
          </p:nvPr>
        </p:nvSpPr>
        <p:spPr/>
        <p:txBody>
          <a:bodyPr/>
          <a:lstStyle/>
          <a:p>
            <a:fld id="{2B06E663-0A31-4C41-A221-F2CCCD289F10}" type="datetimeFigureOut">
              <a:rPr lang="en-IN" smtClean="0"/>
              <a:t>29-07-2024</a:t>
            </a:fld>
            <a:endParaRPr lang="en-IN"/>
          </a:p>
        </p:txBody>
      </p:sp>
      <p:sp>
        <p:nvSpPr>
          <p:cNvPr id="4" name="Footer Placeholder 3">
            <a:extLst>
              <a:ext uri="{FF2B5EF4-FFF2-40B4-BE49-F238E27FC236}">
                <a16:creationId xmlns:a16="http://schemas.microsoft.com/office/drawing/2014/main" id="{A3F6735C-6B3F-6843-716C-11812EC3F89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1CCCB2F-7CEE-1D6A-32B4-926A854EEDE3}"/>
              </a:ext>
            </a:extLst>
          </p:cNvPr>
          <p:cNvSpPr>
            <a:spLocks noGrp="1"/>
          </p:cNvSpPr>
          <p:nvPr>
            <p:ph type="sldNum" sz="quarter" idx="12"/>
          </p:nvPr>
        </p:nvSpPr>
        <p:spPr/>
        <p:txBody>
          <a:bodyPr/>
          <a:lstStyle/>
          <a:p>
            <a:fld id="{4A940F21-AF40-4F7B-8FE6-A59ECD954350}" type="slidenum">
              <a:rPr lang="en-IN" smtClean="0"/>
              <a:t>‹#›</a:t>
            </a:fld>
            <a:endParaRPr lang="en-IN"/>
          </a:p>
        </p:txBody>
      </p:sp>
    </p:spTree>
    <p:extLst>
      <p:ext uri="{BB962C8B-B14F-4D97-AF65-F5344CB8AC3E}">
        <p14:creationId xmlns:p14="http://schemas.microsoft.com/office/powerpoint/2010/main" val="471971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8C5C28-F76C-5F78-408E-5418875BDDD6}"/>
              </a:ext>
            </a:extLst>
          </p:cNvPr>
          <p:cNvSpPr>
            <a:spLocks noGrp="1"/>
          </p:cNvSpPr>
          <p:nvPr>
            <p:ph type="dt" sz="half" idx="10"/>
          </p:nvPr>
        </p:nvSpPr>
        <p:spPr/>
        <p:txBody>
          <a:bodyPr/>
          <a:lstStyle/>
          <a:p>
            <a:fld id="{2B06E663-0A31-4C41-A221-F2CCCD289F10}" type="datetimeFigureOut">
              <a:rPr lang="en-IN" smtClean="0"/>
              <a:t>29-07-2024</a:t>
            </a:fld>
            <a:endParaRPr lang="en-IN"/>
          </a:p>
        </p:txBody>
      </p:sp>
      <p:sp>
        <p:nvSpPr>
          <p:cNvPr id="3" name="Footer Placeholder 2">
            <a:extLst>
              <a:ext uri="{FF2B5EF4-FFF2-40B4-BE49-F238E27FC236}">
                <a16:creationId xmlns:a16="http://schemas.microsoft.com/office/drawing/2014/main" id="{2316F9F2-AECA-6A8D-BC8B-BE343E0BA43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95AACDA-6E7F-C8B1-C2C3-21CCBBD8426A}"/>
              </a:ext>
            </a:extLst>
          </p:cNvPr>
          <p:cNvSpPr>
            <a:spLocks noGrp="1"/>
          </p:cNvSpPr>
          <p:nvPr>
            <p:ph type="sldNum" sz="quarter" idx="12"/>
          </p:nvPr>
        </p:nvSpPr>
        <p:spPr/>
        <p:txBody>
          <a:bodyPr/>
          <a:lstStyle/>
          <a:p>
            <a:fld id="{4A940F21-AF40-4F7B-8FE6-A59ECD954350}" type="slidenum">
              <a:rPr lang="en-IN" smtClean="0"/>
              <a:t>‹#›</a:t>
            </a:fld>
            <a:endParaRPr lang="en-IN"/>
          </a:p>
        </p:txBody>
      </p:sp>
    </p:spTree>
    <p:extLst>
      <p:ext uri="{BB962C8B-B14F-4D97-AF65-F5344CB8AC3E}">
        <p14:creationId xmlns:p14="http://schemas.microsoft.com/office/powerpoint/2010/main" val="30801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37C69-503C-9156-703E-0B1CCEB166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011D168-1368-D327-F654-BEC8668CC4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9FBE8CB-E48E-7825-2B68-2DD4475520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733A05-B925-8A49-810F-B9548F8A3B58}"/>
              </a:ext>
            </a:extLst>
          </p:cNvPr>
          <p:cNvSpPr>
            <a:spLocks noGrp="1"/>
          </p:cNvSpPr>
          <p:nvPr>
            <p:ph type="dt" sz="half" idx="10"/>
          </p:nvPr>
        </p:nvSpPr>
        <p:spPr/>
        <p:txBody>
          <a:bodyPr/>
          <a:lstStyle/>
          <a:p>
            <a:fld id="{2B06E663-0A31-4C41-A221-F2CCCD289F10}" type="datetimeFigureOut">
              <a:rPr lang="en-IN" smtClean="0"/>
              <a:t>29-07-2024</a:t>
            </a:fld>
            <a:endParaRPr lang="en-IN"/>
          </a:p>
        </p:txBody>
      </p:sp>
      <p:sp>
        <p:nvSpPr>
          <p:cNvPr id="6" name="Footer Placeholder 5">
            <a:extLst>
              <a:ext uri="{FF2B5EF4-FFF2-40B4-BE49-F238E27FC236}">
                <a16:creationId xmlns:a16="http://schemas.microsoft.com/office/drawing/2014/main" id="{D256F84F-EA1D-6F39-69D5-AD96975B8C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88E46B-4013-0F0E-3AED-1B2AEA28365D}"/>
              </a:ext>
            </a:extLst>
          </p:cNvPr>
          <p:cNvSpPr>
            <a:spLocks noGrp="1"/>
          </p:cNvSpPr>
          <p:nvPr>
            <p:ph type="sldNum" sz="quarter" idx="12"/>
          </p:nvPr>
        </p:nvSpPr>
        <p:spPr/>
        <p:txBody>
          <a:bodyPr/>
          <a:lstStyle/>
          <a:p>
            <a:fld id="{4A940F21-AF40-4F7B-8FE6-A59ECD954350}" type="slidenum">
              <a:rPr lang="en-IN" smtClean="0"/>
              <a:t>‹#›</a:t>
            </a:fld>
            <a:endParaRPr lang="en-IN"/>
          </a:p>
        </p:txBody>
      </p:sp>
    </p:spTree>
    <p:extLst>
      <p:ext uri="{BB962C8B-B14F-4D97-AF65-F5344CB8AC3E}">
        <p14:creationId xmlns:p14="http://schemas.microsoft.com/office/powerpoint/2010/main" val="900840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EE16B-BFEF-EA14-3E92-C7751C935B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C3D7224-91E5-1C38-0AF0-91474F7BF0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36FF2B0-0DAE-7523-9CDC-9CB8629E1E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6D0968-6564-374E-6A6D-0D6045A526AD}"/>
              </a:ext>
            </a:extLst>
          </p:cNvPr>
          <p:cNvSpPr>
            <a:spLocks noGrp="1"/>
          </p:cNvSpPr>
          <p:nvPr>
            <p:ph type="dt" sz="half" idx="10"/>
          </p:nvPr>
        </p:nvSpPr>
        <p:spPr/>
        <p:txBody>
          <a:bodyPr/>
          <a:lstStyle/>
          <a:p>
            <a:fld id="{2B06E663-0A31-4C41-A221-F2CCCD289F10}" type="datetimeFigureOut">
              <a:rPr lang="en-IN" smtClean="0"/>
              <a:t>29-07-2024</a:t>
            </a:fld>
            <a:endParaRPr lang="en-IN"/>
          </a:p>
        </p:txBody>
      </p:sp>
      <p:sp>
        <p:nvSpPr>
          <p:cNvPr id="6" name="Footer Placeholder 5">
            <a:extLst>
              <a:ext uri="{FF2B5EF4-FFF2-40B4-BE49-F238E27FC236}">
                <a16:creationId xmlns:a16="http://schemas.microsoft.com/office/drawing/2014/main" id="{0626F985-960A-BA27-C20B-9FC05366D2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C51E91A-DD1E-3271-1F59-7457788D694E}"/>
              </a:ext>
            </a:extLst>
          </p:cNvPr>
          <p:cNvSpPr>
            <a:spLocks noGrp="1"/>
          </p:cNvSpPr>
          <p:nvPr>
            <p:ph type="sldNum" sz="quarter" idx="12"/>
          </p:nvPr>
        </p:nvSpPr>
        <p:spPr/>
        <p:txBody>
          <a:bodyPr/>
          <a:lstStyle/>
          <a:p>
            <a:fld id="{4A940F21-AF40-4F7B-8FE6-A59ECD954350}" type="slidenum">
              <a:rPr lang="en-IN" smtClean="0"/>
              <a:t>‹#›</a:t>
            </a:fld>
            <a:endParaRPr lang="en-IN"/>
          </a:p>
        </p:txBody>
      </p:sp>
    </p:spTree>
    <p:extLst>
      <p:ext uri="{BB962C8B-B14F-4D97-AF65-F5344CB8AC3E}">
        <p14:creationId xmlns:p14="http://schemas.microsoft.com/office/powerpoint/2010/main" val="1335694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16B140-5D4F-3F1F-05D0-A59FCC667A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BE62428-C08C-DBC4-DC86-E5184CF326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664167-BCD0-9FE7-BA3B-334D59AD7D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06E663-0A31-4C41-A221-F2CCCD289F10}" type="datetimeFigureOut">
              <a:rPr lang="en-IN" smtClean="0"/>
              <a:t>29-07-2024</a:t>
            </a:fld>
            <a:endParaRPr lang="en-IN"/>
          </a:p>
        </p:txBody>
      </p:sp>
      <p:sp>
        <p:nvSpPr>
          <p:cNvPr id="5" name="Footer Placeholder 4">
            <a:extLst>
              <a:ext uri="{FF2B5EF4-FFF2-40B4-BE49-F238E27FC236}">
                <a16:creationId xmlns:a16="http://schemas.microsoft.com/office/drawing/2014/main" id="{A62E18F2-8CDD-D7CA-404A-6BCDBB4FCD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5BD89D5-F87F-70F2-47D5-FBB33DD05A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940F21-AF40-4F7B-8FE6-A59ECD954350}" type="slidenum">
              <a:rPr lang="en-IN" smtClean="0"/>
              <a:t>‹#›</a:t>
            </a:fld>
            <a:endParaRPr lang="en-IN"/>
          </a:p>
        </p:txBody>
      </p:sp>
    </p:spTree>
    <p:extLst>
      <p:ext uri="{BB962C8B-B14F-4D97-AF65-F5344CB8AC3E}">
        <p14:creationId xmlns:p14="http://schemas.microsoft.com/office/powerpoint/2010/main" val="2566820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sharp-video-tutorials.blogspot.com/2018/01/solid-design-principles.html" TargetMode="External"/><Relationship Id="rId2" Type="http://schemas.openxmlformats.org/officeDocument/2006/relationships/hyperlink" Target="https://www.youtube.com/watch?v=HLFbeC78YlU&amp;list=PL6n9fhu94yhXjG1w2blMXUzyDrZ_eyOme&amp;ab_channel=kudvenka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26AF1-7E95-3D13-1A79-9A3575119350}"/>
              </a:ext>
            </a:extLst>
          </p:cNvPr>
          <p:cNvSpPr>
            <a:spLocks noGrp="1"/>
          </p:cNvSpPr>
          <p:nvPr>
            <p:ph type="ctrTitle"/>
          </p:nvPr>
        </p:nvSpPr>
        <p:spPr/>
        <p:txBody>
          <a:bodyPr/>
          <a:lstStyle/>
          <a:p>
            <a:r>
              <a:rPr lang="en-US" dirty="0"/>
              <a:t>SOLID Principle</a:t>
            </a:r>
            <a:endParaRPr lang="en-IN" dirty="0"/>
          </a:p>
        </p:txBody>
      </p:sp>
      <p:sp>
        <p:nvSpPr>
          <p:cNvPr id="3" name="Subtitle 2">
            <a:extLst>
              <a:ext uri="{FF2B5EF4-FFF2-40B4-BE49-F238E27FC236}">
                <a16:creationId xmlns:a16="http://schemas.microsoft.com/office/drawing/2014/main" id="{DC14FC1A-15E1-FDFF-5EB9-08E974A9DF9E}"/>
              </a:ext>
            </a:extLst>
          </p:cNvPr>
          <p:cNvSpPr>
            <a:spLocks noGrp="1"/>
          </p:cNvSpPr>
          <p:nvPr>
            <p:ph type="subTitle" idx="1"/>
          </p:nvPr>
        </p:nvSpPr>
        <p:spPr/>
        <p:txBody>
          <a:bodyPr>
            <a:normAutofit fontScale="85000" lnSpcReduction="20000"/>
          </a:bodyPr>
          <a:lstStyle/>
          <a:p>
            <a:r>
              <a:rPr lang="en-US" dirty="0"/>
              <a:t>Overview</a:t>
            </a:r>
          </a:p>
          <a:p>
            <a:r>
              <a:rPr lang="en-IN" dirty="0">
                <a:hlinkClick r:id="rId2"/>
              </a:rPr>
              <a:t>https://www.youtube.com/watch?v=HLFbeC78YlU&amp;list=PL6n9fhu94yhXjG1w2blMXUzyDrZ_eyOme&amp;ab_channel=kudvenkat</a:t>
            </a:r>
            <a:endParaRPr lang="en-IN" dirty="0"/>
          </a:p>
          <a:p>
            <a:endParaRPr lang="en-IN" dirty="0"/>
          </a:p>
          <a:p>
            <a:r>
              <a:rPr lang="en-US" dirty="0">
                <a:hlinkClick r:id="rId3"/>
              </a:rPr>
              <a:t>https://csharp-video-tutorials.blogspot.com/2018/01/solid-design-principles.html</a:t>
            </a:r>
            <a:endParaRPr lang="en-US" dirty="0"/>
          </a:p>
          <a:p>
            <a:endParaRPr lang="en-US" dirty="0"/>
          </a:p>
          <a:p>
            <a:endParaRPr lang="en-IN" dirty="0"/>
          </a:p>
        </p:txBody>
      </p:sp>
    </p:spTree>
    <p:extLst>
      <p:ext uri="{BB962C8B-B14F-4D97-AF65-F5344CB8AC3E}">
        <p14:creationId xmlns:p14="http://schemas.microsoft.com/office/powerpoint/2010/main" val="1316012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E3611-8373-F3F3-A114-4337991FEFF0}"/>
              </a:ext>
            </a:extLst>
          </p:cNvPr>
          <p:cNvSpPr>
            <a:spLocks noGrp="1"/>
          </p:cNvSpPr>
          <p:nvPr>
            <p:ph type="title"/>
          </p:nvPr>
        </p:nvSpPr>
        <p:spPr/>
        <p:txBody>
          <a:bodyPr/>
          <a:lstStyle/>
          <a:p>
            <a:r>
              <a:rPr lang="en-US" dirty="0"/>
              <a:t>Solution to develop a successful application depends on</a:t>
            </a:r>
            <a:endParaRPr lang="en-IN" dirty="0"/>
          </a:p>
        </p:txBody>
      </p:sp>
      <p:sp>
        <p:nvSpPr>
          <p:cNvPr id="3" name="Content Placeholder 2">
            <a:extLst>
              <a:ext uri="{FF2B5EF4-FFF2-40B4-BE49-F238E27FC236}">
                <a16:creationId xmlns:a16="http://schemas.microsoft.com/office/drawing/2014/main" id="{3F009725-CEDD-EFBE-38F6-35645F792F5D}"/>
              </a:ext>
            </a:extLst>
          </p:cNvPr>
          <p:cNvSpPr>
            <a:spLocks noGrp="1"/>
          </p:cNvSpPr>
          <p:nvPr>
            <p:ph idx="1"/>
          </p:nvPr>
        </p:nvSpPr>
        <p:spPr/>
        <p:txBody>
          <a:bodyPr/>
          <a:lstStyle/>
          <a:p>
            <a:r>
              <a:rPr lang="en-US" dirty="0"/>
              <a:t>Architecture : choosing an architecture is the first step in designing application based on the requirements. </a:t>
            </a:r>
            <a:r>
              <a:rPr lang="en-US" b="1" dirty="0"/>
              <a:t>Example</a:t>
            </a:r>
            <a:r>
              <a:rPr lang="en-US" dirty="0"/>
              <a:t> : MVC, WEBAPI, MVVM..</a:t>
            </a:r>
            <a:r>
              <a:rPr lang="en-US" dirty="0" err="1"/>
              <a:t>etc</a:t>
            </a:r>
            <a:endParaRPr lang="en-US" dirty="0"/>
          </a:p>
          <a:p>
            <a:r>
              <a:rPr lang="en-US" dirty="0"/>
              <a:t>Design Principles : Application development process need to follow the design principles</a:t>
            </a:r>
          </a:p>
          <a:p>
            <a:r>
              <a:rPr lang="en-US" dirty="0"/>
              <a:t>Design Patterns : We need to choose correct design patterns to build the software</a:t>
            </a:r>
            <a:endParaRPr lang="en-IN" dirty="0"/>
          </a:p>
        </p:txBody>
      </p:sp>
    </p:spTree>
    <p:extLst>
      <p:ext uri="{BB962C8B-B14F-4D97-AF65-F5344CB8AC3E}">
        <p14:creationId xmlns:p14="http://schemas.microsoft.com/office/powerpoint/2010/main" val="2670670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6C76F-1841-7EC3-9419-E30324AB28DD}"/>
              </a:ext>
            </a:extLst>
          </p:cNvPr>
          <p:cNvSpPr>
            <a:spLocks noGrp="1"/>
          </p:cNvSpPr>
          <p:nvPr>
            <p:ph type="title"/>
          </p:nvPr>
        </p:nvSpPr>
        <p:spPr/>
        <p:txBody>
          <a:bodyPr/>
          <a:lstStyle/>
          <a:p>
            <a:r>
              <a:rPr lang="en-US" b="0" i="0" dirty="0">
                <a:solidFill>
                  <a:srgbClr val="212121"/>
                </a:solidFill>
                <a:effectLst/>
                <a:latin typeface="open sans" panose="020B0606030504020204" pitchFamily="34" charset="0"/>
              </a:rPr>
              <a:t>Single Responsibility Principle (SRP)</a:t>
            </a:r>
            <a:endParaRPr lang="en-IN" dirty="0"/>
          </a:p>
        </p:txBody>
      </p:sp>
      <p:sp>
        <p:nvSpPr>
          <p:cNvPr id="3" name="Content Placeholder 2">
            <a:extLst>
              <a:ext uri="{FF2B5EF4-FFF2-40B4-BE49-F238E27FC236}">
                <a16:creationId xmlns:a16="http://schemas.microsoft.com/office/drawing/2014/main" id="{9536F73F-567B-DBC5-10DD-8A2FF06C677D}"/>
              </a:ext>
            </a:extLst>
          </p:cNvPr>
          <p:cNvSpPr>
            <a:spLocks noGrp="1"/>
          </p:cNvSpPr>
          <p:nvPr>
            <p:ph idx="1"/>
          </p:nvPr>
        </p:nvSpPr>
        <p:spPr/>
        <p:txBody>
          <a:bodyPr/>
          <a:lstStyle/>
          <a:p>
            <a:pPr marL="514350" indent="-514350">
              <a:buFont typeface="+mj-lt"/>
              <a:buAutoNum type="arabicPeriod"/>
            </a:pPr>
            <a:r>
              <a:rPr lang="en-US" b="0" i="0" dirty="0">
                <a:solidFill>
                  <a:srgbClr val="131313"/>
                </a:solidFill>
                <a:effectLst/>
                <a:latin typeface="Roboto" panose="02000000000000000000" pitchFamily="2" charset="0"/>
              </a:rPr>
              <a:t>Robert C. Martin expresses the principle as, "</a:t>
            </a:r>
            <a:r>
              <a:rPr lang="en-US" b="1" i="0" dirty="0">
                <a:solidFill>
                  <a:srgbClr val="131313"/>
                </a:solidFill>
                <a:effectLst/>
                <a:latin typeface="Roboto" panose="02000000000000000000" pitchFamily="2" charset="0"/>
              </a:rPr>
              <a:t>A class should have only one reason to change</a:t>
            </a:r>
            <a:r>
              <a:rPr lang="en-US" b="0" i="0" dirty="0">
                <a:solidFill>
                  <a:srgbClr val="131313"/>
                </a:solidFill>
                <a:effectLst/>
                <a:latin typeface="Roboto" panose="02000000000000000000" pitchFamily="2" charset="0"/>
              </a:rPr>
              <a:t>” </a:t>
            </a:r>
          </a:p>
          <a:p>
            <a:pPr marL="514350" indent="-514350">
              <a:buFont typeface="+mj-lt"/>
              <a:buAutoNum type="arabicPeriod"/>
            </a:pPr>
            <a:r>
              <a:rPr lang="en-US" b="0" i="0" dirty="0">
                <a:solidFill>
                  <a:srgbClr val="131313"/>
                </a:solidFill>
                <a:effectLst/>
                <a:latin typeface="Roboto" panose="02000000000000000000" pitchFamily="2" charset="0"/>
              </a:rPr>
              <a:t>Every module or class should have responsibility over a single part of the functionality provided by the software, and that responsibility should be entirely encapsulated by the class.</a:t>
            </a:r>
            <a:endParaRPr lang="en-IN" dirty="0"/>
          </a:p>
        </p:txBody>
      </p:sp>
    </p:spTree>
    <p:extLst>
      <p:ext uri="{BB962C8B-B14F-4D97-AF65-F5344CB8AC3E}">
        <p14:creationId xmlns:p14="http://schemas.microsoft.com/office/powerpoint/2010/main" val="986796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6A585-A262-6E8A-CBB1-8C8A9E9AB090}"/>
              </a:ext>
            </a:extLst>
          </p:cNvPr>
          <p:cNvSpPr>
            <a:spLocks noGrp="1"/>
          </p:cNvSpPr>
          <p:nvPr>
            <p:ph type="title"/>
          </p:nvPr>
        </p:nvSpPr>
        <p:spPr/>
        <p:txBody>
          <a:bodyPr/>
          <a:lstStyle/>
          <a:p>
            <a:r>
              <a:rPr lang="en-US" b="0" i="0" dirty="0">
                <a:solidFill>
                  <a:srgbClr val="212121"/>
                </a:solidFill>
                <a:effectLst/>
                <a:latin typeface="open sans" panose="020B0606030504020204" pitchFamily="34" charset="0"/>
              </a:rPr>
              <a:t>Single Responsibility Principle (SRP)</a:t>
            </a:r>
            <a:endParaRPr lang="en-IN" dirty="0"/>
          </a:p>
        </p:txBody>
      </p:sp>
      <p:sp>
        <p:nvSpPr>
          <p:cNvPr id="3" name="Content Placeholder 2">
            <a:extLst>
              <a:ext uri="{FF2B5EF4-FFF2-40B4-BE49-F238E27FC236}">
                <a16:creationId xmlns:a16="http://schemas.microsoft.com/office/drawing/2014/main" id="{4FA073CE-CC7B-0F81-CD8F-A4BA65750EE0}"/>
              </a:ext>
            </a:extLst>
          </p:cNvPr>
          <p:cNvSpPr>
            <a:spLocks noGrp="1"/>
          </p:cNvSpPr>
          <p:nvPr>
            <p:ph idx="1"/>
          </p:nvPr>
        </p:nvSpPr>
        <p:spPr/>
        <p:txBody>
          <a:bodyPr/>
          <a:lstStyle/>
          <a:p>
            <a:r>
              <a:rPr lang="en-US" dirty="0"/>
              <a:t>Each class and module should focus on a single task at a time</a:t>
            </a:r>
          </a:p>
          <a:p>
            <a:r>
              <a:rPr lang="en-US" dirty="0"/>
              <a:t>Everything in the class should be related to that single purpose</a:t>
            </a:r>
          </a:p>
          <a:p>
            <a:r>
              <a:rPr lang="en-US" dirty="0"/>
              <a:t>There can be many members in the class as long as they related to the single responsibility</a:t>
            </a:r>
          </a:p>
          <a:p>
            <a:r>
              <a:rPr lang="en-US" dirty="0"/>
              <a:t>With SRP, classes become smaller and cleaner</a:t>
            </a:r>
          </a:p>
          <a:p>
            <a:r>
              <a:rPr lang="en-US" dirty="0"/>
              <a:t>Code is less fragile</a:t>
            </a:r>
            <a:endParaRPr lang="en-IN" dirty="0"/>
          </a:p>
        </p:txBody>
      </p:sp>
    </p:spTree>
    <p:extLst>
      <p:ext uri="{BB962C8B-B14F-4D97-AF65-F5344CB8AC3E}">
        <p14:creationId xmlns:p14="http://schemas.microsoft.com/office/powerpoint/2010/main" val="3816839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45B1A-68C1-0A05-6E4F-11389126C0D5}"/>
              </a:ext>
            </a:extLst>
          </p:cNvPr>
          <p:cNvSpPr>
            <a:spLocks noGrp="1"/>
          </p:cNvSpPr>
          <p:nvPr>
            <p:ph type="title"/>
          </p:nvPr>
        </p:nvSpPr>
        <p:spPr/>
        <p:txBody>
          <a:bodyPr/>
          <a:lstStyle/>
          <a:p>
            <a:r>
              <a:rPr lang="en-US" dirty="0"/>
              <a:t>SRP Implementation Guideline</a:t>
            </a:r>
            <a:endParaRPr lang="en-IN" dirty="0"/>
          </a:p>
        </p:txBody>
      </p:sp>
      <p:sp>
        <p:nvSpPr>
          <p:cNvPr id="3" name="Content Placeholder 2">
            <a:extLst>
              <a:ext uri="{FF2B5EF4-FFF2-40B4-BE49-F238E27FC236}">
                <a16:creationId xmlns:a16="http://schemas.microsoft.com/office/drawing/2014/main" id="{12490576-AC26-EE44-0C33-7D890D0E640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068974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E14AB-B806-0EEF-0DD3-D5F75BAA02F5}"/>
              </a:ext>
            </a:extLst>
          </p:cNvPr>
          <p:cNvSpPr>
            <a:spLocks noGrp="1"/>
          </p:cNvSpPr>
          <p:nvPr>
            <p:ph type="title"/>
          </p:nvPr>
        </p:nvSpPr>
        <p:spPr/>
        <p:txBody>
          <a:bodyPr/>
          <a:lstStyle/>
          <a:p>
            <a:r>
              <a:rPr lang="en-US" dirty="0"/>
              <a:t>SRP Example</a:t>
            </a:r>
            <a:endParaRPr lang="en-IN" dirty="0"/>
          </a:p>
        </p:txBody>
      </p:sp>
      <p:sp>
        <p:nvSpPr>
          <p:cNvPr id="3" name="Content Placeholder 2">
            <a:extLst>
              <a:ext uri="{FF2B5EF4-FFF2-40B4-BE49-F238E27FC236}">
                <a16:creationId xmlns:a16="http://schemas.microsoft.com/office/drawing/2014/main" id="{EF15155F-B437-CE63-E67A-DDBFDF486620}"/>
              </a:ext>
            </a:extLst>
          </p:cNvPr>
          <p:cNvSpPr>
            <a:spLocks noGrp="1"/>
          </p:cNvSpPr>
          <p:nvPr>
            <p:ph idx="1"/>
          </p:nvPr>
        </p:nvSpPr>
        <p:spPr/>
        <p:txBody>
          <a:bodyPr>
            <a:normAutofit fontScale="92500" lnSpcReduction="20000"/>
          </a:bodyPr>
          <a:lstStyle/>
          <a:p>
            <a:pPr marL="0" indent="0">
              <a:buNone/>
            </a:pPr>
            <a:r>
              <a:rPr lang="en-IN" sz="1800" dirty="0">
                <a:solidFill>
                  <a:srgbClr val="0000FF"/>
                </a:solidFill>
              </a:rPr>
              <a:t>    interface</a:t>
            </a:r>
            <a:r>
              <a:rPr lang="en-IN" sz="1800" dirty="0">
                <a:solidFill>
                  <a:srgbClr val="000000"/>
                </a:solidFill>
              </a:rPr>
              <a:t> </a:t>
            </a:r>
            <a:r>
              <a:rPr lang="en-IN" sz="1800" dirty="0" err="1">
                <a:solidFill>
                  <a:srgbClr val="2B91AF"/>
                </a:solidFill>
              </a:rPr>
              <a:t>IUser</a:t>
            </a:r>
            <a:endParaRPr lang="en-IN" sz="1800" dirty="0">
              <a:solidFill>
                <a:srgbClr val="000000"/>
              </a:solidFill>
            </a:endParaRPr>
          </a:p>
          <a:p>
            <a:pPr marL="0" indent="0">
              <a:buNone/>
            </a:pPr>
            <a:r>
              <a:rPr lang="en-IN" sz="1800" dirty="0">
                <a:solidFill>
                  <a:srgbClr val="000000"/>
                </a:solidFill>
              </a:rPr>
              <a:t>    {</a:t>
            </a:r>
          </a:p>
          <a:p>
            <a:pPr marL="0" indent="0">
              <a:buNone/>
            </a:pPr>
            <a:r>
              <a:rPr lang="en-IN" sz="1800" dirty="0">
                <a:solidFill>
                  <a:srgbClr val="000000"/>
                </a:solidFill>
              </a:rPr>
              <a:t>        </a:t>
            </a:r>
            <a:r>
              <a:rPr lang="en-IN" sz="1800" dirty="0">
                <a:solidFill>
                  <a:srgbClr val="0000FF"/>
                </a:solidFill>
              </a:rPr>
              <a:t>bool</a:t>
            </a:r>
            <a:r>
              <a:rPr lang="en-IN" sz="1800" dirty="0">
                <a:solidFill>
                  <a:srgbClr val="000000"/>
                </a:solidFill>
              </a:rPr>
              <a:t> Login(</a:t>
            </a:r>
            <a:r>
              <a:rPr lang="en-IN" sz="1800" dirty="0">
                <a:solidFill>
                  <a:srgbClr val="0000FF"/>
                </a:solidFill>
              </a:rPr>
              <a:t>string</a:t>
            </a:r>
            <a:r>
              <a:rPr lang="en-IN" sz="1800" dirty="0">
                <a:solidFill>
                  <a:srgbClr val="000000"/>
                </a:solidFill>
              </a:rPr>
              <a:t> username, </a:t>
            </a:r>
            <a:r>
              <a:rPr lang="en-IN" sz="1800" dirty="0">
                <a:solidFill>
                  <a:srgbClr val="0000FF"/>
                </a:solidFill>
              </a:rPr>
              <a:t>string</a:t>
            </a:r>
            <a:r>
              <a:rPr lang="en-IN" sz="1800" dirty="0">
                <a:solidFill>
                  <a:srgbClr val="000000"/>
                </a:solidFill>
              </a:rPr>
              <a:t> password);</a:t>
            </a:r>
          </a:p>
          <a:p>
            <a:pPr marL="0" indent="0">
              <a:buNone/>
            </a:pPr>
            <a:r>
              <a:rPr lang="en-IN" sz="1800" dirty="0">
                <a:solidFill>
                  <a:srgbClr val="000000"/>
                </a:solidFill>
              </a:rPr>
              <a:t>        </a:t>
            </a:r>
            <a:r>
              <a:rPr lang="en-IN" sz="1800" dirty="0">
                <a:solidFill>
                  <a:srgbClr val="0000FF"/>
                </a:solidFill>
              </a:rPr>
              <a:t>bool</a:t>
            </a:r>
            <a:r>
              <a:rPr lang="en-IN" sz="1800" dirty="0">
                <a:solidFill>
                  <a:srgbClr val="000000"/>
                </a:solidFill>
              </a:rPr>
              <a:t> Register(</a:t>
            </a:r>
            <a:r>
              <a:rPr lang="en-IN" sz="1800" dirty="0">
                <a:solidFill>
                  <a:srgbClr val="0000FF"/>
                </a:solidFill>
              </a:rPr>
              <a:t>string</a:t>
            </a:r>
            <a:r>
              <a:rPr lang="en-IN" sz="1800" dirty="0">
                <a:solidFill>
                  <a:srgbClr val="000000"/>
                </a:solidFill>
              </a:rPr>
              <a:t> username, </a:t>
            </a:r>
            <a:r>
              <a:rPr lang="en-IN" sz="1800" dirty="0">
                <a:solidFill>
                  <a:srgbClr val="0000FF"/>
                </a:solidFill>
              </a:rPr>
              <a:t>string</a:t>
            </a:r>
            <a:r>
              <a:rPr lang="en-IN" sz="1800" dirty="0">
                <a:solidFill>
                  <a:srgbClr val="000000"/>
                </a:solidFill>
              </a:rPr>
              <a:t> password, </a:t>
            </a:r>
            <a:r>
              <a:rPr lang="en-IN" sz="1800" dirty="0">
                <a:solidFill>
                  <a:srgbClr val="0000FF"/>
                </a:solidFill>
              </a:rPr>
              <a:t>string</a:t>
            </a:r>
            <a:r>
              <a:rPr lang="en-IN" sz="1800" dirty="0">
                <a:solidFill>
                  <a:srgbClr val="000000"/>
                </a:solidFill>
              </a:rPr>
              <a:t> email);</a:t>
            </a:r>
          </a:p>
          <a:p>
            <a:pPr marL="0" indent="0">
              <a:buNone/>
            </a:pPr>
            <a:r>
              <a:rPr lang="en-IN" sz="1800" dirty="0">
                <a:solidFill>
                  <a:srgbClr val="000000"/>
                </a:solidFill>
              </a:rPr>
              <a:t>    }</a:t>
            </a:r>
          </a:p>
          <a:p>
            <a:pPr marL="0" indent="0">
              <a:buNone/>
            </a:pPr>
            <a:r>
              <a:rPr lang="en-IN" sz="1800" dirty="0">
                <a:solidFill>
                  <a:srgbClr val="000000"/>
                </a:solidFill>
              </a:rPr>
              <a:t>    </a:t>
            </a:r>
            <a:r>
              <a:rPr lang="en-IN" sz="1800" dirty="0">
                <a:solidFill>
                  <a:srgbClr val="0000FF"/>
                </a:solidFill>
              </a:rPr>
              <a:t>interface</a:t>
            </a:r>
            <a:r>
              <a:rPr lang="en-IN" sz="1800" dirty="0">
                <a:solidFill>
                  <a:srgbClr val="000000"/>
                </a:solidFill>
              </a:rPr>
              <a:t> </a:t>
            </a:r>
            <a:r>
              <a:rPr lang="en-IN" sz="1800" dirty="0" err="1">
                <a:solidFill>
                  <a:srgbClr val="2B91AF"/>
                </a:solidFill>
              </a:rPr>
              <a:t>ILogger</a:t>
            </a:r>
            <a:endParaRPr lang="en-IN" sz="1800" dirty="0">
              <a:solidFill>
                <a:srgbClr val="000000"/>
              </a:solidFill>
            </a:endParaRPr>
          </a:p>
          <a:p>
            <a:pPr marL="0" indent="0">
              <a:buNone/>
            </a:pPr>
            <a:r>
              <a:rPr lang="en-IN" sz="1800" dirty="0">
                <a:solidFill>
                  <a:srgbClr val="000000"/>
                </a:solidFill>
              </a:rPr>
              <a:t>    {</a:t>
            </a:r>
          </a:p>
          <a:p>
            <a:pPr marL="0" indent="0">
              <a:buNone/>
            </a:pPr>
            <a:r>
              <a:rPr lang="en-IN" sz="1800" dirty="0">
                <a:solidFill>
                  <a:srgbClr val="000000"/>
                </a:solidFill>
              </a:rPr>
              <a:t>        </a:t>
            </a:r>
            <a:r>
              <a:rPr lang="en-IN" sz="1800" dirty="0">
                <a:solidFill>
                  <a:srgbClr val="0000FF"/>
                </a:solidFill>
              </a:rPr>
              <a:t>void</a:t>
            </a:r>
            <a:r>
              <a:rPr lang="en-IN" sz="1800" dirty="0">
                <a:solidFill>
                  <a:srgbClr val="000000"/>
                </a:solidFill>
              </a:rPr>
              <a:t> </a:t>
            </a:r>
            <a:r>
              <a:rPr lang="en-IN" sz="1800" dirty="0" err="1">
                <a:solidFill>
                  <a:srgbClr val="000000"/>
                </a:solidFill>
              </a:rPr>
              <a:t>LogError</a:t>
            </a:r>
            <a:r>
              <a:rPr lang="en-IN" sz="1800" dirty="0">
                <a:solidFill>
                  <a:srgbClr val="000000"/>
                </a:solidFill>
              </a:rPr>
              <a:t>(</a:t>
            </a:r>
            <a:r>
              <a:rPr lang="en-IN" sz="1800" dirty="0">
                <a:solidFill>
                  <a:srgbClr val="0000FF"/>
                </a:solidFill>
              </a:rPr>
              <a:t>string</a:t>
            </a:r>
            <a:r>
              <a:rPr lang="en-IN" sz="1800" dirty="0">
                <a:solidFill>
                  <a:srgbClr val="000000"/>
                </a:solidFill>
              </a:rPr>
              <a:t> error);</a:t>
            </a:r>
          </a:p>
          <a:p>
            <a:pPr marL="0" indent="0">
              <a:buNone/>
            </a:pPr>
            <a:r>
              <a:rPr lang="en-IN" sz="1800" dirty="0">
                <a:solidFill>
                  <a:srgbClr val="000000"/>
                </a:solidFill>
              </a:rPr>
              <a:t>    }</a:t>
            </a:r>
          </a:p>
          <a:p>
            <a:pPr marL="0" indent="0">
              <a:buNone/>
            </a:pPr>
            <a:endParaRPr lang="en-IN" sz="1800" dirty="0">
              <a:solidFill>
                <a:srgbClr val="000000"/>
              </a:solidFill>
            </a:endParaRPr>
          </a:p>
          <a:p>
            <a:pPr marL="0" indent="0">
              <a:buNone/>
            </a:pPr>
            <a:r>
              <a:rPr lang="en-IN" sz="1800" dirty="0">
                <a:solidFill>
                  <a:srgbClr val="000000"/>
                </a:solidFill>
              </a:rPr>
              <a:t>    </a:t>
            </a:r>
            <a:r>
              <a:rPr lang="en-IN" sz="1800" dirty="0">
                <a:solidFill>
                  <a:srgbClr val="0000FF"/>
                </a:solidFill>
              </a:rPr>
              <a:t>interface</a:t>
            </a:r>
            <a:r>
              <a:rPr lang="en-IN" sz="1800" dirty="0">
                <a:solidFill>
                  <a:srgbClr val="000000"/>
                </a:solidFill>
              </a:rPr>
              <a:t> </a:t>
            </a:r>
            <a:r>
              <a:rPr lang="en-IN" sz="1800" dirty="0" err="1">
                <a:solidFill>
                  <a:srgbClr val="2B91AF"/>
                </a:solidFill>
              </a:rPr>
              <a:t>IEmail</a:t>
            </a:r>
            <a:endParaRPr lang="en-IN" sz="1800" dirty="0">
              <a:solidFill>
                <a:srgbClr val="000000"/>
              </a:solidFill>
            </a:endParaRPr>
          </a:p>
          <a:p>
            <a:pPr marL="0" indent="0">
              <a:buNone/>
            </a:pPr>
            <a:r>
              <a:rPr lang="en-IN" sz="1800" dirty="0">
                <a:solidFill>
                  <a:srgbClr val="000000"/>
                </a:solidFill>
              </a:rPr>
              <a:t>    {</a:t>
            </a:r>
          </a:p>
          <a:p>
            <a:pPr marL="0" indent="0">
              <a:buNone/>
            </a:pPr>
            <a:r>
              <a:rPr lang="en-IN" sz="1800" dirty="0">
                <a:solidFill>
                  <a:srgbClr val="000000"/>
                </a:solidFill>
              </a:rPr>
              <a:t>        </a:t>
            </a:r>
            <a:r>
              <a:rPr lang="en-IN" sz="1800" dirty="0">
                <a:solidFill>
                  <a:srgbClr val="0000FF"/>
                </a:solidFill>
              </a:rPr>
              <a:t>bool</a:t>
            </a:r>
            <a:r>
              <a:rPr lang="en-IN" sz="1800" dirty="0">
                <a:solidFill>
                  <a:srgbClr val="000000"/>
                </a:solidFill>
              </a:rPr>
              <a:t> </a:t>
            </a:r>
            <a:r>
              <a:rPr lang="en-IN" sz="1800" dirty="0" err="1">
                <a:solidFill>
                  <a:srgbClr val="000000"/>
                </a:solidFill>
              </a:rPr>
              <a:t>SendEmail</a:t>
            </a:r>
            <a:r>
              <a:rPr lang="en-IN" sz="1800" dirty="0">
                <a:solidFill>
                  <a:srgbClr val="000000"/>
                </a:solidFill>
              </a:rPr>
              <a:t>(</a:t>
            </a:r>
            <a:r>
              <a:rPr lang="en-IN" sz="1800" dirty="0">
                <a:solidFill>
                  <a:srgbClr val="0000FF"/>
                </a:solidFill>
              </a:rPr>
              <a:t>string</a:t>
            </a:r>
            <a:r>
              <a:rPr lang="en-IN" sz="1800" dirty="0">
                <a:solidFill>
                  <a:srgbClr val="000000"/>
                </a:solidFill>
              </a:rPr>
              <a:t> </a:t>
            </a:r>
            <a:r>
              <a:rPr lang="en-IN" sz="1800" dirty="0" err="1">
                <a:solidFill>
                  <a:srgbClr val="000000"/>
                </a:solidFill>
              </a:rPr>
              <a:t>emailContent</a:t>
            </a:r>
            <a:r>
              <a:rPr lang="en-IN" sz="1800" dirty="0">
                <a:solidFill>
                  <a:srgbClr val="000000"/>
                </a:solidFill>
              </a:rPr>
              <a:t>);</a:t>
            </a:r>
          </a:p>
          <a:p>
            <a:pPr marL="0" indent="0">
              <a:buNone/>
            </a:pPr>
            <a:r>
              <a:rPr lang="en-IN" sz="1800" dirty="0">
                <a:solidFill>
                  <a:srgbClr val="000000"/>
                </a:solidFill>
              </a:rPr>
              <a:t>    }</a:t>
            </a:r>
            <a:endParaRPr lang="en-IN" dirty="0"/>
          </a:p>
        </p:txBody>
      </p:sp>
    </p:spTree>
    <p:extLst>
      <p:ext uri="{BB962C8B-B14F-4D97-AF65-F5344CB8AC3E}">
        <p14:creationId xmlns:p14="http://schemas.microsoft.com/office/powerpoint/2010/main" val="3280712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E14AB-B806-0EEF-0DD3-D5F75BAA02F5}"/>
              </a:ext>
            </a:extLst>
          </p:cNvPr>
          <p:cNvSpPr>
            <a:spLocks noGrp="1"/>
          </p:cNvSpPr>
          <p:nvPr>
            <p:ph type="title"/>
          </p:nvPr>
        </p:nvSpPr>
        <p:spPr/>
        <p:txBody>
          <a:bodyPr/>
          <a:lstStyle/>
          <a:p>
            <a:r>
              <a:rPr lang="en-US" dirty="0"/>
              <a:t>SRP Example continue…..</a:t>
            </a:r>
            <a:endParaRPr lang="en-IN" dirty="0"/>
          </a:p>
        </p:txBody>
      </p:sp>
      <p:sp>
        <p:nvSpPr>
          <p:cNvPr id="3" name="Content Placeholder 2">
            <a:extLst>
              <a:ext uri="{FF2B5EF4-FFF2-40B4-BE49-F238E27FC236}">
                <a16:creationId xmlns:a16="http://schemas.microsoft.com/office/drawing/2014/main" id="{EF15155F-B437-CE63-E67A-DDBFDF486620}"/>
              </a:ext>
            </a:extLst>
          </p:cNvPr>
          <p:cNvSpPr>
            <a:spLocks noGrp="1"/>
          </p:cNvSpPr>
          <p:nvPr>
            <p:ph idx="1"/>
          </p:nvPr>
        </p:nvSpPr>
        <p:spPr/>
        <p:txBody>
          <a:bodyPr>
            <a:noAutofit/>
          </a:bodyPr>
          <a:lstStyle/>
          <a:p>
            <a:pPr marL="0" indent="0">
              <a:spcBef>
                <a:spcPts val="0"/>
              </a:spcBef>
              <a:buNone/>
            </a:pPr>
            <a:r>
              <a:rPr lang="en-IN" sz="1200" dirty="0">
                <a:solidFill>
                  <a:srgbClr val="000000"/>
                </a:solidFill>
              </a:rPr>
              <a:t>    </a:t>
            </a:r>
            <a:r>
              <a:rPr lang="en-IN" sz="1200" dirty="0">
                <a:solidFill>
                  <a:srgbClr val="0000FF"/>
                </a:solidFill>
              </a:rPr>
              <a:t>public</a:t>
            </a:r>
            <a:r>
              <a:rPr lang="en-IN" sz="1200" dirty="0">
                <a:solidFill>
                  <a:srgbClr val="000000"/>
                </a:solidFill>
              </a:rPr>
              <a:t> </a:t>
            </a:r>
            <a:r>
              <a:rPr lang="en-IN" sz="1200" dirty="0">
                <a:solidFill>
                  <a:srgbClr val="0000FF"/>
                </a:solidFill>
              </a:rPr>
              <a:t>class</a:t>
            </a:r>
            <a:r>
              <a:rPr lang="en-IN" sz="1200" dirty="0">
                <a:solidFill>
                  <a:srgbClr val="000000"/>
                </a:solidFill>
              </a:rPr>
              <a:t> </a:t>
            </a:r>
            <a:r>
              <a:rPr lang="en-IN" sz="1200" dirty="0" err="1">
                <a:solidFill>
                  <a:srgbClr val="2B91AF"/>
                </a:solidFill>
              </a:rPr>
              <a:t>PermanentEmployee</a:t>
            </a:r>
            <a:r>
              <a:rPr lang="en-IN" sz="1200" dirty="0">
                <a:solidFill>
                  <a:srgbClr val="000000"/>
                </a:solidFill>
              </a:rPr>
              <a:t> : Employee</a:t>
            </a:r>
          </a:p>
          <a:p>
            <a:pPr marL="0" indent="0">
              <a:spcBef>
                <a:spcPts val="0"/>
              </a:spcBef>
              <a:buNone/>
            </a:pPr>
            <a:r>
              <a:rPr lang="en-IN" sz="1200" dirty="0">
                <a:solidFill>
                  <a:srgbClr val="000000"/>
                </a:solidFill>
              </a:rPr>
              <a:t>    {</a:t>
            </a:r>
          </a:p>
          <a:p>
            <a:pPr marL="0" indent="0">
              <a:spcBef>
                <a:spcPts val="0"/>
              </a:spcBef>
              <a:buNone/>
            </a:pPr>
            <a:r>
              <a:rPr lang="en-IN" sz="1200" dirty="0">
                <a:solidFill>
                  <a:srgbClr val="000000"/>
                </a:solidFill>
              </a:rPr>
              <a:t>        </a:t>
            </a:r>
            <a:r>
              <a:rPr lang="en-IN" sz="1200" dirty="0">
                <a:solidFill>
                  <a:srgbClr val="0000FF"/>
                </a:solidFill>
              </a:rPr>
              <a:t>public</a:t>
            </a:r>
            <a:r>
              <a:rPr lang="en-IN" sz="1200" dirty="0">
                <a:solidFill>
                  <a:srgbClr val="000000"/>
                </a:solidFill>
              </a:rPr>
              <a:t> </a:t>
            </a:r>
            <a:r>
              <a:rPr lang="en-IN" sz="1200" dirty="0" err="1">
                <a:solidFill>
                  <a:srgbClr val="2B91AF"/>
                </a:solidFill>
              </a:rPr>
              <a:t>PermanentEmployee</a:t>
            </a:r>
            <a:r>
              <a:rPr lang="en-IN" sz="1200" dirty="0">
                <a:solidFill>
                  <a:srgbClr val="000000"/>
                </a:solidFill>
              </a:rPr>
              <a:t>()</a:t>
            </a:r>
          </a:p>
          <a:p>
            <a:pPr marL="0" indent="0">
              <a:spcBef>
                <a:spcPts val="0"/>
              </a:spcBef>
              <a:buNone/>
            </a:pPr>
            <a:r>
              <a:rPr lang="en-IN" sz="1200" dirty="0">
                <a:solidFill>
                  <a:srgbClr val="000000"/>
                </a:solidFill>
              </a:rPr>
              <a:t>        { }</a:t>
            </a:r>
          </a:p>
          <a:p>
            <a:pPr marL="0" indent="0">
              <a:spcBef>
                <a:spcPts val="0"/>
              </a:spcBef>
              <a:buNone/>
            </a:pPr>
            <a:endParaRPr lang="en-IN" sz="1200" dirty="0">
              <a:solidFill>
                <a:srgbClr val="000000"/>
              </a:solidFill>
            </a:endParaRPr>
          </a:p>
          <a:p>
            <a:pPr marL="0" indent="0">
              <a:spcBef>
                <a:spcPts val="0"/>
              </a:spcBef>
              <a:buNone/>
            </a:pPr>
            <a:r>
              <a:rPr lang="en-US" sz="1200" dirty="0">
                <a:solidFill>
                  <a:srgbClr val="000000"/>
                </a:solidFill>
              </a:rPr>
              <a:t>        </a:t>
            </a:r>
            <a:r>
              <a:rPr lang="en-US" sz="1200" dirty="0">
                <a:solidFill>
                  <a:srgbClr val="0000FF"/>
                </a:solidFill>
              </a:rPr>
              <a:t>public</a:t>
            </a:r>
            <a:r>
              <a:rPr lang="en-US" sz="1200" dirty="0">
                <a:solidFill>
                  <a:srgbClr val="000000"/>
                </a:solidFill>
              </a:rPr>
              <a:t> </a:t>
            </a:r>
            <a:r>
              <a:rPr lang="en-US" sz="1200" dirty="0" err="1">
                <a:solidFill>
                  <a:srgbClr val="2B91AF"/>
                </a:solidFill>
              </a:rPr>
              <a:t>PermanentEmployee</a:t>
            </a:r>
            <a:r>
              <a:rPr lang="en-US" sz="1200" dirty="0">
                <a:solidFill>
                  <a:srgbClr val="000000"/>
                </a:solidFill>
              </a:rPr>
              <a:t>(</a:t>
            </a:r>
            <a:r>
              <a:rPr lang="en-US" sz="1200" dirty="0">
                <a:solidFill>
                  <a:srgbClr val="0000FF"/>
                </a:solidFill>
              </a:rPr>
              <a:t>int</a:t>
            </a:r>
            <a:r>
              <a:rPr lang="en-US" sz="1200" dirty="0">
                <a:solidFill>
                  <a:srgbClr val="000000"/>
                </a:solidFill>
              </a:rPr>
              <a:t> id, </a:t>
            </a:r>
            <a:r>
              <a:rPr lang="en-US" sz="1200" dirty="0">
                <a:solidFill>
                  <a:srgbClr val="0000FF"/>
                </a:solidFill>
              </a:rPr>
              <a:t>string</a:t>
            </a:r>
            <a:r>
              <a:rPr lang="en-US" sz="1200" dirty="0">
                <a:solidFill>
                  <a:srgbClr val="000000"/>
                </a:solidFill>
              </a:rPr>
              <a:t> name) : </a:t>
            </a:r>
            <a:r>
              <a:rPr lang="en-US" sz="1200" dirty="0">
                <a:solidFill>
                  <a:srgbClr val="0000FF"/>
                </a:solidFill>
              </a:rPr>
              <a:t>base</a:t>
            </a:r>
            <a:r>
              <a:rPr lang="en-US" sz="1200" dirty="0">
                <a:solidFill>
                  <a:srgbClr val="000000"/>
                </a:solidFill>
              </a:rPr>
              <a:t>(id, name)</a:t>
            </a:r>
          </a:p>
          <a:p>
            <a:pPr marL="0" indent="0">
              <a:spcBef>
                <a:spcPts val="0"/>
              </a:spcBef>
              <a:buNone/>
            </a:pPr>
            <a:r>
              <a:rPr lang="en-IN" sz="1200" dirty="0">
                <a:solidFill>
                  <a:srgbClr val="000000"/>
                </a:solidFill>
              </a:rPr>
              <a:t>        { }</a:t>
            </a:r>
          </a:p>
          <a:p>
            <a:pPr marL="0" indent="0">
              <a:spcBef>
                <a:spcPts val="0"/>
              </a:spcBef>
              <a:buNone/>
            </a:pPr>
            <a:r>
              <a:rPr lang="en-IN" sz="1200" dirty="0">
                <a:solidFill>
                  <a:srgbClr val="000000"/>
                </a:solidFill>
              </a:rPr>
              <a:t>        </a:t>
            </a:r>
            <a:r>
              <a:rPr lang="en-IN" sz="1200" dirty="0">
                <a:solidFill>
                  <a:srgbClr val="0000FF"/>
                </a:solidFill>
              </a:rPr>
              <a:t>public</a:t>
            </a:r>
            <a:r>
              <a:rPr lang="en-IN" sz="1200" dirty="0">
                <a:solidFill>
                  <a:srgbClr val="000000"/>
                </a:solidFill>
              </a:rPr>
              <a:t> </a:t>
            </a:r>
            <a:r>
              <a:rPr lang="en-IN" sz="1200" dirty="0">
                <a:solidFill>
                  <a:srgbClr val="0000FF"/>
                </a:solidFill>
              </a:rPr>
              <a:t>override</a:t>
            </a:r>
            <a:r>
              <a:rPr lang="en-IN" sz="1200" dirty="0">
                <a:solidFill>
                  <a:srgbClr val="000000"/>
                </a:solidFill>
              </a:rPr>
              <a:t> </a:t>
            </a:r>
            <a:r>
              <a:rPr lang="en-IN" sz="1200" dirty="0">
                <a:solidFill>
                  <a:srgbClr val="0000FF"/>
                </a:solidFill>
              </a:rPr>
              <a:t>decimal</a:t>
            </a:r>
            <a:r>
              <a:rPr lang="en-IN" sz="1200" dirty="0">
                <a:solidFill>
                  <a:srgbClr val="000000"/>
                </a:solidFill>
              </a:rPr>
              <a:t> </a:t>
            </a:r>
            <a:r>
              <a:rPr lang="en-IN" sz="1200" dirty="0" err="1">
                <a:solidFill>
                  <a:srgbClr val="000000"/>
                </a:solidFill>
              </a:rPr>
              <a:t>CalculateBonus</a:t>
            </a:r>
            <a:r>
              <a:rPr lang="en-IN" sz="1200" dirty="0">
                <a:solidFill>
                  <a:srgbClr val="000000"/>
                </a:solidFill>
              </a:rPr>
              <a:t>(</a:t>
            </a:r>
            <a:r>
              <a:rPr lang="en-IN" sz="1200" dirty="0">
                <a:solidFill>
                  <a:srgbClr val="0000FF"/>
                </a:solidFill>
              </a:rPr>
              <a:t>decimal</a:t>
            </a:r>
            <a:r>
              <a:rPr lang="en-IN" sz="1200" dirty="0">
                <a:solidFill>
                  <a:srgbClr val="000000"/>
                </a:solidFill>
              </a:rPr>
              <a:t> salary)</a:t>
            </a:r>
          </a:p>
          <a:p>
            <a:pPr marL="0" indent="0">
              <a:spcBef>
                <a:spcPts val="0"/>
              </a:spcBef>
              <a:buNone/>
            </a:pPr>
            <a:r>
              <a:rPr lang="en-IN" sz="1200" dirty="0">
                <a:solidFill>
                  <a:srgbClr val="000000"/>
                </a:solidFill>
              </a:rPr>
              <a:t>        {</a:t>
            </a:r>
          </a:p>
          <a:p>
            <a:pPr marL="0" indent="0">
              <a:spcBef>
                <a:spcPts val="0"/>
              </a:spcBef>
              <a:buNone/>
            </a:pPr>
            <a:r>
              <a:rPr lang="en-IN" sz="1200" dirty="0">
                <a:solidFill>
                  <a:srgbClr val="000000"/>
                </a:solidFill>
              </a:rPr>
              <a:t>            </a:t>
            </a:r>
            <a:r>
              <a:rPr lang="en-IN" sz="1200" dirty="0">
                <a:solidFill>
                  <a:srgbClr val="0000FF"/>
                </a:solidFill>
              </a:rPr>
              <a:t>return</a:t>
            </a:r>
            <a:r>
              <a:rPr lang="en-IN" sz="1200" dirty="0">
                <a:solidFill>
                  <a:srgbClr val="000000"/>
                </a:solidFill>
              </a:rPr>
              <a:t> salary * .1M;</a:t>
            </a:r>
          </a:p>
          <a:p>
            <a:pPr marL="0" indent="0">
              <a:spcBef>
                <a:spcPts val="0"/>
              </a:spcBef>
              <a:buNone/>
            </a:pPr>
            <a:r>
              <a:rPr lang="en-IN" sz="1200" dirty="0">
                <a:solidFill>
                  <a:srgbClr val="000000"/>
                </a:solidFill>
              </a:rPr>
              <a:t>        }</a:t>
            </a:r>
          </a:p>
          <a:p>
            <a:pPr marL="0" indent="0">
              <a:spcBef>
                <a:spcPts val="0"/>
              </a:spcBef>
              <a:buNone/>
            </a:pPr>
            <a:r>
              <a:rPr lang="en-IN" sz="1200" dirty="0">
                <a:solidFill>
                  <a:srgbClr val="000000"/>
                </a:solidFill>
              </a:rPr>
              <a:t>    }</a:t>
            </a:r>
          </a:p>
          <a:p>
            <a:pPr marL="0" indent="0">
              <a:spcBef>
                <a:spcPts val="0"/>
              </a:spcBef>
              <a:buNone/>
            </a:pPr>
            <a:endParaRPr lang="en-IN" sz="1200" dirty="0">
              <a:solidFill>
                <a:srgbClr val="000000"/>
              </a:solidFill>
            </a:endParaRPr>
          </a:p>
          <a:p>
            <a:pPr marL="0" indent="0">
              <a:spcBef>
                <a:spcPts val="0"/>
              </a:spcBef>
              <a:buNone/>
            </a:pPr>
            <a:r>
              <a:rPr lang="en-IN" sz="1200" dirty="0">
                <a:solidFill>
                  <a:srgbClr val="000000"/>
                </a:solidFill>
              </a:rPr>
              <a:t>    </a:t>
            </a:r>
            <a:r>
              <a:rPr lang="en-IN" sz="1200" dirty="0">
                <a:solidFill>
                  <a:srgbClr val="0000FF"/>
                </a:solidFill>
              </a:rPr>
              <a:t>public</a:t>
            </a:r>
            <a:r>
              <a:rPr lang="en-IN" sz="1200" dirty="0">
                <a:solidFill>
                  <a:srgbClr val="000000"/>
                </a:solidFill>
              </a:rPr>
              <a:t> </a:t>
            </a:r>
            <a:r>
              <a:rPr lang="en-IN" sz="1200" dirty="0">
                <a:solidFill>
                  <a:srgbClr val="0000FF"/>
                </a:solidFill>
              </a:rPr>
              <a:t>class</a:t>
            </a:r>
            <a:r>
              <a:rPr lang="en-IN" sz="1200" dirty="0">
                <a:solidFill>
                  <a:srgbClr val="000000"/>
                </a:solidFill>
              </a:rPr>
              <a:t> </a:t>
            </a:r>
            <a:r>
              <a:rPr lang="en-IN" sz="1200" dirty="0" err="1">
                <a:solidFill>
                  <a:srgbClr val="2B91AF"/>
                </a:solidFill>
              </a:rPr>
              <a:t>TemporaryEmployee</a:t>
            </a:r>
            <a:r>
              <a:rPr lang="en-IN" sz="1200" dirty="0">
                <a:solidFill>
                  <a:srgbClr val="000000"/>
                </a:solidFill>
              </a:rPr>
              <a:t> : Employee</a:t>
            </a:r>
          </a:p>
          <a:p>
            <a:pPr marL="0" indent="0">
              <a:spcBef>
                <a:spcPts val="0"/>
              </a:spcBef>
              <a:buNone/>
            </a:pPr>
            <a:r>
              <a:rPr lang="en-IN" sz="1200" dirty="0">
                <a:solidFill>
                  <a:srgbClr val="000000"/>
                </a:solidFill>
              </a:rPr>
              <a:t>    {</a:t>
            </a:r>
          </a:p>
          <a:p>
            <a:pPr marL="0" indent="0">
              <a:spcBef>
                <a:spcPts val="0"/>
              </a:spcBef>
              <a:buNone/>
            </a:pPr>
            <a:r>
              <a:rPr lang="en-IN" sz="1200" dirty="0">
                <a:solidFill>
                  <a:srgbClr val="000000"/>
                </a:solidFill>
              </a:rPr>
              <a:t>        </a:t>
            </a:r>
            <a:r>
              <a:rPr lang="en-IN" sz="1200" dirty="0">
                <a:solidFill>
                  <a:srgbClr val="0000FF"/>
                </a:solidFill>
              </a:rPr>
              <a:t>public</a:t>
            </a:r>
            <a:r>
              <a:rPr lang="en-IN" sz="1200" dirty="0">
                <a:solidFill>
                  <a:srgbClr val="000000"/>
                </a:solidFill>
              </a:rPr>
              <a:t> </a:t>
            </a:r>
            <a:r>
              <a:rPr lang="en-IN" sz="1200" dirty="0" err="1">
                <a:solidFill>
                  <a:srgbClr val="2B91AF"/>
                </a:solidFill>
              </a:rPr>
              <a:t>TemporaryEmployee</a:t>
            </a:r>
            <a:r>
              <a:rPr lang="en-IN" sz="1200" dirty="0">
                <a:solidFill>
                  <a:srgbClr val="000000"/>
                </a:solidFill>
              </a:rPr>
              <a:t>()</a:t>
            </a:r>
          </a:p>
          <a:p>
            <a:pPr marL="0" indent="0">
              <a:spcBef>
                <a:spcPts val="0"/>
              </a:spcBef>
              <a:buNone/>
            </a:pPr>
            <a:r>
              <a:rPr lang="en-IN" sz="1200" dirty="0">
                <a:solidFill>
                  <a:srgbClr val="000000"/>
                </a:solidFill>
              </a:rPr>
              <a:t>        { }</a:t>
            </a:r>
          </a:p>
          <a:p>
            <a:pPr marL="0" indent="0">
              <a:spcBef>
                <a:spcPts val="0"/>
              </a:spcBef>
              <a:buNone/>
            </a:pPr>
            <a:endParaRPr lang="en-IN" sz="1200" dirty="0">
              <a:solidFill>
                <a:srgbClr val="000000"/>
              </a:solidFill>
            </a:endParaRPr>
          </a:p>
          <a:p>
            <a:pPr marL="0" indent="0">
              <a:spcBef>
                <a:spcPts val="0"/>
              </a:spcBef>
              <a:buNone/>
            </a:pPr>
            <a:r>
              <a:rPr lang="en-US" sz="1200" dirty="0">
                <a:solidFill>
                  <a:srgbClr val="000000"/>
                </a:solidFill>
              </a:rPr>
              <a:t>        </a:t>
            </a:r>
            <a:r>
              <a:rPr lang="en-US" sz="1200" dirty="0">
                <a:solidFill>
                  <a:srgbClr val="0000FF"/>
                </a:solidFill>
              </a:rPr>
              <a:t>public</a:t>
            </a:r>
            <a:r>
              <a:rPr lang="en-US" sz="1200" dirty="0">
                <a:solidFill>
                  <a:srgbClr val="000000"/>
                </a:solidFill>
              </a:rPr>
              <a:t> </a:t>
            </a:r>
            <a:r>
              <a:rPr lang="en-US" sz="1200" dirty="0" err="1">
                <a:solidFill>
                  <a:srgbClr val="2B91AF"/>
                </a:solidFill>
              </a:rPr>
              <a:t>TemporaryEmployee</a:t>
            </a:r>
            <a:r>
              <a:rPr lang="en-US" sz="1200" dirty="0">
                <a:solidFill>
                  <a:srgbClr val="000000"/>
                </a:solidFill>
              </a:rPr>
              <a:t>(</a:t>
            </a:r>
            <a:r>
              <a:rPr lang="en-US" sz="1200" dirty="0">
                <a:solidFill>
                  <a:srgbClr val="0000FF"/>
                </a:solidFill>
              </a:rPr>
              <a:t>int</a:t>
            </a:r>
            <a:r>
              <a:rPr lang="en-US" sz="1200" dirty="0">
                <a:solidFill>
                  <a:srgbClr val="000000"/>
                </a:solidFill>
              </a:rPr>
              <a:t> id, </a:t>
            </a:r>
            <a:r>
              <a:rPr lang="en-US" sz="1200" dirty="0">
                <a:solidFill>
                  <a:srgbClr val="0000FF"/>
                </a:solidFill>
              </a:rPr>
              <a:t>string</a:t>
            </a:r>
            <a:r>
              <a:rPr lang="en-US" sz="1200" dirty="0">
                <a:solidFill>
                  <a:srgbClr val="000000"/>
                </a:solidFill>
              </a:rPr>
              <a:t> name) : </a:t>
            </a:r>
            <a:r>
              <a:rPr lang="en-US" sz="1200" dirty="0">
                <a:solidFill>
                  <a:srgbClr val="0000FF"/>
                </a:solidFill>
              </a:rPr>
              <a:t>base</a:t>
            </a:r>
            <a:r>
              <a:rPr lang="en-US" sz="1200" dirty="0">
                <a:solidFill>
                  <a:srgbClr val="000000"/>
                </a:solidFill>
              </a:rPr>
              <a:t>(id, name)</a:t>
            </a:r>
          </a:p>
          <a:p>
            <a:pPr marL="0" indent="0">
              <a:spcBef>
                <a:spcPts val="0"/>
              </a:spcBef>
              <a:buNone/>
            </a:pPr>
            <a:r>
              <a:rPr lang="en-IN" sz="1200" dirty="0">
                <a:solidFill>
                  <a:srgbClr val="000000"/>
                </a:solidFill>
              </a:rPr>
              <a:t>        { }</a:t>
            </a:r>
          </a:p>
          <a:p>
            <a:pPr marL="0" indent="0">
              <a:spcBef>
                <a:spcPts val="0"/>
              </a:spcBef>
              <a:buNone/>
            </a:pPr>
            <a:r>
              <a:rPr lang="en-IN" sz="1200" dirty="0">
                <a:solidFill>
                  <a:srgbClr val="000000"/>
                </a:solidFill>
              </a:rPr>
              <a:t>        </a:t>
            </a:r>
            <a:r>
              <a:rPr lang="en-IN" sz="1200" dirty="0">
                <a:solidFill>
                  <a:srgbClr val="0000FF"/>
                </a:solidFill>
              </a:rPr>
              <a:t>public</a:t>
            </a:r>
            <a:r>
              <a:rPr lang="en-IN" sz="1200" dirty="0">
                <a:solidFill>
                  <a:srgbClr val="000000"/>
                </a:solidFill>
              </a:rPr>
              <a:t> </a:t>
            </a:r>
            <a:r>
              <a:rPr lang="en-IN" sz="1200" dirty="0">
                <a:solidFill>
                  <a:srgbClr val="0000FF"/>
                </a:solidFill>
              </a:rPr>
              <a:t>override</a:t>
            </a:r>
            <a:r>
              <a:rPr lang="en-IN" sz="1200" dirty="0">
                <a:solidFill>
                  <a:srgbClr val="000000"/>
                </a:solidFill>
              </a:rPr>
              <a:t> </a:t>
            </a:r>
            <a:r>
              <a:rPr lang="en-IN" sz="1200" dirty="0">
                <a:solidFill>
                  <a:srgbClr val="0000FF"/>
                </a:solidFill>
              </a:rPr>
              <a:t>decimal</a:t>
            </a:r>
            <a:r>
              <a:rPr lang="en-IN" sz="1200" dirty="0">
                <a:solidFill>
                  <a:srgbClr val="000000"/>
                </a:solidFill>
              </a:rPr>
              <a:t> </a:t>
            </a:r>
            <a:r>
              <a:rPr lang="en-IN" sz="1200" dirty="0" err="1">
                <a:solidFill>
                  <a:srgbClr val="000000"/>
                </a:solidFill>
              </a:rPr>
              <a:t>CalculateBonus</a:t>
            </a:r>
            <a:r>
              <a:rPr lang="en-IN" sz="1200" dirty="0">
                <a:solidFill>
                  <a:srgbClr val="000000"/>
                </a:solidFill>
              </a:rPr>
              <a:t>(</a:t>
            </a:r>
            <a:r>
              <a:rPr lang="en-IN" sz="1200" dirty="0">
                <a:solidFill>
                  <a:srgbClr val="0000FF"/>
                </a:solidFill>
              </a:rPr>
              <a:t>decimal</a:t>
            </a:r>
            <a:r>
              <a:rPr lang="en-IN" sz="1200" dirty="0">
                <a:solidFill>
                  <a:srgbClr val="000000"/>
                </a:solidFill>
              </a:rPr>
              <a:t> salary)</a:t>
            </a:r>
          </a:p>
          <a:p>
            <a:pPr marL="0" indent="0">
              <a:spcBef>
                <a:spcPts val="0"/>
              </a:spcBef>
              <a:buNone/>
            </a:pPr>
            <a:r>
              <a:rPr lang="en-IN" sz="1200" dirty="0">
                <a:solidFill>
                  <a:srgbClr val="000000"/>
                </a:solidFill>
              </a:rPr>
              <a:t>        {</a:t>
            </a:r>
          </a:p>
          <a:p>
            <a:pPr marL="0" indent="0">
              <a:spcBef>
                <a:spcPts val="0"/>
              </a:spcBef>
              <a:buNone/>
            </a:pPr>
            <a:r>
              <a:rPr lang="en-IN" sz="1200" dirty="0">
                <a:solidFill>
                  <a:srgbClr val="000000"/>
                </a:solidFill>
              </a:rPr>
              <a:t>            </a:t>
            </a:r>
            <a:r>
              <a:rPr lang="en-IN" sz="1200" dirty="0">
                <a:solidFill>
                  <a:srgbClr val="0000FF"/>
                </a:solidFill>
              </a:rPr>
              <a:t>return</a:t>
            </a:r>
            <a:r>
              <a:rPr lang="en-IN" sz="1200" dirty="0">
                <a:solidFill>
                  <a:srgbClr val="000000"/>
                </a:solidFill>
              </a:rPr>
              <a:t> salary * .05M;</a:t>
            </a:r>
          </a:p>
          <a:p>
            <a:pPr marL="0" indent="0">
              <a:spcBef>
                <a:spcPts val="0"/>
              </a:spcBef>
              <a:buNone/>
            </a:pPr>
            <a:r>
              <a:rPr lang="en-IN" sz="1200" dirty="0">
                <a:solidFill>
                  <a:srgbClr val="000000"/>
                </a:solidFill>
              </a:rPr>
              <a:t>        }</a:t>
            </a:r>
          </a:p>
          <a:p>
            <a:pPr marL="0" indent="0">
              <a:spcBef>
                <a:spcPts val="0"/>
              </a:spcBef>
              <a:buNone/>
            </a:pPr>
            <a:r>
              <a:rPr lang="en-IN" sz="1200" dirty="0">
                <a:solidFill>
                  <a:srgbClr val="000000"/>
                </a:solidFill>
              </a:rPr>
              <a:t>    }</a:t>
            </a:r>
            <a:endParaRPr lang="en-IN" sz="1200" dirty="0"/>
          </a:p>
        </p:txBody>
      </p:sp>
    </p:spTree>
    <p:extLst>
      <p:ext uri="{BB962C8B-B14F-4D97-AF65-F5344CB8AC3E}">
        <p14:creationId xmlns:p14="http://schemas.microsoft.com/office/powerpoint/2010/main" val="308851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B43AE-6030-6B62-DCB3-D8E7C468D2B1}"/>
              </a:ext>
            </a:extLst>
          </p:cNvPr>
          <p:cNvSpPr>
            <a:spLocks noGrp="1"/>
          </p:cNvSpPr>
          <p:nvPr>
            <p:ph type="title"/>
          </p:nvPr>
        </p:nvSpPr>
        <p:spPr/>
        <p:txBody>
          <a:bodyPr/>
          <a:lstStyle/>
          <a:p>
            <a:r>
              <a:rPr lang="en-US" b="0" i="0" dirty="0">
                <a:solidFill>
                  <a:srgbClr val="212121"/>
                </a:solidFill>
                <a:effectLst/>
                <a:latin typeface="open sans" panose="020B0606030504020204" pitchFamily="34" charset="0"/>
              </a:rPr>
              <a:t>Open-closed Principle (OCP)</a:t>
            </a:r>
            <a:endParaRPr lang="en-IN" dirty="0"/>
          </a:p>
        </p:txBody>
      </p:sp>
      <p:sp>
        <p:nvSpPr>
          <p:cNvPr id="3" name="Content Placeholder 2">
            <a:extLst>
              <a:ext uri="{FF2B5EF4-FFF2-40B4-BE49-F238E27FC236}">
                <a16:creationId xmlns:a16="http://schemas.microsoft.com/office/drawing/2014/main" id="{00B8B7E1-DA1A-F4BD-DDD8-6A5844B4DADE}"/>
              </a:ext>
            </a:extLst>
          </p:cNvPr>
          <p:cNvSpPr>
            <a:spLocks noGrp="1"/>
          </p:cNvSpPr>
          <p:nvPr>
            <p:ph idx="1"/>
          </p:nvPr>
        </p:nvSpPr>
        <p:spPr/>
        <p:txBody>
          <a:bodyPr>
            <a:normAutofit fontScale="92500" lnSpcReduction="20000"/>
          </a:bodyPr>
          <a:lstStyle/>
          <a:p>
            <a:r>
              <a:rPr lang="en-US" b="0" i="0" dirty="0">
                <a:solidFill>
                  <a:srgbClr val="131313"/>
                </a:solidFill>
                <a:effectLst/>
              </a:rPr>
              <a:t>“Software entities such as classes, modules, functions etc. should be open for extension, but closed for modification” </a:t>
            </a:r>
          </a:p>
          <a:p>
            <a:r>
              <a:rPr lang="en-US" dirty="0">
                <a:solidFill>
                  <a:srgbClr val="131313"/>
                </a:solidFill>
              </a:rPr>
              <a:t>Any new functionality should be implemented by adding new classes, attributes and methods, instead of changing the current ones or existing ones.</a:t>
            </a:r>
            <a:endParaRPr lang="en-US" b="0" i="0" dirty="0">
              <a:solidFill>
                <a:srgbClr val="131313"/>
              </a:solidFill>
              <a:effectLst/>
            </a:endParaRPr>
          </a:p>
          <a:p>
            <a:r>
              <a:rPr lang="en-US" b="0" i="0" dirty="0">
                <a:solidFill>
                  <a:srgbClr val="131313"/>
                </a:solidFill>
                <a:effectLst/>
              </a:rPr>
              <a:t>The design and writing of the code should be done in a way that new functionality should be added with minimum changes in the existing code </a:t>
            </a:r>
          </a:p>
          <a:p>
            <a:r>
              <a:rPr lang="en-US" b="0" i="0" dirty="0">
                <a:solidFill>
                  <a:srgbClr val="131313"/>
                </a:solidFill>
                <a:effectLst/>
              </a:rPr>
              <a:t>The design should be done in a way to allow the adding of new functionality as new classes, keeping as much as possible existing code unchanged</a:t>
            </a:r>
          </a:p>
          <a:p>
            <a:r>
              <a:rPr lang="en-US" dirty="0">
                <a:solidFill>
                  <a:srgbClr val="131313"/>
                </a:solidFill>
              </a:rPr>
              <a:t>Bertrand Meyer originated the term OCP</a:t>
            </a:r>
          </a:p>
          <a:p>
            <a:r>
              <a:rPr lang="en-US" dirty="0">
                <a:solidFill>
                  <a:srgbClr val="131313"/>
                </a:solidFill>
              </a:rPr>
              <a:t>Robert C. Martin considered this as most important principle</a:t>
            </a:r>
            <a:endParaRPr lang="en-IN" dirty="0"/>
          </a:p>
        </p:txBody>
      </p:sp>
    </p:spTree>
    <p:extLst>
      <p:ext uri="{BB962C8B-B14F-4D97-AF65-F5344CB8AC3E}">
        <p14:creationId xmlns:p14="http://schemas.microsoft.com/office/powerpoint/2010/main" val="1345281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46995-45C1-804A-0FB4-E68E1B48E0D1}"/>
              </a:ext>
            </a:extLst>
          </p:cNvPr>
          <p:cNvSpPr>
            <a:spLocks noGrp="1"/>
          </p:cNvSpPr>
          <p:nvPr>
            <p:ph type="title"/>
          </p:nvPr>
        </p:nvSpPr>
        <p:spPr/>
        <p:txBody>
          <a:bodyPr/>
          <a:lstStyle/>
          <a:p>
            <a:r>
              <a:rPr lang="en-US" dirty="0"/>
              <a:t>Why OPC?</a:t>
            </a:r>
            <a:endParaRPr lang="en-IN" dirty="0"/>
          </a:p>
        </p:txBody>
      </p:sp>
      <p:sp>
        <p:nvSpPr>
          <p:cNvPr id="3" name="Content Placeholder 2">
            <a:extLst>
              <a:ext uri="{FF2B5EF4-FFF2-40B4-BE49-F238E27FC236}">
                <a16:creationId xmlns:a16="http://schemas.microsoft.com/office/drawing/2014/main" id="{619DF914-0FF8-96F9-791F-EC9F5E59739D}"/>
              </a:ext>
            </a:extLst>
          </p:cNvPr>
          <p:cNvSpPr>
            <a:spLocks noGrp="1"/>
          </p:cNvSpPr>
          <p:nvPr>
            <p:ph idx="1"/>
          </p:nvPr>
        </p:nvSpPr>
        <p:spPr/>
        <p:txBody>
          <a:bodyPr/>
          <a:lstStyle/>
          <a:p>
            <a:r>
              <a:rPr lang="en-US" dirty="0"/>
              <a:t>If Not followed </a:t>
            </a:r>
          </a:p>
          <a:p>
            <a:pPr lvl="1"/>
            <a:r>
              <a:rPr lang="en-US" dirty="0"/>
              <a:t>End up testing the entire functionality</a:t>
            </a:r>
          </a:p>
          <a:p>
            <a:pPr lvl="1"/>
            <a:r>
              <a:rPr lang="en-US" dirty="0"/>
              <a:t>QA Team need to test the entire flow</a:t>
            </a:r>
          </a:p>
          <a:p>
            <a:pPr lvl="1"/>
            <a:r>
              <a:rPr lang="en-US" dirty="0"/>
              <a:t>Costly Process for the Organization</a:t>
            </a:r>
          </a:p>
          <a:p>
            <a:pPr lvl="1"/>
            <a:r>
              <a:rPr lang="en-US" dirty="0"/>
              <a:t>Breaks the Single responsibility as well</a:t>
            </a:r>
          </a:p>
          <a:p>
            <a:pPr lvl="1"/>
            <a:r>
              <a:rPr lang="en-US" dirty="0"/>
              <a:t>Maintenance overheads increase on the classes</a:t>
            </a:r>
          </a:p>
          <a:p>
            <a:pPr lvl="1"/>
            <a:endParaRPr lang="en-IN" dirty="0"/>
          </a:p>
        </p:txBody>
      </p:sp>
    </p:spTree>
    <p:extLst>
      <p:ext uri="{BB962C8B-B14F-4D97-AF65-F5344CB8AC3E}">
        <p14:creationId xmlns:p14="http://schemas.microsoft.com/office/powerpoint/2010/main" val="1504781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837F5-5859-950F-B5C8-1F2621D90E59}"/>
              </a:ext>
            </a:extLst>
          </p:cNvPr>
          <p:cNvSpPr>
            <a:spLocks noGrp="1"/>
          </p:cNvSpPr>
          <p:nvPr>
            <p:ph type="title"/>
          </p:nvPr>
        </p:nvSpPr>
        <p:spPr/>
        <p:txBody>
          <a:bodyPr/>
          <a:lstStyle/>
          <a:p>
            <a:r>
              <a:rPr lang="en-US" dirty="0"/>
              <a:t>OPC Implementation Guideline</a:t>
            </a:r>
            <a:endParaRPr lang="en-IN" dirty="0"/>
          </a:p>
        </p:txBody>
      </p:sp>
      <p:sp>
        <p:nvSpPr>
          <p:cNvPr id="3" name="Content Placeholder 2">
            <a:extLst>
              <a:ext uri="{FF2B5EF4-FFF2-40B4-BE49-F238E27FC236}">
                <a16:creationId xmlns:a16="http://schemas.microsoft.com/office/drawing/2014/main" id="{B86487DC-214C-933B-0708-E4E3AFFA143C}"/>
              </a:ext>
            </a:extLst>
          </p:cNvPr>
          <p:cNvSpPr>
            <a:spLocks noGrp="1"/>
          </p:cNvSpPr>
          <p:nvPr>
            <p:ph idx="1"/>
          </p:nvPr>
        </p:nvSpPr>
        <p:spPr/>
        <p:txBody>
          <a:bodyPr/>
          <a:lstStyle/>
          <a:p>
            <a:r>
              <a:rPr lang="en-US" dirty="0"/>
              <a:t>How to achieve OCP</a:t>
            </a:r>
          </a:p>
          <a:p>
            <a:pPr lvl="1"/>
            <a:r>
              <a:rPr lang="en-US" dirty="0"/>
              <a:t>Abstract class</a:t>
            </a:r>
            <a:endParaRPr lang="en-IN" dirty="0"/>
          </a:p>
        </p:txBody>
      </p:sp>
    </p:spTree>
    <p:extLst>
      <p:ext uri="{BB962C8B-B14F-4D97-AF65-F5344CB8AC3E}">
        <p14:creationId xmlns:p14="http://schemas.microsoft.com/office/powerpoint/2010/main" val="31300426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DAE2F-F130-CB91-F9F6-CB1E4345392D}"/>
              </a:ext>
            </a:extLst>
          </p:cNvPr>
          <p:cNvSpPr>
            <a:spLocks noGrp="1"/>
          </p:cNvSpPr>
          <p:nvPr>
            <p:ph type="title"/>
          </p:nvPr>
        </p:nvSpPr>
        <p:spPr/>
        <p:txBody>
          <a:bodyPr/>
          <a:lstStyle/>
          <a:p>
            <a:r>
              <a:rPr lang="en-US" dirty="0"/>
              <a:t>OPC Example</a:t>
            </a:r>
            <a:endParaRPr lang="en-IN" dirty="0"/>
          </a:p>
        </p:txBody>
      </p:sp>
      <p:sp>
        <p:nvSpPr>
          <p:cNvPr id="3" name="Content Placeholder 2">
            <a:extLst>
              <a:ext uri="{FF2B5EF4-FFF2-40B4-BE49-F238E27FC236}">
                <a16:creationId xmlns:a16="http://schemas.microsoft.com/office/drawing/2014/main" id="{8011111F-E4A8-62AE-F2C6-A7C213D9851D}"/>
              </a:ext>
            </a:extLst>
          </p:cNvPr>
          <p:cNvSpPr>
            <a:spLocks noGrp="1"/>
          </p:cNvSpPr>
          <p:nvPr>
            <p:ph idx="1"/>
          </p:nvPr>
        </p:nvSpPr>
        <p:spPr/>
        <p:txBody>
          <a:bodyPr>
            <a:noAutofit/>
          </a:bodyPr>
          <a:lstStyle/>
          <a:p>
            <a:pPr marL="0" indent="0">
              <a:spcBef>
                <a:spcPts val="0"/>
              </a:spcBef>
              <a:buNone/>
            </a:pPr>
            <a:r>
              <a:rPr lang="en-IN" sz="1600" dirty="0">
                <a:solidFill>
                  <a:srgbClr val="000000"/>
                </a:solidFill>
              </a:rPr>
              <a:t> </a:t>
            </a:r>
            <a:r>
              <a:rPr lang="en-IN" sz="1600" dirty="0">
                <a:solidFill>
                  <a:srgbClr val="0000FF"/>
                </a:solidFill>
              </a:rPr>
              <a:t>public</a:t>
            </a:r>
            <a:r>
              <a:rPr lang="en-IN" sz="1600" dirty="0">
                <a:solidFill>
                  <a:srgbClr val="000000"/>
                </a:solidFill>
              </a:rPr>
              <a:t> </a:t>
            </a:r>
            <a:r>
              <a:rPr lang="en-IN" sz="1600" dirty="0">
                <a:solidFill>
                  <a:srgbClr val="0000FF"/>
                </a:solidFill>
              </a:rPr>
              <a:t>abstract</a:t>
            </a:r>
            <a:r>
              <a:rPr lang="en-IN" sz="1600" dirty="0">
                <a:solidFill>
                  <a:srgbClr val="000000"/>
                </a:solidFill>
              </a:rPr>
              <a:t> </a:t>
            </a:r>
            <a:r>
              <a:rPr lang="en-IN" sz="1600" dirty="0">
                <a:solidFill>
                  <a:srgbClr val="0000FF"/>
                </a:solidFill>
              </a:rPr>
              <a:t>class</a:t>
            </a:r>
            <a:r>
              <a:rPr lang="en-IN" sz="1600" dirty="0">
                <a:solidFill>
                  <a:srgbClr val="000000"/>
                </a:solidFill>
              </a:rPr>
              <a:t> </a:t>
            </a:r>
            <a:r>
              <a:rPr lang="en-IN" sz="1600" dirty="0">
                <a:solidFill>
                  <a:srgbClr val="2B91AF"/>
                </a:solidFill>
              </a:rPr>
              <a:t>Employee</a:t>
            </a:r>
            <a:endParaRPr lang="en-IN" sz="1600" dirty="0">
              <a:solidFill>
                <a:srgbClr val="000000"/>
              </a:solidFill>
            </a:endParaRPr>
          </a:p>
          <a:p>
            <a:pPr marL="0" indent="0">
              <a:spcBef>
                <a:spcPts val="0"/>
              </a:spcBef>
              <a:buNone/>
            </a:pPr>
            <a:r>
              <a:rPr lang="en-IN" sz="1600" dirty="0">
                <a:solidFill>
                  <a:srgbClr val="000000"/>
                </a:solidFill>
              </a:rPr>
              <a:t> {</a:t>
            </a:r>
          </a:p>
          <a:p>
            <a:pPr marL="0" indent="0">
              <a:spcBef>
                <a:spcPts val="0"/>
              </a:spcBef>
              <a:buNone/>
            </a:pPr>
            <a:r>
              <a:rPr lang="en-US" sz="1600" dirty="0">
                <a:solidFill>
                  <a:srgbClr val="000000"/>
                </a:solidFill>
              </a:rPr>
              <a:t>        </a:t>
            </a:r>
            <a:r>
              <a:rPr lang="en-US" sz="1600" dirty="0">
                <a:solidFill>
                  <a:srgbClr val="0000FF"/>
                </a:solidFill>
              </a:rPr>
              <a:t>public</a:t>
            </a:r>
            <a:r>
              <a:rPr lang="en-US" sz="1600" dirty="0">
                <a:solidFill>
                  <a:srgbClr val="000000"/>
                </a:solidFill>
              </a:rPr>
              <a:t> </a:t>
            </a:r>
            <a:r>
              <a:rPr lang="en-US" sz="1600" dirty="0">
                <a:solidFill>
                  <a:srgbClr val="0000FF"/>
                </a:solidFill>
              </a:rPr>
              <a:t>int</a:t>
            </a:r>
            <a:r>
              <a:rPr lang="en-US" sz="1600" dirty="0">
                <a:solidFill>
                  <a:srgbClr val="000000"/>
                </a:solidFill>
              </a:rPr>
              <a:t> ID { </a:t>
            </a:r>
            <a:r>
              <a:rPr lang="en-US" sz="1600" dirty="0">
                <a:solidFill>
                  <a:srgbClr val="0000FF"/>
                </a:solidFill>
              </a:rPr>
              <a:t>get</a:t>
            </a:r>
            <a:r>
              <a:rPr lang="en-US" sz="1600" dirty="0">
                <a:solidFill>
                  <a:srgbClr val="000000"/>
                </a:solidFill>
              </a:rPr>
              <a:t>; </a:t>
            </a:r>
            <a:r>
              <a:rPr lang="en-US" sz="1600" dirty="0">
                <a:solidFill>
                  <a:srgbClr val="0000FF"/>
                </a:solidFill>
              </a:rPr>
              <a:t>set</a:t>
            </a:r>
            <a:r>
              <a:rPr lang="en-US" sz="1600" dirty="0">
                <a:solidFill>
                  <a:srgbClr val="000000"/>
                </a:solidFill>
              </a:rPr>
              <a:t>; }</a:t>
            </a:r>
          </a:p>
          <a:p>
            <a:pPr marL="0" indent="0">
              <a:spcBef>
                <a:spcPts val="0"/>
              </a:spcBef>
              <a:buNone/>
            </a:pPr>
            <a:r>
              <a:rPr lang="en-US" sz="1600" dirty="0">
                <a:solidFill>
                  <a:srgbClr val="000000"/>
                </a:solidFill>
              </a:rPr>
              <a:t>        </a:t>
            </a:r>
            <a:r>
              <a:rPr lang="en-US" sz="1600" dirty="0">
                <a:solidFill>
                  <a:srgbClr val="0000FF"/>
                </a:solidFill>
              </a:rPr>
              <a:t>public</a:t>
            </a:r>
            <a:r>
              <a:rPr lang="en-US" sz="1600" dirty="0">
                <a:solidFill>
                  <a:srgbClr val="000000"/>
                </a:solidFill>
              </a:rPr>
              <a:t> </a:t>
            </a:r>
            <a:r>
              <a:rPr lang="en-US" sz="1600" dirty="0">
                <a:solidFill>
                  <a:srgbClr val="0000FF"/>
                </a:solidFill>
              </a:rPr>
              <a:t>string</a:t>
            </a:r>
            <a:r>
              <a:rPr lang="en-US" sz="1600" dirty="0">
                <a:solidFill>
                  <a:srgbClr val="000000"/>
                </a:solidFill>
              </a:rPr>
              <a:t> Name { </a:t>
            </a:r>
            <a:r>
              <a:rPr lang="en-US" sz="1600" dirty="0">
                <a:solidFill>
                  <a:srgbClr val="0000FF"/>
                </a:solidFill>
              </a:rPr>
              <a:t>get</a:t>
            </a:r>
            <a:r>
              <a:rPr lang="en-US" sz="1600" dirty="0">
                <a:solidFill>
                  <a:srgbClr val="000000"/>
                </a:solidFill>
              </a:rPr>
              <a:t>; </a:t>
            </a:r>
            <a:r>
              <a:rPr lang="en-US" sz="1600" dirty="0">
                <a:solidFill>
                  <a:srgbClr val="0000FF"/>
                </a:solidFill>
              </a:rPr>
              <a:t>set</a:t>
            </a:r>
            <a:r>
              <a:rPr lang="en-US" sz="1600" dirty="0">
                <a:solidFill>
                  <a:srgbClr val="000000"/>
                </a:solidFill>
              </a:rPr>
              <a:t>; }</a:t>
            </a:r>
          </a:p>
          <a:p>
            <a:pPr marL="0" indent="0">
              <a:spcBef>
                <a:spcPts val="0"/>
              </a:spcBef>
              <a:buNone/>
            </a:pPr>
            <a:endParaRPr lang="en-IN" sz="1600" dirty="0">
              <a:solidFill>
                <a:srgbClr val="000000"/>
              </a:solidFill>
            </a:endParaRPr>
          </a:p>
          <a:p>
            <a:pPr marL="0" indent="0">
              <a:spcBef>
                <a:spcPts val="0"/>
              </a:spcBef>
              <a:buNone/>
            </a:pPr>
            <a:r>
              <a:rPr lang="en-IN" sz="1600" dirty="0">
                <a:solidFill>
                  <a:srgbClr val="000000"/>
                </a:solidFill>
              </a:rPr>
              <a:t>        </a:t>
            </a:r>
            <a:r>
              <a:rPr lang="en-IN" sz="1600" dirty="0">
                <a:solidFill>
                  <a:srgbClr val="0000FF"/>
                </a:solidFill>
              </a:rPr>
              <a:t>public</a:t>
            </a:r>
            <a:r>
              <a:rPr lang="en-IN" sz="1600" dirty="0">
                <a:solidFill>
                  <a:srgbClr val="000000"/>
                </a:solidFill>
              </a:rPr>
              <a:t> </a:t>
            </a:r>
            <a:r>
              <a:rPr lang="en-IN" sz="1600" dirty="0">
                <a:solidFill>
                  <a:srgbClr val="2B91AF"/>
                </a:solidFill>
              </a:rPr>
              <a:t>Employee</a:t>
            </a:r>
            <a:r>
              <a:rPr lang="en-IN" sz="1600" dirty="0">
                <a:solidFill>
                  <a:srgbClr val="000000"/>
                </a:solidFill>
              </a:rPr>
              <a:t>()</a:t>
            </a:r>
          </a:p>
          <a:p>
            <a:pPr marL="0" indent="0">
              <a:spcBef>
                <a:spcPts val="0"/>
              </a:spcBef>
              <a:buNone/>
            </a:pPr>
            <a:r>
              <a:rPr lang="en-IN" sz="1600" dirty="0">
                <a:solidFill>
                  <a:srgbClr val="000000"/>
                </a:solidFill>
              </a:rPr>
              <a:t>        {</a:t>
            </a:r>
          </a:p>
          <a:p>
            <a:pPr marL="0" indent="0">
              <a:spcBef>
                <a:spcPts val="0"/>
              </a:spcBef>
              <a:buNone/>
            </a:pPr>
            <a:r>
              <a:rPr lang="en-IN" sz="1600" dirty="0">
                <a:solidFill>
                  <a:srgbClr val="000000"/>
                </a:solidFill>
              </a:rPr>
              <a:t>        }</a:t>
            </a:r>
          </a:p>
          <a:p>
            <a:pPr marL="0" indent="0">
              <a:spcBef>
                <a:spcPts val="0"/>
              </a:spcBef>
              <a:buNone/>
            </a:pPr>
            <a:r>
              <a:rPr lang="en-US" sz="1600" dirty="0">
                <a:solidFill>
                  <a:srgbClr val="000000"/>
                </a:solidFill>
              </a:rPr>
              <a:t>        </a:t>
            </a:r>
            <a:r>
              <a:rPr lang="en-US" sz="1600" dirty="0">
                <a:solidFill>
                  <a:srgbClr val="0000FF"/>
                </a:solidFill>
              </a:rPr>
              <a:t>public</a:t>
            </a:r>
            <a:r>
              <a:rPr lang="en-US" sz="1600" dirty="0">
                <a:solidFill>
                  <a:srgbClr val="000000"/>
                </a:solidFill>
              </a:rPr>
              <a:t> </a:t>
            </a:r>
            <a:r>
              <a:rPr lang="en-US" sz="1600" dirty="0">
                <a:solidFill>
                  <a:srgbClr val="2B91AF"/>
                </a:solidFill>
              </a:rPr>
              <a:t>Employee</a:t>
            </a:r>
            <a:r>
              <a:rPr lang="en-US" sz="1600" dirty="0">
                <a:solidFill>
                  <a:srgbClr val="000000"/>
                </a:solidFill>
              </a:rPr>
              <a:t>(</a:t>
            </a:r>
            <a:r>
              <a:rPr lang="en-US" sz="1600" dirty="0">
                <a:solidFill>
                  <a:srgbClr val="0000FF"/>
                </a:solidFill>
              </a:rPr>
              <a:t>int</a:t>
            </a:r>
            <a:r>
              <a:rPr lang="en-US" sz="1600" dirty="0">
                <a:solidFill>
                  <a:srgbClr val="000000"/>
                </a:solidFill>
              </a:rPr>
              <a:t> id, </a:t>
            </a:r>
            <a:r>
              <a:rPr lang="en-US" sz="1600" dirty="0">
                <a:solidFill>
                  <a:srgbClr val="0000FF"/>
                </a:solidFill>
              </a:rPr>
              <a:t>string</a:t>
            </a:r>
            <a:r>
              <a:rPr lang="en-US" sz="1600" dirty="0">
                <a:solidFill>
                  <a:srgbClr val="000000"/>
                </a:solidFill>
              </a:rPr>
              <a:t> name)</a:t>
            </a:r>
          </a:p>
          <a:p>
            <a:pPr marL="0" indent="0">
              <a:spcBef>
                <a:spcPts val="0"/>
              </a:spcBef>
              <a:buNone/>
            </a:pPr>
            <a:r>
              <a:rPr lang="en-IN" sz="1600" dirty="0">
                <a:solidFill>
                  <a:srgbClr val="000000"/>
                </a:solidFill>
              </a:rPr>
              <a:t>        {</a:t>
            </a:r>
          </a:p>
          <a:p>
            <a:pPr marL="0" indent="0">
              <a:spcBef>
                <a:spcPts val="0"/>
              </a:spcBef>
              <a:buNone/>
            </a:pPr>
            <a:r>
              <a:rPr lang="en-US" sz="1600" dirty="0">
                <a:solidFill>
                  <a:srgbClr val="000000"/>
                </a:solidFill>
              </a:rPr>
              <a:t>            </a:t>
            </a:r>
            <a:r>
              <a:rPr lang="en-US" sz="1600" dirty="0">
                <a:solidFill>
                  <a:srgbClr val="0000FF"/>
                </a:solidFill>
              </a:rPr>
              <a:t>this</a:t>
            </a:r>
            <a:r>
              <a:rPr lang="en-US" sz="1600" dirty="0">
                <a:solidFill>
                  <a:srgbClr val="000000"/>
                </a:solidFill>
              </a:rPr>
              <a:t>.ID = id; </a:t>
            </a:r>
            <a:r>
              <a:rPr lang="en-US" sz="1600" dirty="0" err="1">
                <a:solidFill>
                  <a:srgbClr val="0000FF"/>
                </a:solidFill>
              </a:rPr>
              <a:t>this</a:t>
            </a:r>
            <a:r>
              <a:rPr lang="en-US" sz="1600" dirty="0" err="1">
                <a:solidFill>
                  <a:srgbClr val="000000"/>
                </a:solidFill>
              </a:rPr>
              <a:t>.Name</a:t>
            </a:r>
            <a:r>
              <a:rPr lang="en-US" sz="1600" dirty="0">
                <a:solidFill>
                  <a:srgbClr val="000000"/>
                </a:solidFill>
              </a:rPr>
              <a:t> = name;</a:t>
            </a:r>
          </a:p>
          <a:p>
            <a:pPr marL="0" indent="0">
              <a:spcBef>
                <a:spcPts val="0"/>
              </a:spcBef>
              <a:buNone/>
            </a:pPr>
            <a:r>
              <a:rPr lang="en-IN" sz="1600" dirty="0">
                <a:solidFill>
                  <a:srgbClr val="000000"/>
                </a:solidFill>
              </a:rPr>
              <a:t>        }</a:t>
            </a:r>
          </a:p>
          <a:p>
            <a:pPr marL="0" indent="0">
              <a:spcBef>
                <a:spcPts val="0"/>
              </a:spcBef>
              <a:buNone/>
            </a:pPr>
            <a:r>
              <a:rPr lang="en-IN" sz="1600" dirty="0">
                <a:solidFill>
                  <a:srgbClr val="000000"/>
                </a:solidFill>
              </a:rPr>
              <a:t>        </a:t>
            </a:r>
            <a:r>
              <a:rPr lang="en-IN" sz="1600" dirty="0">
                <a:solidFill>
                  <a:srgbClr val="0000FF"/>
                </a:solidFill>
              </a:rPr>
              <a:t>public</a:t>
            </a:r>
            <a:r>
              <a:rPr lang="en-IN" sz="1600" dirty="0">
                <a:solidFill>
                  <a:srgbClr val="000000"/>
                </a:solidFill>
              </a:rPr>
              <a:t> </a:t>
            </a:r>
            <a:r>
              <a:rPr lang="en-IN" sz="1600" dirty="0">
                <a:solidFill>
                  <a:srgbClr val="0000FF"/>
                </a:solidFill>
              </a:rPr>
              <a:t>abstract</a:t>
            </a:r>
            <a:r>
              <a:rPr lang="en-IN" sz="1600" dirty="0">
                <a:solidFill>
                  <a:srgbClr val="000000"/>
                </a:solidFill>
              </a:rPr>
              <a:t> </a:t>
            </a:r>
            <a:r>
              <a:rPr lang="en-IN" sz="1600" dirty="0">
                <a:solidFill>
                  <a:srgbClr val="0000FF"/>
                </a:solidFill>
              </a:rPr>
              <a:t>decimal</a:t>
            </a:r>
            <a:r>
              <a:rPr lang="en-IN" sz="1600" dirty="0">
                <a:solidFill>
                  <a:srgbClr val="000000"/>
                </a:solidFill>
              </a:rPr>
              <a:t> </a:t>
            </a:r>
            <a:r>
              <a:rPr lang="en-IN" sz="1600" dirty="0" err="1">
                <a:solidFill>
                  <a:srgbClr val="000000"/>
                </a:solidFill>
              </a:rPr>
              <a:t>CalculateBonus</a:t>
            </a:r>
            <a:r>
              <a:rPr lang="en-IN" sz="1600" dirty="0">
                <a:solidFill>
                  <a:srgbClr val="000000"/>
                </a:solidFill>
              </a:rPr>
              <a:t>(</a:t>
            </a:r>
            <a:r>
              <a:rPr lang="en-IN" sz="1600" dirty="0">
                <a:solidFill>
                  <a:srgbClr val="0000FF"/>
                </a:solidFill>
              </a:rPr>
              <a:t>decimal</a:t>
            </a:r>
            <a:r>
              <a:rPr lang="en-IN" sz="1600" dirty="0">
                <a:solidFill>
                  <a:srgbClr val="000000"/>
                </a:solidFill>
              </a:rPr>
              <a:t> salary);</a:t>
            </a:r>
          </a:p>
          <a:p>
            <a:pPr marL="0" indent="0">
              <a:spcBef>
                <a:spcPts val="0"/>
              </a:spcBef>
              <a:buNone/>
            </a:pPr>
            <a:endParaRPr lang="en-IN" sz="1600" dirty="0">
              <a:solidFill>
                <a:srgbClr val="000000"/>
              </a:solidFill>
            </a:endParaRPr>
          </a:p>
          <a:p>
            <a:pPr marL="0" indent="0">
              <a:spcBef>
                <a:spcPts val="0"/>
              </a:spcBef>
              <a:buNone/>
            </a:pPr>
            <a:r>
              <a:rPr lang="en-IN" sz="1600" dirty="0">
                <a:solidFill>
                  <a:srgbClr val="000000"/>
                </a:solidFill>
              </a:rPr>
              <a:t>        </a:t>
            </a:r>
            <a:r>
              <a:rPr lang="en-IN" sz="1600" dirty="0">
                <a:solidFill>
                  <a:srgbClr val="0000FF"/>
                </a:solidFill>
              </a:rPr>
              <a:t>public</a:t>
            </a:r>
            <a:r>
              <a:rPr lang="en-IN" sz="1600" dirty="0">
                <a:solidFill>
                  <a:srgbClr val="000000"/>
                </a:solidFill>
              </a:rPr>
              <a:t> </a:t>
            </a:r>
            <a:r>
              <a:rPr lang="en-IN" sz="1600" dirty="0">
                <a:solidFill>
                  <a:srgbClr val="0000FF"/>
                </a:solidFill>
              </a:rPr>
              <a:t>override</a:t>
            </a:r>
            <a:r>
              <a:rPr lang="en-IN" sz="1600" dirty="0">
                <a:solidFill>
                  <a:srgbClr val="000000"/>
                </a:solidFill>
              </a:rPr>
              <a:t> </a:t>
            </a:r>
            <a:r>
              <a:rPr lang="en-IN" sz="1600" dirty="0">
                <a:solidFill>
                  <a:srgbClr val="0000FF"/>
                </a:solidFill>
              </a:rPr>
              <a:t>string</a:t>
            </a:r>
            <a:r>
              <a:rPr lang="en-IN" sz="1600" dirty="0">
                <a:solidFill>
                  <a:srgbClr val="000000"/>
                </a:solidFill>
              </a:rPr>
              <a:t> </a:t>
            </a:r>
            <a:r>
              <a:rPr lang="en-IN" sz="1600" dirty="0" err="1">
                <a:solidFill>
                  <a:srgbClr val="000000"/>
                </a:solidFill>
              </a:rPr>
              <a:t>ToString</a:t>
            </a:r>
            <a:r>
              <a:rPr lang="en-IN" sz="1600" dirty="0">
                <a:solidFill>
                  <a:srgbClr val="000000"/>
                </a:solidFill>
              </a:rPr>
              <a:t>()</a:t>
            </a:r>
          </a:p>
          <a:p>
            <a:pPr marL="0" indent="0">
              <a:spcBef>
                <a:spcPts val="0"/>
              </a:spcBef>
              <a:buNone/>
            </a:pPr>
            <a:r>
              <a:rPr lang="en-IN" sz="1600" dirty="0">
                <a:solidFill>
                  <a:srgbClr val="000000"/>
                </a:solidFill>
              </a:rPr>
              <a:t>        {</a:t>
            </a:r>
          </a:p>
          <a:p>
            <a:pPr marL="0" indent="0">
              <a:spcBef>
                <a:spcPts val="0"/>
              </a:spcBef>
              <a:buNone/>
            </a:pPr>
            <a:r>
              <a:rPr lang="en-IN" sz="1600" dirty="0">
                <a:solidFill>
                  <a:srgbClr val="000000"/>
                </a:solidFill>
              </a:rPr>
              <a:t>            </a:t>
            </a:r>
            <a:r>
              <a:rPr lang="en-IN" sz="1600" dirty="0">
                <a:solidFill>
                  <a:srgbClr val="0000FF"/>
                </a:solidFill>
              </a:rPr>
              <a:t>return</a:t>
            </a:r>
            <a:r>
              <a:rPr lang="en-IN" sz="1600" dirty="0">
                <a:solidFill>
                  <a:srgbClr val="000000"/>
                </a:solidFill>
              </a:rPr>
              <a:t> </a:t>
            </a:r>
            <a:r>
              <a:rPr lang="en-IN" sz="1600" dirty="0" err="1">
                <a:solidFill>
                  <a:srgbClr val="0000FF"/>
                </a:solidFill>
              </a:rPr>
              <a:t>string</a:t>
            </a:r>
            <a:r>
              <a:rPr lang="en-IN" sz="1600" dirty="0" err="1">
                <a:solidFill>
                  <a:srgbClr val="000000"/>
                </a:solidFill>
              </a:rPr>
              <a:t>.Format</a:t>
            </a:r>
            <a:r>
              <a:rPr lang="en-IN" sz="1600" dirty="0">
                <a:solidFill>
                  <a:srgbClr val="000000"/>
                </a:solidFill>
              </a:rPr>
              <a:t>(</a:t>
            </a:r>
            <a:r>
              <a:rPr lang="en-IN" sz="1600" dirty="0">
                <a:solidFill>
                  <a:srgbClr val="A31515"/>
                </a:solidFill>
              </a:rPr>
              <a:t>"ID : {0} Name : {1}"</a:t>
            </a:r>
            <a:r>
              <a:rPr lang="en-IN" sz="1600" dirty="0">
                <a:solidFill>
                  <a:srgbClr val="000000"/>
                </a:solidFill>
              </a:rPr>
              <a:t>, </a:t>
            </a:r>
            <a:r>
              <a:rPr lang="en-IN" sz="1600" dirty="0">
                <a:solidFill>
                  <a:srgbClr val="0000FF"/>
                </a:solidFill>
              </a:rPr>
              <a:t>this</a:t>
            </a:r>
            <a:r>
              <a:rPr lang="en-IN" sz="1600" dirty="0">
                <a:solidFill>
                  <a:srgbClr val="000000"/>
                </a:solidFill>
              </a:rPr>
              <a:t>.ID, </a:t>
            </a:r>
            <a:r>
              <a:rPr lang="en-IN" sz="1600" dirty="0" err="1">
                <a:solidFill>
                  <a:srgbClr val="0000FF"/>
                </a:solidFill>
              </a:rPr>
              <a:t>this</a:t>
            </a:r>
            <a:r>
              <a:rPr lang="en-IN" sz="1600" dirty="0" err="1">
                <a:solidFill>
                  <a:srgbClr val="000000"/>
                </a:solidFill>
              </a:rPr>
              <a:t>.Name</a:t>
            </a:r>
            <a:r>
              <a:rPr lang="en-IN" sz="1600" dirty="0">
                <a:solidFill>
                  <a:srgbClr val="000000"/>
                </a:solidFill>
              </a:rPr>
              <a:t>);</a:t>
            </a:r>
          </a:p>
          <a:p>
            <a:pPr marL="0" indent="0">
              <a:spcBef>
                <a:spcPts val="0"/>
              </a:spcBef>
              <a:buNone/>
            </a:pPr>
            <a:r>
              <a:rPr lang="en-IN" sz="1600" dirty="0">
                <a:solidFill>
                  <a:srgbClr val="000000"/>
                </a:solidFill>
              </a:rPr>
              <a:t>        }</a:t>
            </a:r>
          </a:p>
          <a:p>
            <a:pPr marL="0" indent="0">
              <a:spcBef>
                <a:spcPts val="0"/>
              </a:spcBef>
              <a:buNone/>
            </a:pPr>
            <a:r>
              <a:rPr lang="en-IN" sz="1600" dirty="0">
                <a:solidFill>
                  <a:srgbClr val="000000"/>
                </a:solidFill>
              </a:rPr>
              <a:t>    }</a:t>
            </a:r>
            <a:endParaRPr lang="en-IN" sz="1600" dirty="0"/>
          </a:p>
        </p:txBody>
      </p:sp>
    </p:spTree>
    <p:extLst>
      <p:ext uri="{BB962C8B-B14F-4D97-AF65-F5344CB8AC3E}">
        <p14:creationId xmlns:p14="http://schemas.microsoft.com/office/powerpoint/2010/main" val="3573887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18C21-302A-C8BB-66AE-0C052628C8E0}"/>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E4B8C618-D782-D94A-1141-101B5586C529}"/>
              </a:ext>
            </a:extLst>
          </p:cNvPr>
          <p:cNvSpPr>
            <a:spLocks noGrp="1"/>
          </p:cNvSpPr>
          <p:nvPr>
            <p:ph idx="1"/>
          </p:nvPr>
        </p:nvSpPr>
        <p:spPr/>
        <p:txBody>
          <a:bodyPr/>
          <a:lstStyle/>
          <a:p>
            <a:r>
              <a:rPr lang="en-US" dirty="0"/>
              <a:t>SOLID principle are the design principle that enable us </a:t>
            </a:r>
            <a:r>
              <a:rPr lang="en-US" b="1" dirty="0"/>
              <a:t>manage\solve</a:t>
            </a:r>
            <a:r>
              <a:rPr lang="en-US" dirty="0"/>
              <a:t> most of the </a:t>
            </a:r>
            <a:r>
              <a:rPr lang="en-US" b="1" dirty="0"/>
              <a:t>software design problems</a:t>
            </a:r>
            <a:r>
              <a:rPr lang="en-US" dirty="0"/>
              <a:t>.</a:t>
            </a:r>
          </a:p>
          <a:p>
            <a:r>
              <a:rPr lang="en-US" dirty="0"/>
              <a:t>The term SOLID is an acronym for </a:t>
            </a:r>
            <a:r>
              <a:rPr lang="en-US" b="1" dirty="0"/>
              <a:t>five design principle </a:t>
            </a:r>
            <a:r>
              <a:rPr lang="en-US" dirty="0"/>
              <a:t>indented to make software designs </a:t>
            </a:r>
            <a:r>
              <a:rPr lang="en-US" b="1" dirty="0"/>
              <a:t>more understandable, flexible </a:t>
            </a:r>
            <a:r>
              <a:rPr lang="en-US" dirty="0"/>
              <a:t>and </a:t>
            </a:r>
            <a:r>
              <a:rPr lang="en-US" b="1" dirty="0"/>
              <a:t>maintainable</a:t>
            </a:r>
          </a:p>
          <a:p>
            <a:r>
              <a:rPr lang="en-US" dirty="0"/>
              <a:t>The principle are a subset of many principle promoted by </a:t>
            </a:r>
            <a:r>
              <a:rPr lang="en-US" b="1" dirty="0"/>
              <a:t>Robert </a:t>
            </a:r>
            <a:r>
              <a:rPr lang="en-US" b="1" dirty="0" err="1"/>
              <a:t>C.Martin</a:t>
            </a:r>
            <a:endParaRPr lang="en-US" b="1" dirty="0"/>
          </a:p>
          <a:p>
            <a:r>
              <a:rPr lang="en-US" dirty="0"/>
              <a:t>The SOLID acronym was first introduced by </a:t>
            </a:r>
            <a:r>
              <a:rPr lang="en-US" b="1" dirty="0"/>
              <a:t>Michael Feathers</a:t>
            </a:r>
            <a:endParaRPr lang="en-IN" b="1" dirty="0"/>
          </a:p>
        </p:txBody>
      </p:sp>
    </p:spTree>
    <p:extLst>
      <p:ext uri="{BB962C8B-B14F-4D97-AF65-F5344CB8AC3E}">
        <p14:creationId xmlns:p14="http://schemas.microsoft.com/office/powerpoint/2010/main" val="17627303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40D7C-2981-FAB4-9CEA-19404461AC3C}"/>
              </a:ext>
            </a:extLst>
          </p:cNvPr>
          <p:cNvSpPr>
            <a:spLocks noGrp="1"/>
          </p:cNvSpPr>
          <p:nvPr>
            <p:ph type="title"/>
          </p:nvPr>
        </p:nvSpPr>
        <p:spPr/>
        <p:txBody>
          <a:bodyPr/>
          <a:lstStyle/>
          <a:p>
            <a:r>
              <a:rPr lang="en-US" b="0" i="0" dirty="0" err="1">
                <a:solidFill>
                  <a:srgbClr val="212121"/>
                </a:solidFill>
                <a:effectLst/>
                <a:latin typeface="open sans" panose="020B0606030504020204" pitchFamily="34" charset="0"/>
              </a:rPr>
              <a:t>Liskov</a:t>
            </a:r>
            <a:r>
              <a:rPr lang="en-US" b="0" i="0" dirty="0">
                <a:solidFill>
                  <a:srgbClr val="212121"/>
                </a:solidFill>
                <a:effectLst/>
                <a:latin typeface="open sans" panose="020B0606030504020204" pitchFamily="34" charset="0"/>
              </a:rPr>
              <a:t> Substitution Principle (LSP)</a:t>
            </a:r>
            <a:endParaRPr lang="en-IN" dirty="0"/>
          </a:p>
        </p:txBody>
      </p:sp>
      <p:sp>
        <p:nvSpPr>
          <p:cNvPr id="3" name="Content Placeholder 2">
            <a:extLst>
              <a:ext uri="{FF2B5EF4-FFF2-40B4-BE49-F238E27FC236}">
                <a16:creationId xmlns:a16="http://schemas.microsoft.com/office/drawing/2014/main" id="{DC863903-A52D-7A30-5E3E-17B47A8BA9E6}"/>
              </a:ext>
            </a:extLst>
          </p:cNvPr>
          <p:cNvSpPr>
            <a:spLocks noGrp="1"/>
          </p:cNvSpPr>
          <p:nvPr>
            <p:ph idx="1"/>
          </p:nvPr>
        </p:nvSpPr>
        <p:spPr/>
        <p:txBody>
          <a:bodyPr/>
          <a:lstStyle/>
          <a:p>
            <a:r>
              <a:rPr lang="en-US" b="0" i="0" dirty="0">
                <a:solidFill>
                  <a:srgbClr val="131313"/>
                </a:solidFill>
                <a:effectLst/>
              </a:rPr>
              <a:t>Introduced by Barbara </a:t>
            </a:r>
            <a:r>
              <a:rPr lang="en-US" b="0" i="0" dirty="0" err="1">
                <a:solidFill>
                  <a:srgbClr val="131313"/>
                </a:solidFill>
                <a:effectLst/>
              </a:rPr>
              <a:t>Liskov</a:t>
            </a:r>
            <a:r>
              <a:rPr lang="en-US" b="0" i="0" dirty="0">
                <a:solidFill>
                  <a:srgbClr val="131313"/>
                </a:solidFill>
                <a:effectLst/>
              </a:rPr>
              <a:t> state that “</a:t>
            </a:r>
            <a:r>
              <a:rPr lang="en-US" b="1" i="0" dirty="0">
                <a:solidFill>
                  <a:srgbClr val="131313"/>
                </a:solidFill>
                <a:effectLst/>
              </a:rPr>
              <a:t>objects in a program should be replaceable with instances of their sub-types without altering the correctness of that program</a:t>
            </a:r>
            <a:r>
              <a:rPr lang="en-US" b="0" i="0" dirty="0">
                <a:solidFill>
                  <a:srgbClr val="131313"/>
                </a:solidFill>
                <a:effectLst/>
              </a:rPr>
              <a:t>” </a:t>
            </a:r>
          </a:p>
          <a:p>
            <a:r>
              <a:rPr lang="en-US" b="0" i="0" dirty="0">
                <a:solidFill>
                  <a:srgbClr val="131313"/>
                </a:solidFill>
                <a:effectLst/>
              </a:rPr>
              <a:t>If a program module is using a Base class, then the reference to the Base class can be replaced with a Derived class without affecting the functionality of the program module </a:t>
            </a:r>
          </a:p>
          <a:p>
            <a:r>
              <a:rPr lang="en-US" b="0" i="0" dirty="0">
                <a:solidFill>
                  <a:srgbClr val="131313"/>
                </a:solidFill>
                <a:effectLst/>
              </a:rPr>
              <a:t>We can also state that Derived types must be substitutable for their base types.</a:t>
            </a:r>
            <a:endParaRPr lang="en-IN" dirty="0"/>
          </a:p>
        </p:txBody>
      </p:sp>
    </p:spTree>
    <p:extLst>
      <p:ext uri="{BB962C8B-B14F-4D97-AF65-F5344CB8AC3E}">
        <p14:creationId xmlns:p14="http://schemas.microsoft.com/office/powerpoint/2010/main" val="32710840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40D7C-2981-FAB4-9CEA-19404461AC3C}"/>
              </a:ext>
            </a:extLst>
          </p:cNvPr>
          <p:cNvSpPr>
            <a:spLocks noGrp="1"/>
          </p:cNvSpPr>
          <p:nvPr>
            <p:ph type="title"/>
          </p:nvPr>
        </p:nvSpPr>
        <p:spPr/>
        <p:txBody>
          <a:bodyPr/>
          <a:lstStyle/>
          <a:p>
            <a:r>
              <a:rPr lang="en-US" b="0" i="0" dirty="0" err="1">
                <a:solidFill>
                  <a:srgbClr val="212121"/>
                </a:solidFill>
                <a:effectLst/>
                <a:latin typeface="open sans" panose="020B0606030504020204" pitchFamily="34" charset="0"/>
              </a:rPr>
              <a:t>Liskov</a:t>
            </a:r>
            <a:r>
              <a:rPr lang="en-US" b="0" i="0" dirty="0">
                <a:solidFill>
                  <a:srgbClr val="212121"/>
                </a:solidFill>
                <a:effectLst/>
                <a:latin typeface="open sans" panose="020B0606030504020204" pitchFamily="34" charset="0"/>
              </a:rPr>
              <a:t> substitution Principle (LSP)</a:t>
            </a:r>
            <a:endParaRPr lang="en-IN" dirty="0"/>
          </a:p>
        </p:txBody>
      </p:sp>
      <p:sp>
        <p:nvSpPr>
          <p:cNvPr id="3" name="Content Placeholder 2">
            <a:extLst>
              <a:ext uri="{FF2B5EF4-FFF2-40B4-BE49-F238E27FC236}">
                <a16:creationId xmlns:a16="http://schemas.microsoft.com/office/drawing/2014/main" id="{DC863903-A52D-7A30-5E3E-17B47A8BA9E6}"/>
              </a:ext>
            </a:extLst>
          </p:cNvPr>
          <p:cNvSpPr>
            <a:spLocks noGrp="1"/>
          </p:cNvSpPr>
          <p:nvPr>
            <p:ph idx="1"/>
          </p:nvPr>
        </p:nvSpPr>
        <p:spPr/>
        <p:txBody>
          <a:bodyPr>
            <a:normAutofit/>
          </a:bodyPr>
          <a:lstStyle/>
          <a:p>
            <a:r>
              <a:rPr lang="en-US" dirty="0"/>
              <a:t>Substitutability is a principle in object-oriented programming and it states that, in a computer program, if S is a Subtype of T, then objects of type T may be replaced with objects of type S</a:t>
            </a:r>
          </a:p>
          <a:p>
            <a:pPr lvl="1"/>
            <a:r>
              <a:rPr lang="en-US" dirty="0"/>
              <a:t>Which means, Derived types must be completely substitutable for their base types</a:t>
            </a:r>
          </a:p>
          <a:p>
            <a:pPr lvl="1"/>
            <a:r>
              <a:rPr lang="en-US" dirty="0"/>
              <a:t>More formally, the </a:t>
            </a:r>
            <a:r>
              <a:rPr lang="en-US" dirty="0" err="1"/>
              <a:t>Liskov</a:t>
            </a:r>
            <a:r>
              <a:rPr lang="en-US" dirty="0"/>
              <a:t> substitution principle (LSP) is a particular definition of a subtyping relation, called (strong) behavioral subtyping</a:t>
            </a:r>
          </a:p>
          <a:p>
            <a:pPr lvl="1"/>
            <a:r>
              <a:rPr lang="en-US" dirty="0"/>
              <a:t>This Principle is introduced by Barbara </a:t>
            </a:r>
            <a:r>
              <a:rPr lang="en-US" dirty="0" err="1"/>
              <a:t>Liskov</a:t>
            </a:r>
            <a:r>
              <a:rPr lang="en-US" dirty="0"/>
              <a:t> in 1987 during her conference address on Data abstraction and hierarchy</a:t>
            </a:r>
          </a:p>
          <a:p>
            <a:pPr lvl="1"/>
            <a:r>
              <a:rPr lang="en-US" dirty="0"/>
              <a:t>This principle is just an extension of the Open Close Principle</a:t>
            </a:r>
            <a:endParaRPr lang="en-IN" dirty="0"/>
          </a:p>
        </p:txBody>
      </p:sp>
    </p:spTree>
    <p:extLst>
      <p:ext uri="{BB962C8B-B14F-4D97-AF65-F5344CB8AC3E}">
        <p14:creationId xmlns:p14="http://schemas.microsoft.com/office/powerpoint/2010/main" val="11284582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3A858-E28A-7024-2305-360C55D38D96}"/>
              </a:ext>
            </a:extLst>
          </p:cNvPr>
          <p:cNvSpPr>
            <a:spLocks noGrp="1"/>
          </p:cNvSpPr>
          <p:nvPr>
            <p:ph type="title"/>
          </p:nvPr>
        </p:nvSpPr>
        <p:spPr/>
        <p:txBody>
          <a:bodyPr/>
          <a:lstStyle/>
          <a:p>
            <a:r>
              <a:rPr lang="en-US" dirty="0"/>
              <a:t>LSP Implementation Guideline</a:t>
            </a:r>
            <a:endParaRPr lang="en-IN" dirty="0"/>
          </a:p>
        </p:txBody>
      </p:sp>
      <p:sp>
        <p:nvSpPr>
          <p:cNvPr id="3" name="Content Placeholder 2">
            <a:extLst>
              <a:ext uri="{FF2B5EF4-FFF2-40B4-BE49-F238E27FC236}">
                <a16:creationId xmlns:a16="http://schemas.microsoft.com/office/drawing/2014/main" id="{30AF39AB-57D3-84E2-6224-7E6F6BD0041A}"/>
              </a:ext>
            </a:extLst>
          </p:cNvPr>
          <p:cNvSpPr>
            <a:spLocks noGrp="1"/>
          </p:cNvSpPr>
          <p:nvPr>
            <p:ph idx="1"/>
          </p:nvPr>
        </p:nvSpPr>
        <p:spPr/>
        <p:txBody>
          <a:bodyPr/>
          <a:lstStyle/>
          <a:p>
            <a:r>
              <a:rPr lang="en-US" dirty="0"/>
              <a:t>No new exceptions can be thrown by the subtype unless they are part of the existing exception hierarchy.</a:t>
            </a:r>
          </a:p>
          <a:p>
            <a:r>
              <a:rPr lang="en-US" dirty="0"/>
              <a:t>We should also ensure that Clients should not know which specific subtype they are calling, nor should they need to know that. The client should behave the same regardless of the subtype instance that it is given.</a:t>
            </a:r>
          </a:p>
          <a:p>
            <a:r>
              <a:rPr lang="en-US" dirty="0"/>
              <a:t>And last but not the least, New derived classes just extend without replacing the functionality of old classes</a:t>
            </a:r>
            <a:endParaRPr lang="en-IN" dirty="0"/>
          </a:p>
        </p:txBody>
      </p:sp>
    </p:spTree>
    <p:extLst>
      <p:ext uri="{BB962C8B-B14F-4D97-AF65-F5344CB8AC3E}">
        <p14:creationId xmlns:p14="http://schemas.microsoft.com/office/powerpoint/2010/main" val="28209945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1B156-0A12-1D65-0250-DAB2B522552C}"/>
              </a:ext>
            </a:extLst>
          </p:cNvPr>
          <p:cNvSpPr>
            <a:spLocks noGrp="1"/>
          </p:cNvSpPr>
          <p:nvPr>
            <p:ph type="title"/>
          </p:nvPr>
        </p:nvSpPr>
        <p:spPr/>
        <p:txBody>
          <a:bodyPr/>
          <a:lstStyle/>
          <a:p>
            <a:r>
              <a:rPr lang="en-US" dirty="0"/>
              <a:t>LSP Example</a:t>
            </a:r>
            <a:endParaRPr lang="en-IN" dirty="0"/>
          </a:p>
        </p:txBody>
      </p:sp>
      <p:sp>
        <p:nvSpPr>
          <p:cNvPr id="3" name="Content Placeholder 2">
            <a:extLst>
              <a:ext uri="{FF2B5EF4-FFF2-40B4-BE49-F238E27FC236}">
                <a16:creationId xmlns:a16="http://schemas.microsoft.com/office/drawing/2014/main" id="{2B8B471D-87A6-A0BD-7942-FC05446CBC37}"/>
              </a:ext>
            </a:extLst>
          </p:cNvPr>
          <p:cNvSpPr>
            <a:spLocks noGrp="1"/>
          </p:cNvSpPr>
          <p:nvPr>
            <p:ph idx="1"/>
          </p:nvPr>
        </p:nvSpPr>
        <p:spPr/>
        <p:txBody>
          <a:bodyPr/>
          <a:lstStyle/>
          <a:p>
            <a:pPr marL="0" indent="0">
              <a:buNone/>
            </a:pPr>
            <a:r>
              <a:rPr lang="en-IN" sz="1800" dirty="0">
                <a:solidFill>
                  <a:srgbClr val="0000FF"/>
                </a:solidFill>
              </a:rPr>
              <a:t>   interface</a:t>
            </a:r>
            <a:r>
              <a:rPr lang="en-IN" sz="1800" dirty="0">
                <a:solidFill>
                  <a:srgbClr val="000000"/>
                </a:solidFill>
              </a:rPr>
              <a:t> </a:t>
            </a:r>
            <a:r>
              <a:rPr lang="en-IN" sz="1800" dirty="0" err="1">
                <a:solidFill>
                  <a:srgbClr val="2B91AF"/>
                </a:solidFill>
              </a:rPr>
              <a:t>IEmployee</a:t>
            </a:r>
            <a:endParaRPr lang="en-IN" sz="1800" dirty="0">
              <a:solidFill>
                <a:srgbClr val="000000"/>
              </a:solidFill>
            </a:endParaRPr>
          </a:p>
          <a:p>
            <a:pPr marL="0" indent="0">
              <a:buNone/>
            </a:pPr>
            <a:r>
              <a:rPr lang="en-IN" sz="1800" dirty="0">
                <a:solidFill>
                  <a:srgbClr val="000000"/>
                </a:solidFill>
              </a:rPr>
              <a:t>    {</a:t>
            </a:r>
          </a:p>
          <a:p>
            <a:pPr marL="0" indent="0">
              <a:buNone/>
            </a:pPr>
            <a:r>
              <a:rPr lang="en-IN" sz="1800" dirty="0">
                <a:solidFill>
                  <a:srgbClr val="000000"/>
                </a:solidFill>
              </a:rPr>
              <a:t>        </a:t>
            </a:r>
            <a:r>
              <a:rPr lang="en-IN" sz="1800" dirty="0">
                <a:solidFill>
                  <a:srgbClr val="0000FF"/>
                </a:solidFill>
              </a:rPr>
              <a:t>int</a:t>
            </a:r>
            <a:r>
              <a:rPr lang="en-IN" sz="1800" dirty="0">
                <a:solidFill>
                  <a:srgbClr val="000000"/>
                </a:solidFill>
              </a:rPr>
              <a:t> ID { </a:t>
            </a:r>
            <a:r>
              <a:rPr lang="en-IN" sz="1800" dirty="0">
                <a:solidFill>
                  <a:srgbClr val="0000FF"/>
                </a:solidFill>
              </a:rPr>
              <a:t>get</a:t>
            </a:r>
            <a:r>
              <a:rPr lang="en-IN" sz="1800" dirty="0">
                <a:solidFill>
                  <a:srgbClr val="000000"/>
                </a:solidFill>
              </a:rPr>
              <a:t>; </a:t>
            </a:r>
            <a:r>
              <a:rPr lang="en-IN" sz="1800" dirty="0">
                <a:solidFill>
                  <a:srgbClr val="0000FF"/>
                </a:solidFill>
              </a:rPr>
              <a:t>set</a:t>
            </a:r>
            <a:r>
              <a:rPr lang="en-IN" sz="1800" dirty="0">
                <a:solidFill>
                  <a:srgbClr val="000000"/>
                </a:solidFill>
              </a:rPr>
              <a:t>; }</a:t>
            </a:r>
          </a:p>
          <a:p>
            <a:pPr marL="0" indent="0">
              <a:buNone/>
            </a:pPr>
            <a:r>
              <a:rPr lang="en-IN" sz="1800" dirty="0">
                <a:solidFill>
                  <a:srgbClr val="000000"/>
                </a:solidFill>
              </a:rPr>
              <a:t>        </a:t>
            </a:r>
            <a:r>
              <a:rPr lang="en-IN" sz="1800" dirty="0">
                <a:solidFill>
                  <a:srgbClr val="0000FF"/>
                </a:solidFill>
              </a:rPr>
              <a:t>string</a:t>
            </a:r>
            <a:r>
              <a:rPr lang="en-IN" sz="1800" dirty="0">
                <a:solidFill>
                  <a:srgbClr val="000000"/>
                </a:solidFill>
              </a:rPr>
              <a:t> Name { </a:t>
            </a:r>
            <a:r>
              <a:rPr lang="en-IN" sz="1800" dirty="0">
                <a:solidFill>
                  <a:srgbClr val="0000FF"/>
                </a:solidFill>
              </a:rPr>
              <a:t>get</a:t>
            </a:r>
            <a:r>
              <a:rPr lang="en-IN" sz="1800" dirty="0">
                <a:solidFill>
                  <a:srgbClr val="000000"/>
                </a:solidFill>
              </a:rPr>
              <a:t>; </a:t>
            </a:r>
            <a:r>
              <a:rPr lang="en-IN" sz="1800" dirty="0">
                <a:solidFill>
                  <a:srgbClr val="0000FF"/>
                </a:solidFill>
              </a:rPr>
              <a:t>set</a:t>
            </a:r>
            <a:r>
              <a:rPr lang="en-IN" sz="1800" dirty="0">
                <a:solidFill>
                  <a:srgbClr val="000000"/>
                </a:solidFill>
              </a:rPr>
              <a:t>; }</a:t>
            </a:r>
          </a:p>
          <a:p>
            <a:pPr marL="0" indent="0">
              <a:buNone/>
            </a:pPr>
            <a:r>
              <a:rPr lang="en-IN" sz="1800" dirty="0">
                <a:solidFill>
                  <a:srgbClr val="000000"/>
                </a:solidFill>
              </a:rPr>
              <a:t>        </a:t>
            </a:r>
            <a:r>
              <a:rPr lang="en-IN" sz="1800" dirty="0">
                <a:solidFill>
                  <a:srgbClr val="0000FF"/>
                </a:solidFill>
              </a:rPr>
              <a:t>decimal</a:t>
            </a:r>
            <a:r>
              <a:rPr lang="en-IN" sz="1800" dirty="0">
                <a:solidFill>
                  <a:srgbClr val="000000"/>
                </a:solidFill>
              </a:rPr>
              <a:t> </a:t>
            </a:r>
            <a:r>
              <a:rPr lang="en-IN" sz="1800" dirty="0" err="1">
                <a:solidFill>
                  <a:srgbClr val="000000"/>
                </a:solidFill>
              </a:rPr>
              <a:t>GetMinimumSalary</a:t>
            </a:r>
            <a:r>
              <a:rPr lang="en-IN" sz="1800" dirty="0">
                <a:solidFill>
                  <a:srgbClr val="000000"/>
                </a:solidFill>
              </a:rPr>
              <a:t>();</a:t>
            </a:r>
          </a:p>
          <a:p>
            <a:pPr marL="0" indent="0">
              <a:buNone/>
            </a:pPr>
            <a:r>
              <a:rPr lang="en-IN" sz="1800" dirty="0">
                <a:solidFill>
                  <a:srgbClr val="000000"/>
                </a:solidFill>
              </a:rPr>
              <a:t>    }</a:t>
            </a:r>
          </a:p>
          <a:p>
            <a:pPr marL="0" indent="0">
              <a:buNone/>
            </a:pPr>
            <a:endParaRPr lang="en-IN" sz="1800" dirty="0">
              <a:solidFill>
                <a:srgbClr val="000000"/>
              </a:solidFill>
            </a:endParaRPr>
          </a:p>
          <a:p>
            <a:pPr marL="0" indent="0">
              <a:buNone/>
            </a:pPr>
            <a:r>
              <a:rPr lang="en-IN" sz="1800" dirty="0">
                <a:solidFill>
                  <a:srgbClr val="000000"/>
                </a:solidFill>
              </a:rPr>
              <a:t>    </a:t>
            </a:r>
            <a:r>
              <a:rPr lang="en-IN" sz="1800" dirty="0">
                <a:solidFill>
                  <a:srgbClr val="0000FF"/>
                </a:solidFill>
              </a:rPr>
              <a:t>interface</a:t>
            </a:r>
            <a:r>
              <a:rPr lang="en-IN" sz="1800" dirty="0">
                <a:solidFill>
                  <a:srgbClr val="000000"/>
                </a:solidFill>
              </a:rPr>
              <a:t> </a:t>
            </a:r>
            <a:r>
              <a:rPr lang="en-IN" sz="1800" dirty="0" err="1">
                <a:solidFill>
                  <a:srgbClr val="2B91AF"/>
                </a:solidFill>
              </a:rPr>
              <a:t>IEmployeeBonus</a:t>
            </a:r>
            <a:endParaRPr lang="en-IN" sz="1800" dirty="0">
              <a:solidFill>
                <a:srgbClr val="000000"/>
              </a:solidFill>
            </a:endParaRPr>
          </a:p>
          <a:p>
            <a:pPr marL="0" indent="0">
              <a:buNone/>
            </a:pPr>
            <a:r>
              <a:rPr lang="en-IN" sz="1800" dirty="0">
                <a:solidFill>
                  <a:srgbClr val="000000"/>
                </a:solidFill>
              </a:rPr>
              <a:t>    {</a:t>
            </a:r>
          </a:p>
          <a:p>
            <a:pPr marL="0" indent="0">
              <a:buNone/>
            </a:pPr>
            <a:r>
              <a:rPr lang="en-IN" sz="1800" dirty="0">
                <a:solidFill>
                  <a:srgbClr val="000000"/>
                </a:solidFill>
              </a:rPr>
              <a:t>        </a:t>
            </a:r>
            <a:r>
              <a:rPr lang="en-IN" sz="1800" dirty="0">
                <a:solidFill>
                  <a:srgbClr val="0000FF"/>
                </a:solidFill>
              </a:rPr>
              <a:t>decimal</a:t>
            </a:r>
            <a:r>
              <a:rPr lang="en-IN" sz="1800" dirty="0">
                <a:solidFill>
                  <a:srgbClr val="000000"/>
                </a:solidFill>
              </a:rPr>
              <a:t> </a:t>
            </a:r>
            <a:r>
              <a:rPr lang="en-IN" sz="1800" dirty="0" err="1">
                <a:solidFill>
                  <a:srgbClr val="000000"/>
                </a:solidFill>
              </a:rPr>
              <a:t>CalculateBonus</a:t>
            </a:r>
            <a:r>
              <a:rPr lang="en-IN" sz="1800" dirty="0">
                <a:solidFill>
                  <a:srgbClr val="000000"/>
                </a:solidFill>
              </a:rPr>
              <a:t>(</a:t>
            </a:r>
            <a:r>
              <a:rPr lang="en-IN" sz="1800" dirty="0">
                <a:solidFill>
                  <a:srgbClr val="0000FF"/>
                </a:solidFill>
              </a:rPr>
              <a:t>decimal</a:t>
            </a:r>
            <a:r>
              <a:rPr lang="en-IN" sz="1800" dirty="0">
                <a:solidFill>
                  <a:srgbClr val="000000"/>
                </a:solidFill>
              </a:rPr>
              <a:t> salary);</a:t>
            </a:r>
          </a:p>
          <a:p>
            <a:pPr marL="0" indent="0">
              <a:buNone/>
            </a:pPr>
            <a:r>
              <a:rPr lang="en-IN" sz="1800" dirty="0">
                <a:solidFill>
                  <a:srgbClr val="000000"/>
                </a:solidFill>
              </a:rPr>
              <a:t>    }</a:t>
            </a:r>
            <a:endParaRPr lang="en-IN" dirty="0"/>
          </a:p>
        </p:txBody>
      </p:sp>
    </p:spTree>
    <p:extLst>
      <p:ext uri="{BB962C8B-B14F-4D97-AF65-F5344CB8AC3E}">
        <p14:creationId xmlns:p14="http://schemas.microsoft.com/office/powerpoint/2010/main" val="572576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DBA5E-6A56-3EF7-C71F-DF3D4F6D398F}"/>
              </a:ext>
            </a:extLst>
          </p:cNvPr>
          <p:cNvSpPr>
            <a:spLocks noGrp="1"/>
          </p:cNvSpPr>
          <p:nvPr>
            <p:ph type="title"/>
          </p:nvPr>
        </p:nvSpPr>
        <p:spPr/>
        <p:txBody>
          <a:bodyPr/>
          <a:lstStyle/>
          <a:p>
            <a:r>
              <a:rPr lang="en-US" dirty="0"/>
              <a:t>LSP Example</a:t>
            </a:r>
            <a:endParaRPr lang="en-IN" dirty="0"/>
          </a:p>
        </p:txBody>
      </p:sp>
      <p:sp>
        <p:nvSpPr>
          <p:cNvPr id="3" name="Content Placeholder 2">
            <a:extLst>
              <a:ext uri="{FF2B5EF4-FFF2-40B4-BE49-F238E27FC236}">
                <a16:creationId xmlns:a16="http://schemas.microsoft.com/office/drawing/2014/main" id="{B1FA1D1B-C862-8FC6-3ED9-50014BBAD620}"/>
              </a:ext>
            </a:extLst>
          </p:cNvPr>
          <p:cNvSpPr>
            <a:spLocks noGrp="1"/>
          </p:cNvSpPr>
          <p:nvPr>
            <p:ph idx="1"/>
          </p:nvPr>
        </p:nvSpPr>
        <p:spPr/>
        <p:txBody>
          <a:bodyPr>
            <a:normAutofit lnSpcReduction="10000"/>
          </a:bodyPr>
          <a:lstStyle/>
          <a:p>
            <a:pPr marL="0" indent="0">
              <a:spcBef>
                <a:spcPts val="0"/>
              </a:spcBef>
              <a:buNone/>
            </a:pPr>
            <a:r>
              <a:rPr lang="en-IN" sz="1800" dirty="0">
                <a:solidFill>
                  <a:srgbClr val="000000"/>
                </a:solidFill>
              </a:rPr>
              <a:t> </a:t>
            </a:r>
            <a:r>
              <a:rPr lang="en-IN" sz="1800" dirty="0">
                <a:solidFill>
                  <a:srgbClr val="0000FF"/>
                </a:solidFill>
              </a:rPr>
              <a:t>public</a:t>
            </a:r>
            <a:r>
              <a:rPr lang="en-IN" sz="1800" dirty="0">
                <a:solidFill>
                  <a:srgbClr val="000000"/>
                </a:solidFill>
              </a:rPr>
              <a:t> </a:t>
            </a:r>
            <a:r>
              <a:rPr lang="en-IN" sz="1800" dirty="0">
                <a:solidFill>
                  <a:srgbClr val="0000FF"/>
                </a:solidFill>
              </a:rPr>
              <a:t>class</a:t>
            </a:r>
            <a:r>
              <a:rPr lang="en-IN" sz="1800" dirty="0">
                <a:solidFill>
                  <a:srgbClr val="000000"/>
                </a:solidFill>
              </a:rPr>
              <a:t> </a:t>
            </a:r>
            <a:r>
              <a:rPr lang="en-IN" sz="1800" dirty="0" err="1">
                <a:solidFill>
                  <a:srgbClr val="2B91AF"/>
                </a:solidFill>
              </a:rPr>
              <a:t>PermanentEmployee</a:t>
            </a:r>
            <a:r>
              <a:rPr lang="en-IN" sz="1800" dirty="0">
                <a:solidFill>
                  <a:srgbClr val="000000"/>
                </a:solidFill>
              </a:rPr>
              <a:t> : Employee</a:t>
            </a:r>
          </a:p>
          <a:p>
            <a:pPr marL="0" indent="0">
              <a:spcBef>
                <a:spcPts val="0"/>
              </a:spcBef>
              <a:buNone/>
            </a:pPr>
            <a:r>
              <a:rPr lang="en-IN" sz="1800" dirty="0">
                <a:solidFill>
                  <a:srgbClr val="000000"/>
                </a:solidFill>
              </a:rPr>
              <a:t> {</a:t>
            </a:r>
          </a:p>
          <a:p>
            <a:pPr marL="0" indent="0">
              <a:spcBef>
                <a:spcPts val="0"/>
              </a:spcBef>
              <a:buNone/>
            </a:pPr>
            <a:r>
              <a:rPr lang="en-IN" sz="1800" dirty="0">
                <a:solidFill>
                  <a:srgbClr val="000000"/>
                </a:solidFill>
              </a:rPr>
              <a:t>        </a:t>
            </a:r>
            <a:r>
              <a:rPr lang="en-IN" sz="1800" dirty="0">
                <a:solidFill>
                  <a:srgbClr val="0000FF"/>
                </a:solidFill>
              </a:rPr>
              <a:t>public</a:t>
            </a:r>
            <a:r>
              <a:rPr lang="en-IN" sz="1800" dirty="0">
                <a:solidFill>
                  <a:srgbClr val="000000"/>
                </a:solidFill>
              </a:rPr>
              <a:t> </a:t>
            </a:r>
            <a:r>
              <a:rPr lang="en-IN" sz="1800" dirty="0" err="1">
                <a:solidFill>
                  <a:srgbClr val="2B91AF"/>
                </a:solidFill>
              </a:rPr>
              <a:t>PermanentEmployee</a:t>
            </a:r>
            <a:r>
              <a:rPr lang="en-IN" sz="1800" dirty="0">
                <a:solidFill>
                  <a:srgbClr val="000000"/>
                </a:solidFill>
              </a:rPr>
              <a:t>()</a:t>
            </a:r>
          </a:p>
          <a:p>
            <a:pPr marL="0" indent="0">
              <a:spcBef>
                <a:spcPts val="0"/>
              </a:spcBef>
              <a:buNone/>
            </a:pPr>
            <a:r>
              <a:rPr lang="en-IN" sz="1800" dirty="0">
                <a:solidFill>
                  <a:srgbClr val="000000"/>
                </a:solidFill>
              </a:rPr>
              <a:t>        { }</a:t>
            </a:r>
          </a:p>
          <a:p>
            <a:pPr marL="0" indent="0">
              <a:spcBef>
                <a:spcPts val="0"/>
              </a:spcBef>
              <a:buNone/>
            </a:pPr>
            <a:endParaRPr lang="en-IN" sz="1800" dirty="0">
              <a:solidFill>
                <a:srgbClr val="000000"/>
              </a:solidFill>
            </a:endParaRPr>
          </a:p>
          <a:p>
            <a:pPr marL="0" indent="0">
              <a:spcBef>
                <a:spcPts val="0"/>
              </a:spcBef>
              <a:buNone/>
            </a:pPr>
            <a:r>
              <a:rPr lang="en-US" sz="1800" dirty="0">
                <a:solidFill>
                  <a:srgbClr val="000000"/>
                </a:solidFill>
              </a:rPr>
              <a:t>        </a:t>
            </a:r>
            <a:r>
              <a:rPr lang="en-US" sz="1800" dirty="0">
                <a:solidFill>
                  <a:srgbClr val="0000FF"/>
                </a:solidFill>
              </a:rPr>
              <a:t>public</a:t>
            </a:r>
            <a:r>
              <a:rPr lang="en-US" sz="1800" dirty="0">
                <a:solidFill>
                  <a:srgbClr val="000000"/>
                </a:solidFill>
              </a:rPr>
              <a:t> </a:t>
            </a:r>
            <a:r>
              <a:rPr lang="en-US" sz="1800" dirty="0" err="1">
                <a:solidFill>
                  <a:srgbClr val="2B91AF"/>
                </a:solidFill>
              </a:rPr>
              <a:t>PermanentEmployee</a:t>
            </a:r>
            <a:r>
              <a:rPr lang="en-US" sz="1800" dirty="0">
                <a:solidFill>
                  <a:srgbClr val="000000"/>
                </a:solidFill>
              </a:rPr>
              <a:t>(</a:t>
            </a:r>
            <a:r>
              <a:rPr lang="en-US" sz="1800" dirty="0">
                <a:solidFill>
                  <a:srgbClr val="0000FF"/>
                </a:solidFill>
              </a:rPr>
              <a:t>int</a:t>
            </a:r>
            <a:r>
              <a:rPr lang="en-US" sz="1800" dirty="0">
                <a:solidFill>
                  <a:srgbClr val="000000"/>
                </a:solidFill>
              </a:rPr>
              <a:t> id, </a:t>
            </a:r>
            <a:r>
              <a:rPr lang="en-US" sz="1800" dirty="0">
                <a:solidFill>
                  <a:srgbClr val="0000FF"/>
                </a:solidFill>
              </a:rPr>
              <a:t>string</a:t>
            </a:r>
            <a:r>
              <a:rPr lang="en-US" sz="1800" dirty="0">
                <a:solidFill>
                  <a:srgbClr val="000000"/>
                </a:solidFill>
              </a:rPr>
              <a:t> name) : </a:t>
            </a:r>
            <a:r>
              <a:rPr lang="en-US" sz="1800" dirty="0">
                <a:solidFill>
                  <a:srgbClr val="0000FF"/>
                </a:solidFill>
              </a:rPr>
              <a:t>base</a:t>
            </a:r>
            <a:r>
              <a:rPr lang="en-US" sz="1800" dirty="0">
                <a:solidFill>
                  <a:srgbClr val="000000"/>
                </a:solidFill>
              </a:rPr>
              <a:t>(id, name)</a:t>
            </a:r>
          </a:p>
          <a:p>
            <a:pPr marL="0" indent="0">
              <a:spcBef>
                <a:spcPts val="0"/>
              </a:spcBef>
              <a:buNone/>
            </a:pPr>
            <a:r>
              <a:rPr lang="en-IN" sz="1800" dirty="0">
                <a:solidFill>
                  <a:srgbClr val="000000"/>
                </a:solidFill>
              </a:rPr>
              <a:t>        { }</a:t>
            </a:r>
          </a:p>
          <a:p>
            <a:pPr marL="0" indent="0">
              <a:spcBef>
                <a:spcPts val="0"/>
              </a:spcBef>
              <a:buNone/>
            </a:pPr>
            <a:endParaRPr lang="en-IN" sz="1800" dirty="0">
              <a:solidFill>
                <a:srgbClr val="000000"/>
              </a:solidFill>
            </a:endParaRPr>
          </a:p>
          <a:p>
            <a:pPr marL="0" indent="0">
              <a:spcBef>
                <a:spcPts val="0"/>
              </a:spcBef>
              <a:buNone/>
            </a:pPr>
            <a:r>
              <a:rPr lang="en-IN" sz="1800" dirty="0">
                <a:solidFill>
                  <a:srgbClr val="000000"/>
                </a:solidFill>
              </a:rPr>
              <a:t>        </a:t>
            </a:r>
            <a:r>
              <a:rPr lang="en-IN" sz="1800" dirty="0">
                <a:solidFill>
                  <a:srgbClr val="0000FF"/>
                </a:solidFill>
              </a:rPr>
              <a:t>public</a:t>
            </a:r>
            <a:r>
              <a:rPr lang="en-IN" sz="1800" dirty="0">
                <a:solidFill>
                  <a:srgbClr val="000000"/>
                </a:solidFill>
              </a:rPr>
              <a:t> </a:t>
            </a:r>
            <a:r>
              <a:rPr lang="en-IN" sz="1800" dirty="0">
                <a:solidFill>
                  <a:srgbClr val="0000FF"/>
                </a:solidFill>
              </a:rPr>
              <a:t>override</a:t>
            </a:r>
            <a:r>
              <a:rPr lang="en-IN" sz="1800" dirty="0">
                <a:solidFill>
                  <a:srgbClr val="000000"/>
                </a:solidFill>
              </a:rPr>
              <a:t> </a:t>
            </a:r>
            <a:r>
              <a:rPr lang="en-IN" sz="1800" dirty="0">
                <a:solidFill>
                  <a:srgbClr val="0000FF"/>
                </a:solidFill>
              </a:rPr>
              <a:t>decimal</a:t>
            </a:r>
            <a:r>
              <a:rPr lang="en-IN" sz="1800" dirty="0">
                <a:solidFill>
                  <a:srgbClr val="000000"/>
                </a:solidFill>
              </a:rPr>
              <a:t> </a:t>
            </a:r>
            <a:r>
              <a:rPr lang="en-IN" sz="1800" dirty="0" err="1">
                <a:solidFill>
                  <a:srgbClr val="000000"/>
                </a:solidFill>
              </a:rPr>
              <a:t>CalculateBonus</a:t>
            </a:r>
            <a:r>
              <a:rPr lang="en-IN" sz="1800" dirty="0">
                <a:solidFill>
                  <a:srgbClr val="000000"/>
                </a:solidFill>
              </a:rPr>
              <a:t>(</a:t>
            </a:r>
            <a:r>
              <a:rPr lang="en-IN" sz="1800" dirty="0">
                <a:solidFill>
                  <a:srgbClr val="0000FF"/>
                </a:solidFill>
              </a:rPr>
              <a:t>decimal</a:t>
            </a:r>
            <a:r>
              <a:rPr lang="en-IN" sz="1800" dirty="0">
                <a:solidFill>
                  <a:srgbClr val="000000"/>
                </a:solidFill>
              </a:rPr>
              <a:t> salary)</a:t>
            </a:r>
          </a:p>
          <a:p>
            <a:pPr marL="0" indent="0">
              <a:spcBef>
                <a:spcPts val="0"/>
              </a:spcBef>
              <a:buNone/>
            </a:pPr>
            <a:r>
              <a:rPr lang="en-IN" sz="1800" dirty="0">
                <a:solidFill>
                  <a:srgbClr val="000000"/>
                </a:solidFill>
              </a:rPr>
              <a:t>        {</a:t>
            </a:r>
          </a:p>
          <a:p>
            <a:pPr marL="0" indent="0">
              <a:spcBef>
                <a:spcPts val="0"/>
              </a:spcBef>
              <a:buNone/>
            </a:pPr>
            <a:r>
              <a:rPr lang="en-IN" sz="1800" dirty="0">
                <a:solidFill>
                  <a:srgbClr val="000000"/>
                </a:solidFill>
              </a:rPr>
              <a:t>            </a:t>
            </a:r>
            <a:r>
              <a:rPr lang="en-IN" sz="1800" dirty="0">
                <a:solidFill>
                  <a:srgbClr val="0000FF"/>
                </a:solidFill>
              </a:rPr>
              <a:t>return</a:t>
            </a:r>
            <a:r>
              <a:rPr lang="en-IN" sz="1800" dirty="0">
                <a:solidFill>
                  <a:srgbClr val="000000"/>
                </a:solidFill>
              </a:rPr>
              <a:t> (salary * .1M);</a:t>
            </a:r>
          </a:p>
          <a:p>
            <a:pPr marL="0" indent="0">
              <a:spcBef>
                <a:spcPts val="0"/>
              </a:spcBef>
              <a:buNone/>
            </a:pPr>
            <a:r>
              <a:rPr lang="en-IN" sz="1800" dirty="0">
                <a:solidFill>
                  <a:srgbClr val="000000"/>
                </a:solidFill>
              </a:rPr>
              <a:t>        }</a:t>
            </a:r>
          </a:p>
          <a:p>
            <a:pPr marL="0" indent="0">
              <a:spcBef>
                <a:spcPts val="0"/>
              </a:spcBef>
              <a:buNone/>
            </a:pPr>
            <a:endParaRPr lang="en-IN" sz="1800" dirty="0">
              <a:solidFill>
                <a:srgbClr val="000000"/>
              </a:solidFill>
            </a:endParaRPr>
          </a:p>
          <a:p>
            <a:pPr marL="0" indent="0">
              <a:spcBef>
                <a:spcPts val="0"/>
              </a:spcBef>
              <a:buNone/>
            </a:pPr>
            <a:r>
              <a:rPr lang="en-IN" sz="1800" dirty="0">
                <a:solidFill>
                  <a:srgbClr val="000000"/>
                </a:solidFill>
              </a:rPr>
              <a:t>        </a:t>
            </a:r>
            <a:r>
              <a:rPr lang="en-IN" sz="1800" dirty="0">
                <a:solidFill>
                  <a:srgbClr val="0000FF"/>
                </a:solidFill>
              </a:rPr>
              <a:t>public</a:t>
            </a:r>
            <a:r>
              <a:rPr lang="en-IN" sz="1800" dirty="0">
                <a:solidFill>
                  <a:srgbClr val="000000"/>
                </a:solidFill>
              </a:rPr>
              <a:t> </a:t>
            </a:r>
            <a:r>
              <a:rPr lang="en-IN" sz="1800" dirty="0">
                <a:solidFill>
                  <a:srgbClr val="0000FF"/>
                </a:solidFill>
              </a:rPr>
              <a:t>override</a:t>
            </a:r>
            <a:r>
              <a:rPr lang="en-IN" sz="1800" dirty="0">
                <a:solidFill>
                  <a:srgbClr val="000000"/>
                </a:solidFill>
              </a:rPr>
              <a:t> </a:t>
            </a:r>
            <a:r>
              <a:rPr lang="en-IN" sz="1800" dirty="0">
                <a:solidFill>
                  <a:srgbClr val="0000FF"/>
                </a:solidFill>
              </a:rPr>
              <a:t>decimal</a:t>
            </a:r>
            <a:r>
              <a:rPr lang="en-IN" sz="1800" dirty="0">
                <a:solidFill>
                  <a:srgbClr val="000000"/>
                </a:solidFill>
              </a:rPr>
              <a:t> </a:t>
            </a:r>
            <a:r>
              <a:rPr lang="en-IN" sz="1800" dirty="0" err="1">
                <a:solidFill>
                  <a:srgbClr val="000000"/>
                </a:solidFill>
              </a:rPr>
              <a:t>GetMinimumSalary</a:t>
            </a:r>
            <a:r>
              <a:rPr lang="en-IN" sz="1800" dirty="0">
                <a:solidFill>
                  <a:srgbClr val="000000"/>
                </a:solidFill>
              </a:rPr>
              <a:t>()</a:t>
            </a:r>
          </a:p>
          <a:p>
            <a:pPr marL="0" indent="0">
              <a:spcBef>
                <a:spcPts val="0"/>
              </a:spcBef>
              <a:buNone/>
            </a:pPr>
            <a:r>
              <a:rPr lang="en-IN" sz="1800" dirty="0">
                <a:solidFill>
                  <a:srgbClr val="000000"/>
                </a:solidFill>
              </a:rPr>
              <a:t>        {</a:t>
            </a:r>
          </a:p>
          <a:p>
            <a:pPr marL="0" indent="0">
              <a:spcBef>
                <a:spcPts val="0"/>
              </a:spcBef>
              <a:buNone/>
            </a:pPr>
            <a:r>
              <a:rPr lang="en-IN" sz="1800" dirty="0">
                <a:solidFill>
                  <a:srgbClr val="000000"/>
                </a:solidFill>
              </a:rPr>
              <a:t>            </a:t>
            </a:r>
            <a:r>
              <a:rPr lang="en-IN" sz="1800" dirty="0">
                <a:solidFill>
                  <a:srgbClr val="0000FF"/>
                </a:solidFill>
              </a:rPr>
              <a:t>return</a:t>
            </a:r>
            <a:r>
              <a:rPr lang="en-IN" sz="1800" dirty="0">
                <a:solidFill>
                  <a:srgbClr val="000000"/>
                </a:solidFill>
              </a:rPr>
              <a:t> 15000;</a:t>
            </a:r>
          </a:p>
          <a:p>
            <a:pPr marL="0" indent="0">
              <a:spcBef>
                <a:spcPts val="0"/>
              </a:spcBef>
              <a:buNone/>
            </a:pPr>
            <a:r>
              <a:rPr lang="en-IN" sz="1800" dirty="0">
                <a:solidFill>
                  <a:srgbClr val="000000"/>
                </a:solidFill>
              </a:rPr>
              <a:t>        }</a:t>
            </a:r>
          </a:p>
          <a:p>
            <a:pPr marL="0" indent="0">
              <a:spcBef>
                <a:spcPts val="0"/>
              </a:spcBef>
              <a:buNone/>
            </a:pPr>
            <a:r>
              <a:rPr lang="en-IN" sz="1800" dirty="0">
                <a:solidFill>
                  <a:srgbClr val="000000"/>
                </a:solidFill>
              </a:rPr>
              <a:t>    }</a:t>
            </a:r>
            <a:endParaRPr lang="en-IN" dirty="0"/>
          </a:p>
        </p:txBody>
      </p:sp>
    </p:spTree>
    <p:extLst>
      <p:ext uri="{BB962C8B-B14F-4D97-AF65-F5344CB8AC3E}">
        <p14:creationId xmlns:p14="http://schemas.microsoft.com/office/powerpoint/2010/main" val="33843339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D6D68-9A08-A6AE-00E1-732249527026}"/>
              </a:ext>
            </a:extLst>
          </p:cNvPr>
          <p:cNvSpPr>
            <a:spLocks noGrp="1"/>
          </p:cNvSpPr>
          <p:nvPr>
            <p:ph type="title"/>
          </p:nvPr>
        </p:nvSpPr>
        <p:spPr/>
        <p:txBody>
          <a:bodyPr/>
          <a:lstStyle/>
          <a:p>
            <a:r>
              <a:rPr lang="en-US" dirty="0"/>
              <a:t>LSP Example</a:t>
            </a:r>
            <a:endParaRPr lang="en-IN" dirty="0"/>
          </a:p>
        </p:txBody>
      </p:sp>
      <p:sp>
        <p:nvSpPr>
          <p:cNvPr id="3" name="Content Placeholder 2">
            <a:extLst>
              <a:ext uri="{FF2B5EF4-FFF2-40B4-BE49-F238E27FC236}">
                <a16:creationId xmlns:a16="http://schemas.microsoft.com/office/drawing/2014/main" id="{826BAD6B-8382-C283-62C8-F59FD6358E37}"/>
              </a:ext>
            </a:extLst>
          </p:cNvPr>
          <p:cNvSpPr>
            <a:spLocks noGrp="1"/>
          </p:cNvSpPr>
          <p:nvPr>
            <p:ph idx="1"/>
          </p:nvPr>
        </p:nvSpPr>
        <p:spPr/>
        <p:txBody>
          <a:bodyPr>
            <a:normAutofit lnSpcReduction="10000"/>
          </a:bodyPr>
          <a:lstStyle/>
          <a:p>
            <a:pPr marL="0" indent="0">
              <a:spcBef>
                <a:spcPts val="0"/>
              </a:spcBef>
              <a:buNone/>
            </a:pPr>
            <a:r>
              <a:rPr lang="en-IN" sz="1800" dirty="0">
                <a:solidFill>
                  <a:srgbClr val="000000"/>
                </a:solidFill>
              </a:rPr>
              <a:t> </a:t>
            </a:r>
            <a:r>
              <a:rPr lang="en-IN" sz="1800" dirty="0">
                <a:solidFill>
                  <a:srgbClr val="0000FF"/>
                </a:solidFill>
              </a:rPr>
              <a:t>public</a:t>
            </a:r>
            <a:r>
              <a:rPr lang="en-IN" sz="1800" dirty="0">
                <a:solidFill>
                  <a:srgbClr val="000000"/>
                </a:solidFill>
              </a:rPr>
              <a:t> </a:t>
            </a:r>
            <a:r>
              <a:rPr lang="en-IN" sz="1800" dirty="0">
                <a:solidFill>
                  <a:srgbClr val="0000FF"/>
                </a:solidFill>
              </a:rPr>
              <a:t>class</a:t>
            </a:r>
            <a:r>
              <a:rPr lang="en-IN" sz="1800" dirty="0">
                <a:solidFill>
                  <a:srgbClr val="000000"/>
                </a:solidFill>
              </a:rPr>
              <a:t> </a:t>
            </a:r>
            <a:r>
              <a:rPr lang="en-IN" sz="1800" dirty="0" err="1">
                <a:solidFill>
                  <a:srgbClr val="2B91AF"/>
                </a:solidFill>
              </a:rPr>
              <a:t>TemporaryEmployee</a:t>
            </a:r>
            <a:r>
              <a:rPr lang="en-IN" sz="1800" dirty="0">
                <a:solidFill>
                  <a:srgbClr val="000000"/>
                </a:solidFill>
              </a:rPr>
              <a:t> : Employee</a:t>
            </a:r>
          </a:p>
          <a:p>
            <a:pPr marL="0" indent="0">
              <a:spcBef>
                <a:spcPts val="0"/>
              </a:spcBef>
              <a:buNone/>
            </a:pPr>
            <a:r>
              <a:rPr lang="en-IN" sz="1800" dirty="0">
                <a:solidFill>
                  <a:srgbClr val="000000"/>
                </a:solidFill>
              </a:rPr>
              <a:t> {</a:t>
            </a:r>
          </a:p>
          <a:p>
            <a:pPr marL="0" indent="0">
              <a:spcBef>
                <a:spcPts val="0"/>
              </a:spcBef>
              <a:buNone/>
            </a:pPr>
            <a:r>
              <a:rPr lang="en-IN" sz="1800" dirty="0">
                <a:solidFill>
                  <a:srgbClr val="000000"/>
                </a:solidFill>
              </a:rPr>
              <a:t>        </a:t>
            </a:r>
            <a:r>
              <a:rPr lang="en-IN" sz="1800" dirty="0">
                <a:solidFill>
                  <a:srgbClr val="0000FF"/>
                </a:solidFill>
              </a:rPr>
              <a:t>public</a:t>
            </a:r>
            <a:r>
              <a:rPr lang="en-IN" sz="1800" dirty="0">
                <a:solidFill>
                  <a:srgbClr val="000000"/>
                </a:solidFill>
              </a:rPr>
              <a:t> </a:t>
            </a:r>
            <a:r>
              <a:rPr lang="en-IN" sz="1800" dirty="0" err="1">
                <a:solidFill>
                  <a:srgbClr val="2B91AF"/>
                </a:solidFill>
              </a:rPr>
              <a:t>TemporaryEmployee</a:t>
            </a:r>
            <a:r>
              <a:rPr lang="en-IN" sz="1800" dirty="0">
                <a:solidFill>
                  <a:srgbClr val="000000"/>
                </a:solidFill>
              </a:rPr>
              <a:t>()</a:t>
            </a:r>
          </a:p>
          <a:p>
            <a:pPr marL="0" indent="0">
              <a:spcBef>
                <a:spcPts val="0"/>
              </a:spcBef>
              <a:buNone/>
            </a:pPr>
            <a:r>
              <a:rPr lang="en-IN" sz="1800" dirty="0">
                <a:solidFill>
                  <a:srgbClr val="000000"/>
                </a:solidFill>
              </a:rPr>
              <a:t>        { }</a:t>
            </a:r>
          </a:p>
          <a:p>
            <a:pPr marL="0" indent="0">
              <a:spcBef>
                <a:spcPts val="0"/>
              </a:spcBef>
              <a:buNone/>
            </a:pPr>
            <a:endParaRPr lang="en-IN" sz="1800" dirty="0">
              <a:solidFill>
                <a:srgbClr val="000000"/>
              </a:solidFill>
            </a:endParaRPr>
          </a:p>
          <a:p>
            <a:pPr marL="0" indent="0">
              <a:spcBef>
                <a:spcPts val="0"/>
              </a:spcBef>
              <a:buNone/>
            </a:pPr>
            <a:r>
              <a:rPr lang="en-US" sz="1800" dirty="0">
                <a:solidFill>
                  <a:srgbClr val="000000"/>
                </a:solidFill>
              </a:rPr>
              <a:t>        </a:t>
            </a:r>
            <a:r>
              <a:rPr lang="en-US" sz="1800" dirty="0">
                <a:solidFill>
                  <a:srgbClr val="0000FF"/>
                </a:solidFill>
              </a:rPr>
              <a:t>public</a:t>
            </a:r>
            <a:r>
              <a:rPr lang="en-US" sz="1800" dirty="0">
                <a:solidFill>
                  <a:srgbClr val="000000"/>
                </a:solidFill>
              </a:rPr>
              <a:t> </a:t>
            </a:r>
            <a:r>
              <a:rPr lang="en-US" sz="1800" dirty="0" err="1">
                <a:solidFill>
                  <a:srgbClr val="2B91AF"/>
                </a:solidFill>
              </a:rPr>
              <a:t>TemporaryEmployee</a:t>
            </a:r>
            <a:r>
              <a:rPr lang="en-US" sz="1800" dirty="0">
                <a:solidFill>
                  <a:srgbClr val="000000"/>
                </a:solidFill>
              </a:rPr>
              <a:t>(</a:t>
            </a:r>
            <a:r>
              <a:rPr lang="en-US" sz="1800" dirty="0">
                <a:solidFill>
                  <a:srgbClr val="0000FF"/>
                </a:solidFill>
              </a:rPr>
              <a:t>int</a:t>
            </a:r>
            <a:r>
              <a:rPr lang="en-US" sz="1800" dirty="0">
                <a:solidFill>
                  <a:srgbClr val="000000"/>
                </a:solidFill>
              </a:rPr>
              <a:t> id, </a:t>
            </a:r>
            <a:r>
              <a:rPr lang="en-US" sz="1800" dirty="0">
                <a:solidFill>
                  <a:srgbClr val="0000FF"/>
                </a:solidFill>
              </a:rPr>
              <a:t>string</a:t>
            </a:r>
            <a:r>
              <a:rPr lang="en-US" sz="1800" dirty="0">
                <a:solidFill>
                  <a:srgbClr val="000000"/>
                </a:solidFill>
              </a:rPr>
              <a:t> name) : </a:t>
            </a:r>
            <a:r>
              <a:rPr lang="en-US" sz="1800" dirty="0">
                <a:solidFill>
                  <a:srgbClr val="0000FF"/>
                </a:solidFill>
              </a:rPr>
              <a:t>base</a:t>
            </a:r>
            <a:r>
              <a:rPr lang="en-US" sz="1800" dirty="0">
                <a:solidFill>
                  <a:srgbClr val="000000"/>
                </a:solidFill>
              </a:rPr>
              <a:t>(id, name)</a:t>
            </a:r>
          </a:p>
          <a:p>
            <a:pPr marL="0" indent="0">
              <a:spcBef>
                <a:spcPts val="0"/>
              </a:spcBef>
              <a:buNone/>
            </a:pPr>
            <a:r>
              <a:rPr lang="en-IN" sz="1800" dirty="0">
                <a:solidFill>
                  <a:srgbClr val="000000"/>
                </a:solidFill>
              </a:rPr>
              <a:t>        { }</a:t>
            </a:r>
          </a:p>
          <a:p>
            <a:pPr marL="0" indent="0">
              <a:spcBef>
                <a:spcPts val="0"/>
              </a:spcBef>
              <a:buNone/>
            </a:pPr>
            <a:endParaRPr lang="en-IN" sz="1800" dirty="0">
              <a:solidFill>
                <a:srgbClr val="000000"/>
              </a:solidFill>
            </a:endParaRPr>
          </a:p>
          <a:p>
            <a:pPr marL="0" indent="0">
              <a:spcBef>
                <a:spcPts val="0"/>
              </a:spcBef>
              <a:buNone/>
            </a:pPr>
            <a:r>
              <a:rPr lang="en-IN" sz="1800" dirty="0">
                <a:solidFill>
                  <a:srgbClr val="000000"/>
                </a:solidFill>
              </a:rPr>
              <a:t>        </a:t>
            </a:r>
            <a:r>
              <a:rPr lang="en-IN" sz="1800" dirty="0">
                <a:solidFill>
                  <a:srgbClr val="0000FF"/>
                </a:solidFill>
              </a:rPr>
              <a:t>public</a:t>
            </a:r>
            <a:r>
              <a:rPr lang="en-IN" sz="1800" dirty="0">
                <a:solidFill>
                  <a:srgbClr val="000000"/>
                </a:solidFill>
              </a:rPr>
              <a:t> </a:t>
            </a:r>
            <a:r>
              <a:rPr lang="en-IN" sz="1800" dirty="0">
                <a:solidFill>
                  <a:srgbClr val="0000FF"/>
                </a:solidFill>
              </a:rPr>
              <a:t>override</a:t>
            </a:r>
            <a:r>
              <a:rPr lang="en-IN" sz="1800" dirty="0">
                <a:solidFill>
                  <a:srgbClr val="000000"/>
                </a:solidFill>
              </a:rPr>
              <a:t> </a:t>
            </a:r>
            <a:r>
              <a:rPr lang="en-IN" sz="1800" dirty="0">
                <a:solidFill>
                  <a:srgbClr val="0000FF"/>
                </a:solidFill>
              </a:rPr>
              <a:t>decimal</a:t>
            </a:r>
            <a:r>
              <a:rPr lang="en-IN" sz="1800" dirty="0">
                <a:solidFill>
                  <a:srgbClr val="000000"/>
                </a:solidFill>
              </a:rPr>
              <a:t> </a:t>
            </a:r>
            <a:r>
              <a:rPr lang="en-IN" sz="1800" dirty="0" err="1">
                <a:solidFill>
                  <a:srgbClr val="000000"/>
                </a:solidFill>
              </a:rPr>
              <a:t>CalculateBonus</a:t>
            </a:r>
            <a:r>
              <a:rPr lang="en-IN" sz="1800" dirty="0">
                <a:solidFill>
                  <a:srgbClr val="000000"/>
                </a:solidFill>
              </a:rPr>
              <a:t>(</a:t>
            </a:r>
            <a:r>
              <a:rPr lang="en-IN" sz="1800" dirty="0">
                <a:solidFill>
                  <a:srgbClr val="0000FF"/>
                </a:solidFill>
              </a:rPr>
              <a:t>decimal</a:t>
            </a:r>
            <a:r>
              <a:rPr lang="en-IN" sz="1800" dirty="0">
                <a:solidFill>
                  <a:srgbClr val="000000"/>
                </a:solidFill>
              </a:rPr>
              <a:t> salary)</a:t>
            </a:r>
          </a:p>
          <a:p>
            <a:pPr marL="0" indent="0">
              <a:spcBef>
                <a:spcPts val="0"/>
              </a:spcBef>
              <a:buNone/>
            </a:pPr>
            <a:r>
              <a:rPr lang="en-IN" sz="1800" dirty="0">
                <a:solidFill>
                  <a:srgbClr val="000000"/>
                </a:solidFill>
              </a:rPr>
              <a:t>        {</a:t>
            </a:r>
          </a:p>
          <a:p>
            <a:pPr marL="0" indent="0">
              <a:spcBef>
                <a:spcPts val="0"/>
              </a:spcBef>
              <a:buNone/>
            </a:pPr>
            <a:r>
              <a:rPr lang="en-IN" sz="1800" dirty="0">
                <a:solidFill>
                  <a:srgbClr val="000000"/>
                </a:solidFill>
              </a:rPr>
              <a:t>            </a:t>
            </a:r>
            <a:r>
              <a:rPr lang="en-IN" sz="1800" dirty="0">
                <a:solidFill>
                  <a:srgbClr val="0000FF"/>
                </a:solidFill>
              </a:rPr>
              <a:t>return</a:t>
            </a:r>
            <a:r>
              <a:rPr lang="en-IN" sz="1800" dirty="0">
                <a:solidFill>
                  <a:srgbClr val="000000"/>
                </a:solidFill>
              </a:rPr>
              <a:t> (salary * .05M);</a:t>
            </a:r>
          </a:p>
          <a:p>
            <a:pPr marL="0" indent="0">
              <a:spcBef>
                <a:spcPts val="0"/>
              </a:spcBef>
              <a:buNone/>
            </a:pPr>
            <a:r>
              <a:rPr lang="en-IN" sz="1800" dirty="0">
                <a:solidFill>
                  <a:srgbClr val="000000"/>
                </a:solidFill>
              </a:rPr>
              <a:t>        }</a:t>
            </a:r>
          </a:p>
          <a:p>
            <a:pPr marL="0" indent="0">
              <a:spcBef>
                <a:spcPts val="0"/>
              </a:spcBef>
              <a:buNone/>
            </a:pPr>
            <a:endParaRPr lang="en-IN" sz="1800" dirty="0">
              <a:solidFill>
                <a:srgbClr val="000000"/>
              </a:solidFill>
            </a:endParaRPr>
          </a:p>
          <a:p>
            <a:pPr marL="0" indent="0">
              <a:spcBef>
                <a:spcPts val="0"/>
              </a:spcBef>
              <a:buNone/>
            </a:pPr>
            <a:r>
              <a:rPr lang="en-IN" sz="1800" dirty="0">
                <a:solidFill>
                  <a:srgbClr val="000000"/>
                </a:solidFill>
              </a:rPr>
              <a:t>        </a:t>
            </a:r>
            <a:r>
              <a:rPr lang="en-IN" sz="1800" dirty="0">
                <a:solidFill>
                  <a:srgbClr val="0000FF"/>
                </a:solidFill>
              </a:rPr>
              <a:t>public</a:t>
            </a:r>
            <a:r>
              <a:rPr lang="en-IN" sz="1800" dirty="0">
                <a:solidFill>
                  <a:srgbClr val="000000"/>
                </a:solidFill>
              </a:rPr>
              <a:t> </a:t>
            </a:r>
            <a:r>
              <a:rPr lang="en-IN" sz="1800" dirty="0">
                <a:solidFill>
                  <a:srgbClr val="0000FF"/>
                </a:solidFill>
              </a:rPr>
              <a:t>override</a:t>
            </a:r>
            <a:r>
              <a:rPr lang="en-IN" sz="1800" dirty="0">
                <a:solidFill>
                  <a:srgbClr val="000000"/>
                </a:solidFill>
              </a:rPr>
              <a:t> </a:t>
            </a:r>
            <a:r>
              <a:rPr lang="en-IN" sz="1800" dirty="0">
                <a:solidFill>
                  <a:srgbClr val="0000FF"/>
                </a:solidFill>
              </a:rPr>
              <a:t>decimal</a:t>
            </a:r>
            <a:r>
              <a:rPr lang="en-IN" sz="1800" dirty="0">
                <a:solidFill>
                  <a:srgbClr val="000000"/>
                </a:solidFill>
              </a:rPr>
              <a:t> </a:t>
            </a:r>
            <a:r>
              <a:rPr lang="en-IN" sz="1800" dirty="0" err="1">
                <a:solidFill>
                  <a:srgbClr val="000000"/>
                </a:solidFill>
              </a:rPr>
              <a:t>GetMinimumSalary</a:t>
            </a:r>
            <a:r>
              <a:rPr lang="en-IN" sz="1800" dirty="0">
                <a:solidFill>
                  <a:srgbClr val="000000"/>
                </a:solidFill>
              </a:rPr>
              <a:t>()</a:t>
            </a:r>
          </a:p>
          <a:p>
            <a:pPr marL="0" indent="0">
              <a:spcBef>
                <a:spcPts val="0"/>
              </a:spcBef>
              <a:buNone/>
            </a:pPr>
            <a:r>
              <a:rPr lang="en-IN" sz="1800" dirty="0">
                <a:solidFill>
                  <a:srgbClr val="000000"/>
                </a:solidFill>
              </a:rPr>
              <a:t>        {</a:t>
            </a:r>
          </a:p>
          <a:p>
            <a:pPr marL="0" indent="0">
              <a:spcBef>
                <a:spcPts val="0"/>
              </a:spcBef>
              <a:buNone/>
            </a:pPr>
            <a:r>
              <a:rPr lang="en-IN" sz="1800" dirty="0">
                <a:solidFill>
                  <a:srgbClr val="000000"/>
                </a:solidFill>
              </a:rPr>
              <a:t>            </a:t>
            </a:r>
            <a:r>
              <a:rPr lang="en-IN" sz="1800" dirty="0">
                <a:solidFill>
                  <a:srgbClr val="0000FF"/>
                </a:solidFill>
              </a:rPr>
              <a:t>return</a:t>
            </a:r>
            <a:r>
              <a:rPr lang="en-IN" sz="1800" dirty="0">
                <a:solidFill>
                  <a:srgbClr val="000000"/>
                </a:solidFill>
              </a:rPr>
              <a:t> 5000;</a:t>
            </a:r>
          </a:p>
          <a:p>
            <a:pPr marL="0" indent="0">
              <a:spcBef>
                <a:spcPts val="0"/>
              </a:spcBef>
              <a:buNone/>
            </a:pPr>
            <a:r>
              <a:rPr lang="en-IN" sz="1800" dirty="0">
                <a:solidFill>
                  <a:srgbClr val="000000"/>
                </a:solidFill>
              </a:rPr>
              <a:t>        }</a:t>
            </a:r>
          </a:p>
          <a:p>
            <a:pPr marL="0" indent="0">
              <a:spcBef>
                <a:spcPts val="0"/>
              </a:spcBef>
              <a:buNone/>
            </a:pPr>
            <a:r>
              <a:rPr lang="en-IN" sz="1800" dirty="0">
                <a:solidFill>
                  <a:srgbClr val="000000"/>
                </a:solidFill>
              </a:rPr>
              <a:t>    }</a:t>
            </a:r>
            <a:endParaRPr lang="en-IN" dirty="0"/>
          </a:p>
        </p:txBody>
      </p:sp>
    </p:spTree>
    <p:extLst>
      <p:ext uri="{BB962C8B-B14F-4D97-AF65-F5344CB8AC3E}">
        <p14:creationId xmlns:p14="http://schemas.microsoft.com/office/powerpoint/2010/main" val="13135859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E38E4-FBA6-CC2A-3196-548CB6EB3B39}"/>
              </a:ext>
            </a:extLst>
          </p:cNvPr>
          <p:cNvSpPr>
            <a:spLocks noGrp="1"/>
          </p:cNvSpPr>
          <p:nvPr>
            <p:ph type="title"/>
          </p:nvPr>
        </p:nvSpPr>
        <p:spPr/>
        <p:txBody>
          <a:bodyPr/>
          <a:lstStyle/>
          <a:p>
            <a:r>
              <a:rPr lang="en-US" dirty="0"/>
              <a:t>LSP Example</a:t>
            </a:r>
            <a:endParaRPr lang="en-IN" dirty="0"/>
          </a:p>
        </p:txBody>
      </p:sp>
      <p:sp>
        <p:nvSpPr>
          <p:cNvPr id="3" name="Content Placeholder 2">
            <a:extLst>
              <a:ext uri="{FF2B5EF4-FFF2-40B4-BE49-F238E27FC236}">
                <a16:creationId xmlns:a16="http://schemas.microsoft.com/office/drawing/2014/main" id="{237C866D-1984-EBBC-8E66-7F9CC9BBC6AE}"/>
              </a:ext>
            </a:extLst>
          </p:cNvPr>
          <p:cNvSpPr>
            <a:spLocks noGrp="1"/>
          </p:cNvSpPr>
          <p:nvPr>
            <p:ph idx="1"/>
          </p:nvPr>
        </p:nvSpPr>
        <p:spPr/>
        <p:txBody>
          <a:bodyPr>
            <a:normAutofit fontScale="85000" lnSpcReduction="20000"/>
          </a:bodyPr>
          <a:lstStyle/>
          <a:p>
            <a:pPr marL="0" indent="0">
              <a:spcBef>
                <a:spcPts val="0"/>
              </a:spcBef>
              <a:buNone/>
            </a:pPr>
            <a:r>
              <a:rPr lang="en-IN" sz="1800" dirty="0">
                <a:solidFill>
                  <a:srgbClr val="000000"/>
                </a:solidFill>
              </a:rPr>
              <a:t> </a:t>
            </a:r>
            <a:r>
              <a:rPr lang="en-IN" sz="1800" dirty="0">
                <a:solidFill>
                  <a:srgbClr val="0000FF"/>
                </a:solidFill>
              </a:rPr>
              <a:t>public</a:t>
            </a:r>
            <a:r>
              <a:rPr lang="en-IN" sz="1800" dirty="0">
                <a:solidFill>
                  <a:srgbClr val="000000"/>
                </a:solidFill>
              </a:rPr>
              <a:t> </a:t>
            </a:r>
            <a:r>
              <a:rPr lang="en-IN" sz="1800" dirty="0">
                <a:solidFill>
                  <a:srgbClr val="0000FF"/>
                </a:solidFill>
              </a:rPr>
              <a:t>class</a:t>
            </a:r>
            <a:r>
              <a:rPr lang="en-IN" sz="1800" dirty="0">
                <a:solidFill>
                  <a:srgbClr val="000000"/>
                </a:solidFill>
              </a:rPr>
              <a:t> </a:t>
            </a:r>
            <a:r>
              <a:rPr lang="en-IN" sz="1800" dirty="0" err="1">
                <a:solidFill>
                  <a:srgbClr val="2B91AF"/>
                </a:solidFill>
              </a:rPr>
              <a:t>ContractEmployee</a:t>
            </a:r>
            <a:r>
              <a:rPr lang="en-IN" sz="1800" dirty="0">
                <a:solidFill>
                  <a:srgbClr val="000000"/>
                </a:solidFill>
              </a:rPr>
              <a:t> : </a:t>
            </a:r>
            <a:r>
              <a:rPr lang="en-IN" sz="1800" dirty="0" err="1">
                <a:solidFill>
                  <a:srgbClr val="000000"/>
                </a:solidFill>
              </a:rPr>
              <a:t>IEmployee</a:t>
            </a:r>
            <a:endParaRPr lang="en-IN" sz="1800" dirty="0">
              <a:solidFill>
                <a:srgbClr val="000000"/>
              </a:solidFill>
            </a:endParaRPr>
          </a:p>
          <a:p>
            <a:pPr marL="0" indent="0">
              <a:spcBef>
                <a:spcPts val="0"/>
              </a:spcBef>
              <a:buNone/>
            </a:pPr>
            <a:r>
              <a:rPr lang="en-IN" sz="1800" dirty="0">
                <a:solidFill>
                  <a:srgbClr val="000000"/>
                </a:solidFill>
              </a:rPr>
              <a:t> {</a:t>
            </a:r>
          </a:p>
          <a:p>
            <a:pPr marL="0" indent="0">
              <a:spcBef>
                <a:spcPts val="0"/>
              </a:spcBef>
              <a:buNone/>
            </a:pPr>
            <a:r>
              <a:rPr lang="en-US" sz="1800" dirty="0">
                <a:solidFill>
                  <a:srgbClr val="000000"/>
                </a:solidFill>
              </a:rPr>
              <a:t>        </a:t>
            </a:r>
            <a:r>
              <a:rPr lang="en-US" sz="1800" dirty="0">
                <a:solidFill>
                  <a:srgbClr val="0000FF"/>
                </a:solidFill>
              </a:rPr>
              <a:t>public</a:t>
            </a:r>
            <a:r>
              <a:rPr lang="en-US" sz="1800" dirty="0">
                <a:solidFill>
                  <a:srgbClr val="000000"/>
                </a:solidFill>
              </a:rPr>
              <a:t> </a:t>
            </a:r>
            <a:r>
              <a:rPr lang="en-US" sz="1800" dirty="0">
                <a:solidFill>
                  <a:srgbClr val="0000FF"/>
                </a:solidFill>
              </a:rPr>
              <a:t>int</a:t>
            </a:r>
            <a:r>
              <a:rPr lang="en-US" sz="1800" dirty="0">
                <a:solidFill>
                  <a:srgbClr val="000000"/>
                </a:solidFill>
              </a:rPr>
              <a:t> ID { </a:t>
            </a:r>
            <a:r>
              <a:rPr lang="en-US" sz="1800" dirty="0">
                <a:solidFill>
                  <a:srgbClr val="0000FF"/>
                </a:solidFill>
              </a:rPr>
              <a:t>get</a:t>
            </a:r>
            <a:r>
              <a:rPr lang="en-US" sz="1800" dirty="0">
                <a:solidFill>
                  <a:srgbClr val="000000"/>
                </a:solidFill>
              </a:rPr>
              <a:t>; </a:t>
            </a:r>
            <a:r>
              <a:rPr lang="en-US" sz="1800" dirty="0">
                <a:solidFill>
                  <a:srgbClr val="0000FF"/>
                </a:solidFill>
              </a:rPr>
              <a:t>set</a:t>
            </a:r>
            <a:r>
              <a:rPr lang="en-US" sz="1800" dirty="0">
                <a:solidFill>
                  <a:srgbClr val="000000"/>
                </a:solidFill>
              </a:rPr>
              <a:t>; }</a:t>
            </a:r>
          </a:p>
          <a:p>
            <a:pPr marL="0" indent="0">
              <a:spcBef>
                <a:spcPts val="0"/>
              </a:spcBef>
              <a:buNone/>
            </a:pPr>
            <a:endParaRPr lang="en-IN" sz="1800" dirty="0">
              <a:solidFill>
                <a:srgbClr val="000000"/>
              </a:solidFill>
            </a:endParaRPr>
          </a:p>
          <a:p>
            <a:pPr marL="0" indent="0">
              <a:spcBef>
                <a:spcPts val="0"/>
              </a:spcBef>
              <a:buNone/>
            </a:pPr>
            <a:r>
              <a:rPr lang="en-US" sz="1800" dirty="0">
                <a:solidFill>
                  <a:srgbClr val="000000"/>
                </a:solidFill>
              </a:rPr>
              <a:t>        </a:t>
            </a:r>
            <a:r>
              <a:rPr lang="en-US" sz="1800" dirty="0">
                <a:solidFill>
                  <a:srgbClr val="0000FF"/>
                </a:solidFill>
              </a:rPr>
              <a:t>public</a:t>
            </a:r>
            <a:r>
              <a:rPr lang="en-US" sz="1800" dirty="0">
                <a:solidFill>
                  <a:srgbClr val="000000"/>
                </a:solidFill>
              </a:rPr>
              <a:t> </a:t>
            </a:r>
            <a:r>
              <a:rPr lang="en-US" sz="1800" dirty="0">
                <a:solidFill>
                  <a:srgbClr val="0000FF"/>
                </a:solidFill>
              </a:rPr>
              <a:t>string</a:t>
            </a:r>
            <a:r>
              <a:rPr lang="en-US" sz="1800" dirty="0">
                <a:solidFill>
                  <a:srgbClr val="000000"/>
                </a:solidFill>
              </a:rPr>
              <a:t> Name { </a:t>
            </a:r>
            <a:r>
              <a:rPr lang="en-US" sz="1800" dirty="0">
                <a:solidFill>
                  <a:srgbClr val="0000FF"/>
                </a:solidFill>
              </a:rPr>
              <a:t>get</a:t>
            </a:r>
            <a:r>
              <a:rPr lang="en-US" sz="1800" dirty="0">
                <a:solidFill>
                  <a:srgbClr val="000000"/>
                </a:solidFill>
              </a:rPr>
              <a:t>; </a:t>
            </a:r>
            <a:r>
              <a:rPr lang="en-US" sz="1800" dirty="0">
                <a:solidFill>
                  <a:srgbClr val="0000FF"/>
                </a:solidFill>
              </a:rPr>
              <a:t>set</a:t>
            </a:r>
            <a:r>
              <a:rPr lang="en-US" sz="1800" dirty="0">
                <a:solidFill>
                  <a:srgbClr val="000000"/>
                </a:solidFill>
              </a:rPr>
              <a:t>; }</a:t>
            </a:r>
          </a:p>
          <a:p>
            <a:pPr marL="0" indent="0">
              <a:spcBef>
                <a:spcPts val="0"/>
              </a:spcBef>
              <a:buNone/>
            </a:pPr>
            <a:r>
              <a:rPr lang="en-IN" sz="1800" dirty="0">
                <a:solidFill>
                  <a:srgbClr val="000000"/>
                </a:solidFill>
              </a:rPr>
              <a:t>        </a:t>
            </a:r>
            <a:r>
              <a:rPr lang="en-IN" sz="1800" dirty="0">
                <a:solidFill>
                  <a:srgbClr val="0000FF"/>
                </a:solidFill>
              </a:rPr>
              <a:t>public</a:t>
            </a:r>
            <a:r>
              <a:rPr lang="en-IN" sz="1800" dirty="0">
                <a:solidFill>
                  <a:srgbClr val="000000"/>
                </a:solidFill>
              </a:rPr>
              <a:t> </a:t>
            </a:r>
            <a:r>
              <a:rPr lang="en-IN" sz="1800" dirty="0" err="1">
                <a:solidFill>
                  <a:srgbClr val="2B91AF"/>
                </a:solidFill>
              </a:rPr>
              <a:t>ContractEmployee</a:t>
            </a:r>
            <a:r>
              <a:rPr lang="en-IN" sz="1800" dirty="0">
                <a:solidFill>
                  <a:srgbClr val="000000"/>
                </a:solidFill>
              </a:rPr>
              <a:t>()</a:t>
            </a:r>
          </a:p>
          <a:p>
            <a:pPr marL="0" indent="0">
              <a:spcBef>
                <a:spcPts val="0"/>
              </a:spcBef>
              <a:buNone/>
            </a:pPr>
            <a:r>
              <a:rPr lang="en-IN" sz="1800" dirty="0">
                <a:solidFill>
                  <a:srgbClr val="000000"/>
                </a:solidFill>
              </a:rPr>
              <a:t>        { }</a:t>
            </a:r>
          </a:p>
          <a:p>
            <a:pPr marL="0" indent="0">
              <a:spcBef>
                <a:spcPts val="0"/>
              </a:spcBef>
              <a:buNone/>
            </a:pPr>
            <a:endParaRPr lang="en-IN" sz="1800" dirty="0">
              <a:solidFill>
                <a:srgbClr val="000000"/>
              </a:solidFill>
            </a:endParaRPr>
          </a:p>
          <a:p>
            <a:pPr marL="0" indent="0">
              <a:spcBef>
                <a:spcPts val="0"/>
              </a:spcBef>
              <a:buNone/>
            </a:pPr>
            <a:r>
              <a:rPr lang="en-US" sz="1800" dirty="0">
                <a:solidFill>
                  <a:srgbClr val="000000"/>
                </a:solidFill>
              </a:rPr>
              <a:t>        </a:t>
            </a:r>
            <a:r>
              <a:rPr lang="en-US" sz="1800" dirty="0">
                <a:solidFill>
                  <a:srgbClr val="0000FF"/>
                </a:solidFill>
              </a:rPr>
              <a:t>public</a:t>
            </a:r>
            <a:r>
              <a:rPr lang="en-US" sz="1800" dirty="0">
                <a:solidFill>
                  <a:srgbClr val="000000"/>
                </a:solidFill>
              </a:rPr>
              <a:t> </a:t>
            </a:r>
            <a:r>
              <a:rPr lang="en-US" sz="1800" dirty="0" err="1">
                <a:solidFill>
                  <a:srgbClr val="2B91AF"/>
                </a:solidFill>
              </a:rPr>
              <a:t>ContractEmployee</a:t>
            </a:r>
            <a:r>
              <a:rPr lang="en-US" sz="1800" dirty="0">
                <a:solidFill>
                  <a:srgbClr val="000000"/>
                </a:solidFill>
              </a:rPr>
              <a:t>(</a:t>
            </a:r>
            <a:r>
              <a:rPr lang="en-US" sz="1800" dirty="0">
                <a:solidFill>
                  <a:srgbClr val="0000FF"/>
                </a:solidFill>
              </a:rPr>
              <a:t>int</a:t>
            </a:r>
            <a:r>
              <a:rPr lang="en-US" sz="1800" dirty="0">
                <a:solidFill>
                  <a:srgbClr val="000000"/>
                </a:solidFill>
              </a:rPr>
              <a:t> id, </a:t>
            </a:r>
            <a:r>
              <a:rPr lang="en-US" sz="1800" dirty="0">
                <a:solidFill>
                  <a:srgbClr val="0000FF"/>
                </a:solidFill>
              </a:rPr>
              <a:t>string</a:t>
            </a:r>
            <a:r>
              <a:rPr lang="en-US" sz="1800" dirty="0">
                <a:solidFill>
                  <a:srgbClr val="000000"/>
                </a:solidFill>
              </a:rPr>
              <a:t> name)</a:t>
            </a:r>
          </a:p>
          <a:p>
            <a:pPr marL="0" indent="0">
              <a:spcBef>
                <a:spcPts val="0"/>
              </a:spcBef>
              <a:buNone/>
            </a:pPr>
            <a:r>
              <a:rPr lang="en-IN" sz="1800" dirty="0">
                <a:solidFill>
                  <a:srgbClr val="000000"/>
                </a:solidFill>
              </a:rPr>
              <a:t>        {</a:t>
            </a:r>
          </a:p>
          <a:p>
            <a:pPr marL="0" indent="0">
              <a:spcBef>
                <a:spcPts val="0"/>
              </a:spcBef>
              <a:buNone/>
            </a:pPr>
            <a:r>
              <a:rPr lang="en-IN" sz="1800" dirty="0">
                <a:solidFill>
                  <a:srgbClr val="000000"/>
                </a:solidFill>
              </a:rPr>
              <a:t>            </a:t>
            </a:r>
            <a:r>
              <a:rPr lang="en-IN" sz="1800" dirty="0">
                <a:solidFill>
                  <a:srgbClr val="0000FF"/>
                </a:solidFill>
              </a:rPr>
              <a:t>this</a:t>
            </a:r>
            <a:r>
              <a:rPr lang="en-IN" sz="1800" dirty="0">
                <a:solidFill>
                  <a:srgbClr val="000000"/>
                </a:solidFill>
              </a:rPr>
              <a:t>.ID = id;</a:t>
            </a:r>
          </a:p>
          <a:p>
            <a:pPr marL="0" indent="0">
              <a:spcBef>
                <a:spcPts val="0"/>
              </a:spcBef>
              <a:buNone/>
            </a:pPr>
            <a:r>
              <a:rPr lang="en-IN" sz="1800" dirty="0">
                <a:solidFill>
                  <a:srgbClr val="000000"/>
                </a:solidFill>
              </a:rPr>
              <a:t>            </a:t>
            </a:r>
            <a:r>
              <a:rPr lang="en-IN" sz="1800" dirty="0" err="1">
                <a:solidFill>
                  <a:srgbClr val="0000FF"/>
                </a:solidFill>
              </a:rPr>
              <a:t>this</a:t>
            </a:r>
            <a:r>
              <a:rPr lang="en-IN" sz="1800" dirty="0" err="1">
                <a:solidFill>
                  <a:srgbClr val="000000"/>
                </a:solidFill>
              </a:rPr>
              <a:t>.Name</a:t>
            </a:r>
            <a:r>
              <a:rPr lang="en-IN" sz="1800" dirty="0">
                <a:solidFill>
                  <a:srgbClr val="000000"/>
                </a:solidFill>
              </a:rPr>
              <a:t> = name;</a:t>
            </a:r>
          </a:p>
          <a:p>
            <a:pPr marL="0" indent="0">
              <a:spcBef>
                <a:spcPts val="0"/>
              </a:spcBef>
              <a:buNone/>
            </a:pPr>
            <a:r>
              <a:rPr lang="en-IN" sz="1800" dirty="0">
                <a:solidFill>
                  <a:srgbClr val="000000"/>
                </a:solidFill>
              </a:rPr>
              <a:t>        }</a:t>
            </a:r>
          </a:p>
          <a:p>
            <a:pPr marL="0" indent="0">
              <a:spcBef>
                <a:spcPts val="0"/>
              </a:spcBef>
              <a:buNone/>
            </a:pPr>
            <a:endParaRPr lang="en-IN" sz="1800" dirty="0">
              <a:solidFill>
                <a:srgbClr val="000000"/>
              </a:solidFill>
            </a:endParaRPr>
          </a:p>
          <a:p>
            <a:pPr marL="0" indent="0">
              <a:spcBef>
                <a:spcPts val="0"/>
              </a:spcBef>
              <a:buNone/>
            </a:pPr>
            <a:r>
              <a:rPr lang="en-IN" sz="1800" dirty="0">
                <a:solidFill>
                  <a:srgbClr val="000000"/>
                </a:solidFill>
              </a:rPr>
              <a:t>        </a:t>
            </a:r>
            <a:r>
              <a:rPr lang="en-IN" sz="1800" dirty="0">
                <a:solidFill>
                  <a:srgbClr val="0000FF"/>
                </a:solidFill>
              </a:rPr>
              <a:t>public</a:t>
            </a:r>
            <a:r>
              <a:rPr lang="en-IN" sz="1800" dirty="0">
                <a:solidFill>
                  <a:srgbClr val="000000"/>
                </a:solidFill>
              </a:rPr>
              <a:t> </a:t>
            </a:r>
            <a:r>
              <a:rPr lang="en-IN" sz="1800" dirty="0">
                <a:solidFill>
                  <a:srgbClr val="0000FF"/>
                </a:solidFill>
              </a:rPr>
              <a:t>decimal</a:t>
            </a:r>
            <a:r>
              <a:rPr lang="en-IN" sz="1800" dirty="0">
                <a:solidFill>
                  <a:srgbClr val="000000"/>
                </a:solidFill>
              </a:rPr>
              <a:t> </a:t>
            </a:r>
            <a:r>
              <a:rPr lang="en-IN" sz="1800" dirty="0" err="1">
                <a:solidFill>
                  <a:srgbClr val="000000"/>
                </a:solidFill>
              </a:rPr>
              <a:t>GetMinimumSalary</a:t>
            </a:r>
            <a:r>
              <a:rPr lang="en-IN" sz="1800" dirty="0">
                <a:solidFill>
                  <a:srgbClr val="000000"/>
                </a:solidFill>
              </a:rPr>
              <a:t>()</a:t>
            </a:r>
          </a:p>
          <a:p>
            <a:pPr marL="0" indent="0">
              <a:spcBef>
                <a:spcPts val="0"/>
              </a:spcBef>
              <a:buNone/>
            </a:pPr>
            <a:r>
              <a:rPr lang="en-IN" sz="1800" dirty="0">
                <a:solidFill>
                  <a:srgbClr val="000000"/>
                </a:solidFill>
              </a:rPr>
              <a:t>        {</a:t>
            </a:r>
          </a:p>
          <a:p>
            <a:pPr marL="0" indent="0">
              <a:spcBef>
                <a:spcPts val="0"/>
              </a:spcBef>
              <a:buNone/>
            </a:pPr>
            <a:r>
              <a:rPr lang="en-IN" sz="1800" dirty="0">
                <a:solidFill>
                  <a:srgbClr val="000000"/>
                </a:solidFill>
              </a:rPr>
              <a:t>            </a:t>
            </a:r>
            <a:r>
              <a:rPr lang="en-IN" sz="1800" dirty="0">
                <a:solidFill>
                  <a:srgbClr val="0000FF"/>
                </a:solidFill>
              </a:rPr>
              <a:t>return</a:t>
            </a:r>
            <a:r>
              <a:rPr lang="en-IN" sz="1800" dirty="0">
                <a:solidFill>
                  <a:srgbClr val="000000"/>
                </a:solidFill>
              </a:rPr>
              <a:t> 5000;</a:t>
            </a:r>
          </a:p>
          <a:p>
            <a:pPr marL="0" indent="0">
              <a:spcBef>
                <a:spcPts val="0"/>
              </a:spcBef>
              <a:buNone/>
            </a:pPr>
            <a:r>
              <a:rPr lang="en-IN" sz="1800" dirty="0">
                <a:solidFill>
                  <a:srgbClr val="000000"/>
                </a:solidFill>
              </a:rPr>
              <a:t>        }</a:t>
            </a:r>
          </a:p>
          <a:p>
            <a:pPr marL="0" indent="0">
              <a:spcBef>
                <a:spcPts val="0"/>
              </a:spcBef>
              <a:buNone/>
            </a:pPr>
            <a:endParaRPr lang="en-IN" sz="1800" dirty="0">
              <a:solidFill>
                <a:srgbClr val="000000"/>
              </a:solidFill>
            </a:endParaRPr>
          </a:p>
          <a:p>
            <a:pPr marL="0" indent="0">
              <a:spcBef>
                <a:spcPts val="0"/>
              </a:spcBef>
              <a:buNone/>
            </a:pPr>
            <a:r>
              <a:rPr lang="en-IN" sz="1800" dirty="0">
                <a:solidFill>
                  <a:srgbClr val="000000"/>
                </a:solidFill>
              </a:rPr>
              <a:t>        </a:t>
            </a:r>
            <a:r>
              <a:rPr lang="en-IN" sz="1800" dirty="0">
                <a:solidFill>
                  <a:srgbClr val="0000FF"/>
                </a:solidFill>
              </a:rPr>
              <a:t>public</a:t>
            </a:r>
            <a:r>
              <a:rPr lang="en-IN" sz="1800" dirty="0">
                <a:solidFill>
                  <a:srgbClr val="000000"/>
                </a:solidFill>
              </a:rPr>
              <a:t> </a:t>
            </a:r>
            <a:r>
              <a:rPr lang="en-IN" sz="1800" dirty="0">
                <a:solidFill>
                  <a:srgbClr val="0000FF"/>
                </a:solidFill>
              </a:rPr>
              <a:t>override</a:t>
            </a:r>
            <a:r>
              <a:rPr lang="en-IN" sz="1800" dirty="0">
                <a:solidFill>
                  <a:srgbClr val="000000"/>
                </a:solidFill>
              </a:rPr>
              <a:t> </a:t>
            </a:r>
            <a:r>
              <a:rPr lang="en-IN" sz="1800" dirty="0">
                <a:solidFill>
                  <a:srgbClr val="0000FF"/>
                </a:solidFill>
              </a:rPr>
              <a:t>string</a:t>
            </a:r>
            <a:r>
              <a:rPr lang="en-IN" sz="1800" dirty="0">
                <a:solidFill>
                  <a:srgbClr val="000000"/>
                </a:solidFill>
              </a:rPr>
              <a:t> </a:t>
            </a:r>
            <a:r>
              <a:rPr lang="en-IN" sz="1800" dirty="0" err="1">
                <a:solidFill>
                  <a:srgbClr val="000000"/>
                </a:solidFill>
              </a:rPr>
              <a:t>ToString</a:t>
            </a:r>
            <a:r>
              <a:rPr lang="en-IN" sz="1800" dirty="0">
                <a:solidFill>
                  <a:srgbClr val="000000"/>
                </a:solidFill>
              </a:rPr>
              <a:t>()</a:t>
            </a:r>
          </a:p>
          <a:p>
            <a:pPr marL="0" indent="0">
              <a:spcBef>
                <a:spcPts val="0"/>
              </a:spcBef>
              <a:buNone/>
            </a:pPr>
            <a:r>
              <a:rPr lang="en-IN" sz="1800" dirty="0">
                <a:solidFill>
                  <a:srgbClr val="000000"/>
                </a:solidFill>
              </a:rPr>
              <a:t>        {</a:t>
            </a:r>
          </a:p>
          <a:p>
            <a:pPr marL="0" indent="0">
              <a:spcBef>
                <a:spcPts val="0"/>
              </a:spcBef>
              <a:buNone/>
            </a:pPr>
            <a:r>
              <a:rPr lang="en-IN" sz="1800" dirty="0">
                <a:solidFill>
                  <a:srgbClr val="000000"/>
                </a:solidFill>
              </a:rPr>
              <a:t>            </a:t>
            </a:r>
            <a:r>
              <a:rPr lang="en-IN" sz="1800" dirty="0">
                <a:solidFill>
                  <a:srgbClr val="0000FF"/>
                </a:solidFill>
              </a:rPr>
              <a:t>return</a:t>
            </a:r>
            <a:r>
              <a:rPr lang="en-IN" sz="1800" dirty="0">
                <a:solidFill>
                  <a:srgbClr val="000000"/>
                </a:solidFill>
              </a:rPr>
              <a:t> </a:t>
            </a:r>
            <a:r>
              <a:rPr lang="en-IN" sz="1800" dirty="0" err="1">
                <a:solidFill>
                  <a:srgbClr val="0000FF"/>
                </a:solidFill>
              </a:rPr>
              <a:t>string</a:t>
            </a:r>
            <a:r>
              <a:rPr lang="en-IN" sz="1800" dirty="0" err="1">
                <a:solidFill>
                  <a:srgbClr val="000000"/>
                </a:solidFill>
              </a:rPr>
              <a:t>.Format</a:t>
            </a:r>
            <a:r>
              <a:rPr lang="en-IN" sz="1800" dirty="0">
                <a:solidFill>
                  <a:srgbClr val="000000"/>
                </a:solidFill>
              </a:rPr>
              <a:t>(</a:t>
            </a:r>
            <a:r>
              <a:rPr lang="en-IN" sz="1800" dirty="0">
                <a:solidFill>
                  <a:srgbClr val="A31515"/>
                </a:solidFill>
              </a:rPr>
              <a:t>"ID : {0} Name : {1}"</a:t>
            </a:r>
            <a:r>
              <a:rPr lang="en-IN" sz="1800" dirty="0">
                <a:solidFill>
                  <a:srgbClr val="000000"/>
                </a:solidFill>
              </a:rPr>
              <a:t>, </a:t>
            </a:r>
            <a:r>
              <a:rPr lang="en-IN" sz="1800" dirty="0">
                <a:solidFill>
                  <a:srgbClr val="0000FF"/>
                </a:solidFill>
              </a:rPr>
              <a:t>this</a:t>
            </a:r>
            <a:r>
              <a:rPr lang="en-IN" sz="1800" dirty="0">
                <a:solidFill>
                  <a:srgbClr val="000000"/>
                </a:solidFill>
              </a:rPr>
              <a:t>.ID, </a:t>
            </a:r>
            <a:r>
              <a:rPr lang="en-IN" sz="1800" dirty="0" err="1">
                <a:solidFill>
                  <a:srgbClr val="0000FF"/>
                </a:solidFill>
              </a:rPr>
              <a:t>this</a:t>
            </a:r>
            <a:r>
              <a:rPr lang="en-IN" sz="1800" dirty="0" err="1">
                <a:solidFill>
                  <a:srgbClr val="000000"/>
                </a:solidFill>
              </a:rPr>
              <a:t>.Name</a:t>
            </a:r>
            <a:r>
              <a:rPr lang="en-IN" sz="1800" dirty="0">
                <a:solidFill>
                  <a:srgbClr val="000000"/>
                </a:solidFill>
              </a:rPr>
              <a:t>);</a:t>
            </a:r>
          </a:p>
          <a:p>
            <a:pPr marL="0" indent="0">
              <a:spcBef>
                <a:spcPts val="0"/>
              </a:spcBef>
              <a:buNone/>
            </a:pPr>
            <a:r>
              <a:rPr lang="en-IN" sz="1800" dirty="0">
                <a:solidFill>
                  <a:srgbClr val="000000"/>
                </a:solidFill>
              </a:rPr>
              <a:t>        }</a:t>
            </a:r>
          </a:p>
          <a:p>
            <a:pPr marL="0" indent="0">
              <a:spcBef>
                <a:spcPts val="0"/>
              </a:spcBef>
              <a:buNone/>
            </a:pPr>
            <a:r>
              <a:rPr lang="en-IN" sz="1800" dirty="0">
                <a:solidFill>
                  <a:srgbClr val="000000"/>
                </a:solidFill>
              </a:rPr>
              <a:t>    }</a:t>
            </a:r>
            <a:endParaRPr lang="en-IN" dirty="0"/>
          </a:p>
        </p:txBody>
      </p:sp>
    </p:spTree>
    <p:extLst>
      <p:ext uri="{BB962C8B-B14F-4D97-AF65-F5344CB8AC3E}">
        <p14:creationId xmlns:p14="http://schemas.microsoft.com/office/powerpoint/2010/main" val="2521400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1AF50-ACB0-89E7-2010-8BBD8AB4FDAB}"/>
              </a:ext>
            </a:extLst>
          </p:cNvPr>
          <p:cNvSpPr>
            <a:spLocks noGrp="1"/>
          </p:cNvSpPr>
          <p:nvPr>
            <p:ph type="title"/>
          </p:nvPr>
        </p:nvSpPr>
        <p:spPr/>
        <p:txBody>
          <a:bodyPr/>
          <a:lstStyle/>
          <a:p>
            <a:r>
              <a:rPr lang="en-US" dirty="0"/>
              <a:t>LSP Example</a:t>
            </a:r>
            <a:endParaRPr lang="en-IN" dirty="0"/>
          </a:p>
        </p:txBody>
      </p:sp>
      <p:sp>
        <p:nvSpPr>
          <p:cNvPr id="3" name="Content Placeholder 2">
            <a:extLst>
              <a:ext uri="{FF2B5EF4-FFF2-40B4-BE49-F238E27FC236}">
                <a16:creationId xmlns:a16="http://schemas.microsoft.com/office/drawing/2014/main" id="{083DEF02-9F24-37E9-AF02-4BC33A71F4B7}"/>
              </a:ext>
            </a:extLst>
          </p:cNvPr>
          <p:cNvSpPr>
            <a:spLocks noGrp="1"/>
          </p:cNvSpPr>
          <p:nvPr>
            <p:ph idx="1"/>
          </p:nvPr>
        </p:nvSpPr>
        <p:spPr/>
        <p:txBody>
          <a:bodyPr>
            <a:noAutofit/>
          </a:bodyPr>
          <a:lstStyle/>
          <a:p>
            <a:pPr marL="0" indent="0">
              <a:spcBef>
                <a:spcPts val="100"/>
              </a:spcBef>
              <a:buNone/>
            </a:pPr>
            <a:r>
              <a:rPr lang="en-US" sz="1000" dirty="0">
                <a:solidFill>
                  <a:srgbClr val="0000FF"/>
                </a:solidFill>
              </a:rPr>
              <a:t>static</a:t>
            </a:r>
            <a:r>
              <a:rPr lang="en-US" sz="1000" dirty="0">
                <a:solidFill>
                  <a:srgbClr val="000000"/>
                </a:solidFill>
              </a:rPr>
              <a:t> </a:t>
            </a:r>
            <a:r>
              <a:rPr lang="en-US" sz="1000" dirty="0">
                <a:solidFill>
                  <a:srgbClr val="0000FF"/>
                </a:solidFill>
              </a:rPr>
              <a:t>void</a:t>
            </a:r>
            <a:r>
              <a:rPr lang="en-US" sz="1000" dirty="0">
                <a:solidFill>
                  <a:srgbClr val="000000"/>
                </a:solidFill>
              </a:rPr>
              <a:t> Main(</a:t>
            </a:r>
            <a:r>
              <a:rPr lang="en-US" sz="1000" dirty="0">
                <a:solidFill>
                  <a:srgbClr val="0000FF"/>
                </a:solidFill>
              </a:rPr>
              <a:t>string</a:t>
            </a:r>
            <a:r>
              <a:rPr lang="en-US" sz="1000" dirty="0">
                <a:solidFill>
                  <a:srgbClr val="000000"/>
                </a:solidFill>
              </a:rPr>
              <a:t>[] </a:t>
            </a:r>
            <a:r>
              <a:rPr lang="en-US" sz="1000" dirty="0" err="1">
                <a:solidFill>
                  <a:srgbClr val="000000"/>
                </a:solidFill>
              </a:rPr>
              <a:t>args</a:t>
            </a:r>
            <a:r>
              <a:rPr lang="en-US" sz="1000" dirty="0">
                <a:solidFill>
                  <a:srgbClr val="000000"/>
                </a:solidFill>
              </a:rPr>
              <a:t>)</a:t>
            </a:r>
          </a:p>
          <a:p>
            <a:pPr marL="0" indent="0">
              <a:spcBef>
                <a:spcPts val="100"/>
              </a:spcBef>
              <a:buNone/>
            </a:pPr>
            <a:r>
              <a:rPr lang="en-IN" sz="1000" dirty="0">
                <a:solidFill>
                  <a:srgbClr val="000000"/>
                </a:solidFill>
              </a:rPr>
              <a:t>{</a:t>
            </a:r>
          </a:p>
          <a:p>
            <a:pPr marL="0" indent="0">
              <a:spcBef>
                <a:spcPts val="100"/>
              </a:spcBef>
              <a:buNone/>
            </a:pPr>
            <a:r>
              <a:rPr lang="en-US" sz="1000" dirty="0">
                <a:solidFill>
                  <a:srgbClr val="000000"/>
                </a:solidFill>
              </a:rPr>
              <a:t>            List&lt;Employee&gt; employees = </a:t>
            </a:r>
            <a:r>
              <a:rPr lang="en-US" sz="1000" dirty="0">
                <a:solidFill>
                  <a:srgbClr val="0000FF"/>
                </a:solidFill>
              </a:rPr>
              <a:t>new</a:t>
            </a:r>
            <a:r>
              <a:rPr lang="en-US" sz="1000" dirty="0">
                <a:solidFill>
                  <a:srgbClr val="000000"/>
                </a:solidFill>
              </a:rPr>
              <a:t> List&lt;Employee&gt;();</a:t>
            </a:r>
          </a:p>
          <a:p>
            <a:pPr marL="0" indent="0">
              <a:spcBef>
                <a:spcPts val="100"/>
              </a:spcBef>
              <a:buNone/>
            </a:pPr>
            <a:r>
              <a:rPr lang="en-US" sz="1000" dirty="0">
                <a:solidFill>
                  <a:srgbClr val="000000"/>
                </a:solidFill>
              </a:rPr>
              <a:t>            </a:t>
            </a:r>
            <a:r>
              <a:rPr lang="en-US" sz="1000" dirty="0" err="1">
                <a:solidFill>
                  <a:srgbClr val="000000"/>
                </a:solidFill>
              </a:rPr>
              <a:t>employees.Add</a:t>
            </a:r>
            <a:r>
              <a:rPr lang="en-US" sz="1000" dirty="0">
                <a:solidFill>
                  <a:srgbClr val="000000"/>
                </a:solidFill>
              </a:rPr>
              <a:t>(</a:t>
            </a:r>
            <a:r>
              <a:rPr lang="en-US" sz="1000" dirty="0">
                <a:solidFill>
                  <a:srgbClr val="0000FF"/>
                </a:solidFill>
              </a:rPr>
              <a:t>new</a:t>
            </a:r>
            <a:r>
              <a:rPr lang="en-US" sz="1000" dirty="0">
                <a:solidFill>
                  <a:srgbClr val="000000"/>
                </a:solidFill>
              </a:rPr>
              <a:t> </a:t>
            </a:r>
            <a:r>
              <a:rPr lang="en-US" sz="1000" dirty="0" err="1">
                <a:solidFill>
                  <a:srgbClr val="000000"/>
                </a:solidFill>
              </a:rPr>
              <a:t>PermanentEmployee</a:t>
            </a:r>
            <a:r>
              <a:rPr lang="en-US" sz="1000" dirty="0">
                <a:solidFill>
                  <a:srgbClr val="000000"/>
                </a:solidFill>
              </a:rPr>
              <a:t>(1, </a:t>
            </a:r>
            <a:r>
              <a:rPr lang="en-US" sz="1000" dirty="0">
                <a:solidFill>
                  <a:srgbClr val="A31515"/>
                </a:solidFill>
              </a:rPr>
              <a:t>"John"</a:t>
            </a:r>
            <a:r>
              <a:rPr lang="en-US" sz="1000" dirty="0">
                <a:solidFill>
                  <a:srgbClr val="000000"/>
                </a:solidFill>
              </a:rPr>
              <a:t>));</a:t>
            </a:r>
          </a:p>
          <a:p>
            <a:pPr marL="0" indent="0">
              <a:spcBef>
                <a:spcPts val="100"/>
              </a:spcBef>
              <a:buNone/>
            </a:pPr>
            <a:r>
              <a:rPr lang="en-US" sz="1000" dirty="0">
                <a:solidFill>
                  <a:srgbClr val="000000"/>
                </a:solidFill>
              </a:rPr>
              <a:t>            </a:t>
            </a:r>
            <a:r>
              <a:rPr lang="en-US" sz="1000" dirty="0" err="1">
                <a:solidFill>
                  <a:srgbClr val="000000"/>
                </a:solidFill>
              </a:rPr>
              <a:t>employees.Add</a:t>
            </a:r>
            <a:r>
              <a:rPr lang="en-US" sz="1000" dirty="0">
                <a:solidFill>
                  <a:srgbClr val="000000"/>
                </a:solidFill>
              </a:rPr>
              <a:t>(</a:t>
            </a:r>
            <a:r>
              <a:rPr lang="en-US" sz="1000" dirty="0">
                <a:solidFill>
                  <a:srgbClr val="0000FF"/>
                </a:solidFill>
              </a:rPr>
              <a:t>new</a:t>
            </a:r>
            <a:r>
              <a:rPr lang="en-US" sz="1000" dirty="0">
                <a:solidFill>
                  <a:srgbClr val="000000"/>
                </a:solidFill>
              </a:rPr>
              <a:t> </a:t>
            </a:r>
            <a:r>
              <a:rPr lang="en-US" sz="1000" dirty="0" err="1">
                <a:solidFill>
                  <a:srgbClr val="000000"/>
                </a:solidFill>
              </a:rPr>
              <a:t>TemporaryEmployee</a:t>
            </a:r>
            <a:r>
              <a:rPr lang="en-US" sz="1000" dirty="0">
                <a:solidFill>
                  <a:srgbClr val="000000"/>
                </a:solidFill>
              </a:rPr>
              <a:t>(2, </a:t>
            </a:r>
            <a:r>
              <a:rPr lang="en-US" sz="1000" dirty="0">
                <a:solidFill>
                  <a:srgbClr val="A31515"/>
                </a:solidFill>
              </a:rPr>
              <a:t>"Jason"</a:t>
            </a:r>
            <a:r>
              <a:rPr lang="en-US" sz="1000" dirty="0">
                <a:solidFill>
                  <a:srgbClr val="000000"/>
                </a:solidFill>
              </a:rPr>
              <a:t>));</a:t>
            </a:r>
          </a:p>
          <a:p>
            <a:pPr marL="0" indent="0">
              <a:spcBef>
                <a:spcPts val="100"/>
              </a:spcBef>
              <a:buNone/>
            </a:pPr>
            <a:r>
              <a:rPr lang="en-US" sz="1000" dirty="0">
                <a:solidFill>
                  <a:srgbClr val="000000"/>
                </a:solidFill>
              </a:rPr>
              <a:t>            </a:t>
            </a:r>
            <a:r>
              <a:rPr lang="en-US" sz="1000" dirty="0">
                <a:solidFill>
                  <a:srgbClr val="008000"/>
                </a:solidFill>
              </a:rPr>
              <a:t>//Un Comment to see the error</a:t>
            </a:r>
            <a:endParaRPr lang="en-US" sz="1000" dirty="0">
              <a:solidFill>
                <a:srgbClr val="000000"/>
              </a:solidFill>
            </a:endParaRPr>
          </a:p>
          <a:p>
            <a:pPr marL="0" indent="0">
              <a:spcBef>
                <a:spcPts val="100"/>
              </a:spcBef>
              <a:buNone/>
            </a:pPr>
            <a:r>
              <a:rPr lang="en-US" sz="1000" dirty="0">
                <a:solidFill>
                  <a:srgbClr val="000000"/>
                </a:solidFill>
              </a:rPr>
              <a:t>            </a:t>
            </a:r>
            <a:r>
              <a:rPr lang="en-US" sz="1000" dirty="0">
                <a:solidFill>
                  <a:srgbClr val="008000"/>
                </a:solidFill>
              </a:rPr>
              <a:t>//</a:t>
            </a:r>
            <a:r>
              <a:rPr lang="en-US" sz="1000" dirty="0" err="1">
                <a:solidFill>
                  <a:srgbClr val="008000"/>
                </a:solidFill>
              </a:rPr>
              <a:t>employees.Add</a:t>
            </a:r>
            <a:r>
              <a:rPr lang="en-US" sz="1000" dirty="0">
                <a:solidFill>
                  <a:srgbClr val="008000"/>
                </a:solidFill>
              </a:rPr>
              <a:t>(new </a:t>
            </a:r>
            <a:r>
              <a:rPr lang="en-US" sz="1000" dirty="0" err="1">
                <a:solidFill>
                  <a:srgbClr val="008000"/>
                </a:solidFill>
              </a:rPr>
              <a:t>ContractEmployee</a:t>
            </a:r>
            <a:r>
              <a:rPr lang="en-US" sz="1000" dirty="0">
                <a:solidFill>
                  <a:srgbClr val="008000"/>
                </a:solidFill>
              </a:rPr>
              <a:t>(3, "Mike"));</a:t>
            </a:r>
            <a:endParaRPr lang="en-US" sz="1000" dirty="0">
              <a:solidFill>
                <a:srgbClr val="000000"/>
              </a:solidFill>
            </a:endParaRPr>
          </a:p>
          <a:p>
            <a:pPr marL="0" indent="0">
              <a:spcBef>
                <a:spcPts val="100"/>
              </a:spcBef>
              <a:buNone/>
            </a:pPr>
            <a:r>
              <a:rPr lang="en-US" sz="1000" dirty="0">
                <a:solidFill>
                  <a:srgbClr val="000000"/>
                </a:solidFill>
              </a:rPr>
              <a:t>            </a:t>
            </a:r>
            <a:r>
              <a:rPr lang="en-US" sz="1000" dirty="0">
                <a:solidFill>
                  <a:srgbClr val="0000FF"/>
                </a:solidFill>
              </a:rPr>
              <a:t>foreach</a:t>
            </a:r>
            <a:r>
              <a:rPr lang="en-US" sz="1000" dirty="0">
                <a:solidFill>
                  <a:srgbClr val="000000"/>
                </a:solidFill>
              </a:rPr>
              <a:t> (var employee </a:t>
            </a:r>
            <a:r>
              <a:rPr lang="en-US" sz="1000" dirty="0">
                <a:solidFill>
                  <a:srgbClr val="0000FF"/>
                </a:solidFill>
              </a:rPr>
              <a:t>in</a:t>
            </a:r>
            <a:r>
              <a:rPr lang="en-US" sz="1000" dirty="0">
                <a:solidFill>
                  <a:srgbClr val="000000"/>
                </a:solidFill>
              </a:rPr>
              <a:t> employees)</a:t>
            </a:r>
          </a:p>
          <a:p>
            <a:pPr marL="0" indent="0">
              <a:spcBef>
                <a:spcPts val="100"/>
              </a:spcBef>
              <a:buNone/>
            </a:pPr>
            <a:r>
              <a:rPr lang="en-IN" sz="1000" dirty="0">
                <a:solidFill>
                  <a:srgbClr val="000000"/>
                </a:solidFill>
              </a:rPr>
              <a:t>            {</a:t>
            </a:r>
          </a:p>
          <a:p>
            <a:pPr marL="0" indent="0">
              <a:spcBef>
                <a:spcPts val="100"/>
              </a:spcBef>
              <a:buNone/>
            </a:pPr>
            <a:r>
              <a:rPr lang="en-IN" sz="1000" dirty="0">
                <a:solidFill>
                  <a:srgbClr val="000000"/>
                </a:solidFill>
              </a:rPr>
              <a:t>                </a:t>
            </a:r>
            <a:r>
              <a:rPr lang="en-IN" sz="1000" dirty="0" err="1">
                <a:solidFill>
                  <a:srgbClr val="000000"/>
                </a:solidFill>
              </a:rPr>
              <a:t>Console.WriteLine</a:t>
            </a:r>
            <a:r>
              <a:rPr lang="en-IN" sz="1000" dirty="0">
                <a:solidFill>
                  <a:srgbClr val="000000"/>
                </a:solidFill>
              </a:rPr>
              <a:t>(</a:t>
            </a:r>
            <a:r>
              <a:rPr lang="en-IN" sz="1000" dirty="0" err="1">
                <a:solidFill>
                  <a:srgbClr val="0000FF"/>
                </a:solidFill>
              </a:rPr>
              <a:t>string</a:t>
            </a:r>
            <a:r>
              <a:rPr lang="en-IN" sz="1000" dirty="0" err="1">
                <a:solidFill>
                  <a:srgbClr val="000000"/>
                </a:solidFill>
              </a:rPr>
              <a:t>.Format</a:t>
            </a:r>
            <a:r>
              <a:rPr lang="en-IN" sz="1000" dirty="0">
                <a:solidFill>
                  <a:srgbClr val="000000"/>
                </a:solidFill>
              </a:rPr>
              <a:t>(</a:t>
            </a:r>
            <a:r>
              <a:rPr lang="en-IN" sz="1000" dirty="0">
                <a:solidFill>
                  <a:srgbClr val="A31515"/>
                </a:solidFill>
              </a:rPr>
              <a:t>"Employee {0} Bonus: {1} </a:t>
            </a:r>
            <a:r>
              <a:rPr lang="en-IN" sz="1000" dirty="0" err="1">
                <a:solidFill>
                  <a:srgbClr val="A31515"/>
                </a:solidFill>
              </a:rPr>
              <a:t>MinSalary</a:t>
            </a:r>
            <a:r>
              <a:rPr lang="en-IN" sz="1000" dirty="0">
                <a:solidFill>
                  <a:srgbClr val="A31515"/>
                </a:solidFill>
              </a:rPr>
              <a:t>: {2}"</a:t>
            </a:r>
            <a:r>
              <a:rPr lang="en-IN" sz="1000" dirty="0">
                <a:solidFill>
                  <a:srgbClr val="000000"/>
                </a:solidFill>
              </a:rPr>
              <a:t>,</a:t>
            </a:r>
          </a:p>
          <a:p>
            <a:pPr marL="0" indent="0">
              <a:spcBef>
                <a:spcPts val="100"/>
              </a:spcBef>
              <a:buNone/>
            </a:pPr>
            <a:r>
              <a:rPr lang="en-IN" sz="1000" dirty="0">
                <a:solidFill>
                  <a:srgbClr val="000000"/>
                </a:solidFill>
              </a:rPr>
              <a:t>                </a:t>
            </a:r>
            <a:r>
              <a:rPr lang="en-IN" sz="1000" dirty="0" err="1">
                <a:solidFill>
                  <a:srgbClr val="000000"/>
                </a:solidFill>
              </a:rPr>
              <a:t>employee.ToString</a:t>
            </a:r>
            <a:r>
              <a:rPr lang="en-IN" sz="1000" dirty="0">
                <a:solidFill>
                  <a:srgbClr val="000000"/>
                </a:solidFill>
              </a:rPr>
              <a:t>(),</a:t>
            </a:r>
          </a:p>
          <a:p>
            <a:pPr marL="0" indent="0">
              <a:spcBef>
                <a:spcPts val="100"/>
              </a:spcBef>
              <a:buNone/>
            </a:pPr>
            <a:r>
              <a:rPr lang="en-IN" sz="1000" dirty="0">
                <a:solidFill>
                  <a:srgbClr val="000000"/>
                </a:solidFill>
              </a:rPr>
              <a:t>                </a:t>
            </a:r>
            <a:r>
              <a:rPr lang="en-IN" sz="1000" dirty="0" err="1">
                <a:solidFill>
                  <a:srgbClr val="000000"/>
                </a:solidFill>
              </a:rPr>
              <a:t>employee.CalculateBonus</a:t>
            </a:r>
            <a:r>
              <a:rPr lang="en-IN" sz="1000" dirty="0">
                <a:solidFill>
                  <a:srgbClr val="000000"/>
                </a:solidFill>
              </a:rPr>
              <a:t>(100000).</a:t>
            </a:r>
            <a:r>
              <a:rPr lang="en-IN" sz="1000" dirty="0" err="1">
                <a:solidFill>
                  <a:srgbClr val="000000"/>
                </a:solidFill>
              </a:rPr>
              <a:t>ToString</a:t>
            </a:r>
            <a:r>
              <a:rPr lang="en-IN" sz="1000" dirty="0">
                <a:solidFill>
                  <a:srgbClr val="000000"/>
                </a:solidFill>
              </a:rPr>
              <a:t>(),</a:t>
            </a:r>
          </a:p>
          <a:p>
            <a:pPr marL="0" indent="0">
              <a:spcBef>
                <a:spcPts val="100"/>
              </a:spcBef>
              <a:buNone/>
            </a:pPr>
            <a:r>
              <a:rPr lang="en-IN" sz="1000" dirty="0">
                <a:solidFill>
                  <a:srgbClr val="000000"/>
                </a:solidFill>
              </a:rPr>
              <a:t>                </a:t>
            </a:r>
            <a:r>
              <a:rPr lang="en-IN" sz="1000" dirty="0" err="1">
                <a:solidFill>
                  <a:srgbClr val="000000"/>
                </a:solidFill>
              </a:rPr>
              <a:t>employee.GetMinimumSalary</a:t>
            </a:r>
            <a:r>
              <a:rPr lang="en-IN" sz="1000" dirty="0">
                <a:solidFill>
                  <a:srgbClr val="000000"/>
                </a:solidFill>
              </a:rPr>
              <a:t>().</a:t>
            </a:r>
            <a:r>
              <a:rPr lang="en-IN" sz="1000" dirty="0" err="1">
                <a:solidFill>
                  <a:srgbClr val="000000"/>
                </a:solidFill>
              </a:rPr>
              <a:t>ToString</a:t>
            </a:r>
            <a:r>
              <a:rPr lang="en-IN" sz="1000" dirty="0">
                <a:solidFill>
                  <a:srgbClr val="000000"/>
                </a:solidFill>
              </a:rPr>
              <a:t>()));</a:t>
            </a:r>
          </a:p>
          <a:p>
            <a:pPr marL="0" indent="0">
              <a:spcBef>
                <a:spcPts val="100"/>
              </a:spcBef>
              <a:buNone/>
            </a:pPr>
            <a:r>
              <a:rPr lang="en-IN" sz="1000" dirty="0">
                <a:solidFill>
                  <a:srgbClr val="000000"/>
                </a:solidFill>
              </a:rPr>
              <a:t>            }</a:t>
            </a:r>
          </a:p>
          <a:p>
            <a:pPr marL="0" indent="0">
              <a:spcBef>
                <a:spcPts val="100"/>
              </a:spcBef>
              <a:buNone/>
            </a:pPr>
            <a:endParaRPr lang="en-IN" sz="1000" dirty="0">
              <a:solidFill>
                <a:srgbClr val="000000"/>
              </a:solidFill>
            </a:endParaRPr>
          </a:p>
          <a:p>
            <a:pPr marL="0" indent="0">
              <a:spcBef>
                <a:spcPts val="100"/>
              </a:spcBef>
              <a:buNone/>
            </a:pPr>
            <a:r>
              <a:rPr lang="en-IN" sz="1000" dirty="0">
                <a:solidFill>
                  <a:srgbClr val="000000"/>
                </a:solidFill>
              </a:rPr>
              <a:t>            </a:t>
            </a:r>
            <a:r>
              <a:rPr lang="en-IN" sz="1000" dirty="0" err="1">
                <a:solidFill>
                  <a:srgbClr val="000000"/>
                </a:solidFill>
              </a:rPr>
              <a:t>Console.WriteLine</a:t>
            </a:r>
            <a:r>
              <a:rPr lang="en-IN" sz="1000" dirty="0">
                <a:solidFill>
                  <a:srgbClr val="000000"/>
                </a:solidFill>
              </a:rPr>
              <a:t>();</a:t>
            </a:r>
          </a:p>
          <a:p>
            <a:pPr marL="0" indent="0">
              <a:spcBef>
                <a:spcPts val="100"/>
              </a:spcBef>
              <a:buNone/>
            </a:pPr>
            <a:endParaRPr lang="en-IN" sz="1000" dirty="0">
              <a:solidFill>
                <a:srgbClr val="000000"/>
              </a:solidFill>
            </a:endParaRPr>
          </a:p>
          <a:p>
            <a:pPr marL="0" indent="0">
              <a:spcBef>
                <a:spcPts val="100"/>
              </a:spcBef>
              <a:buNone/>
            </a:pPr>
            <a:r>
              <a:rPr lang="en-US" sz="1000" dirty="0">
                <a:solidFill>
                  <a:srgbClr val="000000"/>
                </a:solidFill>
              </a:rPr>
              <a:t>            List&lt;</a:t>
            </a:r>
            <a:r>
              <a:rPr lang="en-US" sz="1000" dirty="0" err="1">
                <a:solidFill>
                  <a:srgbClr val="000000"/>
                </a:solidFill>
              </a:rPr>
              <a:t>IEmployee</a:t>
            </a:r>
            <a:r>
              <a:rPr lang="en-US" sz="1000" dirty="0">
                <a:solidFill>
                  <a:srgbClr val="000000"/>
                </a:solidFill>
              </a:rPr>
              <a:t>&gt; </a:t>
            </a:r>
            <a:r>
              <a:rPr lang="en-US" sz="1000" dirty="0" err="1">
                <a:solidFill>
                  <a:srgbClr val="000000"/>
                </a:solidFill>
              </a:rPr>
              <a:t>employeesOnly</a:t>
            </a:r>
            <a:r>
              <a:rPr lang="en-US" sz="1000" dirty="0">
                <a:solidFill>
                  <a:srgbClr val="000000"/>
                </a:solidFill>
              </a:rPr>
              <a:t> = </a:t>
            </a:r>
            <a:r>
              <a:rPr lang="en-US" sz="1000" dirty="0">
                <a:solidFill>
                  <a:srgbClr val="0000FF"/>
                </a:solidFill>
              </a:rPr>
              <a:t>new</a:t>
            </a:r>
            <a:r>
              <a:rPr lang="en-US" sz="1000" dirty="0">
                <a:solidFill>
                  <a:srgbClr val="000000"/>
                </a:solidFill>
              </a:rPr>
              <a:t> List&lt;</a:t>
            </a:r>
            <a:r>
              <a:rPr lang="en-US" sz="1000" dirty="0" err="1">
                <a:solidFill>
                  <a:srgbClr val="000000"/>
                </a:solidFill>
              </a:rPr>
              <a:t>IEmployee</a:t>
            </a:r>
            <a:r>
              <a:rPr lang="en-US" sz="1000" dirty="0">
                <a:solidFill>
                  <a:srgbClr val="000000"/>
                </a:solidFill>
              </a:rPr>
              <a:t>&gt;();</a:t>
            </a:r>
          </a:p>
          <a:p>
            <a:pPr marL="0" indent="0">
              <a:spcBef>
                <a:spcPts val="100"/>
              </a:spcBef>
              <a:buNone/>
            </a:pPr>
            <a:endParaRPr lang="en-IN" sz="1000" dirty="0">
              <a:solidFill>
                <a:srgbClr val="000000"/>
              </a:solidFill>
            </a:endParaRPr>
          </a:p>
          <a:p>
            <a:pPr marL="0" indent="0">
              <a:spcBef>
                <a:spcPts val="100"/>
              </a:spcBef>
              <a:buNone/>
            </a:pPr>
            <a:r>
              <a:rPr lang="en-US" sz="1000" dirty="0">
                <a:solidFill>
                  <a:srgbClr val="000000"/>
                </a:solidFill>
              </a:rPr>
              <a:t>            </a:t>
            </a:r>
            <a:r>
              <a:rPr lang="en-US" sz="1000" dirty="0" err="1">
                <a:solidFill>
                  <a:srgbClr val="000000"/>
                </a:solidFill>
              </a:rPr>
              <a:t>employeesOnly.Add</a:t>
            </a:r>
            <a:r>
              <a:rPr lang="en-US" sz="1000" dirty="0">
                <a:solidFill>
                  <a:srgbClr val="000000"/>
                </a:solidFill>
              </a:rPr>
              <a:t>(</a:t>
            </a:r>
            <a:r>
              <a:rPr lang="en-US" sz="1000" dirty="0">
                <a:solidFill>
                  <a:srgbClr val="0000FF"/>
                </a:solidFill>
              </a:rPr>
              <a:t>new</a:t>
            </a:r>
            <a:r>
              <a:rPr lang="en-US" sz="1000" dirty="0">
                <a:solidFill>
                  <a:srgbClr val="000000"/>
                </a:solidFill>
              </a:rPr>
              <a:t> </a:t>
            </a:r>
            <a:r>
              <a:rPr lang="en-US" sz="1000" dirty="0" err="1">
                <a:solidFill>
                  <a:srgbClr val="000000"/>
                </a:solidFill>
              </a:rPr>
              <a:t>PermanentEmployee</a:t>
            </a:r>
            <a:r>
              <a:rPr lang="en-US" sz="1000" dirty="0">
                <a:solidFill>
                  <a:srgbClr val="000000"/>
                </a:solidFill>
              </a:rPr>
              <a:t>(1, </a:t>
            </a:r>
            <a:r>
              <a:rPr lang="en-US" sz="1000" dirty="0">
                <a:solidFill>
                  <a:srgbClr val="A31515"/>
                </a:solidFill>
              </a:rPr>
              <a:t>"John"</a:t>
            </a:r>
            <a:r>
              <a:rPr lang="en-US" sz="1000" dirty="0">
                <a:solidFill>
                  <a:srgbClr val="000000"/>
                </a:solidFill>
              </a:rPr>
              <a:t>));</a:t>
            </a:r>
          </a:p>
          <a:p>
            <a:pPr marL="0" indent="0">
              <a:spcBef>
                <a:spcPts val="100"/>
              </a:spcBef>
              <a:buNone/>
            </a:pPr>
            <a:r>
              <a:rPr lang="en-US" sz="1000" dirty="0">
                <a:solidFill>
                  <a:srgbClr val="000000"/>
                </a:solidFill>
              </a:rPr>
              <a:t>            </a:t>
            </a:r>
            <a:r>
              <a:rPr lang="en-US" sz="1000" dirty="0" err="1">
                <a:solidFill>
                  <a:srgbClr val="000000"/>
                </a:solidFill>
              </a:rPr>
              <a:t>employeesOnly.Add</a:t>
            </a:r>
            <a:r>
              <a:rPr lang="en-US" sz="1000" dirty="0">
                <a:solidFill>
                  <a:srgbClr val="000000"/>
                </a:solidFill>
              </a:rPr>
              <a:t>(</a:t>
            </a:r>
            <a:r>
              <a:rPr lang="en-US" sz="1000" dirty="0">
                <a:solidFill>
                  <a:srgbClr val="0000FF"/>
                </a:solidFill>
              </a:rPr>
              <a:t>new</a:t>
            </a:r>
            <a:r>
              <a:rPr lang="en-US" sz="1000" dirty="0">
                <a:solidFill>
                  <a:srgbClr val="000000"/>
                </a:solidFill>
              </a:rPr>
              <a:t> </a:t>
            </a:r>
            <a:r>
              <a:rPr lang="en-US" sz="1000" dirty="0" err="1">
                <a:solidFill>
                  <a:srgbClr val="000000"/>
                </a:solidFill>
              </a:rPr>
              <a:t>TemporaryEmployee</a:t>
            </a:r>
            <a:r>
              <a:rPr lang="en-US" sz="1000" dirty="0">
                <a:solidFill>
                  <a:srgbClr val="000000"/>
                </a:solidFill>
              </a:rPr>
              <a:t>(2, </a:t>
            </a:r>
            <a:r>
              <a:rPr lang="en-US" sz="1000" dirty="0">
                <a:solidFill>
                  <a:srgbClr val="A31515"/>
                </a:solidFill>
              </a:rPr>
              <a:t>"Jason"</a:t>
            </a:r>
            <a:r>
              <a:rPr lang="en-US" sz="1000" dirty="0">
                <a:solidFill>
                  <a:srgbClr val="000000"/>
                </a:solidFill>
              </a:rPr>
              <a:t>));</a:t>
            </a:r>
          </a:p>
          <a:p>
            <a:pPr marL="0" indent="0">
              <a:spcBef>
                <a:spcPts val="100"/>
              </a:spcBef>
              <a:buNone/>
            </a:pPr>
            <a:r>
              <a:rPr lang="en-US" sz="1000" dirty="0">
                <a:solidFill>
                  <a:srgbClr val="000000"/>
                </a:solidFill>
              </a:rPr>
              <a:t>            </a:t>
            </a:r>
            <a:r>
              <a:rPr lang="en-US" sz="1000" dirty="0" err="1">
                <a:solidFill>
                  <a:srgbClr val="000000"/>
                </a:solidFill>
              </a:rPr>
              <a:t>employeesOnly.Add</a:t>
            </a:r>
            <a:r>
              <a:rPr lang="en-US" sz="1000" dirty="0">
                <a:solidFill>
                  <a:srgbClr val="000000"/>
                </a:solidFill>
              </a:rPr>
              <a:t>(</a:t>
            </a:r>
            <a:r>
              <a:rPr lang="en-US" sz="1000" dirty="0">
                <a:solidFill>
                  <a:srgbClr val="0000FF"/>
                </a:solidFill>
              </a:rPr>
              <a:t>new</a:t>
            </a:r>
            <a:r>
              <a:rPr lang="en-US" sz="1000" dirty="0">
                <a:solidFill>
                  <a:srgbClr val="000000"/>
                </a:solidFill>
              </a:rPr>
              <a:t> </a:t>
            </a:r>
            <a:r>
              <a:rPr lang="en-US" sz="1000" dirty="0" err="1">
                <a:solidFill>
                  <a:srgbClr val="000000"/>
                </a:solidFill>
              </a:rPr>
              <a:t>ContractEmployee</a:t>
            </a:r>
            <a:r>
              <a:rPr lang="en-US" sz="1000" dirty="0">
                <a:solidFill>
                  <a:srgbClr val="000000"/>
                </a:solidFill>
              </a:rPr>
              <a:t>(3, </a:t>
            </a:r>
            <a:r>
              <a:rPr lang="en-US" sz="1000" dirty="0">
                <a:solidFill>
                  <a:srgbClr val="A31515"/>
                </a:solidFill>
              </a:rPr>
              <a:t>"Mike"</a:t>
            </a:r>
            <a:r>
              <a:rPr lang="en-US" sz="1000" dirty="0">
                <a:solidFill>
                  <a:srgbClr val="000000"/>
                </a:solidFill>
              </a:rPr>
              <a:t>));</a:t>
            </a:r>
          </a:p>
          <a:p>
            <a:pPr marL="0" indent="0">
              <a:spcBef>
                <a:spcPts val="100"/>
              </a:spcBef>
              <a:buNone/>
            </a:pPr>
            <a:endParaRPr lang="en-IN" sz="1000" dirty="0">
              <a:solidFill>
                <a:srgbClr val="000000"/>
              </a:solidFill>
            </a:endParaRPr>
          </a:p>
          <a:p>
            <a:pPr marL="0" indent="0">
              <a:spcBef>
                <a:spcPts val="100"/>
              </a:spcBef>
              <a:buNone/>
            </a:pPr>
            <a:r>
              <a:rPr lang="en-US" sz="1000" dirty="0">
                <a:solidFill>
                  <a:srgbClr val="000000"/>
                </a:solidFill>
              </a:rPr>
              <a:t>            </a:t>
            </a:r>
            <a:r>
              <a:rPr lang="en-US" sz="1000" dirty="0">
                <a:solidFill>
                  <a:srgbClr val="0000FF"/>
                </a:solidFill>
              </a:rPr>
              <a:t>foreach</a:t>
            </a:r>
            <a:r>
              <a:rPr lang="en-US" sz="1000" dirty="0">
                <a:solidFill>
                  <a:srgbClr val="000000"/>
                </a:solidFill>
              </a:rPr>
              <a:t> (var employee </a:t>
            </a:r>
            <a:r>
              <a:rPr lang="en-US" sz="1000" dirty="0">
                <a:solidFill>
                  <a:srgbClr val="0000FF"/>
                </a:solidFill>
              </a:rPr>
              <a:t>in</a:t>
            </a:r>
            <a:r>
              <a:rPr lang="en-US" sz="1000" dirty="0">
                <a:solidFill>
                  <a:srgbClr val="000000"/>
                </a:solidFill>
              </a:rPr>
              <a:t> </a:t>
            </a:r>
            <a:r>
              <a:rPr lang="en-US" sz="1000" dirty="0" err="1">
                <a:solidFill>
                  <a:srgbClr val="000000"/>
                </a:solidFill>
              </a:rPr>
              <a:t>employeesOnly</a:t>
            </a:r>
            <a:r>
              <a:rPr lang="en-US" sz="1000" dirty="0">
                <a:solidFill>
                  <a:srgbClr val="000000"/>
                </a:solidFill>
              </a:rPr>
              <a:t>)</a:t>
            </a:r>
          </a:p>
          <a:p>
            <a:pPr marL="0" indent="0">
              <a:spcBef>
                <a:spcPts val="100"/>
              </a:spcBef>
              <a:buNone/>
            </a:pPr>
            <a:r>
              <a:rPr lang="en-IN" sz="1000" dirty="0">
                <a:solidFill>
                  <a:srgbClr val="000000"/>
                </a:solidFill>
              </a:rPr>
              <a:t>            {</a:t>
            </a:r>
          </a:p>
          <a:p>
            <a:pPr marL="0" indent="0">
              <a:spcBef>
                <a:spcPts val="100"/>
              </a:spcBef>
              <a:buNone/>
            </a:pPr>
            <a:r>
              <a:rPr lang="en-IN" sz="1000" dirty="0">
                <a:solidFill>
                  <a:srgbClr val="000000"/>
                </a:solidFill>
              </a:rPr>
              <a:t>                </a:t>
            </a:r>
            <a:r>
              <a:rPr lang="en-IN" sz="1000" dirty="0" err="1">
                <a:solidFill>
                  <a:srgbClr val="000000"/>
                </a:solidFill>
              </a:rPr>
              <a:t>Console.WriteLine</a:t>
            </a:r>
            <a:r>
              <a:rPr lang="en-IN" sz="1000" dirty="0">
                <a:solidFill>
                  <a:srgbClr val="000000"/>
                </a:solidFill>
              </a:rPr>
              <a:t>(</a:t>
            </a:r>
            <a:r>
              <a:rPr lang="en-IN" sz="1000" dirty="0" err="1">
                <a:solidFill>
                  <a:srgbClr val="0000FF"/>
                </a:solidFill>
              </a:rPr>
              <a:t>string</a:t>
            </a:r>
            <a:r>
              <a:rPr lang="en-IN" sz="1000" dirty="0" err="1">
                <a:solidFill>
                  <a:srgbClr val="000000"/>
                </a:solidFill>
              </a:rPr>
              <a:t>.Format</a:t>
            </a:r>
            <a:r>
              <a:rPr lang="en-IN" sz="1000" dirty="0">
                <a:solidFill>
                  <a:srgbClr val="000000"/>
                </a:solidFill>
              </a:rPr>
              <a:t>(</a:t>
            </a:r>
            <a:r>
              <a:rPr lang="en-IN" sz="1000" dirty="0">
                <a:solidFill>
                  <a:srgbClr val="A31515"/>
                </a:solidFill>
              </a:rPr>
              <a:t>"Employee {0}  </a:t>
            </a:r>
            <a:r>
              <a:rPr lang="en-IN" sz="1000" dirty="0" err="1">
                <a:solidFill>
                  <a:srgbClr val="A31515"/>
                </a:solidFill>
              </a:rPr>
              <a:t>MinSalary</a:t>
            </a:r>
            <a:r>
              <a:rPr lang="en-IN" sz="1000" dirty="0">
                <a:solidFill>
                  <a:srgbClr val="A31515"/>
                </a:solidFill>
              </a:rPr>
              <a:t>: {1}"</a:t>
            </a:r>
            <a:r>
              <a:rPr lang="en-IN" sz="1000" dirty="0">
                <a:solidFill>
                  <a:srgbClr val="000000"/>
                </a:solidFill>
              </a:rPr>
              <a:t>,</a:t>
            </a:r>
          </a:p>
          <a:p>
            <a:pPr marL="0" indent="0">
              <a:spcBef>
                <a:spcPts val="100"/>
              </a:spcBef>
              <a:buNone/>
            </a:pPr>
            <a:r>
              <a:rPr lang="en-IN" sz="1000" dirty="0">
                <a:solidFill>
                  <a:srgbClr val="000000"/>
                </a:solidFill>
              </a:rPr>
              <a:t>                </a:t>
            </a:r>
            <a:r>
              <a:rPr lang="en-IN" sz="1000" dirty="0" err="1">
                <a:solidFill>
                  <a:srgbClr val="000000"/>
                </a:solidFill>
              </a:rPr>
              <a:t>employee.ToString</a:t>
            </a:r>
            <a:r>
              <a:rPr lang="en-IN" sz="1000" dirty="0">
                <a:solidFill>
                  <a:srgbClr val="000000"/>
                </a:solidFill>
              </a:rPr>
              <a:t>(),</a:t>
            </a:r>
          </a:p>
          <a:p>
            <a:pPr marL="0" indent="0">
              <a:spcBef>
                <a:spcPts val="100"/>
              </a:spcBef>
              <a:buNone/>
            </a:pPr>
            <a:r>
              <a:rPr lang="en-IN" sz="1000" dirty="0">
                <a:solidFill>
                  <a:srgbClr val="000000"/>
                </a:solidFill>
              </a:rPr>
              <a:t>                </a:t>
            </a:r>
            <a:r>
              <a:rPr lang="en-IN" sz="1000" dirty="0" err="1">
                <a:solidFill>
                  <a:srgbClr val="000000"/>
                </a:solidFill>
              </a:rPr>
              <a:t>employee.GetMinimumSalary</a:t>
            </a:r>
            <a:r>
              <a:rPr lang="en-IN" sz="1000" dirty="0">
                <a:solidFill>
                  <a:srgbClr val="000000"/>
                </a:solidFill>
              </a:rPr>
              <a:t>().</a:t>
            </a:r>
            <a:r>
              <a:rPr lang="en-IN" sz="1000" dirty="0" err="1">
                <a:solidFill>
                  <a:srgbClr val="000000"/>
                </a:solidFill>
              </a:rPr>
              <a:t>ToString</a:t>
            </a:r>
            <a:r>
              <a:rPr lang="en-IN" sz="1000" dirty="0">
                <a:solidFill>
                  <a:srgbClr val="000000"/>
                </a:solidFill>
              </a:rPr>
              <a:t>()));</a:t>
            </a:r>
          </a:p>
          <a:p>
            <a:pPr marL="0" indent="0">
              <a:spcBef>
                <a:spcPts val="100"/>
              </a:spcBef>
              <a:buNone/>
            </a:pPr>
            <a:r>
              <a:rPr lang="en-IN" sz="1000" dirty="0">
                <a:solidFill>
                  <a:srgbClr val="000000"/>
                </a:solidFill>
              </a:rPr>
              <a:t>            }</a:t>
            </a:r>
          </a:p>
          <a:p>
            <a:pPr marL="0" indent="0">
              <a:spcBef>
                <a:spcPts val="100"/>
              </a:spcBef>
              <a:buNone/>
            </a:pPr>
            <a:r>
              <a:rPr lang="en-IN" sz="1000" dirty="0">
                <a:solidFill>
                  <a:srgbClr val="000000"/>
                </a:solidFill>
              </a:rPr>
              <a:t>            </a:t>
            </a:r>
            <a:r>
              <a:rPr lang="en-IN" sz="1000" dirty="0" err="1">
                <a:solidFill>
                  <a:srgbClr val="000000"/>
                </a:solidFill>
              </a:rPr>
              <a:t>Console.ReadLine</a:t>
            </a:r>
            <a:r>
              <a:rPr lang="en-IN" sz="1000" dirty="0">
                <a:solidFill>
                  <a:srgbClr val="000000"/>
                </a:solidFill>
              </a:rPr>
              <a:t>();</a:t>
            </a:r>
          </a:p>
          <a:p>
            <a:pPr marL="0" indent="0">
              <a:spcBef>
                <a:spcPts val="100"/>
              </a:spcBef>
              <a:buNone/>
            </a:pPr>
            <a:r>
              <a:rPr lang="en-IN" sz="1000" dirty="0">
                <a:solidFill>
                  <a:srgbClr val="000000"/>
                </a:solidFill>
              </a:rPr>
              <a:t>}</a:t>
            </a:r>
          </a:p>
        </p:txBody>
      </p:sp>
    </p:spTree>
    <p:extLst>
      <p:ext uri="{BB962C8B-B14F-4D97-AF65-F5344CB8AC3E}">
        <p14:creationId xmlns:p14="http://schemas.microsoft.com/office/powerpoint/2010/main" val="27997661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57624-3AFB-D679-0AA0-FD7D0B36F177}"/>
              </a:ext>
            </a:extLst>
          </p:cNvPr>
          <p:cNvSpPr>
            <a:spLocks noGrp="1"/>
          </p:cNvSpPr>
          <p:nvPr>
            <p:ph type="title"/>
          </p:nvPr>
        </p:nvSpPr>
        <p:spPr/>
        <p:txBody>
          <a:bodyPr/>
          <a:lstStyle/>
          <a:p>
            <a:r>
              <a:rPr lang="en-US" b="0" i="0" dirty="0">
                <a:solidFill>
                  <a:srgbClr val="212121"/>
                </a:solidFill>
                <a:effectLst/>
                <a:latin typeface="open sans" panose="020B0606030504020204" pitchFamily="34" charset="0"/>
              </a:rPr>
              <a:t>Interface Segregation Principle (ISP)</a:t>
            </a:r>
            <a:endParaRPr lang="en-IN" dirty="0"/>
          </a:p>
        </p:txBody>
      </p:sp>
      <p:sp>
        <p:nvSpPr>
          <p:cNvPr id="3" name="Content Placeholder 2">
            <a:extLst>
              <a:ext uri="{FF2B5EF4-FFF2-40B4-BE49-F238E27FC236}">
                <a16:creationId xmlns:a16="http://schemas.microsoft.com/office/drawing/2014/main" id="{60EE17F6-A1A9-E222-6AAD-32E4789D0BF1}"/>
              </a:ext>
            </a:extLst>
          </p:cNvPr>
          <p:cNvSpPr>
            <a:spLocks noGrp="1"/>
          </p:cNvSpPr>
          <p:nvPr>
            <p:ph idx="1"/>
          </p:nvPr>
        </p:nvSpPr>
        <p:spPr/>
        <p:txBody>
          <a:bodyPr/>
          <a:lstStyle/>
          <a:p>
            <a:pPr marL="514350" indent="-514350">
              <a:buFont typeface="+mj-lt"/>
              <a:buAutoNum type="arabicPeriod"/>
            </a:pPr>
            <a:r>
              <a:rPr lang="en-US" b="0" i="0" dirty="0">
                <a:solidFill>
                  <a:srgbClr val="131313"/>
                </a:solidFill>
                <a:effectLst/>
              </a:rPr>
              <a:t>“Many client-specific interfaces are better than one general-purpose interface” </a:t>
            </a:r>
          </a:p>
          <a:p>
            <a:pPr marL="514350" indent="-514350">
              <a:buFont typeface="+mj-lt"/>
              <a:buAutoNum type="arabicPeriod"/>
            </a:pPr>
            <a:r>
              <a:rPr lang="en-US" b="0" i="0" dirty="0">
                <a:solidFill>
                  <a:srgbClr val="131313"/>
                </a:solidFill>
                <a:effectLst/>
              </a:rPr>
              <a:t>We should not enforce clients to implement interfaces that they don't use. Instead of creating one big interface we can break down it to smaller interfaces</a:t>
            </a:r>
          </a:p>
          <a:p>
            <a:pPr marL="514350" indent="-514350">
              <a:buFont typeface="+mj-lt"/>
              <a:buAutoNum type="arabicPeriod"/>
            </a:pPr>
            <a:r>
              <a:rPr lang="en-US" dirty="0">
                <a:solidFill>
                  <a:srgbClr val="131313"/>
                </a:solidFill>
              </a:rPr>
              <a:t>One big fat interface segregation to smaller relevant interfaces is called ISP.</a:t>
            </a:r>
            <a:endParaRPr lang="en-IN" dirty="0"/>
          </a:p>
        </p:txBody>
      </p:sp>
    </p:spTree>
    <p:extLst>
      <p:ext uri="{BB962C8B-B14F-4D97-AF65-F5344CB8AC3E}">
        <p14:creationId xmlns:p14="http://schemas.microsoft.com/office/powerpoint/2010/main" val="31155460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94231-2D3A-EE1F-7D46-CC2608E5BD6F}"/>
              </a:ext>
            </a:extLst>
          </p:cNvPr>
          <p:cNvSpPr>
            <a:spLocks noGrp="1"/>
          </p:cNvSpPr>
          <p:nvPr>
            <p:ph type="title"/>
          </p:nvPr>
        </p:nvSpPr>
        <p:spPr/>
        <p:txBody>
          <a:bodyPr/>
          <a:lstStyle/>
          <a:p>
            <a:r>
              <a:rPr lang="en-US" dirty="0"/>
              <a:t>ISP Implementation Guideline</a:t>
            </a:r>
            <a:endParaRPr lang="en-IN" dirty="0"/>
          </a:p>
        </p:txBody>
      </p:sp>
      <p:sp>
        <p:nvSpPr>
          <p:cNvPr id="3" name="Content Placeholder 2">
            <a:extLst>
              <a:ext uri="{FF2B5EF4-FFF2-40B4-BE49-F238E27FC236}">
                <a16:creationId xmlns:a16="http://schemas.microsoft.com/office/drawing/2014/main" id="{60B5B47C-A32B-2BCC-C22F-7FBC296F341A}"/>
              </a:ext>
            </a:extLst>
          </p:cNvPr>
          <p:cNvSpPr>
            <a:spLocks noGrp="1"/>
          </p:cNvSpPr>
          <p:nvPr>
            <p:ph idx="1"/>
          </p:nvPr>
        </p:nvSpPr>
        <p:spPr/>
        <p:txBody>
          <a:bodyPr/>
          <a:lstStyle/>
          <a:p>
            <a:r>
              <a:rPr lang="en-US" dirty="0"/>
              <a:t>Separate Interface</a:t>
            </a:r>
            <a:endParaRPr lang="en-IN" dirty="0"/>
          </a:p>
        </p:txBody>
      </p:sp>
    </p:spTree>
    <p:extLst>
      <p:ext uri="{BB962C8B-B14F-4D97-AF65-F5344CB8AC3E}">
        <p14:creationId xmlns:p14="http://schemas.microsoft.com/office/powerpoint/2010/main" val="1771335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34634-9C56-7402-E435-F94E71BDC7EE}"/>
              </a:ext>
            </a:extLst>
          </p:cNvPr>
          <p:cNvSpPr>
            <a:spLocks noGrp="1"/>
          </p:cNvSpPr>
          <p:nvPr>
            <p:ph type="title"/>
          </p:nvPr>
        </p:nvSpPr>
        <p:spPr/>
        <p:txBody>
          <a:bodyPr/>
          <a:lstStyle/>
          <a:p>
            <a:r>
              <a:rPr lang="en-US" dirty="0"/>
              <a:t>SOLID Principle</a:t>
            </a:r>
            <a:endParaRPr lang="en-IN" dirty="0"/>
          </a:p>
        </p:txBody>
      </p:sp>
      <p:sp>
        <p:nvSpPr>
          <p:cNvPr id="3" name="Content Placeholder 2">
            <a:extLst>
              <a:ext uri="{FF2B5EF4-FFF2-40B4-BE49-F238E27FC236}">
                <a16:creationId xmlns:a16="http://schemas.microsoft.com/office/drawing/2014/main" id="{B094E177-9FFD-7EA3-1A65-12A2D3B31053}"/>
              </a:ext>
            </a:extLst>
          </p:cNvPr>
          <p:cNvSpPr>
            <a:spLocks noGrp="1"/>
          </p:cNvSpPr>
          <p:nvPr>
            <p:ph idx="1"/>
          </p:nvPr>
        </p:nvSpPr>
        <p:spPr/>
        <p:txBody>
          <a:bodyPr/>
          <a:lstStyle/>
          <a:p>
            <a:pPr algn="l">
              <a:buFont typeface="Arial" panose="020B0604020202020204" pitchFamily="34" charset="0"/>
              <a:buChar char="•"/>
            </a:pPr>
            <a:r>
              <a:rPr lang="en-US" b="0" i="0" dirty="0">
                <a:solidFill>
                  <a:srgbClr val="212121"/>
                </a:solidFill>
                <a:effectLst/>
                <a:latin typeface="open sans" panose="020B0606030504020204" pitchFamily="34" charset="0"/>
              </a:rPr>
              <a:t>S  - Single Responsibility Principle (SRP)</a:t>
            </a:r>
          </a:p>
          <a:p>
            <a:pPr algn="l">
              <a:buFont typeface="Arial" panose="020B0604020202020204" pitchFamily="34" charset="0"/>
              <a:buChar char="•"/>
            </a:pPr>
            <a:r>
              <a:rPr lang="en-US" b="0" i="0" dirty="0">
                <a:solidFill>
                  <a:srgbClr val="212121"/>
                </a:solidFill>
                <a:effectLst/>
                <a:latin typeface="open sans" panose="020B0606030504020204" pitchFamily="34" charset="0"/>
              </a:rPr>
              <a:t>O - Open-closed Principle (OCP)</a:t>
            </a:r>
          </a:p>
          <a:p>
            <a:pPr algn="l">
              <a:buFont typeface="Arial" panose="020B0604020202020204" pitchFamily="34" charset="0"/>
              <a:buChar char="•"/>
            </a:pPr>
            <a:r>
              <a:rPr lang="en-US" b="0" i="0" dirty="0">
                <a:solidFill>
                  <a:srgbClr val="212121"/>
                </a:solidFill>
                <a:effectLst/>
                <a:latin typeface="open sans" panose="020B0606030504020204" pitchFamily="34" charset="0"/>
              </a:rPr>
              <a:t>L  - </a:t>
            </a:r>
            <a:r>
              <a:rPr lang="en-US" b="0" i="0" dirty="0" err="1">
                <a:solidFill>
                  <a:srgbClr val="212121"/>
                </a:solidFill>
                <a:effectLst/>
                <a:latin typeface="open sans" panose="020B0606030504020204" pitchFamily="34" charset="0"/>
              </a:rPr>
              <a:t>Liskov</a:t>
            </a:r>
            <a:r>
              <a:rPr lang="en-US" b="0" i="0" dirty="0">
                <a:solidFill>
                  <a:srgbClr val="212121"/>
                </a:solidFill>
                <a:effectLst/>
                <a:latin typeface="open sans" panose="020B0606030504020204" pitchFamily="34" charset="0"/>
              </a:rPr>
              <a:t> substitution Principle (LSP)</a:t>
            </a:r>
          </a:p>
          <a:p>
            <a:pPr algn="l">
              <a:buFont typeface="Arial" panose="020B0604020202020204" pitchFamily="34" charset="0"/>
              <a:buChar char="•"/>
            </a:pPr>
            <a:r>
              <a:rPr lang="en-US" b="0" i="0" dirty="0">
                <a:solidFill>
                  <a:srgbClr val="212121"/>
                </a:solidFill>
                <a:effectLst/>
                <a:latin typeface="open sans" panose="020B0606030504020204" pitchFamily="34" charset="0"/>
              </a:rPr>
              <a:t>I   - Interface Segregation Principle (ISP)</a:t>
            </a:r>
          </a:p>
          <a:p>
            <a:pPr algn="l">
              <a:buFont typeface="Arial" panose="020B0604020202020204" pitchFamily="34" charset="0"/>
              <a:buChar char="•"/>
            </a:pPr>
            <a:r>
              <a:rPr lang="en-US" b="0" i="0" dirty="0">
                <a:solidFill>
                  <a:srgbClr val="212121"/>
                </a:solidFill>
                <a:effectLst/>
                <a:latin typeface="open sans" panose="020B0606030504020204" pitchFamily="34" charset="0"/>
              </a:rPr>
              <a:t>D - Dependency Inversion Principle (DIP)</a:t>
            </a:r>
          </a:p>
        </p:txBody>
      </p:sp>
    </p:spTree>
    <p:extLst>
      <p:ext uri="{BB962C8B-B14F-4D97-AF65-F5344CB8AC3E}">
        <p14:creationId xmlns:p14="http://schemas.microsoft.com/office/powerpoint/2010/main" val="32105029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810D4-DEAF-D7F7-61FE-6700B925602E}"/>
              </a:ext>
            </a:extLst>
          </p:cNvPr>
          <p:cNvSpPr>
            <a:spLocks noGrp="1"/>
          </p:cNvSpPr>
          <p:nvPr>
            <p:ph type="title"/>
          </p:nvPr>
        </p:nvSpPr>
        <p:spPr/>
        <p:txBody>
          <a:bodyPr/>
          <a:lstStyle/>
          <a:p>
            <a:r>
              <a:rPr lang="en-US" dirty="0"/>
              <a:t>ISP Example</a:t>
            </a:r>
            <a:endParaRPr lang="en-IN" dirty="0"/>
          </a:p>
        </p:txBody>
      </p:sp>
      <p:sp>
        <p:nvSpPr>
          <p:cNvPr id="3" name="Content Placeholder 2">
            <a:extLst>
              <a:ext uri="{FF2B5EF4-FFF2-40B4-BE49-F238E27FC236}">
                <a16:creationId xmlns:a16="http://schemas.microsoft.com/office/drawing/2014/main" id="{9C37DFE3-0755-1F8F-1BE0-8C547C2881E2}"/>
              </a:ext>
            </a:extLst>
          </p:cNvPr>
          <p:cNvSpPr>
            <a:spLocks noGrp="1"/>
          </p:cNvSpPr>
          <p:nvPr>
            <p:ph idx="1"/>
          </p:nvPr>
        </p:nvSpPr>
        <p:spPr/>
        <p:txBody>
          <a:bodyPr>
            <a:normAutofit/>
          </a:bodyPr>
          <a:lstStyle/>
          <a:p>
            <a:pPr marL="0" indent="0">
              <a:spcBef>
                <a:spcPts val="0"/>
              </a:spcBef>
              <a:buNone/>
            </a:pPr>
            <a:r>
              <a:rPr lang="en-IN" sz="1800" dirty="0">
                <a:solidFill>
                  <a:srgbClr val="000000"/>
                </a:solidFill>
              </a:rPr>
              <a:t> </a:t>
            </a:r>
            <a:r>
              <a:rPr lang="en-IN" sz="1800" dirty="0">
                <a:solidFill>
                  <a:srgbClr val="0000FF"/>
                </a:solidFill>
              </a:rPr>
              <a:t>interface</a:t>
            </a:r>
            <a:r>
              <a:rPr lang="en-IN" sz="1800" dirty="0">
                <a:solidFill>
                  <a:srgbClr val="000000"/>
                </a:solidFill>
              </a:rPr>
              <a:t> </a:t>
            </a:r>
            <a:r>
              <a:rPr lang="en-IN" sz="1800" dirty="0" err="1">
                <a:solidFill>
                  <a:srgbClr val="2B91AF"/>
                </a:solidFill>
              </a:rPr>
              <a:t>IPrintScanContent</a:t>
            </a:r>
            <a:endParaRPr lang="en-IN" sz="1800" dirty="0">
              <a:solidFill>
                <a:srgbClr val="000000"/>
              </a:solidFill>
            </a:endParaRPr>
          </a:p>
          <a:p>
            <a:pPr marL="0" indent="0">
              <a:spcBef>
                <a:spcPts val="0"/>
              </a:spcBef>
              <a:buNone/>
            </a:pPr>
            <a:r>
              <a:rPr lang="en-IN" sz="1800" dirty="0">
                <a:solidFill>
                  <a:srgbClr val="000000"/>
                </a:solidFill>
              </a:rPr>
              <a:t> {</a:t>
            </a:r>
          </a:p>
          <a:p>
            <a:pPr marL="0" indent="0">
              <a:spcBef>
                <a:spcPts val="0"/>
              </a:spcBef>
              <a:buNone/>
            </a:pPr>
            <a:r>
              <a:rPr lang="en-IN" sz="1800" dirty="0">
                <a:solidFill>
                  <a:srgbClr val="000000"/>
                </a:solidFill>
              </a:rPr>
              <a:t>        </a:t>
            </a:r>
            <a:r>
              <a:rPr lang="en-IN" sz="1800" dirty="0">
                <a:solidFill>
                  <a:srgbClr val="0000FF"/>
                </a:solidFill>
              </a:rPr>
              <a:t>bool</a:t>
            </a:r>
            <a:r>
              <a:rPr lang="en-IN" sz="1800" dirty="0">
                <a:solidFill>
                  <a:srgbClr val="000000"/>
                </a:solidFill>
              </a:rPr>
              <a:t> </a:t>
            </a:r>
            <a:r>
              <a:rPr lang="en-IN" sz="1800" dirty="0" err="1">
                <a:solidFill>
                  <a:srgbClr val="000000"/>
                </a:solidFill>
              </a:rPr>
              <a:t>PrintContent</a:t>
            </a:r>
            <a:r>
              <a:rPr lang="en-IN" sz="1800" dirty="0">
                <a:solidFill>
                  <a:srgbClr val="000000"/>
                </a:solidFill>
              </a:rPr>
              <a:t>(</a:t>
            </a:r>
            <a:r>
              <a:rPr lang="en-IN" sz="1800" dirty="0">
                <a:solidFill>
                  <a:srgbClr val="0000FF"/>
                </a:solidFill>
              </a:rPr>
              <a:t>string</a:t>
            </a:r>
            <a:r>
              <a:rPr lang="en-IN" sz="1800" dirty="0">
                <a:solidFill>
                  <a:srgbClr val="000000"/>
                </a:solidFill>
              </a:rPr>
              <a:t> content);</a:t>
            </a:r>
          </a:p>
          <a:p>
            <a:pPr marL="0" indent="0">
              <a:spcBef>
                <a:spcPts val="0"/>
              </a:spcBef>
              <a:buNone/>
            </a:pPr>
            <a:r>
              <a:rPr lang="en-IN" sz="1800" dirty="0">
                <a:solidFill>
                  <a:srgbClr val="000000"/>
                </a:solidFill>
              </a:rPr>
              <a:t>        </a:t>
            </a:r>
            <a:r>
              <a:rPr lang="en-IN" sz="1800" dirty="0">
                <a:solidFill>
                  <a:srgbClr val="0000FF"/>
                </a:solidFill>
              </a:rPr>
              <a:t>bool</a:t>
            </a:r>
            <a:r>
              <a:rPr lang="en-IN" sz="1800" dirty="0">
                <a:solidFill>
                  <a:srgbClr val="000000"/>
                </a:solidFill>
              </a:rPr>
              <a:t> </a:t>
            </a:r>
            <a:r>
              <a:rPr lang="en-IN" sz="1800" dirty="0" err="1">
                <a:solidFill>
                  <a:srgbClr val="000000"/>
                </a:solidFill>
              </a:rPr>
              <a:t>ScanContent</a:t>
            </a:r>
            <a:r>
              <a:rPr lang="en-IN" sz="1800" dirty="0">
                <a:solidFill>
                  <a:srgbClr val="000000"/>
                </a:solidFill>
              </a:rPr>
              <a:t>(</a:t>
            </a:r>
            <a:r>
              <a:rPr lang="en-IN" sz="1800" dirty="0">
                <a:solidFill>
                  <a:srgbClr val="0000FF"/>
                </a:solidFill>
              </a:rPr>
              <a:t>string</a:t>
            </a:r>
            <a:r>
              <a:rPr lang="en-IN" sz="1800" dirty="0">
                <a:solidFill>
                  <a:srgbClr val="000000"/>
                </a:solidFill>
              </a:rPr>
              <a:t> content);</a:t>
            </a:r>
          </a:p>
          <a:p>
            <a:pPr marL="0" indent="0">
              <a:spcBef>
                <a:spcPts val="0"/>
              </a:spcBef>
              <a:buNone/>
            </a:pPr>
            <a:r>
              <a:rPr lang="en-IN" sz="1800" dirty="0">
                <a:solidFill>
                  <a:srgbClr val="000000"/>
                </a:solidFill>
              </a:rPr>
              <a:t>        </a:t>
            </a:r>
            <a:r>
              <a:rPr lang="en-IN" sz="1800" dirty="0">
                <a:solidFill>
                  <a:srgbClr val="0000FF"/>
                </a:solidFill>
              </a:rPr>
              <a:t>bool</a:t>
            </a:r>
            <a:r>
              <a:rPr lang="en-IN" sz="1800" dirty="0">
                <a:solidFill>
                  <a:srgbClr val="000000"/>
                </a:solidFill>
              </a:rPr>
              <a:t> </a:t>
            </a:r>
            <a:r>
              <a:rPr lang="en-IN" sz="1800" dirty="0" err="1">
                <a:solidFill>
                  <a:srgbClr val="000000"/>
                </a:solidFill>
              </a:rPr>
              <a:t>PhotoCopyContent</a:t>
            </a:r>
            <a:r>
              <a:rPr lang="en-IN" sz="1800" dirty="0">
                <a:solidFill>
                  <a:srgbClr val="000000"/>
                </a:solidFill>
              </a:rPr>
              <a:t>(</a:t>
            </a:r>
            <a:r>
              <a:rPr lang="en-IN" sz="1800" dirty="0">
                <a:solidFill>
                  <a:srgbClr val="0000FF"/>
                </a:solidFill>
              </a:rPr>
              <a:t>string</a:t>
            </a:r>
            <a:r>
              <a:rPr lang="en-IN" sz="1800" dirty="0">
                <a:solidFill>
                  <a:srgbClr val="000000"/>
                </a:solidFill>
              </a:rPr>
              <a:t> content);</a:t>
            </a:r>
          </a:p>
          <a:p>
            <a:pPr marL="0" indent="0">
              <a:spcBef>
                <a:spcPts val="0"/>
              </a:spcBef>
              <a:buNone/>
            </a:pPr>
            <a:r>
              <a:rPr lang="en-IN" sz="1800" dirty="0">
                <a:solidFill>
                  <a:srgbClr val="000000"/>
                </a:solidFill>
              </a:rPr>
              <a:t>    }</a:t>
            </a:r>
          </a:p>
          <a:p>
            <a:pPr marL="0" indent="0">
              <a:spcBef>
                <a:spcPts val="0"/>
              </a:spcBef>
              <a:buNone/>
            </a:pPr>
            <a:endParaRPr lang="en-IN" sz="1800" dirty="0">
              <a:solidFill>
                <a:srgbClr val="000000"/>
              </a:solidFill>
            </a:endParaRPr>
          </a:p>
          <a:p>
            <a:pPr marL="0" indent="0">
              <a:spcBef>
                <a:spcPts val="0"/>
              </a:spcBef>
              <a:buNone/>
            </a:pPr>
            <a:r>
              <a:rPr lang="en-IN" sz="1800" dirty="0">
                <a:solidFill>
                  <a:srgbClr val="000000"/>
                </a:solidFill>
              </a:rPr>
              <a:t>    </a:t>
            </a:r>
            <a:r>
              <a:rPr lang="en-IN" sz="1800" dirty="0">
                <a:solidFill>
                  <a:srgbClr val="0000FF"/>
                </a:solidFill>
              </a:rPr>
              <a:t>interface</a:t>
            </a:r>
            <a:r>
              <a:rPr lang="en-IN" sz="1800" dirty="0">
                <a:solidFill>
                  <a:srgbClr val="000000"/>
                </a:solidFill>
              </a:rPr>
              <a:t> </a:t>
            </a:r>
            <a:r>
              <a:rPr lang="en-IN" sz="1800" dirty="0" err="1">
                <a:solidFill>
                  <a:srgbClr val="2B91AF"/>
                </a:solidFill>
              </a:rPr>
              <a:t>IFaxContent</a:t>
            </a:r>
            <a:endParaRPr lang="en-IN" sz="1800" dirty="0">
              <a:solidFill>
                <a:srgbClr val="000000"/>
              </a:solidFill>
            </a:endParaRPr>
          </a:p>
          <a:p>
            <a:pPr marL="0" indent="0">
              <a:spcBef>
                <a:spcPts val="0"/>
              </a:spcBef>
              <a:buNone/>
            </a:pPr>
            <a:r>
              <a:rPr lang="en-IN" sz="1800" dirty="0">
                <a:solidFill>
                  <a:srgbClr val="000000"/>
                </a:solidFill>
              </a:rPr>
              <a:t>    {</a:t>
            </a:r>
          </a:p>
          <a:p>
            <a:pPr marL="0" indent="0">
              <a:spcBef>
                <a:spcPts val="0"/>
              </a:spcBef>
              <a:buNone/>
            </a:pPr>
            <a:r>
              <a:rPr lang="en-IN" sz="1800" dirty="0">
                <a:solidFill>
                  <a:srgbClr val="000000"/>
                </a:solidFill>
              </a:rPr>
              <a:t>        </a:t>
            </a:r>
            <a:r>
              <a:rPr lang="en-IN" sz="1800" dirty="0">
                <a:solidFill>
                  <a:srgbClr val="0000FF"/>
                </a:solidFill>
              </a:rPr>
              <a:t>bool</a:t>
            </a:r>
            <a:r>
              <a:rPr lang="en-IN" sz="1800" dirty="0">
                <a:solidFill>
                  <a:srgbClr val="000000"/>
                </a:solidFill>
              </a:rPr>
              <a:t> </a:t>
            </a:r>
            <a:r>
              <a:rPr lang="en-IN" sz="1800" dirty="0" err="1">
                <a:solidFill>
                  <a:srgbClr val="000000"/>
                </a:solidFill>
              </a:rPr>
              <a:t>FaxContent</a:t>
            </a:r>
            <a:r>
              <a:rPr lang="en-IN" sz="1800" dirty="0">
                <a:solidFill>
                  <a:srgbClr val="000000"/>
                </a:solidFill>
              </a:rPr>
              <a:t>(</a:t>
            </a:r>
            <a:r>
              <a:rPr lang="en-IN" sz="1800" dirty="0">
                <a:solidFill>
                  <a:srgbClr val="0000FF"/>
                </a:solidFill>
              </a:rPr>
              <a:t>string</a:t>
            </a:r>
            <a:r>
              <a:rPr lang="en-IN" sz="1800" dirty="0">
                <a:solidFill>
                  <a:srgbClr val="000000"/>
                </a:solidFill>
              </a:rPr>
              <a:t> content);</a:t>
            </a:r>
          </a:p>
          <a:p>
            <a:pPr marL="0" indent="0">
              <a:spcBef>
                <a:spcPts val="0"/>
              </a:spcBef>
              <a:buNone/>
            </a:pPr>
            <a:r>
              <a:rPr lang="en-IN" sz="1800" dirty="0">
                <a:solidFill>
                  <a:srgbClr val="000000"/>
                </a:solidFill>
              </a:rPr>
              <a:t>    }</a:t>
            </a:r>
          </a:p>
          <a:p>
            <a:pPr marL="0" indent="0">
              <a:spcBef>
                <a:spcPts val="0"/>
              </a:spcBef>
              <a:buNone/>
            </a:pPr>
            <a:endParaRPr lang="en-IN" sz="1800" dirty="0">
              <a:solidFill>
                <a:srgbClr val="000000"/>
              </a:solidFill>
            </a:endParaRPr>
          </a:p>
          <a:p>
            <a:pPr marL="0" indent="0">
              <a:spcBef>
                <a:spcPts val="0"/>
              </a:spcBef>
              <a:buNone/>
            </a:pPr>
            <a:r>
              <a:rPr lang="en-IN" sz="1800" dirty="0">
                <a:solidFill>
                  <a:srgbClr val="000000"/>
                </a:solidFill>
              </a:rPr>
              <a:t>    </a:t>
            </a:r>
            <a:r>
              <a:rPr lang="en-IN" sz="1800" dirty="0">
                <a:solidFill>
                  <a:srgbClr val="0000FF"/>
                </a:solidFill>
              </a:rPr>
              <a:t>interface</a:t>
            </a:r>
            <a:r>
              <a:rPr lang="en-IN" sz="1800" dirty="0">
                <a:solidFill>
                  <a:srgbClr val="000000"/>
                </a:solidFill>
              </a:rPr>
              <a:t> </a:t>
            </a:r>
            <a:r>
              <a:rPr lang="en-IN" sz="1800" dirty="0" err="1">
                <a:solidFill>
                  <a:srgbClr val="2B91AF"/>
                </a:solidFill>
              </a:rPr>
              <a:t>IPrintDuplex</a:t>
            </a:r>
            <a:endParaRPr lang="en-IN" sz="1800" dirty="0">
              <a:solidFill>
                <a:srgbClr val="000000"/>
              </a:solidFill>
            </a:endParaRPr>
          </a:p>
          <a:p>
            <a:pPr marL="0" indent="0">
              <a:spcBef>
                <a:spcPts val="0"/>
              </a:spcBef>
              <a:buNone/>
            </a:pPr>
            <a:r>
              <a:rPr lang="en-IN" sz="1800" dirty="0">
                <a:solidFill>
                  <a:srgbClr val="000000"/>
                </a:solidFill>
              </a:rPr>
              <a:t>    {</a:t>
            </a:r>
          </a:p>
          <a:p>
            <a:pPr marL="0" indent="0">
              <a:spcBef>
                <a:spcPts val="0"/>
              </a:spcBef>
              <a:buNone/>
            </a:pPr>
            <a:r>
              <a:rPr lang="en-IN" sz="1800" dirty="0">
                <a:solidFill>
                  <a:srgbClr val="000000"/>
                </a:solidFill>
              </a:rPr>
              <a:t>        </a:t>
            </a:r>
            <a:r>
              <a:rPr lang="en-IN" sz="1800" dirty="0">
                <a:solidFill>
                  <a:srgbClr val="0000FF"/>
                </a:solidFill>
              </a:rPr>
              <a:t>bool</a:t>
            </a:r>
            <a:r>
              <a:rPr lang="en-IN" sz="1800" dirty="0">
                <a:solidFill>
                  <a:srgbClr val="000000"/>
                </a:solidFill>
              </a:rPr>
              <a:t> </a:t>
            </a:r>
            <a:r>
              <a:rPr lang="en-IN" sz="1800" dirty="0" err="1">
                <a:solidFill>
                  <a:srgbClr val="000000"/>
                </a:solidFill>
              </a:rPr>
              <a:t>PrintDuplexContent</a:t>
            </a:r>
            <a:r>
              <a:rPr lang="en-IN" sz="1800" dirty="0">
                <a:solidFill>
                  <a:srgbClr val="000000"/>
                </a:solidFill>
              </a:rPr>
              <a:t>(</a:t>
            </a:r>
            <a:r>
              <a:rPr lang="en-IN" sz="1800" dirty="0">
                <a:solidFill>
                  <a:srgbClr val="0000FF"/>
                </a:solidFill>
              </a:rPr>
              <a:t>string</a:t>
            </a:r>
            <a:r>
              <a:rPr lang="en-IN" sz="1800" dirty="0">
                <a:solidFill>
                  <a:srgbClr val="000000"/>
                </a:solidFill>
              </a:rPr>
              <a:t> content);</a:t>
            </a:r>
          </a:p>
          <a:p>
            <a:pPr marL="0" indent="0">
              <a:spcBef>
                <a:spcPts val="0"/>
              </a:spcBef>
              <a:buNone/>
            </a:pPr>
            <a:r>
              <a:rPr lang="en-IN" sz="1800" dirty="0">
                <a:solidFill>
                  <a:srgbClr val="000000"/>
                </a:solidFill>
              </a:rPr>
              <a:t>    }</a:t>
            </a:r>
            <a:endParaRPr lang="en-IN" dirty="0"/>
          </a:p>
        </p:txBody>
      </p:sp>
    </p:spTree>
    <p:extLst>
      <p:ext uri="{BB962C8B-B14F-4D97-AF65-F5344CB8AC3E}">
        <p14:creationId xmlns:p14="http://schemas.microsoft.com/office/powerpoint/2010/main" val="16008210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FB102-A2B3-0760-DD1A-F1ABDCC1B382}"/>
              </a:ext>
            </a:extLst>
          </p:cNvPr>
          <p:cNvSpPr>
            <a:spLocks noGrp="1"/>
          </p:cNvSpPr>
          <p:nvPr>
            <p:ph type="title"/>
          </p:nvPr>
        </p:nvSpPr>
        <p:spPr/>
        <p:txBody>
          <a:bodyPr/>
          <a:lstStyle/>
          <a:p>
            <a:r>
              <a:rPr lang="en-US" b="0" i="0" dirty="0">
                <a:solidFill>
                  <a:srgbClr val="212121"/>
                </a:solidFill>
                <a:effectLst/>
                <a:latin typeface="open sans" panose="020B0606030504020204" pitchFamily="34" charset="0"/>
              </a:rPr>
              <a:t>Dependency Inversion Principle (DIP)</a:t>
            </a:r>
            <a:endParaRPr lang="en-IN" dirty="0"/>
          </a:p>
        </p:txBody>
      </p:sp>
      <p:sp>
        <p:nvSpPr>
          <p:cNvPr id="3" name="Content Placeholder 2">
            <a:extLst>
              <a:ext uri="{FF2B5EF4-FFF2-40B4-BE49-F238E27FC236}">
                <a16:creationId xmlns:a16="http://schemas.microsoft.com/office/drawing/2014/main" id="{3D89FF75-E197-F5AE-68D7-D5D9F32B2093}"/>
              </a:ext>
            </a:extLst>
          </p:cNvPr>
          <p:cNvSpPr>
            <a:spLocks noGrp="1"/>
          </p:cNvSpPr>
          <p:nvPr>
            <p:ph idx="1"/>
          </p:nvPr>
        </p:nvSpPr>
        <p:spPr/>
        <p:txBody>
          <a:bodyPr>
            <a:normAutofit fontScale="92500"/>
          </a:bodyPr>
          <a:lstStyle/>
          <a:p>
            <a:r>
              <a:rPr lang="en-US" b="0" i="0" dirty="0">
                <a:solidFill>
                  <a:srgbClr val="131313"/>
                </a:solidFill>
                <a:effectLst/>
                <a:latin typeface="Roboto" panose="02000000000000000000" pitchFamily="2" charset="0"/>
              </a:rPr>
              <a:t>High-level modules should not depend on low level modules. Both should depend on abstraction.</a:t>
            </a:r>
          </a:p>
          <a:p>
            <a:r>
              <a:rPr lang="en-US" b="0" i="0" dirty="0">
                <a:solidFill>
                  <a:srgbClr val="131313"/>
                </a:solidFill>
                <a:effectLst/>
                <a:latin typeface="Roboto" panose="02000000000000000000" pitchFamily="2" charset="0"/>
              </a:rPr>
              <a:t>Abstractions should not depend on details. Details should depend on abstractions.</a:t>
            </a:r>
          </a:p>
          <a:p>
            <a:r>
              <a:rPr lang="en-US" b="0" i="0" dirty="0">
                <a:solidFill>
                  <a:srgbClr val="131313"/>
                </a:solidFill>
                <a:effectLst/>
                <a:latin typeface="Roboto" panose="02000000000000000000" pitchFamily="2" charset="0"/>
              </a:rPr>
              <a:t>One should “depend upon abstractions, [not] concretions" </a:t>
            </a:r>
          </a:p>
          <a:p>
            <a:r>
              <a:rPr lang="en-US" b="0" i="0" dirty="0">
                <a:solidFill>
                  <a:srgbClr val="131313"/>
                </a:solidFill>
                <a:effectLst/>
                <a:latin typeface="Roboto" panose="02000000000000000000" pitchFamily="2" charset="0"/>
              </a:rPr>
              <a:t>Abstractions should not depend on the details whereas the details should depend on abstractions.</a:t>
            </a:r>
          </a:p>
          <a:p>
            <a:r>
              <a:rPr lang="en-US" b="0" i="0" dirty="0">
                <a:solidFill>
                  <a:srgbClr val="333333"/>
                </a:solidFill>
                <a:effectLst/>
                <a:latin typeface="arial" panose="020B0604020202020204" pitchFamily="34" charset="0"/>
              </a:rPr>
              <a:t>To simplify this we can state that while designing the interaction between a high-level module and a low-level one, the interaction should be thought of as an abstract interaction between them. </a:t>
            </a:r>
            <a:endParaRPr lang="en-IN" dirty="0"/>
          </a:p>
        </p:txBody>
      </p:sp>
    </p:spTree>
    <p:extLst>
      <p:ext uri="{BB962C8B-B14F-4D97-AF65-F5344CB8AC3E}">
        <p14:creationId xmlns:p14="http://schemas.microsoft.com/office/powerpoint/2010/main" val="17497499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1422F-B175-893C-B432-24E844689C16}"/>
              </a:ext>
            </a:extLst>
          </p:cNvPr>
          <p:cNvSpPr>
            <a:spLocks noGrp="1"/>
          </p:cNvSpPr>
          <p:nvPr>
            <p:ph type="title"/>
          </p:nvPr>
        </p:nvSpPr>
        <p:spPr/>
        <p:txBody>
          <a:bodyPr/>
          <a:lstStyle/>
          <a:p>
            <a:r>
              <a:rPr lang="en-US" dirty="0"/>
              <a:t>DIP Implementation Guideline</a:t>
            </a:r>
            <a:endParaRPr lang="en-IN" dirty="0"/>
          </a:p>
        </p:txBody>
      </p:sp>
      <p:sp>
        <p:nvSpPr>
          <p:cNvPr id="3" name="Content Placeholder 2">
            <a:extLst>
              <a:ext uri="{FF2B5EF4-FFF2-40B4-BE49-F238E27FC236}">
                <a16:creationId xmlns:a16="http://schemas.microsoft.com/office/drawing/2014/main" id="{694C91B3-1AA2-4DD5-BF52-90416F4777B3}"/>
              </a:ext>
            </a:extLst>
          </p:cNvPr>
          <p:cNvSpPr>
            <a:spLocks noGrp="1"/>
          </p:cNvSpPr>
          <p:nvPr>
            <p:ph idx="1"/>
          </p:nvPr>
        </p:nvSpPr>
        <p:spPr/>
        <p:txBody>
          <a:bodyPr/>
          <a:lstStyle/>
          <a:p>
            <a:pPr algn="l">
              <a:buFont typeface="Arial" panose="020B0604020202020204" pitchFamily="34" charset="0"/>
              <a:buChar char="•"/>
            </a:pPr>
            <a:r>
              <a:rPr lang="en-US" b="1" i="0" dirty="0">
                <a:solidFill>
                  <a:srgbClr val="0F172A"/>
                </a:solidFill>
                <a:effectLst/>
              </a:rPr>
              <a:t>Interfaces over implementation</a:t>
            </a:r>
            <a:r>
              <a:rPr lang="en-US" b="0" i="0" dirty="0">
                <a:solidFill>
                  <a:srgbClr val="0F172A"/>
                </a:solidFill>
                <a:effectLst/>
              </a:rPr>
              <a:t>: Depend on Interfaces rather than concrete implementations. This allows for interchangeable dependencies</a:t>
            </a:r>
          </a:p>
          <a:p>
            <a:pPr algn="l">
              <a:buFont typeface="Arial" panose="020B0604020202020204" pitchFamily="34" charset="0"/>
              <a:buChar char="•"/>
            </a:pPr>
            <a:r>
              <a:rPr lang="en-US" b="1" i="0" dirty="0">
                <a:solidFill>
                  <a:srgbClr val="0F172A"/>
                </a:solidFill>
                <a:effectLst/>
              </a:rPr>
              <a:t>Dependency Injection</a:t>
            </a:r>
            <a:r>
              <a:rPr lang="en-US" b="0" i="0" dirty="0">
                <a:solidFill>
                  <a:srgbClr val="0F172A"/>
                </a:solidFill>
                <a:effectLst/>
              </a:rPr>
              <a:t>: Instead of directly creating and managing dependencies within a class, inject them from external sources.</a:t>
            </a:r>
          </a:p>
          <a:p>
            <a:pPr algn="l">
              <a:buFont typeface="Arial" panose="020B0604020202020204" pitchFamily="34" charset="0"/>
              <a:buChar char="•"/>
            </a:pPr>
            <a:r>
              <a:rPr lang="en-US" b="1" i="0" dirty="0">
                <a:solidFill>
                  <a:srgbClr val="0F172A"/>
                </a:solidFill>
                <a:effectLst/>
              </a:rPr>
              <a:t>Use Interfaces or Abstract Classes</a:t>
            </a:r>
            <a:r>
              <a:rPr lang="en-US" b="0" i="0" dirty="0">
                <a:solidFill>
                  <a:srgbClr val="0F172A"/>
                </a:solidFill>
                <a:effectLst/>
              </a:rPr>
              <a:t>: Define abstractions for dependencies, and have classes depend on these interfaces or abstract classes rather than concrete implementations. </a:t>
            </a:r>
          </a:p>
        </p:txBody>
      </p:sp>
    </p:spTree>
    <p:extLst>
      <p:ext uri="{BB962C8B-B14F-4D97-AF65-F5344CB8AC3E}">
        <p14:creationId xmlns:p14="http://schemas.microsoft.com/office/powerpoint/2010/main" val="27730691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3C09A-9897-4FB5-6312-7283EDC0D6C3}"/>
              </a:ext>
            </a:extLst>
          </p:cNvPr>
          <p:cNvSpPr>
            <a:spLocks noGrp="1"/>
          </p:cNvSpPr>
          <p:nvPr>
            <p:ph type="title"/>
          </p:nvPr>
        </p:nvSpPr>
        <p:spPr/>
        <p:txBody>
          <a:bodyPr/>
          <a:lstStyle/>
          <a:p>
            <a:r>
              <a:rPr lang="en-US" b="0" i="0" dirty="0">
                <a:solidFill>
                  <a:srgbClr val="212121"/>
                </a:solidFill>
                <a:effectLst/>
                <a:latin typeface="open sans" panose="020B0606030504020204" pitchFamily="34" charset="0"/>
              </a:rPr>
              <a:t>Dependency Inversion Principle (DIP)</a:t>
            </a:r>
            <a:endParaRPr lang="en-IN" dirty="0"/>
          </a:p>
        </p:txBody>
      </p:sp>
      <p:pic>
        <p:nvPicPr>
          <p:cNvPr id="5" name="Content Placeholder 4">
            <a:extLst>
              <a:ext uri="{FF2B5EF4-FFF2-40B4-BE49-F238E27FC236}">
                <a16:creationId xmlns:a16="http://schemas.microsoft.com/office/drawing/2014/main" id="{A82B261B-A641-668B-D85E-F40618E1C8BF}"/>
              </a:ext>
            </a:extLst>
          </p:cNvPr>
          <p:cNvPicPr>
            <a:picLocks noGrp="1" noChangeAspect="1"/>
          </p:cNvPicPr>
          <p:nvPr>
            <p:ph idx="1"/>
          </p:nvPr>
        </p:nvPicPr>
        <p:blipFill>
          <a:blip r:embed="rId2"/>
          <a:stretch>
            <a:fillRect/>
          </a:stretch>
        </p:blipFill>
        <p:spPr>
          <a:xfrm>
            <a:off x="838200" y="1885944"/>
            <a:ext cx="8255001" cy="4657265"/>
          </a:xfrm>
        </p:spPr>
      </p:pic>
    </p:spTree>
    <p:extLst>
      <p:ext uri="{BB962C8B-B14F-4D97-AF65-F5344CB8AC3E}">
        <p14:creationId xmlns:p14="http://schemas.microsoft.com/office/powerpoint/2010/main" val="24642166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2B101-DC49-21B4-3A6C-DC2D34144F35}"/>
              </a:ext>
            </a:extLst>
          </p:cNvPr>
          <p:cNvSpPr>
            <a:spLocks noGrp="1"/>
          </p:cNvSpPr>
          <p:nvPr>
            <p:ph type="title"/>
          </p:nvPr>
        </p:nvSpPr>
        <p:spPr/>
        <p:txBody>
          <a:bodyPr/>
          <a:lstStyle/>
          <a:p>
            <a:r>
              <a:rPr lang="en-US" b="0" i="0" dirty="0">
                <a:solidFill>
                  <a:srgbClr val="212121"/>
                </a:solidFill>
                <a:effectLst/>
                <a:latin typeface="open sans" panose="020B0606030504020204" pitchFamily="34" charset="0"/>
              </a:rPr>
              <a:t>Dependency Inversion Principle (DIP)</a:t>
            </a:r>
            <a:endParaRPr lang="en-IN" dirty="0"/>
          </a:p>
        </p:txBody>
      </p:sp>
      <p:pic>
        <p:nvPicPr>
          <p:cNvPr id="5" name="Content Placeholder 4">
            <a:extLst>
              <a:ext uri="{FF2B5EF4-FFF2-40B4-BE49-F238E27FC236}">
                <a16:creationId xmlns:a16="http://schemas.microsoft.com/office/drawing/2014/main" id="{D89E173B-DB6A-4871-C0A4-3C591DF68FAA}"/>
              </a:ext>
            </a:extLst>
          </p:cNvPr>
          <p:cNvPicPr>
            <a:picLocks noGrp="1" noChangeAspect="1"/>
          </p:cNvPicPr>
          <p:nvPr>
            <p:ph idx="1"/>
          </p:nvPr>
        </p:nvPicPr>
        <p:blipFill>
          <a:blip r:embed="rId2"/>
          <a:stretch>
            <a:fillRect/>
          </a:stretch>
        </p:blipFill>
        <p:spPr>
          <a:xfrm>
            <a:off x="838200" y="1834013"/>
            <a:ext cx="8722056" cy="4776511"/>
          </a:xfrm>
        </p:spPr>
      </p:pic>
    </p:spTree>
    <p:extLst>
      <p:ext uri="{BB962C8B-B14F-4D97-AF65-F5344CB8AC3E}">
        <p14:creationId xmlns:p14="http://schemas.microsoft.com/office/powerpoint/2010/main" val="39213715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798E7-3667-8515-FDB9-24C04525FB17}"/>
              </a:ext>
            </a:extLst>
          </p:cNvPr>
          <p:cNvSpPr>
            <a:spLocks noGrp="1"/>
          </p:cNvSpPr>
          <p:nvPr>
            <p:ph type="title"/>
          </p:nvPr>
        </p:nvSpPr>
        <p:spPr/>
        <p:txBody>
          <a:bodyPr/>
          <a:lstStyle/>
          <a:p>
            <a:r>
              <a:rPr lang="en-US" dirty="0"/>
              <a:t>DIP Example</a:t>
            </a:r>
            <a:endParaRPr lang="en-IN" dirty="0"/>
          </a:p>
        </p:txBody>
      </p:sp>
      <p:pic>
        <p:nvPicPr>
          <p:cNvPr id="5" name="Content Placeholder 4">
            <a:extLst>
              <a:ext uri="{FF2B5EF4-FFF2-40B4-BE49-F238E27FC236}">
                <a16:creationId xmlns:a16="http://schemas.microsoft.com/office/drawing/2014/main" id="{2B8A8CC7-0E7F-D0FB-D115-7E1268792C53}"/>
              </a:ext>
            </a:extLst>
          </p:cNvPr>
          <p:cNvPicPr>
            <a:picLocks noGrp="1" noChangeAspect="1"/>
          </p:cNvPicPr>
          <p:nvPr>
            <p:ph idx="1"/>
          </p:nvPr>
        </p:nvPicPr>
        <p:blipFill>
          <a:blip r:embed="rId2"/>
          <a:stretch>
            <a:fillRect/>
          </a:stretch>
        </p:blipFill>
        <p:spPr>
          <a:xfrm>
            <a:off x="838201" y="1825624"/>
            <a:ext cx="7324287" cy="4681253"/>
          </a:xfrm>
        </p:spPr>
      </p:pic>
    </p:spTree>
    <p:extLst>
      <p:ext uri="{BB962C8B-B14F-4D97-AF65-F5344CB8AC3E}">
        <p14:creationId xmlns:p14="http://schemas.microsoft.com/office/powerpoint/2010/main" val="37946607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1E98C-345D-6738-BC57-D1350F8F65A2}"/>
              </a:ext>
            </a:extLst>
          </p:cNvPr>
          <p:cNvSpPr>
            <a:spLocks noGrp="1"/>
          </p:cNvSpPr>
          <p:nvPr>
            <p:ph type="title"/>
          </p:nvPr>
        </p:nvSpPr>
        <p:spPr/>
        <p:txBody>
          <a:bodyPr/>
          <a:lstStyle/>
          <a:p>
            <a:r>
              <a:rPr lang="en-US" dirty="0"/>
              <a:t>DIP Example</a:t>
            </a:r>
            <a:endParaRPr lang="en-IN" dirty="0"/>
          </a:p>
        </p:txBody>
      </p:sp>
      <p:pic>
        <p:nvPicPr>
          <p:cNvPr id="5" name="Content Placeholder 4">
            <a:extLst>
              <a:ext uri="{FF2B5EF4-FFF2-40B4-BE49-F238E27FC236}">
                <a16:creationId xmlns:a16="http://schemas.microsoft.com/office/drawing/2014/main" id="{08730160-4D87-E956-123C-BECF77DB1006}"/>
              </a:ext>
            </a:extLst>
          </p:cNvPr>
          <p:cNvPicPr>
            <a:picLocks noGrp="1" noChangeAspect="1"/>
          </p:cNvPicPr>
          <p:nvPr>
            <p:ph idx="1"/>
          </p:nvPr>
        </p:nvPicPr>
        <p:blipFill>
          <a:blip r:embed="rId2"/>
          <a:stretch>
            <a:fillRect/>
          </a:stretch>
        </p:blipFill>
        <p:spPr>
          <a:xfrm>
            <a:off x="838200" y="1875959"/>
            <a:ext cx="8435552" cy="4616916"/>
          </a:xfrm>
        </p:spPr>
      </p:pic>
    </p:spTree>
    <p:extLst>
      <p:ext uri="{BB962C8B-B14F-4D97-AF65-F5344CB8AC3E}">
        <p14:creationId xmlns:p14="http://schemas.microsoft.com/office/powerpoint/2010/main" val="18500996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93E7D-A238-1736-C44B-04F6A2F0B25E}"/>
              </a:ext>
            </a:extLst>
          </p:cNvPr>
          <p:cNvSpPr>
            <a:spLocks noGrp="1"/>
          </p:cNvSpPr>
          <p:nvPr>
            <p:ph type="title"/>
          </p:nvPr>
        </p:nvSpPr>
        <p:spPr/>
        <p:txBody>
          <a:bodyPr/>
          <a:lstStyle/>
          <a:p>
            <a:r>
              <a:rPr lang="en-US" b="0" i="0" dirty="0">
                <a:solidFill>
                  <a:srgbClr val="212121"/>
                </a:solidFill>
                <a:effectLst/>
                <a:latin typeface="open sans" panose="020B0606030504020204" pitchFamily="34" charset="0"/>
              </a:rPr>
              <a:t>Dependency Inversion Principle (DIP)</a:t>
            </a:r>
            <a:endParaRPr lang="en-IN" dirty="0"/>
          </a:p>
        </p:txBody>
      </p:sp>
      <p:pic>
        <p:nvPicPr>
          <p:cNvPr id="5" name="Content Placeholder 4">
            <a:extLst>
              <a:ext uri="{FF2B5EF4-FFF2-40B4-BE49-F238E27FC236}">
                <a16:creationId xmlns:a16="http://schemas.microsoft.com/office/drawing/2014/main" id="{50986804-FBF2-CD4A-AE41-58BFCC465F37}"/>
              </a:ext>
            </a:extLst>
          </p:cNvPr>
          <p:cNvPicPr>
            <a:picLocks noGrp="1" noChangeAspect="1"/>
          </p:cNvPicPr>
          <p:nvPr>
            <p:ph idx="1"/>
          </p:nvPr>
        </p:nvPicPr>
        <p:blipFill>
          <a:blip r:embed="rId2"/>
          <a:stretch>
            <a:fillRect/>
          </a:stretch>
        </p:blipFill>
        <p:spPr>
          <a:xfrm>
            <a:off x="838200" y="1825623"/>
            <a:ext cx="8532508" cy="4667252"/>
          </a:xfrm>
        </p:spPr>
      </p:pic>
    </p:spTree>
    <p:extLst>
      <p:ext uri="{BB962C8B-B14F-4D97-AF65-F5344CB8AC3E}">
        <p14:creationId xmlns:p14="http://schemas.microsoft.com/office/powerpoint/2010/main" val="20376903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AA2BF-269C-1BB3-2B60-3085C281532C}"/>
              </a:ext>
            </a:extLst>
          </p:cNvPr>
          <p:cNvSpPr>
            <a:spLocks noGrp="1"/>
          </p:cNvSpPr>
          <p:nvPr>
            <p:ph type="title"/>
          </p:nvPr>
        </p:nvSpPr>
        <p:spPr/>
        <p:txBody>
          <a:bodyPr/>
          <a:lstStyle/>
          <a:p>
            <a:r>
              <a:rPr lang="en-US" dirty="0"/>
              <a:t>Dependency Inversion vs Dependency Injection</a:t>
            </a:r>
            <a:endParaRPr lang="en-IN" dirty="0"/>
          </a:p>
        </p:txBody>
      </p:sp>
      <p:sp>
        <p:nvSpPr>
          <p:cNvPr id="3" name="Content Placeholder 2">
            <a:extLst>
              <a:ext uri="{FF2B5EF4-FFF2-40B4-BE49-F238E27FC236}">
                <a16:creationId xmlns:a16="http://schemas.microsoft.com/office/drawing/2014/main" id="{34FF5D93-F83B-6977-37B6-F1B592591000}"/>
              </a:ext>
            </a:extLst>
          </p:cNvPr>
          <p:cNvSpPr>
            <a:spLocks noGrp="1"/>
          </p:cNvSpPr>
          <p:nvPr>
            <p:ph idx="1"/>
          </p:nvPr>
        </p:nvSpPr>
        <p:spPr/>
        <p:txBody>
          <a:bodyPr/>
          <a:lstStyle/>
          <a:p>
            <a:pPr algn="l"/>
            <a:r>
              <a:rPr lang="en-US" b="1" i="0" dirty="0">
                <a:solidFill>
                  <a:srgbClr val="242424"/>
                </a:solidFill>
                <a:effectLst/>
              </a:rPr>
              <a:t>Dependency Inversion</a:t>
            </a:r>
            <a:r>
              <a:rPr lang="en-US" b="0" i="0" dirty="0">
                <a:solidFill>
                  <a:srgbClr val="242424"/>
                </a:solidFill>
                <a:effectLst/>
              </a:rPr>
              <a:t> is a </a:t>
            </a:r>
            <a:r>
              <a:rPr lang="en-US" b="0" i="1" dirty="0">
                <a:solidFill>
                  <a:srgbClr val="242424"/>
                </a:solidFill>
                <a:effectLst/>
              </a:rPr>
              <a:t>design principle</a:t>
            </a:r>
            <a:r>
              <a:rPr lang="en-US" b="0" i="0" dirty="0">
                <a:solidFill>
                  <a:srgbClr val="242424"/>
                </a:solidFill>
                <a:effectLst/>
              </a:rPr>
              <a:t> that guides the structure of your code.</a:t>
            </a:r>
          </a:p>
          <a:p>
            <a:pPr algn="l"/>
            <a:r>
              <a:rPr lang="en-US" b="1" i="0" dirty="0">
                <a:solidFill>
                  <a:srgbClr val="242424"/>
                </a:solidFill>
                <a:effectLst/>
              </a:rPr>
              <a:t>Dependency Injection</a:t>
            </a:r>
            <a:r>
              <a:rPr lang="en-US" b="0" i="0" dirty="0">
                <a:solidFill>
                  <a:srgbClr val="242424"/>
                </a:solidFill>
                <a:effectLst/>
              </a:rPr>
              <a:t> is a </a:t>
            </a:r>
            <a:r>
              <a:rPr lang="en-US" b="0" i="1" dirty="0">
                <a:solidFill>
                  <a:srgbClr val="242424"/>
                </a:solidFill>
                <a:effectLst/>
              </a:rPr>
              <a:t>specific technique</a:t>
            </a:r>
            <a:r>
              <a:rPr lang="en-US" b="0" i="0" dirty="0">
                <a:solidFill>
                  <a:srgbClr val="242424"/>
                </a:solidFill>
                <a:effectLst/>
              </a:rPr>
              <a:t> to implement Dependency Inversion by injecting </a:t>
            </a:r>
            <a:r>
              <a:rPr lang="en-US" b="0" i="1" dirty="0">
                <a:solidFill>
                  <a:srgbClr val="242424"/>
                </a:solidFill>
                <a:effectLst/>
              </a:rPr>
              <a:t>dependencies from the outside rather than creating them internally.</a:t>
            </a:r>
            <a:endParaRPr lang="en-US" b="0" i="0" dirty="0">
              <a:solidFill>
                <a:srgbClr val="242424"/>
              </a:solidFill>
              <a:effectLst/>
            </a:endParaRPr>
          </a:p>
          <a:p>
            <a:pPr algn="l">
              <a:buFont typeface="Arial" panose="020B0604020202020204" pitchFamily="34" charset="0"/>
              <a:buChar char="•"/>
            </a:pPr>
            <a:r>
              <a:rPr lang="en-US" b="1" i="0" dirty="0">
                <a:solidFill>
                  <a:srgbClr val="242424"/>
                </a:solidFill>
                <a:effectLst/>
              </a:rPr>
              <a:t>Dependency Inversion</a:t>
            </a:r>
            <a:r>
              <a:rPr lang="en-US" b="0" i="0" dirty="0">
                <a:solidFill>
                  <a:srgbClr val="242424"/>
                </a:solidFill>
                <a:effectLst/>
              </a:rPr>
              <a:t> </a:t>
            </a:r>
            <a:r>
              <a:rPr lang="en-US" b="0" i="0" dirty="0">
                <a:solidFill>
                  <a:srgbClr val="212121"/>
                </a:solidFill>
                <a:effectLst/>
              </a:rPr>
              <a:t> outlines the principle of depending on abstractions rather than concrete implementations.</a:t>
            </a:r>
          </a:p>
          <a:p>
            <a:pPr algn="l">
              <a:buFont typeface="Arial" panose="020B0604020202020204" pitchFamily="34" charset="0"/>
              <a:buChar char="•"/>
            </a:pPr>
            <a:r>
              <a:rPr lang="en-US" b="1" i="0" dirty="0">
                <a:solidFill>
                  <a:srgbClr val="242424"/>
                </a:solidFill>
                <a:effectLst/>
              </a:rPr>
              <a:t>Dependency Injection</a:t>
            </a:r>
            <a:r>
              <a:rPr lang="en-US" b="0" i="0" dirty="0">
                <a:solidFill>
                  <a:srgbClr val="212121"/>
                </a:solidFill>
                <a:effectLst/>
              </a:rPr>
              <a:t> is a technique to implement DIP, allowing dependencies to be injected into classes.</a:t>
            </a:r>
            <a:endParaRPr lang="en-IN" dirty="0"/>
          </a:p>
        </p:txBody>
      </p:sp>
    </p:spTree>
    <p:extLst>
      <p:ext uri="{BB962C8B-B14F-4D97-AF65-F5344CB8AC3E}">
        <p14:creationId xmlns:p14="http://schemas.microsoft.com/office/powerpoint/2010/main" val="33680316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AA2BF-269C-1BB3-2B60-3085C281532C}"/>
              </a:ext>
            </a:extLst>
          </p:cNvPr>
          <p:cNvSpPr>
            <a:spLocks noGrp="1"/>
          </p:cNvSpPr>
          <p:nvPr>
            <p:ph type="title"/>
          </p:nvPr>
        </p:nvSpPr>
        <p:spPr/>
        <p:txBody>
          <a:bodyPr/>
          <a:lstStyle/>
          <a:p>
            <a:r>
              <a:rPr lang="en-US" dirty="0"/>
              <a:t>Dependency Inversion vs Dependency Injection</a:t>
            </a:r>
            <a:endParaRPr lang="en-IN" dirty="0"/>
          </a:p>
        </p:txBody>
      </p:sp>
      <p:graphicFrame>
        <p:nvGraphicFramePr>
          <p:cNvPr id="7" name="Content Placeholder 6">
            <a:extLst>
              <a:ext uri="{FF2B5EF4-FFF2-40B4-BE49-F238E27FC236}">
                <a16:creationId xmlns:a16="http://schemas.microsoft.com/office/drawing/2014/main" id="{3E4620BF-4E5D-5650-8CA5-72F0C665D725}"/>
              </a:ext>
            </a:extLst>
          </p:cNvPr>
          <p:cNvGraphicFramePr>
            <a:graphicFrameLocks noGrp="1"/>
          </p:cNvGraphicFramePr>
          <p:nvPr>
            <p:ph idx="1"/>
            <p:extLst>
              <p:ext uri="{D42A27DB-BD31-4B8C-83A1-F6EECF244321}">
                <p14:modId xmlns:p14="http://schemas.microsoft.com/office/powerpoint/2010/main" val="4033185300"/>
              </p:ext>
            </p:extLst>
          </p:nvPr>
        </p:nvGraphicFramePr>
        <p:xfrm>
          <a:off x="838200" y="1825625"/>
          <a:ext cx="10515600" cy="482092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469908258"/>
                    </a:ext>
                  </a:extLst>
                </a:gridCol>
                <a:gridCol w="5257800">
                  <a:extLst>
                    <a:ext uri="{9D8B030D-6E8A-4147-A177-3AD203B41FA5}">
                      <a16:colId xmlns:a16="http://schemas.microsoft.com/office/drawing/2014/main" val="3198791916"/>
                    </a:ext>
                  </a:extLst>
                </a:gridCol>
              </a:tblGrid>
              <a:tr h="370840">
                <a:tc>
                  <a:txBody>
                    <a:bodyPr/>
                    <a:lstStyle/>
                    <a:p>
                      <a:endParaRPr lang="en-IN" sz="1100"/>
                    </a:p>
                  </a:txBody>
                  <a:tcPr/>
                </a:tc>
                <a:tc>
                  <a:txBody>
                    <a:bodyPr/>
                    <a:lstStyle/>
                    <a:p>
                      <a:endParaRPr lang="en-IN" sz="1100"/>
                    </a:p>
                  </a:txBody>
                  <a:tcPr/>
                </a:tc>
                <a:extLst>
                  <a:ext uri="{0D108BD9-81ED-4DB2-BD59-A6C34878D82A}">
                    <a16:rowId xmlns:a16="http://schemas.microsoft.com/office/drawing/2014/main" val="1045766629"/>
                  </a:ext>
                </a:extLst>
              </a:tr>
              <a:tr h="370840">
                <a:tc>
                  <a:txBody>
                    <a:bodyPr/>
                    <a:lstStyle/>
                    <a:p>
                      <a:r>
                        <a:rPr lang="en-IN" sz="1100" dirty="0">
                          <a:solidFill>
                            <a:srgbClr val="0000FF"/>
                          </a:solidFill>
                          <a:latin typeface="Consolas" panose="020B0609020204030204" pitchFamily="49" charset="0"/>
                        </a:rPr>
                        <a:t>public</a:t>
                      </a:r>
                      <a:r>
                        <a:rPr lang="en-IN" sz="1100" dirty="0">
                          <a:solidFill>
                            <a:srgbClr val="000000"/>
                          </a:solidFill>
                          <a:latin typeface="Consolas" panose="020B0609020204030204" pitchFamily="49" charset="0"/>
                        </a:rPr>
                        <a:t> </a:t>
                      </a:r>
                      <a:r>
                        <a:rPr lang="en-IN" sz="1100" dirty="0">
                          <a:solidFill>
                            <a:srgbClr val="0000FF"/>
                          </a:solidFill>
                          <a:latin typeface="Consolas" panose="020B0609020204030204" pitchFamily="49" charset="0"/>
                        </a:rPr>
                        <a:t>interface</a:t>
                      </a:r>
                      <a:r>
                        <a:rPr lang="en-IN" sz="1100" dirty="0">
                          <a:solidFill>
                            <a:srgbClr val="000000"/>
                          </a:solidFill>
                          <a:latin typeface="Consolas" panose="020B0609020204030204" pitchFamily="49" charset="0"/>
                        </a:rPr>
                        <a:t> </a:t>
                      </a:r>
                      <a:r>
                        <a:rPr lang="en-IN" sz="1100" dirty="0" err="1">
                          <a:solidFill>
                            <a:srgbClr val="2B91AF"/>
                          </a:solidFill>
                          <a:latin typeface="Consolas" panose="020B0609020204030204" pitchFamily="49" charset="0"/>
                        </a:rPr>
                        <a:t>IBookRepository</a:t>
                      </a:r>
                      <a:endParaRPr lang="en-IN" sz="1100" dirty="0">
                        <a:solidFill>
                          <a:srgbClr val="000000"/>
                        </a:solidFill>
                        <a:latin typeface="Consolas" panose="020B0609020204030204" pitchFamily="49" charset="0"/>
                      </a:endParaRPr>
                    </a:p>
                    <a:p>
                      <a:r>
                        <a:rPr lang="en-IN" sz="1100" dirty="0">
                          <a:solidFill>
                            <a:srgbClr val="000000"/>
                          </a:solidFill>
                          <a:latin typeface="Consolas" panose="020B0609020204030204" pitchFamily="49" charset="0"/>
                        </a:rPr>
                        <a:t>{</a:t>
                      </a:r>
                    </a:p>
                    <a:p>
                      <a:r>
                        <a:rPr lang="en-IN" sz="1100" dirty="0">
                          <a:solidFill>
                            <a:srgbClr val="000000"/>
                          </a:solidFill>
                          <a:latin typeface="Consolas" panose="020B0609020204030204" pitchFamily="49" charset="0"/>
                        </a:rPr>
                        <a:t>  Book </a:t>
                      </a:r>
                      <a:r>
                        <a:rPr lang="en-IN" sz="1100" dirty="0" err="1">
                          <a:solidFill>
                            <a:srgbClr val="000000"/>
                          </a:solidFill>
                          <a:latin typeface="Consolas" panose="020B0609020204030204" pitchFamily="49" charset="0"/>
                        </a:rPr>
                        <a:t>GetBookById</a:t>
                      </a:r>
                      <a:r>
                        <a:rPr lang="en-IN" sz="1100" dirty="0">
                          <a:solidFill>
                            <a:srgbClr val="000000"/>
                          </a:solidFill>
                          <a:latin typeface="Consolas" panose="020B0609020204030204" pitchFamily="49" charset="0"/>
                        </a:rPr>
                        <a:t>(</a:t>
                      </a:r>
                      <a:r>
                        <a:rPr lang="en-IN" sz="1100" dirty="0">
                          <a:solidFill>
                            <a:srgbClr val="0000FF"/>
                          </a:solidFill>
                          <a:latin typeface="Consolas" panose="020B0609020204030204" pitchFamily="49" charset="0"/>
                        </a:rPr>
                        <a:t>int</a:t>
                      </a:r>
                      <a:r>
                        <a:rPr lang="en-IN" sz="1100" dirty="0">
                          <a:solidFill>
                            <a:srgbClr val="000000"/>
                          </a:solidFill>
                          <a:latin typeface="Consolas" panose="020B0609020204030204" pitchFamily="49" charset="0"/>
                        </a:rPr>
                        <a:t> id);</a:t>
                      </a:r>
                    </a:p>
                    <a:p>
                      <a:r>
                        <a:rPr lang="en-IN" sz="1100" dirty="0">
                          <a:solidFill>
                            <a:srgbClr val="000000"/>
                          </a:solidFill>
                          <a:latin typeface="Consolas" panose="020B0609020204030204" pitchFamily="49" charset="0"/>
                        </a:rPr>
                        <a:t>  </a:t>
                      </a:r>
                      <a:r>
                        <a:rPr lang="en-IN" sz="1100" dirty="0">
                          <a:solidFill>
                            <a:srgbClr val="0000FF"/>
                          </a:solidFill>
                          <a:latin typeface="Consolas" panose="020B0609020204030204" pitchFamily="49" charset="0"/>
                        </a:rPr>
                        <a:t>void</a:t>
                      </a:r>
                      <a:r>
                        <a:rPr lang="en-IN" sz="1100" dirty="0">
                          <a:solidFill>
                            <a:srgbClr val="000000"/>
                          </a:solidFill>
                          <a:latin typeface="Consolas" panose="020B0609020204030204" pitchFamily="49" charset="0"/>
                        </a:rPr>
                        <a:t> </a:t>
                      </a:r>
                      <a:r>
                        <a:rPr lang="en-IN" sz="1100" dirty="0" err="1">
                          <a:solidFill>
                            <a:srgbClr val="000000"/>
                          </a:solidFill>
                          <a:latin typeface="Consolas" panose="020B0609020204030204" pitchFamily="49" charset="0"/>
                        </a:rPr>
                        <a:t>SaveBook</a:t>
                      </a:r>
                      <a:r>
                        <a:rPr lang="en-IN" sz="1100" dirty="0">
                          <a:solidFill>
                            <a:srgbClr val="000000"/>
                          </a:solidFill>
                          <a:latin typeface="Consolas" panose="020B0609020204030204" pitchFamily="49" charset="0"/>
                        </a:rPr>
                        <a:t>(Book book);</a:t>
                      </a:r>
                    </a:p>
                    <a:p>
                      <a:r>
                        <a:rPr lang="en-US" sz="1100" dirty="0">
                          <a:solidFill>
                            <a:srgbClr val="000000"/>
                          </a:solidFill>
                          <a:latin typeface="Consolas" panose="020B0609020204030204" pitchFamily="49" charset="0"/>
                        </a:rPr>
                        <a:t>  </a:t>
                      </a:r>
                      <a:r>
                        <a:rPr lang="en-US" sz="1100" dirty="0">
                          <a:solidFill>
                            <a:srgbClr val="008000"/>
                          </a:solidFill>
                          <a:latin typeface="Consolas" panose="020B0609020204030204" pitchFamily="49" charset="0"/>
                        </a:rPr>
                        <a:t>// Other methods related to book persistence</a:t>
                      </a:r>
                      <a:endParaRPr lang="en-US" sz="1100" dirty="0">
                        <a:solidFill>
                          <a:srgbClr val="000000"/>
                        </a:solidFill>
                        <a:latin typeface="Consolas" panose="020B0609020204030204" pitchFamily="49" charset="0"/>
                      </a:endParaRPr>
                    </a:p>
                    <a:p>
                      <a:r>
                        <a:rPr lang="en-IN" sz="1100" dirty="0">
                          <a:solidFill>
                            <a:srgbClr val="000000"/>
                          </a:solidFill>
                          <a:latin typeface="Consolas" panose="020B0609020204030204" pitchFamily="49" charset="0"/>
                        </a:rPr>
                        <a:t>}</a:t>
                      </a:r>
                    </a:p>
                    <a:p>
                      <a:endParaRPr lang="en-IN" sz="1100" dirty="0">
                        <a:solidFill>
                          <a:srgbClr val="000000"/>
                        </a:solidFill>
                        <a:latin typeface="Consolas" panose="020B0609020204030204" pitchFamily="49" charset="0"/>
                      </a:endParaRPr>
                    </a:p>
                    <a:p>
                      <a:r>
                        <a:rPr lang="en-IN" sz="1100" dirty="0">
                          <a:solidFill>
                            <a:srgbClr val="0000FF"/>
                          </a:solidFill>
                          <a:latin typeface="Consolas" panose="020B0609020204030204" pitchFamily="49" charset="0"/>
                        </a:rPr>
                        <a:t>public</a:t>
                      </a:r>
                      <a:r>
                        <a:rPr lang="en-IN" sz="1100" dirty="0">
                          <a:solidFill>
                            <a:srgbClr val="000000"/>
                          </a:solidFill>
                          <a:latin typeface="Consolas" panose="020B0609020204030204" pitchFamily="49" charset="0"/>
                        </a:rPr>
                        <a:t> </a:t>
                      </a:r>
                      <a:r>
                        <a:rPr lang="en-IN" sz="1100" dirty="0">
                          <a:solidFill>
                            <a:srgbClr val="0000FF"/>
                          </a:solidFill>
                          <a:latin typeface="Consolas" panose="020B0609020204030204" pitchFamily="49" charset="0"/>
                        </a:rPr>
                        <a:t>class</a:t>
                      </a:r>
                      <a:r>
                        <a:rPr lang="en-IN" sz="1100" dirty="0">
                          <a:solidFill>
                            <a:srgbClr val="000000"/>
                          </a:solidFill>
                          <a:latin typeface="Consolas" panose="020B0609020204030204" pitchFamily="49" charset="0"/>
                        </a:rPr>
                        <a:t> </a:t>
                      </a:r>
                      <a:r>
                        <a:rPr lang="en-IN" sz="1100" dirty="0" err="1">
                          <a:solidFill>
                            <a:srgbClr val="2B91AF"/>
                          </a:solidFill>
                          <a:latin typeface="Consolas" panose="020B0609020204030204" pitchFamily="49" charset="0"/>
                        </a:rPr>
                        <a:t>BookService</a:t>
                      </a:r>
                      <a:endParaRPr lang="en-IN" sz="1100" dirty="0">
                        <a:solidFill>
                          <a:srgbClr val="000000"/>
                        </a:solidFill>
                        <a:latin typeface="Consolas" panose="020B0609020204030204" pitchFamily="49" charset="0"/>
                      </a:endParaRPr>
                    </a:p>
                    <a:p>
                      <a:r>
                        <a:rPr lang="en-IN" sz="1100" dirty="0">
                          <a:solidFill>
                            <a:srgbClr val="000000"/>
                          </a:solidFill>
                          <a:latin typeface="Consolas" panose="020B0609020204030204" pitchFamily="49" charset="0"/>
                        </a:rPr>
                        <a:t>{</a:t>
                      </a:r>
                    </a:p>
                    <a:p>
                      <a:r>
                        <a:rPr lang="en-IN" sz="1100" dirty="0">
                          <a:solidFill>
                            <a:srgbClr val="000000"/>
                          </a:solidFill>
                          <a:latin typeface="Consolas" panose="020B0609020204030204" pitchFamily="49" charset="0"/>
                        </a:rPr>
                        <a:t>  </a:t>
                      </a:r>
                      <a:r>
                        <a:rPr lang="en-IN" sz="1100" dirty="0">
                          <a:solidFill>
                            <a:srgbClr val="0000FF"/>
                          </a:solidFill>
                          <a:latin typeface="Consolas" panose="020B0609020204030204" pitchFamily="49" charset="0"/>
                        </a:rPr>
                        <a:t>private</a:t>
                      </a:r>
                      <a:r>
                        <a:rPr lang="en-IN" sz="1100" dirty="0">
                          <a:solidFill>
                            <a:srgbClr val="000000"/>
                          </a:solidFill>
                          <a:latin typeface="Consolas" panose="020B0609020204030204" pitchFamily="49" charset="0"/>
                        </a:rPr>
                        <a:t> </a:t>
                      </a:r>
                      <a:r>
                        <a:rPr lang="en-IN" sz="1100" dirty="0" err="1">
                          <a:solidFill>
                            <a:srgbClr val="000000"/>
                          </a:solidFill>
                          <a:latin typeface="Consolas" panose="020B0609020204030204" pitchFamily="49" charset="0"/>
                        </a:rPr>
                        <a:t>IBookRepository</a:t>
                      </a:r>
                      <a:r>
                        <a:rPr lang="en-IN" sz="1100" dirty="0">
                          <a:solidFill>
                            <a:srgbClr val="000000"/>
                          </a:solidFill>
                          <a:latin typeface="Consolas" panose="020B0609020204030204" pitchFamily="49" charset="0"/>
                        </a:rPr>
                        <a:t> </a:t>
                      </a:r>
                      <a:r>
                        <a:rPr lang="en-IN" sz="1100" dirty="0" err="1">
                          <a:solidFill>
                            <a:srgbClr val="000000"/>
                          </a:solidFill>
                          <a:latin typeface="Consolas" panose="020B0609020204030204" pitchFamily="49" charset="0"/>
                        </a:rPr>
                        <a:t>bookRepository</a:t>
                      </a:r>
                      <a:r>
                        <a:rPr lang="en-IN" sz="1100" dirty="0">
                          <a:solidFill>
                            <a:srgbClr val="000000"/>
                          </a:solidFill>
                          <a:latin typeface="Consolas" panose="020B0609020204030204" pitchFamily="49" charset="0"/>
                        </a:rPr>
                        <a:t>;</a:t>
                      </a:r>
                    </a:p>
                    <a:p>
                      <a:endParaRPr lang="en-IN" sz="1100" dirty="0">
                        <a:solidFill>
                          <a:srgbClr val="000000"/>
                        </a:solidFill>
                        <a:latin typeface="Consolas" panose="020B0609020204030204" pitchFamily="49" charset="0"/>
                      </a:endParaRPr>
                    </a:p>
                    <a:p>
                      <a:r>
                        <a:rPr lang="en-IN" sz="1100" dirty="0">
                          <a:solidFill>
                            <a:srgbClr val="000000"/>
                          </a:solidFill>
                          <a:latin typeface="Consolas" panose="020B0609020204030204" pitchFamily="49" charset="0"/>
                        </a:rPr>
                        <a:t>  </a:t>
                      </a:r>
                      <a:r>
                        <a:rPr lang="en-IN" sz="1100" dirty="0">
                          <a:solidFill>
                            <a:srgbClr val="0000FF"/>
                          </a:solidFill>
                          <a:latin typeface="Consolas" panose="020B0609020204030204" pitchFamily="49" charset="0"/>
                        </a:rPr>
                        <a:t>public</a:t>
                      </a:r>
                      <a:r>
                        <a:rPr lang="en-IN" sz="1100" dirty="0">
                          <a:solidFill>
                            <a:srgbClr val="000000"/>
                          </a:solidFill>
                          <a:latin typeface="Consolas" panose="020B0609020204030204" pitchFamily="49" charset="0"/>
                        </a:rPr>
                        <a:t> </a:t>
                      </a:r>
                      <a:r>
                        <a:rPr lang="en-IN" sz="1100" dirty="0" err="1">
                          <a:solidFill>
                            <a:srgbClr val="2B91AF"/>
                          </a:solidFill>
                          <a:latin typeface="Consolas" panose="020B0609020204030204" pitchFamily="49" charset="0"/>
                        </a:rPr>
                        <a:t>BookService</a:t>
                      </a:r>
                      <a:r>
                        <a:rPr lang="en-IN" sz="1100" dirty="0">
                          <a:solidFill>
                            <a:srgbClr val="000000"/>
                          </a:solidFill>
                          <a:latin typeface="Consolas" panose="020B0609020204030204" pitchFamily="49" charset="0"/>
                        </a:rPr>
                        <a:t>(</a:t>
                      </a:r>
                      <a:r>
                        <a:rPr lang="en-IN" sz="1100" dirty="0" err="1">
                          <a:solidFill>
                            <a:srgbClr val="000000"/>
                          </a:solidFill>
                          <a:latin typeface="Consolas" panose="020B0609020204030204" pitchFamily="49" charset="0"/>
                        </a:rPr>
                        <a:t>IBookRepository</a:t>
                      </a:r>
                      <a:r>
                        <a:rPr lang="en-IN" sz="1100" dirty="0">
                          <a:solidFill>
                            <a:srgbClr val="000000"/>
                          </a:solidFill>
                          <a:latin typeface="Consolas" panose="020B0609020204030204" pitchFamily="49" charset="0"/>
                        </a:rPr>
                        <a:t> </a:t>
                      </a:r>
                      <a:r>
                        <a:rPr lang="en-IN" sz="1100" dirty="0" err="1">
                          <a:solidFill>
                            <a:srgbClr val="000000"/>
                          </a:solidFill>
                          <a:latin typeface="Consolas" panose="020B0609020204030204" pitchFamily="49" charset="0"/>
                        </a:rPr>
                        <a:t>bookRepository</a:t>
                      </a:r>
                      <a:r>
                        <a:rPr lang="en-IN" sz="1100" dirty="0">
                          <a:solidFill>
                            <a:srgbClr val="000000"/>
                          </a:solidFill>
                          <a:latin typeface="Consolas" panose="020B0609020204030204" pitchFamily="49" charset="0"/>
                        </a:rPr>
                        <a:t>)</a:t>
                      </a:r>
                    </a:p>
                    <a:p>
                      <a:r>
                        <a:rPr lang="en-IN" sz="1100" dirty="0">
                          <a:solidFill>
                            <a:srgbClr val="000000"/>
                          </a:solidFill>
                          <a:latin typeface="Consolas" panose="020B0609020204030204" pitchFamily="49" charset="0"/>
                        </a:rPr>
                        <a:t>  {</a:t>
                      </a:r>
                    </a:p>
                    <a:p>
                      <a:r>
                        <a:rPr lang="en-IN" sz="1100" dirty="0">
                          <a:solidFill>
                            <a:srgbClr val="000000"/>
                          </a:solidFill>
                          <a:latin typeface="Consolas" panose="020B0609020204030204" pitchFamily="49" charset="0"/>
                        </a:rPr>
                        <a:t>    </a:t>
                      </a:r>
                      <a:r>
                        <a:rPr lang="en-IN" sz="1100" dirty="0" err="1">
                          <a:solidFill>
                            <a:srgbClr val="0000FF"/>
                          </a:solidFill>
                          <a:latin typeface="Consolas" panose="020B0609020204030204" pitchFamily="49" charset="0"/>
                        </a:rPr>
                        <a:t>this</a:t>
                      </a:r>
                      <a:r>
                        <a:rPr lang="en-IN" sz="1100" dirty="0" err="1">
                          <a:solidFill>
                            <a:srgbClr val="000000"/>
                          </a:solidFill>
                          <a:latin typeface="Consolas" panose="020B0609020204030204" pitchFamily="49" charset="0"/>
                        </a:rPr>
                        <a:t>.bookRepository</a:t>
                      </a:r>
                      <a:r>
                        <a:rPr lang="en-IN" sz="1100" dirty="0">
                          <a:solidFill>
                            <a:srgbClr val="000000"/>
                          </a:solidFill>
                          <a:latin typeface="Consolas" panose="020B0609020204030204" pitchFamily="49" charset="0"/>
                        </a:rPr>
                        <a:t> = </a:t>
                      </a:r>
                      <a:r>
                        <a:rPr lang="en-IN" sz="1100" dirty="0" err="1">
                          <a:solidFill>
                            <a:srgbClr val="000000"/>
                          </a:solidFill>
                          <a:latin typeface="Consolas" panose="020B0609020204030204" pitchFamily="49" charset="0"/>
                        </a:rPr>
                        <a:t>bookRepository</a:t>
                      </a:r>
                      <a:r>
                        <a:rPr lang="en-IN" sz="1100" dirty="0">
                          <a:solidFill>
                            <a:srgbClr val="000000"/>
                          </a:solidFill>
                          <a:latin typeface="Consolas" panose="020B0609020204030204" pitchFamily="49" charset="0"/>
                        </a:rPr>
                        <a:t>;</a:t>
                      </a:r>
                    </a:p>
                    <a:p>
                      <a:r>
                        <a:rPr lang="en-IN" sz="1100" dirty="0">
                          <a:solidFill>
                            <a:srgbClr val="000000"/>
                          </a:solidFill>
                          <a:latin typeface="Consolas" panose="020B0609020204030204" pitchFamily="49" charset="0"/>
                        </a:rPr>
                        <a:t>  }</a:t>
                      </a:r>
                    </a:p>
                    <a:p>
                      <a:endParaRPr lang="en-IN"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public</a:t>
                      </a:r>
                      <a:r>
                        <a:rPr lang="en-US" sz="1100" dirty="0">
                          <a:solidFill>
                            <a:srgbClr val="000000"/>
                          </a:solidFill>
                          <a:latin typeface="Consolas" panose="020B0609020204030204" pitchFamily="49" charset="0"/>
                        </a:rPr>
                        <a:t> Book </a:t>
                      </a:r>
                      <a:r>
                        <a:rPr lang="en-US" sz="1100" dirty="0" err="1">
                          <a:solidFill>
                            <a:srgbClr val="000000"/>
                          </a:solidFill>
                          <a:latin typeface="Consolas" panose="020B0609020204030204" pitchFamily="49" charset="0"/>
                        </a:rPr>
                        <a:t>GetBookById</a:t>
                      </a:r>
                      <a:r>
                        <a:rPr lang="en-US" sz="1100" dirty="0">
                          <a:solidFill>
                            <a:srgbClr val="000000"/>
                          </a:solidFill>
                          <a:latin typeface="Consolas" panose="020B0609020204030204" pitchFamily="49" charset="0"/>
                        </a:rPr>
                        <a:t>(</a:t>
                      </a:r>
                      <a:r>
                        <a:rPr lang="en-US" sz="1100" dirty="0">
                          <a:solidFill>
                            <a:srgbClr val="0000FF"/>
                          </a:solidFill>
                          <a:latin typeface="Consolas" panose="020B0609020204030204" pitchFamily="49" charset="0"/>
                        </a:rPr>
                        <a:t>int</a:t>
                      </a:r>
                      <a:r>
                        <a:rPr lang="en-US" sz="1100" dirty="0">
                          <a:solidFill>
                            <a:srgbClr val="000000"/>
                          </a:solidFill>
                          <a:latin typeface="Consolas" panose="020B0609020204030204" pitchFamily="49" charset="0"/>
                        </a:rPr>
                        <a:t> id)</a:t>
                      </a:r>
                    </a:p>
                    <a:p>
                      <a:r>
                        <a:rPr lang="en-IN" sz="1100" dirty="0">
                          <a:solidFill>
                            <a:srgbClr val="000000"/>
                          </a:solidFill>
                          <a:latin typeface="Consolas" panose="020B0609020204030204" pitchFamily="49" charset="0"/>
                        </a:rPr>
                        <a:t>  {</a:t>
                      </a:r>
                    </a:p>
                    <a:p>
                      <a:r>
                        <a:rPr lang="en-IN" sz="1100" dirty="0">
                          <a:solidFill>
                            <a:srgbClr val="000000"/>
                          </a:solidFill>
                          <a:latin typeface="Consolas" panose="020B0609020204030204" pitchFamily="49" charset="0"/>
                        </a:rPr>
                        <a:t>    </a:t>
                      </a:r>
                      <a:r>
                        <a:rPr lang="en-IN" sz="1100" dirty="0">
                          <a:solidFill>
                            <a:srgbClr val="0000FF"/>
                          </a:solidFill>
                          <a:latin typeface="Consolas" panose="020B0609020204030204" pitchFamily="49" charset="0"/>
                        </a:rPr>
                        <a:t>return</a:t>
                      </a:r>
                      <a:r>
                        <a:rPr lang="en-IN" sz="1100" dirty="0">
                          <a:solidFill>
                            <a:srgbClr val="000000"/>
                          </a:solidFill>
                          <a:latin typeface="Consolas" panose="020B0609020204030204" pitchFamily="49" charset="0"/>
                        </a:rPr>
                        <a:t> </a:t>
                      </a:r>
                      <a:r>
                        <a:rPr lang="en-IN" sz="1100" dirty="0" err="1">
                          <a:solidFill>
                            <a:srgbClr val="000000"/>
                          </a:solidFill>
                          <a:latin typeface="Consolas" panose="020B0609020204030204" pitchFamily="49" charset="0"/>
                        </a:rPr>
                        <a:t>bookRepository.GetBookById</a:t>
                      </a:r>
                      <a:r>
                        <a:rPr lang="en-IN" sz="1100" dirty="0">
                          <a:solidFill>
                            <a:srgbClr val="000000"/>
                          </a:solidFill>
                          <a:latin typeface="Consolas" panose="020B0609020204030204" pitchFamily="49" charset="0"/>
                        </a:rPr>
                        <a:t>(id);</a:t>
                      </a:r>
                    </a:p>
                    <a:p>
                      <a:r>
                        <a:rPr lang="en-IN" sz="1100" dirty="0">
                          <a:solidFill>
                            <a:srgbClr val="000000"/>
                          </a:solidFill>
                          <a:latin typeface="Consolas" panose="020B0609020204030204" pitchFamily="49" charset="0"/>
                        </a:rPr>
                        <a:t>  }</a:t>
                      </a:r>
                    </a:p>
                    <a:p>
                      <a:endParaRPr lang="en-IN"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public</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void</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AddNewBook</a:t>
                      </a:r>
                      <a:r>
                        <a:rPr lang="en-US" sz="1100" dirty="0">
                          <a:solidFill>
                            <a:srgbClr val="000000"/>
                          </a:solidFill>
                          <a:latin typeface="Consolas" panose="020B0609020204030204" pitchFamily="49" charset="0"/>
                        </a:rPr>
                        <a:t>(Book book)</a:t>
                      </a:r>
                    </a:p>
                    <a:p>
                      <a:r>
                        <a:rPr lang="en-IN" sz="1100" dirty="0">
                          <a:solidFill>
                            <a:srgbClr val="000000"/>
                          </a:solidFill>
                          <a:latin typeface="Consolas" panose="020B0609020204030204" pitchFamily="49" charset="0"/>
                        </a:rPr>
                        <a:t>  {</a:t>
                      </a:r>
                    </a:p>
                    <a:p>
                      <a:r>
                        <a:rPr lang="en-IN" sz="1100" dirty="0">
                          <a:solidFill>
                            <a:srgbClr val="000000"/>
                          </a:solidFill>
                          <a:latin typeface="Consolas" panose="020B0609020204030204" pitchFamily="49" charset="0"/>
                        </a:rPr>
                        <a:t>    </a:t>
                      </a:r>
                      <a:r>
                        <a:rPr lang="en-IN" sz="1100" dirty="0" err="1">
                          <a:solidFill>
                            <a:srgbClr val="000000"/>
                          </a:solidFill>
                          <a:latin typeface="Consolas" panose="020B0609020204030204" pitchFamily="49" charset="0"/>
                        </a:rPr>
                        <a:t>bookRepository.SaveBook</a:t>
                      </a:r>
                      <a:r>
                        <a:rPr lang="en-IN" sz="1100" dirty="0">
                          <a:solidFill>
                            <a:srgbClr val="000000"/>
                          </a:solidFill>
                          <a:latin typeface="Consolas" panose="020B0609020204030204" pitchFamily="49" charset="0"/>
                        </a:rPr>
                        <a:t>(book);</a:t>
                      </a:r>
                    </a:p>
                    <a:p>
                      <a:r>
                        <a:rPr lang="en-IN" sz="1100" dirty="0">
                          <a:solidFill>
                            <a:srgbClr val="000000"/>
                          </a:solidFill>
                          <a:latin typeface="Consolas" panose="020B0609020204030204" pitchFamily="49" charset="0"/>
                        </a:rPr>
                        <a:t>  }</a:t>
                      </a:r>
                    </a:p>
                    <a:p>
                      <a:r>
                        <a:rPr lang="en-IN" sz="1100" dirty="0">
                          <a:solidFill>
                            <a:srgbClr val="000000"/>
                          </a:solidFill>
                          <a:latin typeface="Consolas" panose="020B0609020204030204" pitchFamily="49" charset="0"/>
                        </a:rPr>
                        <a:t>}</a:t>
                      </a:r>
                      <a:endParaRPr lang="en-IN" sz="1100" dirty="0"/>
                    </a:p>
                  </a:txBody>
                  <a:tcPr/>
                </a:tc>
                <a:tc>
                  <a:txBody>
                    <a:bodyPr/>
                    <a:lstStyle/>
                    <a:p>
                      <a:r>
                        <a:rPr lang="en-IN" sz="1100" dirty="0">
                          <a:solidFill>
                            <a:srgbClr val="0000FF"/>
                          </a:solidFill>
                          <a:latin typeface="Consolas" panose="020B0609020204030204" pitchFamily="49" charset="0"/>
                        </a:rPr>
                        <a:t>public</a:t>
                      </a:r>
                      <a:r>
                        <a:rPr lang="en-IN" sz="1100" dirty="0">
                          <a:solidFill>
                            <a:srgbClr val="000000"/>
                          </a:solidFill>
                          <a:latin typeface="Consolas" panose="020B0609020204030204" pitchFamily="49" charset="0"/>
                        </a:rPr>
                        <a:t> </a:t>
                      </a:r>
                      <a:r>
                        <a:rPr lang="en-IN" sz="1100" dirty="0">
                          <a:solidFill>
                            <a:srgbClr val="0000FF"/>
                          </a:solidFill>
                          <a:latin typeface="Consolas" panose="020B0609020204030204" pitchFamily="49" charset="0"/>
                        </a:rPr>
                        <a:t>class</a:t>
                      </a:r>
                      <a:r>
                        <a:rPr lang="en-IN" sz="1100" dirty="0">
                          <a:solidFill>
                            <a:srgbClr val="000000"/>
                          </a:solidFill>
                          <a:latin typeface="Consolas" panose="020B0609020204030204" pitchFamily="49" charset="0"/>
                        </a:rPr>
                        <a:t> </a:t>
                      </a:r>
                      <a:r>
                        <a:rPr lang="en-IN" sz="1100" dirty="0" err="1">
                          <a:solidFill>
                            <a:srgbClr val="2B91AF"/>
                          </a:solidFill>
                          <a:latin typeface="Consolas" panose="020B0609020204030204" pitchFamily="49" charset="0"/>
                        </a:rPr>
                        <a:t>DatabaseBookRepository</a:t>
                      </a:r>
                      <a:r>
                        <a:rPr lang="en-IN" sz="1100" dirty="0">
                          <a:solidFill>
                            <a:srgbClr val="000000"/>
                          </a:solidFill>
                          <a:latin typeface="Consolas" panose="020B0609020204030204" pitchFamily="49" charset="0"/>
                        </a:rPr>
                        <a:t> : </a:t>
                      </a:r>
                      <a:r>
                        <a:rPr lang="en-IN" sz="1100" dirty="0" err="1">
                          <a:solidFill>
                            <a:srgbClr val="000000"/>
                          </a:solidFill>
                          <a:latin typeface="Consolas" panose="020B0609020204030204" pitchFamily="49" charset="0"/>
                        </a:rPr>
                        <a:t>IBookRepository</a:t>
                      </a:r>
                      <a:endParaRPr lang="en-IN" sz="1100" dirty="0">
                        <a:solidFill>
                          <a:srgbClr val="000000"/>
                        </a:solidFill>
                        <a:latin typeface="Consolas" panose="020B0609020204030204" pitchFamily="49" charset="0"/>
                      </a:endParaRPr>
                    </a:p>
                    <a:p>
                      <a:r>
                        <a:rPr lang="en-IN" sz="1100"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r>
                        <a:rPr lang="en-US" sz="1100" dirty="0">
                          <a:solidFill>
                            <a:srgbClr val="008000"/>
                          </a:solidFill>
                          <a:latin typeface="Consolas" panose="020B0609020204030204" pitchFamily="49" charset="0"/>
                        </a:rPr>
                        <a:t>//Implement methods to interact with a database for book operations</a:t>
                      </a:r>
                      <a:endParaRPr lang="en-US" sz="1100" dirty="0">
                        <a:solidFill>
                          <a:srgbClr val="000000"/>
                        </a:solidFill>
                        <a:latin typeface="Consolas" panose="020B0609020204030204" pitchFamily="49" charset="0"/>
                      </a:endParaRPr>
                    </a:p>
                    <a:p>
                      <a:r>
                        <a:rPr lang="en-IN" sz="1100" dirty="0">
                          <a:solidFill>
                            <a:srgbClr val="000000"/>
                          </a:solidFill>
                          <a:latin typeface="Consolas" panose="020B0609020204030204" pitchFamily="49" charset="0"/>
                        </a:rPr>
                        <a:t>        </a:t>
                      </a:r>
                      <a:r>
                        <a:rPr lang="en-IN" sz="1100" dirty="0">
                          <a:solidFill>
                            <a:srgbClr val="008000"/>
                          </a:solidFill>
                          <a:latin typeface="Consolas" panose="020B0609020204030204" pitchFamily="49" charset="0"/>
                        </a:rPr>
                        <a:t>// ...</a:t>
                      </a:r>
                      <a:endParaRPr lang="en-IN" sz="1100" dirty="0">
                        <a:solidFill>
                          <a:srgbClr val="000000"/>
                        </a:solidFill>
                        <a:latin typeface="Consolas" panose="020B0609020204030204" pitchFamily="49" charset="0"/>
                      </a:endParaRPr>
                    </a:p>
                    <a:p>
                      <a:r>
                        <a:rPr lang="en-IN" sz="1100" dirty="0">
                          <a:solidFill>
                            <a:srgbClr val="000000"/>
                          </a:solidFill>
                          <a:latin typeface="Consolas" panose="020B0609020204030204" pitchFamily="49" charset="0"/>
                        </a:rPr>
                        <a:t>}</a:t>
                      </a:r>
                    </a:p>
                    <a:p>
                      <a:endParaRPr lang="en-IN" sz="1100" dirty="0">
                        <a:solidFill>
                          <a:srgbClr val="000000"/>
                        </a:solidFill>
                        <a:latin typeface="Consolas" panose="020B0609020204030204" pitchFamily="49" charset="0"/>
                      </a:endParaRPr>
                    </a:p>
                    <a:p>
                      <a:r>
                        <a:rPr lang="en-IN" sz="1100" dirty="0">
                          <a:solidFill>
                            <a:srgbClr val="0000FF"/>
                          </a:solidFill>
                          <a:latin typeface="Consolas" panose="020B0609020204030204" pitchFamily="49" charset="0"/>
                        </a:rPr>
                        <a:t>class</a:t>
                      </a:r>
                      <a:r>
                        <a:rPr lang="en-IN" sz="1100" dirty="0">
                          <a:solidFill>
                            <a:srgbClr val="000000"/>
                          </a:solidFill>
                          <a:latin typeface="Consolas" panose="020B0609020204030204" pitchFamily="49" charset="0"/>
                        </a:rPr>
                        <a:t> </a:t>
                      </a:r>
                      <a:r>
                        <a:rPr lang="en-IN" sz="1100" dirty="0">
                          <a:solidFill>
                            <a:srgbClr val="2B91AF"/>
                          </a:solidFill>
                          <a:latin typeface="Consolas" panose="020B0609020204030204" pitchFamily="49" charset="0"/>
                        </a:rPr>
                        <a:t>Program</a:t>
                      </a:r>
                      <a:endParaRPr lang="en-IN" sz="1100" dirty="0">
                        <a:solidFill>
                          <a:srgbClr val="000000"/>
                        </a:solidFill>
                        <a:latin typeface="Consolas" panose="020B0609020204030204" pitchFamily="49" charset="0"/>
                      </a:endParaRPr>
                    </a:p>
                    <a:p>
                      <a:r>
                        <a:rPr lang="en-IN" sz="1100"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static</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void</a:t>
                      </a:r>
                      <a:r>
                        <a:rPr lang="en-US" sz="1100" dirty="0">
                          <a:solidFill>
                            <a:srgbClr val="000000"/>
                          </a:solidFill>
                          <a:latin typeface="Consolas" panose="020B0609020204030204" pitchFamily="49" charset="0"/>
                        </a:rPr>
                        <a:t> Main(</a:t>
                      </a:r>
                      <a:r>
                        <a:rPr lang="en-US" sz="1100" dirty="0">
                          <a:solidFill>
                            <a:srgbClr val="0000FF"/>
                          </a:solidFill>
                          <a:latin typeface="Consolas" panose="020B0609020204030204" pitchFamily="49" charset="0"/>
                        </a:rPr>
                        <a:t>string</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args</a:t>
                      </a:r>
                      <a:r>
                        <a:rPr lang="en-US" sz="1100" dirty="0">
                          <a:solidFill>
                            <a:srgbClr val="000000"/>
                          </a:solidFill>
                          <a:latin typeface="Consolas" panose="020B0609020204030204" pitchFamily="49" charset="0"/>
                        </a:rPr>
                        <a:t>)</a:t>
                      </a:r>
                    </a:p>
                    <a:p>
                      <a:r>
                        <a:rPr lang="en-IN"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dirty="0">
                          <a:solidFill>
                            <a:srgbClr val="008000"/>
                          </a:solidFill>
                          <a:latin typeface="Consolas" panose="020B0609020204030204" pitchFamily="49" charset="0"/>
                        </a:rPr>
                        <a:t>//Injecting </a:t>
                      </a:r>
                      <a:r>
                        <a:rPr lang="en-US" sz="1100" dirty="0" err="1">
                          <a:solidFill>
                            <a:srgbClr val="008000"/>
                          </a:solidFill>
                          <a:latin typeface="Consolas" panose="020B0609020204030204" pitchFamily="49" charset="0"/>
                        </a:rPr>
                        <a:t>DatabaseBookRepository</a:t>
                      </a:r>
                      <a:r>
                        <a:rPr lang="en-US" sz="1100" dirty="0">
                          <a:solidFill>
                            <a:srgbClr val="008000"/>
                          </a:solidFill>
                          <a:latin typeface="Consolas" panose="020B0609020204030204" pitchFamily="49" charset="0"/>
                        </a:rPr>
                        <a:t> dependency into </a:t>
                      </a:r>
                      <a:r>
                        <a:rPr lang="en-US" sz="1100" dirty="0" err="1">
                          <a:solidFill>
                            <a:srgbClr val="008000"/>
                          </a:solidFill>
                          <a:latin typeface="Consolas" panose="020B0609020204030204" pitchFamily="49" charset="0"/>
                        </a:rPr>
                        <a:t>BookService</a:t>
                      </a:r>
                      <a:endParaRPr lang="en-US" sz="1100" dirty="0">
                        <a:solidFill>
                          <a:srgbClr val="000000"/>
                        </a:solidFill>
                        <a:latin typeface="Consolas" panose="020B0609020204030204" pitchFamily="49" charset="0"/>
                      </a:endParaRPr>
                    </a:p>
                    <a:p>
                      <a:r>
                        <a:rPr lang="en-IN" sz="1100" dirty="0">
                          <a:solidFill>
                            <a:srgbClr val="000000"/>
                          </a:solidFill>
                          <a:latin typeface="Consolas" panose="020B0609020204030204" pitchFamily="49" charset="0"/>
                        </a:rPr>
                        <a:t>    </a:t>
                      </a:r>
                      <a:r>
                        <a:rPr lang="en-IN" sz="1100" dirty="0" err="1">
                          <a:solidFill>
                            <a:srgbClr val="000000"/>
                          </a:solidFill>
                          <a:latin typeface="Consolas" panose="020B0609020204030204" pitchFamily="49" charset="0"/>
                        </a:rPr>
                        <a:t>IBookRepository</a:t>
                      </a:r>
                      <a:r>
                        <a:rPr lang="en-IN" sz="1100" dirty="0">
                          <a:solidFill>
                            <a:srgbClr val="000000"/>
                          </a:solidFill>
                          <a:latin typeface="Consolas" panose="020B0609020204030204" pitchFamily="49" charset="0"/>
                        </a:rPr>
                        <a:t> </a:t>
                      </a:r>
                      <a:r>
                        <a:rPr lang="en-IN" sz="1100" dirty="0" err="1">
                          <a:solidFill>
                            <a:srgbClr val="000000"/>
                          </a:solidFill>
                          <a:latin typeface="Consolas" panose="020B0609020204030204" pitchFamily="49" charset="0"/>
                        </a:rPr>
                        <a:t>bookRepository</a:t>
                      </a:r>
                      <a:r>
                        <a:rPr lang="en-IN" sz="1100" dirty="0">
                          <a:solidFill>
                            <a:srgbClr val="000000"/>
                          </a:solidFill>
                          <a:latin typeface="Consolas" panose="020B0609020204030204" pitchFamily="49" charset="0"/>
                        </a:rPr>
                        <a:t> = </a:t>
                      </a:r>
                      <a:r>
                        <a:rPr lang="en-IN" sz="1100" dirty="0">
                          <a:solidFill>
                            <a:srgbClr val="0000FF"/>
                          </a:solidFill>
                          <a:latin typeface="Consolas" panose="020B0609020204030204" pitchFamily="49" charset="0"/>
                        </a:rPr>
                        <a:t>new</a:t>
                      </a:r>
                      <a:r>
                        <a:rPr lang="en-IN" sz="1100" dirty="0">
                          <a:solidFill>
                            <a:srgbClr val="000000"/>
                          </a:solidFill>
                          <a:latin typeface="Consolas" panose="020B0609020204030204" pitchFamily="49" charset="0"/>
                        </a:rPr>
                        <a:t> </a:t>
                      </a:r>
                      <a:r>
                        <a:rPr lang="en-IN" sz="1100" dirty="0" err="1">
                          <a:solidFill>
                            <a:srgbClr val="000000"/>
                          </a:solidFill>
                          <a:latin typeface="Consolas" panose="020B0609020204030204" pitchFamily="49" charset="0"/>
                        </a:rPr>
                        <a:t>DatabaseBookRepository</a:t>
                      </a:r>
                      <a:r>
                        <a:rPr lang="en-IN" sz="1100"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BookService</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bookService</a:t>
                      </a:r>
                      <a:r>
                        <a:rPr lang="en-US" sz="1100" dirty="0">
                          <a:solidFill>
                            <a:srgbClr val="000000"/>
                          </a:solidFill>
                          <a:latin typeface="Consolas" panose="020B0609020204030204" pitchFamily="49" charset="0"/>
                        </a:rPr>
                        <a:t> = </a:t>
                      </a:r>
                      <a:r>
                        <a:rPr lang="en-US" sz="1100" dirty="0">
                          <a:solidFill>
                            <a:srgbClr val="0000FF"/>
                          </a:solidFill>
                          <a:latin typeface="Consolas" panose="020B0609020204030204" pitchFamily="49" charset="0"/>
                        </a:rPr>
                        <a:t>new</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BookService</a:t>
                      </a:r>
                      <a:r>
                        <a:rPr lang="en-US" sz="1100" dirty="0">
                          <a:solidFill>
                            <a:srgbClr val="000000"/>
                          </a:solidFill>
                          <a:latin typeface="Consolas" panose="020B0609020204030204" pitchFamily="49" charset="0"/>
                        </a:rPr>
                        <a:t>(</a:t>
                      </a:r>
                      <a:r>
                        <a:rPr lang="en-US" sz="1100" dirty="0" err="1">
                          <a:solidFill>
                            <a:srgbClr val="000000"/>
                          </a:solidFill>
                          <a:latin typeface="Consolas" panose="020B0609020204030204" pitchFamily="49" charset="0"/>
                        </a:rPr>
                        <a:t>bookRepository</a:t>
                      </a:r>
                      <a:r>
                        <a:rPr lang="en-US" sz="1100" dirty="0">
                          <a:solidFill>
                            <a:srgbClr val="000000"/>
                          </a:solidFill>
                          <a:latin typeface="Consolas" panose="020B0609020204030204" pitchFamily="49" charset="0"/>
                        </a:rPr>
                        <a:t>);</a:t>
                      </a:r>
                    </a:p>
                    <a:p>
                      <a:endParaRPr lang="en-IN"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8000"/>
                          </a:solidFill>
                          <a:latin typeface="Consolas" panose="020B0609020204030204" pitchFamily="49" charset="0"/>
                        </a:rPr>
                        <a:t>// Using </a:t>
                      </a:r>
                      <a:r>
                        <a:rPr lang="en-US" sz="1100" dirty="0" err="1">
                          <a:solidFill>
                            <a:srgbClr val="008000"/>
                          </a:solidFill>
                          <a:latin typeface="Consolas" panose="020B0609020204030204" pitchFamily="49" charset="0"/>
                        </a:rPr>
                        <a:t>BookService</a:t>
                      </a:r>
                      <a:r>
                        <a:rPr lang="en-US" sz="1100" dirty="0">
                          <a:solidFill>
                            <a:srgbClr val="008000"/>
                          </a:solidFill>
                          <a:latin typeface="Consolas" panose="020B0609020204030204" pitchFamily="49" charset="0"/>
                        </a:rPr>
                        <a:t> to get a book by ID and add a new book</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Book </a:t>
                      </a:r>
                      <a:r>
                        <a:rPr lang="en-US" sz="1100" dirty="0" err="1">
                          <a:solidFill>
                            <a:srgbClr val="000000"/>
                          </a:solidFill>
                          <a:latin typeface="Consolas" panose="020B0609020204030204" pitchFamily="49" charset="0"/>
                        </a:rPr>
                        <a:t>book</a:t>
                      </a:r>
                      <a:r>
                        <a:rPr lang="en-US" sz="1100" dirty="0">
                          <a:solidFill>
                            <a:srgbClr val="000000"/>
                          </a:solidFill>
                          <a:latin typeface="Consolas" panose="020B0609020204030204" pitchFamily="49" charset="0"/>
                        </a:rPr>
                        <a:t> = </a:t>
                      </a:r>
                      <a:r>
                        <a:rPr lang="en-US" sz="1100" dirty="0" err="1">
                          <a:solidFill>
                            <a:srgbClr val="000000"/>
                          </a:solidFill>
                          <a:latin typeface="Consolas" panose="020B0609020204030204" pitchFamily="49" charset="0"/>
                        </a:rPr>
                        <a:t>bookService.GetBookById</a:t>
                      </a:r>
                      <a:r>
                        <a:rPr lang="en-US" sz="1100" dirty="0">
                          <a:solidFill>
                            <a:srgbClr val="000000"/>
                          </a:solidFill>
                          <a:latin typeface="Consolas" panose="020B0609020204030204" pitchFamily="49" charset="0"/>
                        </a:rPr>
                        <a:t>(1);</a:t>
                      </a:r>
                    </a:p>
                    <a:p>
                      <a:r>
                        <a:rPr lang="en-IN" sz="1100" dirty="0">
                          <a:solidFill>
                            <a:srgbClr val="000000"/>
                          </a:solidFill>
                          <a:latin typeface="Consolas" panose="020B0609020204030204" pitchFamily="49" charset="0"/>
                        </a:rPr>
                        <a:t>    </a:t>
                      </a:r>
                      <a:r>
                        <a:rPr lang="en-IN" sz="1100" dirty="0" err="1">
                          <a:solidFill>
                            <a:srgbClr val="000000"/>
                          </a:solidFill>
                          <a:latin typeface="Consolas" panose="020B0609020204030204" pitchFamily="49" charset="0"/>
                        </a:rPr>
                        <a:t>bookService.AddNewBook</a:t>
                      </a:r>
                      <a:r>
                        <a:rPr lang="en-IN" sz="1100" dirty="0">
                          <a:solidFill>
                            <a:srgbClr val="000000"/>
                          </a:solidFill>
                          <a:latin typeface="Consolas" panose="020B0609020204030204" pitchFamily="49" charset="0"/>
                        </a:rPr>
                        <a:t>(</a:t>
                      </a:r>
                      <a:r>
                        <a:rPr lang="en-IN" sz="1100" dirty="0">
                          <a:solidFill>
                            <a:srgbClr val="0000FF"/>
                          </a:solidFill>
                          <a:latin typeface="Consolas" panose="020B0609020204030204" pitchFamily="49" charset="0"/>
                        </a:rPr>
                        <a:t>new</a:t>
                      </a:r>
                      <a:r>
                        <a:rPr lang="en-IN" sz="1100" dirty="0">
                          <a:solidFill>
                            <a:srgbClr val="000000"/>
                          </a:solidFill>
                          <a:latin typeface="Consolas" panose="020B0609020204030204" pitchFamily="49" charset="0"/>
                        </a:rPr>
                        <a:t> Book());</a:t>
                      </a:r>
                    </a:p>
                    <a:p>
                      <a:r>
                        <a:rPr lang="en-IN" sz="1100" dirty="0">
                          <a:solidFill>
                            <a:srgbClr val="000000"/>
                          </a:solidFill>
                          <a:latin typeface="Consolas" panose="020B0609020204030204" pitchFamily="49" charset="0"/>
                        </a:rPr>
                        <a:t>  }</a:t>
                      </a:r>
                    </a:p>
                    <a:p>
                      <a:r>
                        <a:rPr lang="en-IN" sz="1100" dirty="0">
                          <a:solidFill>
                            <a:srgbClr val="000000"/>
                          </a:solidFill>
                          <a:latin typeface="Consolas" panose="020B0609020204030204" pitchFamily="49" charset="0"/>
                        </a:rPr>
                        <a:t>}</a:t>
                      </a:r>
                      <a:endParaRPr lang="en-IN" sz="1100" dirty="0"/>
                    </a:p>
                  </a:txBody>
                  <a:tcPr/>
                </a:tc>
                <a:extLst>
                  <a:ext uri="{0D108BD9-81ED-4DB2-BD59-A6C34878D82A}">
                    <a16:rowId xmlns:a16="http://schemas.microsoft.com/office/drawing/2014/main" val="1449797304"/>
                  </a:ext>
                </a:extLst>
              </a:tr>
            </a:tbl>
          </a:graphicData>
        </a:graphic>
      </p:graphicFrame>
    </p:spTree>
    <p:extLst>
      <p:ext uri="{BB962C8B-B14F-4D97-AF65-F5344CB8AC3E}">
        <p14:creationId xmlns:p14="http://schemas.microsoft.com/office/powerpoint/2010/main" val="2120541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F239F-77A5-D3F7-0370-C452AF3E6B35}"/>
              </a:ext>
            </a:extLst>
          </p:cNvPr>
          <p:cNvSpPr>
            <a:spLocks noGrp="1"/>
          </p:cNvSpPr>
          <p:nvPr>
            <p:ph type="title"/>
          </p:nvPr>
        </p:nvSpPr>
        <p:spPr/>
        <p:txBody>
          <a:bodyPr/>
          <a:lstStyle/>
          <a:p>
            <a:r>
              <a:rPr lang="en-US" dirty="0"/>
              <a:t>If we don’t follow SOLID Principles, we</a:t>
            </a:r>
            <a:endParaRPr lang="en-IN" dirty="0"/>
          </a:p>
        </p:txBody>
      </p:sp>
      <p:sp>
        <p:nvSpPr>
          <p:cNvPr id="3" name="Content Placeholder 2">
            <a:extLst>
              <a:ext uri="{FF2B5EF4-FFF2-40B4-BE49-F238E27FC236}">
                <a16:creationId xmlns:a16="http://schemas.microsoft.com/office/drawing/2014/main" id="{9A3D3174-9F5F-7F7F-64C0-B853FFC9AA68}"/>
              </a:ext>
            </a:extLst>
          </p:cNvPr>
          <p:cNvSpPr>
            <a:spLocks noGrp="1"/>
          </p:cNvSpPr>
          <p:nvPr>
            <p:ph idx="1"/>
          </p:nvPr>
        </p:nvSpPr>
        <p:spPr/>
        <p:txBody>
          <a:bodyPr/>
          <a:lstStyle/>
          <a:p>
            <a:r>
              <a:rPr lang="en-US" dirty="0"/>
              <a:t>End up with tight or strong coupling of the code with many other modules/applications</a:t>
            </a:r>
          </a:p>
          <a:p>
            <a:r>
              <a:rPr lang="en-US" dirty="0"/>
              <a:t>Tight coupling causes time to implement any new requirement, features or any bug fixes and sometimes it creates unknown issues</a:t>
            </a:r>
          </a:p>
          <a:p>
            <a:r>
              <a:rPr lang="en-US" dirty="0"/>
              <a:t>End up with a code which is not testable</a:t>
            </a:r>
          </a:p>
          <a:p>
            <a:r>
              <a:rPr lang="en-US" dirty="0"/>
              <a:t>End up with duplication of code</a:t>
            </a:r>
          </a:p>
          <a:p>
            <a:r>
              <a:rPr lang="en-US" dirty="0"/>
              <a:t>End up creating new bugs by fixing another bug</a:t>
            </a:r>
          </a:p>
          <a:p>
            <a:r>
              <a:rPr lang="en-US" dirty="0"/>
              <a:t>End up with many unknown issues in the application development cycle</a:t>
            </a:r>
            <a:endParaRPr lang="en-IN" dirty="0"/>
          </a:p>
        </p:txBody>
      </p:sp>
    </p:spTree>
    <p:extLst>
      <p:ext uri="{BB962C8B-B14F-4D97-AF65-F5344CB8AC3E}">
        <p14:creationId xmlns:p14="http://schemas.microsoft.com/office/powerpoint/2010/main" val="3909301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89D1E-5AB5-CD59-59FD-04C053384E90}"/>
              </a:ext>
            </a:extLst>
          </p:cNvPr>
          <p:cNvSpPr>
            <a:spLocks noGrp="1"/>
          </p:cNvSpPr>
          <p:nvPr>
            <p:ph type="title"/>
          </p:nvPr>
        </p:nvSpPr>
        <p:spPr/>
        <p:txBody>
          <a:bodyPr/>
          <a:lstStyle/>
          <a:p>
            <a:r>
              <a:rPr lang="en-US" dirty="0"/>
              <a:t>Tight coupling Problem Example</a:t>
            </a:r>
            <a:endParaRPr lang="en-IN" dirty="0"/>
          </a:p>
        </p:txBody>
      </p:sp>
      <p:graphicFrame>
        <p:nvGraphicFramePr>
          <p:cNvPr id="4" name="Content Placeholder 3">
            <a:extLst>
              <a:ext uri="{FF2B5EF4-FFF2-40B4-BE49-F238E27FC236}">
                <a16:creationId xmlns:a16="http://schemas.microsoft.com/office/drawing/2014/main" id="{40BBDDAE-BFA8-D191-823E-8B1C96F74FC7}"/>
              </a:ext>
            </a:extLst>
          </p:cNvPr>
          <p:cNvGraphicFramePr>
            <a:graphicFrameLocks noGrp="1"/>
          </p:cNvGraphicFramePr>
          <p:nvPr>
            <p:ph idx="1"/>
            <p:extLst>
              <p:ext uri="{D42A27DB-BD31-4B8C-83A1-F6EECF244321}">
                <p14:modId xmlns:p14="http://schemas.microsoft.com/office/powerpoint/2010/main" val="688814003"/>
              </p:ext>
            </p:extLst>
          </p:nvPr>
        </p:nvGraphicFramePr>
        <p:xfrm>
          <a:off x="838200" y="1825625"/>
          <a:ext cx="10515600" cy="465328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263250861"/>
                    </a:ext>
                  </a:extLst>
                </a:gridCol>
                <a:gridCol w="5257800">
                  <a:extLst>
                    <a:ext uri="{9D8B030D-6E8A-4147-A177-3AD203B41FA5}">
                      <a16:colId xmlns:a16="http://schemas.microsoft.com/office/drawing/2014/main" val="3077816090"/>
                    </a:ext>
                  </a:extLst>
                </a:gridCol>
              </a:tblGrid>
              <a:tr h="370840">
                <a:tc>
                  <a:txBody>
                    <a:bodyPr/>
                    <a:lstStyle/>
                    <a:p>
                      <a:r>
                        <a:rPr lang="en-IN" sz="1800" b="1" dirty="0"/>
                        <a:t>Tight Coupling Code</a:t>
                      </a:r>
                    </a:p>
                  </a:txBody>
                  <a:tcPr/>
                </a:tc>
                <a:tc>
                  <a:txBody>
                    <a:bodyPr/>
                    <a:lstStyle/>
                    <a:p>
                      <a:r>
                        <a:rPr lang="en-IN" sz="1800" b="1" dirty="0"/>
                        <a:t>Loose Coupling Code</a:t>
                      </a:r>
                    </a:p>
                  </a:txBody>
                  <a:tcPr/>
                </a:tc>
                <a:extLst>
                  <a:ext uri="{0D108BD9-81ED-4DB2-BD59-A6C34878D82A}">
                    <a16:rowId xmlns:a16="http://schemas.microsoft.com/office/drawing/2014/main" val="3412365108"/>
                  </a:ext>
                </a:extLst>
              </a:tr>
              <a:tr h="370840">
                <a:tc>
                  <a:txBody>
                    <a:bodyPr/>
                    <a:lstStyle/>
                    <a:p>
                      <a:r>
                        <a:rPr lang="en-IN" sz="1100" b="1" kern="1200" dirty="0">
                          <a:solidFill>
                            <a:schemeClr val="dk1"/>
                          </a:solidFill>
                          <a:latin typeface="+mn-lt"/>
                          <a:ea typeface="+mn-ea"/>
                          <a:cs typeface="+mn-cs"/>
                        </a:rPr>
                        <a:t>public class User</a:t>
                      </a:r>
                    </a:p>
                    <a:p>
                      <a:r>
                        <a:rPr lang="en-IN" sz="1100" b="1" kern="1200" dirty="0">
                          <a:solidFill>
                            <a:schemeClr val="dk1"/>
                          </a:solidFill>
                          <a:latin typeface="+mn-lt"/>
                          <a:ea typeface="+mn-ea"/>
                          <a:cs typeface="+mn-cs"/>
                        </a:rPr>
                        <a:t>    {</a:t>
                      </a:r>
                    </a:p>
                    <a:p>
                      <a:r>
                        <a:rPr lang="en-US" sz="1100" b="1" kern="1200" dirty="0">
                          <a:solidFill>
                            <a:schemeClr val="dk1"/>
                          </a:solidFill>
                          <a:latin typeface="+mn-lt"/>
                          <a:ea typeface="+mn-ea"/>
                          <a:cs typeface="+mn-cs"/>
                        </a:rPr>
                        <a:t>        public string Username { get; set; }</a:t>
                      </a:r>
                    </a:p>
                    <a:p>
                      <a:r>
                        <a:rPr lang="en-US" sz="1100" b="1" kern="1200" dirty="0">
                          <a:solidFill>
                            <a:schemeClr val="dk1"/>
                          </a:solidFill>
                          <a:latin typeface="+mn-lt"/>
                          <a:ea typeface="+mn-ea"/>
                          <a:cs typeface="+mn-cs"/>
                        </a:rPr>
                        <a:t>        public string Password { get; set; }</a:t>
                      </a:r>
                    </a:p>
                    <a:p>
                      <a:r>
                        <a:rPr lang="en-IN" sz="1100" b="1" kern="1200" dirty="0">
                          <a:solidFill>
                            <a:schemeClr val="dk1"/>
                          </a:solidFill>
                          <a:latin typeface="+mn-lt"/>
                          <a:ea typeface="+mn-ea"/>
                          <a:cs typeface="+mn-cs"/>
                        </a:rPr>
                        <a:t>    }</a:t>
                      </a:r>
                    </a:p>
                    <a:p>
                      <a:endParaRPr lang="en-IN" sz="1100" b="1" kern="1200" dirty="0">
                        <a:solidFill>
                          <a:schemeClr val="dk1"/>
                        </a:solidFill>
                        <a:latin typeface="+mn-lt"/>
                        <a:ea typeface="+mn-ea"/>
                        <a:cs typeface="+mn-cs"/>
                      </a:endParaRPr>
                    </a:p>
                    <a:p>
                      <a:r>
                        <a:rPr lang="en-IN" sz="1100" b="1" kern="1200" dirty="0">
                          <a:solidFill>
                            <a:schemeClr val="dk1"/>
                          </a:solidFill>
                          <a:latin typeface="+mn-lt"/>
                          <a:ea typeface="+mn-ea"/>
                          <a:cs typeface="+mn-cs"/>
                        </a:rPr>
                        <a:t>    public class Authenticator</a:t>
                      </a:r>
                    </a:p>
                    <a:p>
                      <a:r>
                        <a:rPr lang="en-IN" sz="1100" b="1" kern="1200" dirty="0">
                          <a:solidFill>
                            <a:schemeClr val="dk1"/>
                          </a:solidFill>
                          <a:latin typeface="+mn-lt"/>
                          <a:ea typeface="+mn-ea"/>
                          <a:cs typeface="+mn-cs"/>
                        </a:rPr>
                        <a:t>    {</a:t>
                      </a:r>
                    </a:p>
                    <a:p>
                      <a:r>
                        <a:rPr lang="en-IN" sz="1100" b="1" kern="1200" dirty="0">
                          <a:solidFill>
                            <a:schemeClr val="dk1"/>
                          </a:solidFill>
                          <a:latin typeface="+mn-lt"/>
                          <a:ea typeface="+mn-ea"/>
                          <a:cs typeface="+mn-cs"/>
                        </a:rPr>
                        <a:t>        private User _user;</a:t>
                      </a:r>
                    </a:p>
                    <a:p>
                      <a:endParaRPr lang="en-IN" sz="1100" b="1" kern="1200" dirty="0">
                        <a:solidFill>
                          <a:schemeClr val="dk1"/>
                        </a:solidFill>
                        <a:latin typeface="+mn-lt"/>
                        <a:ea typeface="+mn-ea"/>
                        <a:cs typeface="+mn-cs"/>
                      </a:endParaRPr>
                    </a:p>
                    <a:p>
                      <a:r>
                        <a:rPr lang="en-IN" sz="1100" b="1" kern="1200" dirty="0">
                          <a:solidFill>
                            <a:schemeClr val="dk1"/>
                          </a:solidFill>
                          <a:latin typeface="+mn-lt"/>
                          <a:ea typeface="+mn-ea"/>
                          <a:cs typeface="+mn-cs"/>
                        </a:rPr>
                        <a:t>        public Authenticator()</a:t>
                      </a:r>
                    </a:p>
                    <a:p>
                      <a:r>
                        <a:rPr lang="en-IN" sz="1100" b="1" kern="1200" dirty="0">
                          <a:solidFill>
                            <a:schemeClr val="dk1"/>
                          </a:solidFill>
                          <a:latin typeface="+mn-lt"/>
                          <a:ea typeface="+mn-ea"/>
                          <a:cs typeface="+mn-cs"/>
                        </a:rPr>
                        <a:t>        {</a:t>
                      </a:r>
                    </a:p>
                    <a:p>
                      <a:r>
                        <a:rPr lang="en-IN" sz="1100" b="1" kern="1200" dirty="0">
                          <a:solidFill>
                            <a:schemeClr val="dk1"/>
                          </a:solidFill>
                          <a:latin typeface="+mn-lt"/>
                          <a:ea typeface="+mn-ea"/>
                          <a:cs typeface="+mn-cs"/>
                        </a:rPr>
                        <a:t>            _user = new User { Username = "admin", Password = "password" };</a:t>
                      </a:r>
                    </a:p>
                    <a:p>
                      <a:r>
                        <a:rPr lang="en-IN" sz="1100" b="1" kern="1200" dirty="0">
                          <a:solidFill>
                            <a:schemeClr val="dk1"/>
                          </a:solidFill>
                          <a:latin typeface="+mn-lt"/>
                          <a:ea typeface="+mn-ea"/>
                          <a:cs typeface="+mn-cs"/>
                        </a:rPr>
                        <a:t>        }</a:t>
                      </a:r>
                    </a:p>
                    <a:p>
                      <a:endParaRPr lang="en-IN" sz="1100" b="1" kern="1200" dirty="0">
                        <a:solidFill>
                          <a:schemeClr val="dk1"/>
                        </a:solidFill>
                        <a:latin typeface="+mn-lt"/>
                        <a:ea typeface="+mn-ea"/>
                        <a:cs typeface="+mn-cs"/>
                      </a:endParaRPr>
                    </a:p>
                    <a:p>
                      <a:r>
                        <a:rPr lang="en-US" sz="1100" b="1" kern="1200" dirty="0">
                          <a:solidFill>
                            <a:schemeClr val="dk1"/>
                          </a:solidFill>
                          <a:latin typeface="+mn-lt"/>
                          <a:ea typeface="+mn-ea"/>
                          <a:cs typeface="+mn-cs"/>
                        </a:rPr>
                        <a:t>        public bool Authenticate(string username, string password)</a:t>
                      </a:r>
                    </a:p>
                    <a:p>
                      <a:r>
                        <a:rPr lang="en-IN" sz="1100" b="1" kern="1200" dirty="0">
                          <a:solidFill>
                            <a:schemeClr val="dk1"/>
                          </a:solidFill>
                          <a:latin typeface="+mn-lt"/>
                          <a:ea typeface="+mn-ea"/>
                          <a:cs typeface="+mn-cs"/>
                        </a:rPr>
                        <a:t>        {</a:t>
                      </a:r>
                    </a:p>
                    <a:p>
                      <a:r>
                        <a:rPr lang="en-IN" sz="1100" b="1" kern="1200" dirty="0">
                          <a:solidFill>
                            <a:schemeClr val="dk1"/>
                          </a:solidFill>
                          <a:latin typeface="+mn-lt"/>
                          <a:ea typeface="+mn-ea"/>
                          <a:cs typeface="+mn-cs"/>
                        </a:rPr>
                        <a:t>            if (username == _</a:t>
                      </a:r>
                      <a:r>
                        <a:rPr lang="en-IN" sz="1100" b="1" kern="1200" dirty="0" err="1">
                          <a:solidFill>
                            <a:schemeClr val="dk1"/>
                          </a:solidFill>
                          <a:latin typeface="+mn-lt"/>
                          <a:ea typeface="+mn-ea"/>
                          <a:cs typeface="+mn-cs"/>
                        </a:rPr>
                        <a:t>user.Username</a:t>
                      </a:r>
                      <a:r>
                        <a:rPr lang="en-IN" sz="1100" b="1" kern="1200" dirty="0">
                          <a:solidFill>
                            <a:schemeClr val="dk1"/>
                          </a:solidFill>
                          <a:latin typeface="+mn-lt"/>
                          <a:ea typeface="+mn-ea"/>
                          <a:cs typeface="+mn-cs"/>
                        </a:rPr>
                        <a:t> &amp;&amp; password == _</a:t>
                      </a:r>
                      <a:r>
                        <a:rPr lang="en-IN" sz="1100" b="1" kern="1200" dirty="0" err="1">
                          <a:solidFill>
                            <a:schemeClr val="dk1"/>
                          </a:solidFill>
                          <a:latin typeface="+mn-lt"/>
                          <a:ea typeface="+mn-ea"/>
                          <a:cs typeface="+mn-cs"/>
                        </a:rPr>
                        <a:t>user.Password</a:t>
                      </a:r>
                      <a:r>
                        <a:rPr lang="en-IN" sz="1100" b="1" kern="1200" dirty="0">
                          <a:solidFill>
                            <a:schemeClr val="dk1"/>
                          </a:solidFill>
                          <a:latin typeface="+mn-lt"/>
                          <a:ea typeface="+mn-ea"/>
                          <a:cs typeface="+mn-cs"/>
                        </a:rPr>
                        <a:t>)</a:t>
                      </a:r>
                    </a:p>
                    <a:p>
                      <a:r>
                        <a:rPr lang="en-IN" sz="1100" b="1" kern="1200" dirty="0">
                          <a:solidFill>
                            <a:schemeClr val="dk1"/>
                          </a:solidFill>
                          <a:latin typeface="+mn-lt"/>
                          <a:ea typeface="+mn-ea"/>
                          <a:cs typeface="+mn-cs"/>
                        </a:rPr>
                        <a:t>            {</a:t>
                      </a:r>
                    </a:p>
                    <a:p>
                      <a:r>
                        <a:rPr lang="en-IN" sz="1100" b="1" kern="1200" dirty="0">
                          <a:solidFill>
                            <a:schemeClr val="dk1"/>
                          </a:solidFill>
                          <a:latin typeface="+mn-lt"/>
                          <a:ea typeface="+mn-ea"/>
                          <a:cs typeface="+mn-cs"/>
                        </a:rPr>
                        <a:t>                return true;</a:t>
                      </a:r>
                    </a:p>
                    <a:p>
                      <a:r>
                        <a:rPr lang="en-IN" sz="1100" b="1" kern="1200" dirty="0">
                          <a:solidFill>
                            <a:schemeClr val="dk1"/>
                          </a:solidFill>
                          <a:latin typeface="+mn-lt"/>
                          <a:ea typeface="+mn-ea"/>
                          <a:cs typeface="+mn-cs"/>
                        </a:rPr>
                        <a:t>            }</a:t>
                      </a:r>
                    </a:p>
                    <a:p>
                      <a:endParaRPr lang="en-IN" sz="1100" b="1" kern="1200" dirty="0">
                        <a:solidFill>
                          <a:schemeClr val="dk1"/>
                        </a:solidFill>
                        <a:latin typeface="+mn-lt"/>
                        <a:ea typeface="+mn-ea"/>
                        <a:cs typeface="+mn-cs"/>
                      </a:endParaRPr>
                    </a:p>
                    <a:p>
                      <a:r>
                        <a:rPr lang="en-IN" sz="1100" b="1" kern="1200" dirty="0">
                          <a:solidFill>
                            <a:schemeClr val="dk1"/>
                          </a:solidFill>
                          <a:latin typeface="+mn-lt"/>
                          <a:ea typeface="+mn-ea"/>
                          <a:cs typeface="+mn-cs"/>
                        </a:rPr>
                        <a:t>            return false;</a:t>
                      </a:r>
                    </a:p>
                    <a:p>
                      <a:r>
                        <a:rPr lang="en-IN" sz="1100" b="1" kern="1200" dirty="0">
                          <a:solidFill>
                            <a:schemeClr val="dk1"/>
                          </a:solidFill>
                          <a:latin typeface="+mn-lt"/>
                          <a:ea typeface="+mn-ea"/>
                          <a:cs typeface="+mn-cs"/>
                        </a:rPr>
                        <a:t>        }</a:t>
                      </a:r>
                    </a:p>
                    <a:p>
                      <a:r>
                        <a:rPr lang="en-IN" sz="1100" b="1" kern="1200" dirty="0">
                          <a:solidFill>
                            <a:schemeClr val="dk1"/>
                          </a:solidFill>
                          <a:latin typeface="+mn-lt"/>
                          <a:ea typeface="+mn-ea"/>
                          <a:cs typeface="+mn-cs"/>
                        </a:rPr>
                        <a:t>    }</a:t>
                      </a:r>
                      <a:endParaRPr lang="en-IN" sz="1100" b="1" dirty="0"/>
                    </a:p>
                  </a:txBody>
                  <a:tcPr/>
                </a:tc>
                <a:tc>
                  <a:txBody>
                    <a:bodyPr/>
                    <a:lstStyle/>
                    <a:p>
                      <a:r>
                        <a:rPr lang="en-IN" sz="1100" b="1" kern="1200" dirty="0">
                          <a:solidFill>
                            <a:schemeClr val="dk1"/>
                          </a:solidFill>
                          <a:latin typeface="+mn-lt"/>
                          <a:ea typeface="+mn-ea"/>
                          <a:cs typeface="+mn-cs"/>
                        </a:rPr>
                        <a:t>public class User</a:t>
                      </a:r>
                    </a:p>
                    <a:p>
                      <a:r>
                        <a:rPr lang="en-IN" sz="1100" b="1" kern="1200" dirty="0">
                          <a:solidFill>
                            <a:schemeClr val="dk1"/>
                          </a:solidFill>
                          <a:latin typeface="+mn-lt"/>
                          <a:ea typeface="+mn-ea"/>
                          <a:cs typeface="+mn-cs"/>
                        </a:rPr>
                        <a:t>    {</a:t>
                      </a:r>
                    </a:p>
                    <a:p>
                      <a:r>
                        <a:rPr lang="en-US" sz="1100" b="1" kern="1200" dirty="0">
                          <a:solidFill>
                            <a:schemeClr val="dk1"/>
                          </a:solidFill>
                          <a:latin typeface="+mn-lt"/>
                          <a:ea typeface="+mn-ea"/>
                          <a:cs typeface="+mn-cs"/>
                        </a:rPr>
                        <a:t>        public string Username { get; set; }</a:t>
                      </a:r>
                    </a:p>
                    <a:p>
                      <a:r>
                        <a:rPr lang="en-US" sz="1100" b="1" kern="1200" dirty="0">
                          <a:solidFill>
                            <a:schemeClr val="dk1"/>
                          </a:solidFill>
                          <a:latin typeface="+mn-lt"/>
                          <a:ea typeface="+mn-ea"/>
                          <a:cs typeface="+mn-cs"/>
                        </a:rPr>
                        <a:t>        public string Password { get; set; }</a:t>
                      </a:r>
                    </a:p>
                    <a:p>
                      <a:r>
                        <a:rPr lang="en-IN" sz="1100" b="1" kern="1200" dirty="0">
                          <a:solidFill>
                            <a:schemeClr val="dk1"/>
                          </a:solidFill>
                          <a:latin typeface="+mn-lt"/>
                          <a:ea typeface="+mn-ea"/>
                          <a:cs typeface="+mn-cs"/>
                        </a:rPr>
                        <a:t>    }</a:t>
                      </a:r>
                    </a:p>
                    <a:p>
                      <a:endParaRPr lang="en-IN" sz="1100" b="1" kern="1200" dirty="0">
                        <a:solidFill>
                          <a:schemeClr val="dk1"/>
                        </a:solidFill>
                        <a:latin typeface="+mn-lt"/>
                        <a:ea typeface="+mn-ea"/>
                        <a:cs typeface="+mn-cs"/>
                      </a:endParaRPr>
                    </a:p>
                    <a:p>
                      <a:r>
                        <a:rPr lang="en-IN" sz="1100" b="1" kern="1200" dirty="0">
                          <a:solidFill>
                            <a:schemeClr val="dk1"/>
                          </a:solidFill>
                          <a:latin typeface="+mn-lt"/>
                          <a:ea typeface="+mn-ea"/>
                          <a:cs typeface="+mn-cs"/>
                        </a:rPr>
                        <a:t>    public class Authenticator</a:t>
                      </a:r>
                    </a:p>
                    <a:p>
                      <a:r>
                        <a:rPr lang="en-IN" sz="1100" b="1" kern="1200" dirty="0">
                          <a:solidFill>
                            <a:schemeClr val="dk1"/>
                          </a:solidFill>
                          <a:latin typeface="+mn-lt"/>
                          <a:ea typeface="+mn-ea"/>
                          <a:cs typeface="+mn-cs"/>
                        </a:rPr>
                        <a:t>    {</a:t>
                      </a:r>
                    </a:p>
                    <a:p>
                      <a:r>
                        <a:rPr lang="en-IN" sz="1100" b="1" kern="1200" dirty="0">
                          <a:solidFill>
                            <a:schemeClr val="dk1"/>
                          </a:solidFill>
                          <a:latin typeface="+mn-lt"/>
                          <a:ea typeface="+mn-ea"/>
                          <a:cs typeface="+mn-cs"/>
                        </a:rPr>
                        <a:t>        private User _user;</a:t>
                      </a:r>
                    </a:p>
                    <a:p>
                      <a:endParaRPr lang="en-IN" sz="1100" b="1" kern="1200" dirty="0">
                        <a:solidFill>
                          <a:schemeClr val="dk1"/>
                        </a:solidFill>
                        <a:latin typeface="+mn-lt"/>
                        <a:ea typeface="+mn-ea"/>
                        <a:cs typeface="+mn-cs"/>
                      </a:endParaRPr>
                    </a:p>
                    <a:p>
                      <a:r>
                        <a:rPr lang="en-IN" sz="1100" b="1" kern="1200" dirty="0">
                          <a:solidFill>
                            <a:schemeClr val="dk1"/>
                          </a:solidFill>
                          <a:latin typeface="+mn-lt"/>
                          <a:ea typeface="+mn-ea"/>
                          <a:cs typeface="+mn-cs"/>
                        </a:rPr>
                        <a:t>        public Authenticator(User user)</a:t>
                      </a:r>
                    </a:p>
                    <a:p>
                      <a:r>
                        <a:rPr lang="en-IN" sz="1100" b="1" kern="1200" dirty="0">
                          <a:solidFill>
                            <a:schemeClr val="dk1"/>
                          </a:solidFill>
                          <a:latin typeface="+mn-lt"/>
                          <a:ea typeface="+mn-ea"/>
                          <a:cs typeface="+mn-cs"/>
                        </a:rPr>
                        <a:t>        {</a:t>
                      </a:r>
                    </a:p>
                    <a:p>
                      <a:r>
                        <a:rPr lang="en-IN" sz="1100" b="1" kern="1200" dirty="0">
                          <a:solidFill>
                            <a:schemeClr val="dk1"/>
                          </a:solidFill>
                          <a:latin typeface="+mn-lt"/>
                          <a:ea typeface="+mn-ea"/>
                          <a:cs typeface="+mn-cs"/>
                        </a:rPr>
                        <a:t>            _user = user;</a:t>
                      </a:r>
                    </a:p>
                    <a:p>
                      <a:r>
                        <a:rPr lang="en-IN" sz="1100" b="1" kern="1200" dirty="0">
                          <a:solidFill>
                            <a:schemeClr val="dk1"/>
                          </a:solidFill>
                          <a:latin typeface="+mn-lt"/>
                          <a:ea typeface="+mn-ea"/>
                          <a:cs typeface="+mn-cs"/>
                        </a:rPr>
                        <a:t>        }</a:t>
                      </a:r>
                    </a:p>
                    <a:p>
                      <a:endParaRPr lang="en-IN" sz="1100" b="1" kern="1200" dirty="0">
                        <a:solidFill>
                          <a:schemeClr val="dk1"/>
                        </a:solidFill>
                        <a:latin typeface="+mn-lt"/>
                        <a:ea typeface="+mn-ea"/>
                        <a:cs typeface="+mn-cs"/>
                      </a:endParaRPr>
                    </a:p>
                    <a:p>
                      <a:r>
                        <a:rPr lang="en-US" sz="1100" b="1" kern="1200" dirty="0">
                          <a:solidFill>
                            <a:schemeClr val="dk1"/>
                          </a:solidFill>
                          <a:latin typeface="+mn-lt"/>
                          <a:ea typeface="+mn-ea"/>
                          <a:cs typeface="+mn-cs"/>
                        </a:rPr>
                        <a:t>        public bool Authenticate(string username, string password)</a:t>
                      </a:r>
                    </a:p>
                    <a:p>
                      <a:r>
                        <a:rPr lang="en-IN" sz="1100" b="1" kern="1200" dirty="0">
                          <a:solidFill>
                            <a:schemeClr val="dk1"/>
                          </a:solidFill>
                          <a:latin typeface="+mn-lt"/>
                          <a:ea typeface="+mn-ea"/>
                          <a:cs typeface="+mn-cs"/>
                        </a:rPr>
                        <a:t>        {</a:t>
                      </a:r>
                    </a:p>
                    <a:p>
                      <a:r>
                        <a:rPr lang="en-IN" sz="1100" b="1" kern="1200" dirty="0">
                          <a:solidFill>
                            <a:schemeClr val="dk1"/>
                          </a:solidFill>
                          <a:latin typeface="+mn-lt"/>
                          <a:ea typeface="+mn-ea"/>
                          <a:cs typeface="+mn-cs"/>
                        </a:rPr>
                        <a:t>            if (username == _</a:t>
                      </a:r>
                      <a:r>
                        <a:rPr lang="en-IN" sz="1100" b="1" kern="1200" dirty="0" err="1">
                          <a:solidFill>
                            <a:schemeClr val="dk1"/>
                          </a:solidFill>
                          <a:latin typeface="+mn-lt"/>
                          <a:ea typeface="+mn-ea"/>
                          <a:cs typeface="+mn-cs"/>
                        </a:rPr>
                        <a:t>user.Username</a:t>
                      </a:r>
                      <a:r>
                        <a:rPr lang="en-IN" sz="1100" b="1" kern="1200" dirty="0">
                          <a:solidFill>
                            <a:schemeClr val="dk1"/>
                          </a:solidFill>
                          <a:latin typeface="+mn-lt"/>
                          <a:ea typeface="+mn-ea"/>
                          <a:cs typeface="+mn-cs"/>
                        </a:rPr>
                        <a:t> &amp;&amp; password == _</a:t>
                      </a:r>
                      <a:r>
                        <a:rPr lang="en-IN" sz="1100" b="1" kern="1200" dirty="0" err="1">
                          <a:solidFill>
                            <a:schemeClr val="dk1"/>
                          </a:solidFill>
                          <a:latin typeface="+mn-lt"/>
                          <a:ea typeface="+mn-ea"/>
                          <a:cs typeface="+mn-cs"/>
                        </a:rPr>
                        <a:t>user.Password</a:t>
                      </a:r>
                      <a:r>
                        <a:rPr lang="en-IN" sz="1100" b="1" kern="1200" dirty="0">
                          <a:solidFill>
                            <a:schemeClr val="dk1"/>
                          </a:solidFill>
                          <a:latin typeface="+mn-lt"/>
                          <a:ea typeface="+mn-ea"/>
                          <a:cs typeface="+mn-cs"/>
                        </a:rPr>
                        <a:t>)</a:t>
                      </a:r>
                    </a:p>
                    <a:p>
                      <a:r>
                        <a:rPr lang="en-IN" sz="1100" b="1" kern="1200" dirty="0">
                          <a:solidFill>
                            <a:schemeClr val="dk1"/>
                          </a:solidFill>
                          <a:latin typeface="+mn-lt"/>
                          <a:ea typeface="+mn-ea"/>
                          <a:cs typeface="+mn-cs"/>
                        </a:rPr>
                        <a:t>            {</a:t>
                      </a:r>
                    </a:p>
                    <a:p>
                      <a:r>
                        <a:rPr lang="en-IN" sz="1100" b="1" kern="1200" dirty="0">
                          <a:solidFill>
                            <a:schemeClr val="dk1"/>
                          </a:solidFill>
                          <a:latin typeface="+mn-lt"/>
                          <a:ea typeface="+mn-ea"/>
                          <a:cs typeface="+mn-cs"/>
                        </a:rPr>
                        <a:t>                return true;</a:t>
                      </a:r>
                    </a:p>
                    <a:p>
                      <a:r>
                        <a:rPr lang="en-IN" sz="1100" b="1" kern="1200" dirty="0">
                          <a:solidFill>
                            <a:schemeClr val="dk1"/>
                          </a:solidFill>
                          <a:latin typeface="+mn-lt"/>
                          <a:ea typeface="+mn-ea"/>
                          <a:cs typeface="+mn-cs"/>
                        </a:rPr>
                        <a:t>            }</a:t>
                      </a:r>
                    </a:p>
                    <a:p>
                      <a:r>
                        <a:rPr lang="en-IN" sz="1100" b="1" kern="1200" dirty="0">
                          <a:solidFill>
                            <a:schemeClr val="dk1"/>
                          </a:solidFill>
                          <a:latin typeface="+mn-lt"/>
                          <a:ea typeface="+mn-ea"/>
                          <a:cs typeface="+mn-cs"/>
                        </a:rPr>
                        <a:t>            return false;</a:t>
                      </a:r>
                    </a:p>
                    <a:p>
                      <a:r>
                        <a:rPr lang="en-IN" sz="1100" b="1" kern="1200" dirty="0">
                          <a:solidFill>
                            <a:schemeClr val="dk1"/>
                          </a:solidFill>
                          <a:latin typeface="+mn-lt"/>
                          <a:ea typeface="+mn-ea"/>
                          <a:cs typeface="+mn-cs"/>
                        </a:rPr>
                        <a:t>        }</a:t>
                      </a:r>
                    </a:p>
                    <a:p>
                      <a:r>
                        <a:rPr lang="en-IN" sz="1100" b="1" kern="1200" dirty="0">
                          <a:solidFill>
                            <a:schemeClr val="dk1"/>
                          </a:solidFill>
                          <a:latin typeface="+mn-lt"/>
                          <a:ea typeface="+mn-ea"/>
                          <a:cs typeface="+mn-cs"/>
                        </a:rPr>
                        <a:t>    }</a:t>
                      </a:r>
                      <a:endParaRPr lang="en-IN" sz="1100" b="1" dirty="0"/>
                    </a:p>
                  </a:txBody>
                  <a:tcPr/>
                </a:tc>
                <a:extLst>
                  <a:ext uri="{0D108BD9-81ED-4DB2-BD59-A6C34878D82A}">
                    <a16:rowId xmlns:a16="http://schemas.microsoft.com/office/drawing/2014/main" val="2765123669"/>
                  </a:ext>
                </a:extLst>
              </a:tr>
            </a:tbl>
          </a:graphicData>
        </a:graphic>
      </p:graphicFrame>
    </p:spTree>
    <p:extLst>
      <p:ext uri="{BB962C8B-B14F-4D97-AF65-F5344CB8AC3E}">
        <p14:creationId xmlns:p14="http://schemas.microsoft.com/office/powerpoint/2010/main" val="3315558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40BBDDAE-BFA8-D191-823E-8B1C96F74FC7}"/>
              </a:ext>
            </a:extLst>
          </p:cNvPr>
          <p:cNvGraphicFramePr>
            <a:graphicFrameLocks/>
          </p:cNvGraphicFramePr>
          <p:nvPr>
            <p:extLst>
              <p:ext uri="{D42A27DB-BD31-4B8C-83A1-F6EECF244321}">
                <p14:modId xmlns:p14="http://schemas.microsoft.com/office/powerpoint/2010/main" val="621140761"/>
              </p:ext>
            </p:extLst>
          </p:nvPr>
        </p:nvGraphicFramePr>
        <p:xfrm>
          <a:off x="728869" y="225425"/>
          <a:ext cx="10899914" cy="6397208"/>
        </p:xfrm>
        <a:graphic>
          <a:graphicData uri="http://schemas.openxmlformats.org/drawingml/2006/table">
            <a:tbl>
              <a:tblPr firstRow="1" bandRow="1">
                <a:tableStyleId>{5C22544A-7EE6-4342-B048-85BDC9FD1C3A}</a:tableStyleId>
              </a:tblPr>
              <a:tblGrid>
                <a:gridCol w="5449957">
                  <a:extLst>
                    <a:ext uri="{9D8B030D-6E8A-4147-A177-3AD203B41FA5}">
                      <a16:colId xmlns:a16="http://schemas.microsoft.com/office/drawing/2014/main" val="1263250861"/>
                    </a:ext>
                  </a:extLst>
                </a:gridCol>
                <a:gridCol w="5449957">
                  <a:extLst>
                    <a:ext uri="{9D8B030D-6E8A-4147-A177-3AD203B41FA5}">
                      <a16:colId xmlns:a16="http://schemas.microsoft.com/office/drawing/2014/main" val="3077816090"/>
                    </a:ext>
                  </a:extLst>
                </a:gridCol>
              </a:tblGrid>
              <a:tr h="407888">
                <a:tc>
                  <a:txBody>
                    <a:bodyPr/>
                    <a:lstStyle/>
                    <a:p>
                      <a:r>
                        <a:rPr lang="en-IN" sz="1800" b="1" dirty="0"/>
                        <a:t>Tight Coupling Code</a:t>
                      </a:r>
                    </a:p>
                  </a:txBody>
                  <a:tcPr/>
                </a:tc>
                <a:tc>
                  <a:txBody>
                    <a:bodyPr/>
                    <a:lstStyle/>
                    <a:p>
                      <a:r>
                        <a:rPr lang="en-IN" sz="1800" b="1" dirty="0"/>
                        <a:t>Loose Coupling Code</a:t>
                      </a:r>
                    </a:p>
                  </a:txBody>
                  <a:tcPr/>
                </a:tc>
                <a:extLst>
                  <a:ext uri="{0D108BD9-81ED-4DB2-BD59-A6C34878D82A}">
                    <a16:rowId xmlns:a16="http://schemas.microsoft.com/office/drawing/2014/main" val="3412365108"/>
                  </a:ext>
                </a:extLst>
              </a:tr>
              <a:tr h="5866878">
                <a:tc>
                  <a:txBody>
                    <a:bodyPr/>
                    <a:lstStyle/>
                    <a:p>
                      <a:r>
                        <a:rPr lang="en-IN" sz="900" b="1" kern="1200" dirty="0">
                          <a:solidFill>
                            <a:schemeClr val="dk1"/>
                          </a:solidFill>
                          <a:latin typeface="+mn-lt"/>
                          <a:ea typeface="+mn-ea"/>
                          <a:cs typeface="+mn-cs"/>
                        </a:rPr>
                        <a:t> public class Television</a:t>
                      </a:r>
                    </a:p>
                    <a:p>
                      <a:r>
                        <a:rPr lang="en-IN" sz="900" b="1" kern="1200" dirty="0">
                          <a:solidFill>
                            <a:schemeClr val="dk1"/>
                          </a:solidFill>
                          <a:latin typeface="+mn-lt"/>
                          <a:ea typeface="+mn-ea"/>
                          <a:cs typeface="+mn-cs"/>
                        </a:rPr>
                        <a:t>    {</a:t>
                      </a:r>
                    </a:p>
                    <a:p>
                      <a:r>
                        <a:rPr lang="en-IN" sz="900" b="1" kern="1200" dirty="0">
                          <a:solidFill>
                            <a:schemeClr val="dk1"/>
                          </a:solidFill>
                          <a:latin typeface="+mn-lt"/>
                          <a:ea typeface="+mn-ea"/>
                          <a:cs typeface="+mn-cs"/>
                        </a:rPr>
                        <a:t>        public void Start()</a:t>
                      </a:r>
                    </a:p>
                    <a:p>
                      <a:r>
                        <a:rPr lang="en-IN" sz="900" b="1" kern="1200" dirty="0">
                          <a:solidFill>
                            <a:schemeClr val="dk1"/>
                          </a:solidFill>
                          <a:latin typeface="+mn-lt"/>
                          <a:ea typeface="+mn-ea"/>
                          <a:cs typeface="+mn-cs"/>
                        </a:rPr>
                        <a:t>        {</a:t>
                      </a:r>
                    </a:p>
                    <a:p>
                      <a:r>
                        <a:rPr lang="en-US" sz="900" b="1" kern="1200" dirty="0">
                          <a:solidFill>
                            <a:schemeClr val="dk1"/>
                          </a:solidFill>
                          <a:latin typeface="+mn-lt"/>
                          <a:ea typeface="+mn-ea"/>
                          <a:cs typeface="+mn-cs"/>
                        </a:rPr>
                        <a:t>            </a:t>
                      </a:r>
                      <a:r>
                        <a:rPr lang="en-US" sz="900" b="1" kern="1200" dirty="0" err="1">
                          <a:solidFill>
                            <a:schemeClr val="dk1"/>
                          </a:solidFill>
                          <a:latin typeface="+mn-lt"/>
                          <a:ea typeface="+mn-ea"/>
                          <a:cs typeface="+mn-cs"/>
                        </a:rPr>
                        <a:t>Console.WriteLine</a:t>
                      </a:r>
                      <a:r>
                        <a:rPr lang="en-US" sz="900" b="1" kern="1200" dirty="0">
                          <a:solidFill>
                            <a:schemeClr val="dk1"/>
                          </a:solidFill>
                          <a:latin typeface="+mn-lt"/>
                          <a:ea typeface="+mn-ea"/>
                          <a:cs typeface="+mn-cs"/>
                        </a:rPr>
                        <a:t>("Television is started!");</a:t>
                      </a:r>
                    </a:p>
                    <a:p>
                      <a:r>
                        <a:rPr lang="en-IN" sz="900" b="1" kern="1200" dirty="0">
                          <a:solidFill>
                            <a:schemeClr val="dk1"/>
                          </a:solidFill>
                          <a:latin typeface="+mn-lt"/>
                          <a:ea typeface="+mn-ea"/>
                          <a:cs typeface="+mn-cs"/>
                        </a:rPr>
                        <a:t>        }</a:t>
                      </a:r>
                    </a:p>
                    <a:p>
                      <a:r>
                        <a:rPr lang="en-IN" sz="900" b="1" kern="1200" dirty="0">
                          <a:solidFill>
                            <a:schemeClr val="dk1"/>
                          </a:solidFill>
                          <a:latin typeface="+mn-lt"/>
                          <a:ea typeface="+mn-ea"/>
                          <a:cs typeface="+mn-cs"/>
                        </a:rPr>
                        <a:t>    }</a:t>
                      </a:r>
                    </a:p>
                    <a:p>
                      <a:r>
                        <a:rPr lang="en-IN" sz="900" b="1" kern="1200" dirty="0">
                          <a:solidFill>
                            <a:schemeClr val="dk1"/>
                          </a:solidFill>
                          <a:latin typeface="+mn-lt"/>
                          <a:ea typeface="+mn-ea"/>
                          <a:cs typeface="+mn-cs"/>
                        </a:rPr>
                        <a:t>    public class Remote</a:t>
                      </a:r>
                    </a:p>
                    <a:p>
                      <a:r>
                        <a:rPr lang="en-IN" sz="900" b="1" kern="1200" dirty="0">
                          <a:solidFill>
                            <a:schemeClr val="dk1"/>
                          </a:solidFill>
                          <a:latin typeface="+mn-lt"/>
                          <a:ea typeface="+mn-ea"/>
                          <a:cs typeface="+mn-cs"/>
                        </a:rPr>
                        <a:t>    {</a:t>
                      </a:r>
                    </a:p>
                    <a:p>
                      <a:r>
                        <a:rPr lang="en-IN" sz="900" b="1" kern="1200" dirty="0">
                          <a:solidFill>
                            <a:schemeClr val="dk1"/>
                          </a:solidFill>
                          <a:latin typeface="+mn-lt"/>
                          <a:ea typeface="+mn-ea"/>
                          <a:cs typeface="+mn-cs"/>
                        </a:rPr>
                        <a:t>        private Television Tv { get; set; }</a:t>
                      </a:r>
                    </a:p>
                    <a:p>
                      <a:r>
                        <a:rPr lang="en-IN" sz="900" b="1" kern="1200" dirty="0">
                          <a:solidFill>
                            <a:schemeClr val="dk1"/>
                          </a:solidFill>
                          <a:latin typeface="+mn-lt"/>
                          <a:ea typeface="+mn-ea"/>
                          <a:cs typeface="+mn-cs"/>
                        </a:rPr>
                        <a:t>        protected Remote()</a:t>
                      </a:r>
                    </a:p>
                    <a:p>
                      <a:r>
                        <a:rPr lang="en-IN" sz="900" b="1" kern="1200" dirty="0">
                          <a:solidFill>
                            <a:schemeClr val="dk1"/>
                          </a:solidFill>
                          <a:latin typeface="+mn-lt"/>
                          <a:ea typeface="+mn-ea"/>
                          <a:cs typeface="+mn-cs"/>
                        </a:rPr>
                        <a:t>        {</a:t>
                      </a:r>
                    </a:p>
                    <a:p>
                      <a:r>
                        <a:rPr lang="en-IN" sz="900" b="1" kern="1200" dirty="0">
                          <a:solidFill>
                            <a:schemeClr val="dk1"/>
                          </a:solidFill>
                          <a:latin typeface="+mn-lt"/>
                          <a:ea typeface="+mn-ea"/>
                          <a:cs typeface="+mn-cs"/>
                        </a:rPr>
                        <a:t>            Tv = new Television();</a:t>
                      </a:r>
                    </a:p>
                    <a:p>
                      <a:r>
                        <a:rPr lang="en-IN" sz="900" b="1" kern="1200" dirty="0">
                          <a:solidFill>
                            <a:schemeClr val="dk1"/>
                          </a:solidFill>
                          <a:latin typeface="+mn-lt"/>
                          <a:ea typeface="+mn-ea"/>
                          <a:cs typeface="+mn-cs"/>
                        </a:rPr>
                        <a:t>        }</a:t>
                      </a:r>
                    </a:p>
                    <a:p>
                      <a:endParaRPr lang="en-IN" sz="900" b="1" kern="1200" dirty="0">
                        <a:solidFill>
                          <a:schemeClr val="dk1"/>
                        </a:solidFill>
                        <a:latin typeface="+mn-lt"/>
                        <a:ea typeface="+mn-ea"/>
                        <a:cs typeface="+mn-cs"/>
                      </a:endParaRPr>
                    </a:p>
                    <a:p>
                      <a:r>
                        <a:rPr lang="en-IN" sz="900" b="1" kern="1200" dirty="0">
                          <a:solidFill>
                            <a:schemeClr val="dk1"/>
                          </a:solidFill>
                          <a:latin typeface="+mn-lt"/>
                          <a:ea typeface="+mn-ea"/>
                          <a:cs typeface="+mn-cs"/>
                        </a:rPr>
                        <a:t>        static Remote()</a:t>
                      </a:r>
                    </a:p>
                    <a:p>
                      <a:r>
                        <a:rPr lang="en-IN" sz="900" b="1" kern="1200" dirty="0">
                          <a:solidFill>
                            <a:schemeClr val="dk1"/>
                          </a:solidFill>
                          <a:latin typeface="+mn-lt"/>
                          <a:ea typeface="+mn-ea"/>
                          <a:cs typeface="+mn-cs"/>
                        </a:rPr>
                        <a:t>        {</a:t>
                      </a:r>
                    </a:p>
                    <a:p>
                      <a:r>
                        <a:rPr lang="en-IN" sz="900" b="1" kern="1200" dirty="0">
                          <a:solidFill>
                            <a:schemeClr val="dk1"/>
                          </a:solidFill>
                          <a:latin typeface="+mn-lt"/>
                          <a:ea typeface="+mn-ea"/>
                          <a:cs typeface="+mn-cs"/>
                        </a:rPr>
                        <a:t>            _</a:t>
                      </a:r>
                      <a:r>
                        <a:rPr lang="en-IN" sz="900" b="1" kern="1200" dirty="0" err="1">
                          <a:solidFill>
                            <a:schemeClr val="dk1"/>
                          </a:solidFill>
                          <a:latin typeface="+mn-lt"/>
                          <a:ea typeface="+mn-ea"/>
                          <a:cs typeface="+mn-cs"/>
                        </a:rPr>
                        <a:t>remoteController</a:t>
                      </a:r>
                      <a:r>
                        <a:rPr lang="en-IN" sz="900" b="1" kern="1200" dirty="0">
                          <a:solidFill>
                            <a:schemeClr val="dk1"/>
                          </a:solidFill>
                          <a:latin typeface="+mn-lt"/>
                          <a:ea typeface="+mn-ea"/>
                          <a:cs typeface="+mn-cs"/>
                        </a:rPr>
                        <a:t> = new Remote();</a:t>
                      </a:r>
                    </a:p>
                    <a:p>
                      <a:r>
                        <a:rPr lang="en-IN" sz="900" b="1" kern="1200" dirty="0">
                          <a:solidFill>
                            <a:schemeClr val="dk1"/>
                          </a:solidFill>
                          <a:latin typeface="+mn-lt"/>
                          <a:ea typeface="+mn-ea"/>
                          <a:cs typeface="+mn-cs"/>
                        </a:rPr>
                        <a:t>        }</a:t>
                      </a:r>
                    </a:p>
                    <a:p>
                      <a:r>
                        <a:rPr lang="en-IN" sz="900" b="1" kern="1200" dirty="0">
                          <a:solidFill>
                            <a:schemeClr val="dk1"/>
                          </a:solidFill>
                          <a:latin typeface="+mn-lt"/>
                          <a:ea typeface="+mn-ea"/>
                          <a:cs typeface="+mn-cs"/>
                        </a:rPr>
                        <a:t>        static Remote _</a:t>
                      </a:r>
                      <a:r>
                        <a:rPr lang="en-IN" sz="900" b="1" kern="1200" dirty="0" err="1">
                          <a:solidFill>
                            <a:schemeClr val="dk1"/>
                          </a:solidFill>
                          <a:latin typeface="+mn-lt"/>
                          <a:ea typeface="+mn-ea"/>
                          <a:cs typeface="+mn-cs"/>
                        </a:rPr>
                        <a:t>remoteController</a:t>
                      </a:r>
                      <a:r>
                        <a:rPr lang="en-IN" sz="900" b="1" kern="1200" dirty="0">
                          <a:solidFill>
                            <a:schemeClr val="dk1"/>
                          </a:solidFill>
                          <a:latin typeface="+mn-lt"/>
                          <a:ea typeface="+mn-ea"/>
                          <a:cs typeface="+mn-cs"/>
                        </a:rPr>
                        <a:t>;</a:t>
                      </a:r>
                    </a:p>
                    <a:p>
                      <a:r>
                        <a:rPr lang="en-IN" sz="900" b="1" kern="1200" dirty="0">
                          <a:solidFill>
                            <a:schemeClr val="dk1"/>
                          </a:solidFill>
                          <a:latin typeface="+mn-lt"/>
                          <a:ea typeface="+mn-ea"/>
                          <a:cs typeface="+mn-cs"/>
                        </a:rPr>
                        <a:t>        public static Remote Control</a:t>
                      </a:r>
                    </a:p>
                    <a:p>
                      <a:r>
                        <a:rPr lang="en-IN" sz="900" b="1" kern="1200" dirty="0">
                          <a:solidFill>
                            <a:schemeClr val="dk1"/>
                          </a:solidFill>
                          <a:latin typeface="+mn-lt"/>
                          <a:ea typeface="+mn-ea"/>
                          <a:cs typeface="+mn-cs"/>
                        </a:rPr>
                        <a:t>        {</a:t>
                      </a:r>
                    </a:p>
                    <a:p>
                      <a:r>
                        <a:rPr lang="en-IN" sz="900" b="1" kern="1200" dirty="0">
                          <a:solidFill>
                            <a:schemeClr val="dk1"/>
                          </a:solidFill>
                          <a:latin typeface="+mn-lt"/>
                          <a:ea typeface="+mn-ea"/>
                          <a:cs typeface="+mn-cs"/>
                        </a:rPr>
                        <a:t>            get</a:t>
                      </a:r>
                    </a:p>
                    <a:p>
                      <a:r>
                        <a:rPr lang="en-IN" sz="900" b="1" kern="1200" dirty="0">
                          <a:solidFill>
                            <a:schemeClr val="dk1"/>
                          </a:solidFill>
                          <a:latin typeface="+mn-lt"/>
                          <a:ea typeface="+mn-ea"/>
                          <a:cs typeface="+mn-cs"/>
                        </a:rPr>
                        <a:t>            {</a:t>
                      </a:r>
                    </a:p>
                    <a:p>
                      <a:r>
                        <a:rPr lang="en-IN" sz="900" b="1" kern="1200" dirty="0">
                          <a:solidFill>
                            <a:schemeClr val="dk1"/>
                          </a:solidFill>
                          <a:latin typeface="+mn-lt"/>
                          <a:ea typeface="+mn-ea"/>
                          <a:cs typeface="+mn-cs"/>
                        </a:rPr>
                        <a:t>                return _</a:t>
                      </a:r>
                      <a:r>
                        <a:rPr lang="en-IN" sz="900" b="1" kern="1200" dirty="0" err="1">
                          <a:solidFill>
                            <a:schemeClr val="dk1"/>
                          </a:solidFill>
                          <a:latin typeface="+mn-lt"/>
                          <a:ea typeface="+mn-ea"/>
                          <a:cs typeface="+mn-cs"/>
                        </a:rPr>
                        <a:t>remoteController</a:t>
                      </a:r>
                      <a:r>
                        <a:rPr lang="en-IN" sz="900" b="1" kern="1200" dirty="0">
                          <a:solidFill>
                            <a:schemeClr val="dk1"/>
                          </a:solidFill>
                          <a:latin typeface="+mn-lt"/>
                          <a:ea typeface="+mn-ea"/>
                          <a:cs typeface="+mn-cs"/>
                        </a:rPr>
                        <a:t>;</a:t>
                      </a:r>
                    </a:p>
                    <a:p>
                      <a:r>
                        <a:rPr lang="en-IN" sz="900" b="1" kern="1200" dirty="0">
                          <a:solidFill>
                            <a:schemeClr val="dk1"/>
                          </a:solidFill>
                          <a:latin typeface="+mn-lt"/>
                          <a:ea typeface="+mn-ea"/>
                          <a:cs typeface="+mn-cs"/>
                        </a:rPr>
                        <a:t>            }</a:t>
                      </a:r>
                    </a:p>
                    <a:p>
                      <a:r>
                        <a:rPr lang="en-IN" sz="900" b="1" kern="1200" dirty="0">
                          <a:solidFill>
                            <a:schemeClr val="dk1"/>
                          </a:solidFill>
                          <a:latin typeface="+mn-lt"/>
                          <a:ea typeface="+mn-ea"/>
                          <a:cs typeface="+mn-cs"/>
                        </a:rPr>
                        <a:t>        }</a:t>
                      </a:r>
                    </a:p>
                    <a:p>
                      <a:endParaRPr lang="en-IN" sz="900" b="1" kern="1200" dirty="0">
                        <a:solidFill>
                          <a:schemeClr val="dk1"/>
                        </a:solidFill>
                        <a:latin typeface="+mn-lt"/>
                        <a:ea typeface="+mn-ea"/>
                        <a:cs typeface="+mn-cs"/>
                      </a:endParaRPr>
                    </a:p>
                    <a:p>
                      <a:r>
                        <a:rPr lang="en-IN" sz="900" b="1" kern="1200" dirty="0">
                          <a:solidFill>
                            <a:schemeClr val="dk1"/>
                          </a:solidFill>
                          <a:latin typeface="+mn-lt"/>
                          <a:ea typeface="+mn-ea"/>
                          <a:cs typeface="+mn-cs"/>
                        </a:rPr>
                        <a:t>        public void </a:t>
                      </a:r>
                      <a:r>
                        <a:rPr lang="en-IN" sz="900" b="1" kern="1200" dirty="0" err="1">
                          <a:solidFill>
                            <a:schemeClr val="dk1"/>
                          </a:solidFill>
                          <a:latin typeface="+mn-lt"/>
                          <a:ea typeface="+mn-ea"/>
                          <a:cs typeface="+mn-cs"/>
                        </a:rPr>
                        <a:t>RunTv</a:t>
                      </a:r>
                      <a:r>
                        <a:rPr lang="en-IN" sz="900" b="1" kern="1200" dirty="0">
                          <a:solidFill>
                            <a:schemeClr val="dk1"/>
                          </a:solidFill>
                          <a:latin typeface="+mn-lt"/>
                          <a:ea typeface="+mn-ea"/>
                          <a:cs typeface="+mn-cs"/>
                        </a:rPr>
                        <a:t>()</a:t>
                      </a:r>
                    </a:p>
                    <a:p>
                      <a:r>
                        <a:rPr lang="en-IN" sz="900" b="1" kern="1200" dirty="0">
                          <a:solidFill>
                            <a:schemeClr val="dk1"/>
                          </a:solidFill>
                          <a:latin typeface="+mn-lt"/>
                          <a:ea typeface="+mn-ea"/>
                          <a:cs typeface="+mn-cs"/>
                        </a:rPr>
                        <a:t>        {</a:t>
                      </a:r>
                    </a:p>
                    <a:p>
                      <a:r>
                        <a:rPr lang="en-IN" sz="900" b="1" kern="1200" dirty="0">
                          <a:solidFill>
                            <a:schemeClr val="dk1"/>
                          </a:solidFill>
                          <a:latin typeface="+mn-lt"/>
                          <a:ea typeface="+mn-ea"/>
                          <a:cs typeface="+mn-cs"/>
                        </a:rPr>
                        <a:t>            </a:t>
                      </a:r>
                      <a:r>
                        <a:rPr lang="en-IN" sz="900" b="1" kern="1200" dirty="0" err="1">
                          <a:solidFill>
                            <a:schemeClr val="dk1"/>
                          </a:solidFill>
                          <a:latin typeface="+mn-lt"/>
                          <a:ea typeface="+mn-ea"/>
                          <a:cs typeface="+mn-cs"/>
                        </a:rPr>
                        <a:t>Tv.Start</a:t>
                      </a:r>
                      <a:r>
                        <a:rPr lang="en-IN" sz="900" b="1" kern="1200" dirty="0">
                          <a:solidFill>
                            <a:schemeClr val="dk1"/>
                          </a:solidFill>
                          <a:latin typeface="+mn-lt"/>
                          <a:ea typeface="+mn-ea"/>
                          <a:cs typeface="+mn-cs"/>
                        </a:rPr>
                        <a:t>();</a:t>
                      </a:r>
                    </a:p>
                    <a:p>
                      <a:r>
                        <a:rPr lang="en-IN" sz="900" b="1" kern="1200" dirty="0">
                          <a:solidFill>
                            <a:schemeClr val="dk1"/>
                          </a:solidFill>
                          <a:latin typeface="+mn-lt"/>
                          <a:ea typeface="+mn-ea"/>
                          <a:cs typeface="+mn-cs"/>
                        </a:rPr>
                        <a:t>        }</a:t>
                      </a:r>
                    </a:p>
                    <a:p>
                      <a:r>
                        <a:rPr lang="en-IN" sz="900" b="1" kern="1200" dirty="0">
                          <a:solidFill>
                            <a:schemeClr val="dk1"/>
                          </a:solidFill>
                          <a:latin typeface="+mn-lt"/>
                          <a:ea typeface="+mn-ea"/>
                          <a:cs typeface="+mn-cs"/>
                        </a:rPr>
                        <a:t>    }</a:t>
                      </a:r>
                      <a:endParaRPr lang="en-IN" sz="900" b="1" dirty="0"/>
                    </a:p>
                  </a:txBody>
                  <a:tcPr/>
                </a:tc>
                <a:tc>
                  <a:txBody>
                    <a:bodyPr/>
                    <a:lstStyle/>
                    <a:p>
                      <a:r>
                        <a:rPr lang="en-IN" sz="900" b="1" kern="1200" dirty="0">
                          <a:solidFill>
                            <a:schemeClr val="dk1"/>
                          </a:solidFill>
                          <a:latin typeface="+mn-lt"/>
                          <a:ea typeface="+mn-ea"/>
                          <a:cs typeface="+mn-cs"/>
                        </a:rPr>
                        <a:t>public interface </a:t>
                      </a:r>
                      <a:r>
                        <a:rPr lang="en-IN" sz="900" b="1" kern="1200" dirty="0" err="1">
                          <a:solidFill>
                            <a:schemeClr val="dk1"/>
                          </a:solidFill>
                          <a:latin typeface="+mn-lt"/>
                          <a:ea typeface="+mn-ea"/>
                          <a:cs typeface="+mn-cs"/>
                        </a:rPr>
                        <a:t>IRemote</a:t>
                      </a:r>
                      <a:endParaRPr lang="en-IN" sz="900" b="1" kern="1200" dirty="0">
                        <a:solidFill>
                          <a:schemeClr val="dk1"/>
                        </a:solidFill>
                        <a:latin typeface="+mn-lt"/>
                        <a:ea typeface="+mn-ea"/>
                        <a:cs typeface="+mn-cs"/>
                      </a:endParaRPr>
                    </a:p>
                    <a:p>
                      <a:r>
                        <a:rPr lang="en-IN" sz="900" b="1" kern="1200" dirty="0">
                          <a:solidFill>
                            <a:schemeClr val="dk1"/>
                          </a:solidFill>
                          <a:latin typeface="+mn-lt"/>
                          <a:ea typeface="+mn-ea"/>
                          <a:cs typeface="+mn-cs"/>
                        </a:rPr>
                        <a:t>    {</a:t>
                      </a:r>
                    </a:p>
                    <a:p>
                      <a:r>
                        <a:rPr lang="en-IN" sz="900" b="1" kern="1200" dirty="0">
                          <a:solidFill>
                            <a:schemeClr val="dk1"/>
                          </a:solidFill>
                          <a:latin typeface="+mn-lt"/>
                          <a:ea typeface="+mn-ea"/>
                          <a:cs typeface="+mn-cs"/>
                        </a:rPr>
                        <a:t>        void Run();</a:t>
                      </a:r>
                    </a:p>
                    <a:p>
                      <a:r>
                        <a:rPr lang="en-IN" sz="900" b="1" kern="1200" dirty="0">
                          <a:solidFill>
                            <a:schemeClr val="dk1"/>
                          </a:solidFill>
                          <a:latin typeface="+mn-lt"/>
                          <a:ea typeface="+mn-ea"/>
                          <a:cs typeface="+mn-cs"/>
                        </a:rPr>
                        <a:t>    }</a:t>
                      </a:r>
                    </a:p>
                    <a:p>
                      <a:r>
                        <a:rPr lang="en-IN" sz="900" b="1" kern="1200" dirty="0">
                          <a:solidFill>
                            <a:schemeClr val="dk1"/>
                          </a:solidFill>
                          <a:latin typeface="+mn-lt"/>
                          <a:ea typeface="+mn-ea"/>
                          <a:cs typeface="+mn-cs"/>
                        </a:rPr>
                        <a:t>    public class Television : </a:t>
                      </a:r>
                      <a:r>
                        <a:rPr lang="en-IN" sz="900" b="1" kern="1200" dirty="0" err="1">
                          <a:solidFill>
                            <a:schemeClr val="dk1"/>
                          </a:solidFill>
                          <a:latin typeface="+mn-lt"/>
                          <a:ea typeface="+mn-ea"/>
                          <a:cs typeface="+mn-cs"/>
                        </a:rPr>
                        <a:t>IRemote</a:t>
                      </a:r>
                      <a:endParaRPr lang="en-IN" sz="900" b="1" kern="1200" dirty="0">
                        <a:solidFill>
                          <a:schemeClr val="dk1"/>
                        </a:solidFill>
                        <a:latin typeface="+mn-lt"/>
                        <a:ea typeface="+mn-ea"/>
                        <a:cs typeface="+mn-cs"/>
                      </a:endParaRPr>
                    </a:p>
                    <a:p>
                      <a:r>
                        <a:rPr lang="en-IN" sz="900" b="1" kern="1200" dirty="0">
                          <a:solidFill>
                            <a:schemeClr val="dk1"/>
                          </a:solidFill>
                          <a:latin typeface="+mn-lt"/>
                          <a:ea typeface="+mn-ea"/>
                          <a:cs typeface="+mn-cs"/>
                        </a:rPr>
                        <a:t>    {</a:t>
                      </a:r>
                    </a:p>
                    <a:p>
                      <a:r>
                        <a:rPr lang="en-IN" sz="900" b="1" kern="1200" dirty="0">
                          <a:solidFill>
                            <a:schemeClr val="dk1"/>
                          </a:solidFill>
                          <a:latin typeface="+mn-lt"/>
                          <a:ea typeface="+mn-ea"/>
                          <a:cs typeface="+mn-cs"/>
                        </a:rPr>
                        <a:t>        protected Television()</a:t>
                      </a:r>
                    </a:p>
                    <a:p>
                      <a:r>
                        <a:rPr lang="en-IN" sz="900" b="1" kern="1200" dirty="0">
                          <a:solidFill>
                            <a:schemeClr val="dk1"/>
                          </a:solidFill>
                          <a:latin typeface="+mn-lt"/>
                          <a:ea typeface="+mn-ea"/>
                          <a:cs typeface="+mn-cs"/>
                        </a:rPr>
                        <a:t>        {</a:t>
                      </a:r>
                    </a:p>
                    <a:p>
                      <a:endParaRPr lang="en-IN" sz="900" b="1" kern="1200" dirty="0">
                        <a:solidFill>
                          <a:schemeClr val="dk1"/>
                        </a:solidFill>
                        <a:latin typeface="+mn-lt"/>
                        <a:ea typeface="+mn-ea"/>
                        <a:cs typeface="+mn-cs"/>
                      </a:endParaRPr>
                    </a:p>
                    <a:p>
                      <a:r>
                        <a:rPr lang="en-IN" sz="900" b="1" kern="1200" dirty="0">
                          <a:solidFill>
                            <a:schemeClr val="dk1"/>
                          </a:solidFill>
                          <a:latin typeface="+mn-lt"/>
                          <a:ea typeface="+mn-ea"/>
                          <a:cs typeface="+mn-cs"/>
                        </a:rPr>
                        <a:t>        }</a:t>
                      </a:r>
                    </a:p>
                    <a:p>
                      <a:endParaRPr lang="en-IN" sz="900" b="1" kern="1200" dirty="0">
                        <a:solidFill>
                          <a:schemeClr val="dk1"/>
                        </a:solidFill>
                        <a:latin typeface="+mn-lt"/>
                        <a:ea typeface="+mn-ea"/>
                        <a:cs typeface="+mn-cs"/>
                      </a:endParaRPr>
                    </a:p>
                    <a:p>
                      <a:r>
                        <a:rPr lang="en-IN" sz="900" b="1" kern="1200" dirty="0">
                          <a:solidFill>
                            <a:schemeClr val="dk1"/>
                          </a:solidFill>
                          <a:latin typeface="+mn-lt"/>
                          <a:ea typeface="+mn-ea"/>
                          <a:cs typeface="+mn-cs"/>
                        </a:rPr>
                        <a:t>        static Television()</a:t>
                      </a:r>
                    </a:p>
                    <a:p>
                      <a:r>
                        <a:rPr lang="en-IN" sz="900" b="1" kern="1200" dirty="0">
                          <a:solidFill>
                            <a:schemeClr val="dk1"/>
                          </a:solidFill>
                          <a:latin typeface="+mn-lt"/>
                          <a:ea typeface="+mn-ea"/>
                          <a:cs typeface="+mn-cs"/>
                        </a:rPr>
                        <a:t>        {</a:t>
                      </a:r>
                    </a:p>
                    <a:p>
                      <a:r>
                        <a:rPr lang="en-IN" sz="900" b="1" kern="1200" dirty="0">
                          <a:solidFill>
                            <a:schemeClr val="dk1"/>
                          </a:solidFill>
                          <a:latin typeface="+mn-lt"/>
                          <a:ea typeface="+mn-ea"/>
                          <a:cs typeface="+mn-cs"/>
                        </a:rPr>
                        <a:t>            _television = new Television();</a:t>
                      </a:r>
                    </a:p>
                    <a:p>
                      <a:r>
                        <a:rPr lang="en-IN" sz="900" b="1" kern="1200" dirty="0">
                          <a:solidFill>
                            <a:schemeClr val="dk1"/>
                          </a:solidFill>
                          <a:latin typeface="+mn-lt"/>
                          <a:ea typeface="+mn-ea"/>
                          <a:cs typeface="+mn-cs"/>
                        </a:rPr>
                        <a:t>        }</a:t>
                      </a:r>
                    </a:p>
                    <a:p>
                      <a:r>
                        <a:rPr lang="en-IN" sz="900" b="1" kern="1200" dirty="0">
                          <a:solidFill>
                            <a:schemeClr val="dk1"/>
                          </a:solidFill>
                          <a:latin typeface="+mn-lt"/>
                          <a:ea typeface="+mn-ea"/>
                          <a:cs typeface="+mn-cs"/>
                        </a:rPr>
                        <a:t>        private static Television _television;</a:t>
                      </a:r>
                    </a:p>
                    <a:p>
                      <a:r>
                        <a:rPr lang="en-IN" sz="900" b="1" kern="1200" dirty="0">
                          <a:solidFill>
                            <a:schemeClr val="dk1"/>
                          </a:solidFill>
                          <a:latin typeface="+mn-lt"/>
                          <a:ea typeface="+mn-ea"/>
                          <a:cs typeface="+mn-cs"/>
                        </a:rPr>
                        <a:t>        public static Television Instance</a:t>
                      </a:r>
                    </a:p>
                    <a:p>
                      <a:r>
                        <a:rPr lang="en-IN" sz="900" b="1" kern="1200" dirty="0">
                          <a:solidFill>
                            <a:schemeClr val="dk1"/>
                          </a:solidFill>
                          <a:latin typeface="+mn-lt"/>
                          <a:ea typeface="+mn-ea"/>
                          <a:cs typeface="+mn-cs"/>
                        </a:rPr>
                        <a:t>        {</a:t>
                      </a:r>
                    </a:p>
                    <a:p>
                      <a:r>
                        <a:rPr lang="en-IN" sz="900" b="1" kern="1200" dirty="0">
                          <a:solidFill>
                            <a:schemeClr val="dk1"/>
                          </a:solidFill>
                          <a:latin typeface="+mn-lt"/>
                          <a:ea typeface="+mn-ea"/>
                          <a:cs typeface="+mn-cs"/>
                        </a:rPr>
                        <a:t>            get</a:t>
                      </a:r>
                    </a:p>
                    <a:p>
                      <a:r>
                        <a:rPr lang="en-IN" sz="900" b="1" kern="1200" dirty="0">
                          <a:solidFill>
                            <a:schemeClr val="dk1"/>
                          </a:solidFill>
                          <a:latin typeface="+mn-lt"/>
                          <a:ea typeface="+mn-ea"/>
                          <a:cs typeface="+mn-cs"/>
                        </a:rPr>
                        <a:t>            {</a:t>
                      </a:r>
                    </a:p>
                    <a:p>
                      <a:r>
                        <a:rPr lang="en-IN" sz="900" b="1" kern="1200" dirty="0">
                          <a:solidFill>
                            <a:schemeClr val="dk1"/>
                          </a:solidFill>
                          <a:latin typeface="+mn-lt"/>
                          <a:ea typeface="+mn-ea"/>
                          <a:cs typeface="+mn-cs"/>
                        </a:rPr>
                        <a:t>                return _television;</a:t>
                      </a:r>
                    </a:p>
                    <a:p>
                      <a:r>
                        <a:rPr lang="en-IN" sz="900" b="1" kern="1200" dirty="0">
                          <a:solidFill>
                            <a:schemeClr val="dk1"/>
                          </a:solidFill>
                          <a:latin typeface="+mn-lt"/>
                          <a:ea typeface="+mn-ea"/>
                          <a:cs typeface="+mn-cs"/>
                        </a:rPr>
                        <a:t>            }</a:t>
                      </a:r>
                    </a:p>
                    <a:p>
                      <a:r>
                        <a:rPr lang="en-IN" sz="900" b="1" kern="1200" dirty="0">
                          <a:solidFill>
                            <a:schemeClr val="dk1"/>
                          </a:solidFill>
                          <a:latin typeface="+mn-lt"/>
                          <a:ea typeface="+mn-ea"/>
                          <a:cs typeface="+mn-cs"/>
                        </a:rPr>
                        <a:t>        }</a:t>
                      </a:r>
                    </a:p>
                    <a:p>
                      <a:endParaRPr lang="en-IN" sz="900" b="1" kern="1200" dirty="0">
                        <a:solidFill>
                          <a:schemeClr val="dk1"/>
                        </a:solidFill>
                        <a:latin typeface="+mn-lt"/>
                        <a:ea typeface="+mn-ea"/>
                        <a:cs typeface="+mn-cs"/>
                      </a:endParaRPr>
                    </a:p>
                    <a:p>
                      <a:r>
                        <a:rPr lang="en-IN" sz="900" b="1" kern="1200" dirty="0">
                          <a:solidFill>
                            <a:schemeClr val="dk1"/>
                          </a:solidFill>
                          <a:latin typeface="+mn-lt"/>
                          <a:ea typeface="+mn-ea"/>
                          <a:cs typeface="+mn-cs"/>
                        </a:rPr>
                        <a:t>        public void Run()</a:t>
                      </a:r>
                    </a:p>
                    <a:p>
                      <a:r>
                        <a:rPr lang="en-IN" sz="900" b="1" kern="1200" dirty="0">
                          <a:solidFill>
                            <a:schemeClr val="dk1"/>
                          </a:solidFill>
                          <a:latin typeface="+mn-lt"/>
                          <a:ea typeface="+mn-ea"/>
                          <a:cs typeface="+mn-cs"/>
                        </a:rPr>
                        <a:t>        {</a:t>
                      </a:r>
                    </a:p>
                    <a:p>
                      <a:r>
                        <a:rPr lang="en-US" sz="900" b="1" kern="1200" dirty="0">
                          <a:solidFill>
                            <a:schemeClr val="dk1"/>
                          </a:solidFill>
                          <a:latin typeface="+mn-lt"/>
                          <a:ea typeface="+mn-ea"/>
                          <a:cs typeface="+mn-cs"/>
                        </a:rPr>
                        <a:t>            </a:t>
                      </a:r>
                      <a:r>
                        <a:rPr lang="en-US" sz="900" b="1" kern="1200" dirty="0" err="1">
                          <a:solidFill>
                            <a:schemeClr val="dk1"/>
                          </a:solidFill>
                          <a:latin typeface="+mn-lt"/>
                          <a:ea typeface="+mn-ea"/>
                          <a:cs typeface="+mn-cs"/>
                        </a:rPr>
                        <a:t>Console.WriteLine</a:t>
                      </a:r>
                      <a:r>
                        <a:rPr lang="en-US" sz="900" b="1" kern="1200" dirty="0">
                          <a:solidFill>
                            <a:schemeClr val="dk1"/>
                          </a:solidFill>
                          <a:latin typeface="+mn-lt"/>
                          <a:ea typeface="+mn-ea"/>
                          <a:cs typeface="+mn-cs"/>
                        </a:rPr>
                        <a:t>("Television is started!");</a:t>
                      </a:r>
                    </a:p>
                    <a:p>
                      <a:r>
                        <a:rPr lang="en-IN" sz="900" b="1" kern="1200" dirty="0">
                          <a:solidFill>
                            <a:schemeClr val="dk1"/>
                          </a:solidFill>
                          <a:latin typeface="+mn-lt"/>
                          <a:ea typeface="+mn-ea"/>
                          <a:cs typeface="+mn-cs"/>
                        </a:rPr>
                        <a:t>        }</a:t>
                      </a:r>
                    </a:p>
                    <a:p>
                      <a:r>
                        <a:rPr lang="en-IN" sz="900" b="1" kern="1200" dirty="0">
                          <a:solidFill>
                            <a:schemeClr val="dk1"/>
                          </a:solidFill>
                          <a:latin typeface="+mn-lt"/>
                          <a:ea typeface="+mn-ea"/>
                          <a:cs typeface="+mn-cs"/>
                        </a:rPr>
                        <a:t>    }</a:t>
                      </a:r>
                    </a:p>
                    <a:p>
                      <a:endParaRPr lang="en-IN" sz="900" b="1" kern="1200" dirty="0">
                        <a:solidFill>
                          <a:schemeClr val="dk1"/>
                        </a:solidFill>
                        <a:latin typeface="+mn-lt"/>
                        <a:ea typeface="+mn-ea"/>
                        <a:cs typeface="+mn-cs"/>
                      </a:endParaRPr>
                    </a:p>
                    <a:p>
                      <a:r>
                        <a:rPr lang="en-IN" sz="900" b="1" kern="1200" dirty="0">
                          <a:solidFill>
                            <a:schemeClr val="dk1"/>
                          </a:solidFill>
                          <a:latin typeface="+mn-lt"/>
                          <a:ea typeface="+mn-ea"/>
                          <a:cs typeface="+mn-cs"/>
                        </a:rPr>
                        <a:t>    public class Remote</a:t>
                      </a:r>
                    </a:p>
                    <a:p>
                      <a:r>
                        <a:rPr lang="en-IN" sz="900" b="1" kern="1200" dirty="0">
                          <a:solidFill>
                            <a:schemeClr val="dk1"/>
                          </a:solidFill>
                          <a:latin typeface="+mn-lt"/>
                          <a:ea typeface="+mn-ea"/>
                          <a:cs typeface="+mn-cs"/>
                        </a:rPr>
                        <a:t>    {</a:t>
                      </a:r>
                    </a:p>
                    <a:p>
                      <a:r>
                        <a:rPr lang="en-IN" sz="900" b="1" kern="1200" dirty="0">
                          <a:solidFill>
                            <a:schemeClr val="dk1"/>
                          </a:solidFill>
                          <a:latin typeface="+mn-lt"/>
                          <a:ea typeface="+mn-ea"/>
                          <a:cs typeface="+mn-cs"/>
                        </a:rPr>
                        <a:t>        </a:t>
                      </a:r>
                      <a:r>
                        <a:rPr lang="en-IN" sz="900" b="1" kern="1200" dirty="0" err="1">
                          <a:solidFill>
                            <a:schemeClr val="dk1"/>
                          </a:solidFill>
                          <a:latin typeface="+mn-lt"/>
                          <a:ea typeface="+mn-ea"/>
                          <a:cs typeface="+mn-cs"/>
                        </a:rPr>
                        <a:t>IRemote</a:t>
                      </a:r>
                      <a:r>
                        <a:rPr lang="en-IN" sz="900" b="1" kern="1200" dirty="0">
                          <a:solidFill>
                            <a:schemeClr val="dk1"/>
                          </a:solidFill>
                          <a:latin typeface="+mn-lt"/>
                          <a:ea typeface="+mn-ea"/>
                          <a:cs typeface="+mn-cs"/>
                        </a:rPr>
                        <a:t> _remote;</a:t>
                      </a:r>
                    </a:p>
                    <a:p>
                      <a:r>
                        <a:rPr lang="en-IN" sz="900" b="1" kern="1200" dirty="0">
                          <a:solidFill>
                            <a:schemeClr val="dk1"/>
                          </a:solidFill>
                          <a:latin typeface="+mn-lt"/>
                          <a:ea typeface="+mn-ea"/>
                          <a:cs typeface="+mn-cs"/>
                        </a:rPr>
                        <a:t>        public Remote(</a:t>
                      </a:r>
                      <a:r>
                        <a:rPr lang="en-IN" sz="900" b="1" kern="1200" dirty="0" err="1">
                          <a:solidFill>
                            <a:schemeClr val="dk1"/>
                          </a:solidFill>
                          <a:latin typeface="+mn-lt"/>
                          <a:ea typeface="+mn-ea"/>
                          <a:cs typeface="+mn-cs"/>
                        </a:rPr>
                        <a:t>IRemote</a:t>
                      </a:r>
                      <a:r>
                        <a:rPr lang="en-IN" sz="900" b="1" kern="1200" dirty="0">
                          <a:solidFill>
                            <a:schemeClr val="dk1"/>
                          </a:solidFill>
                          <a:latin typeface="+mn-lt"/>
                          <a:ea typeface="+mn-ea"/>
                          <a:cs typeface="+mn-cs"/>
                        </a:rPr>
                        <a:t> remote)</a:t>
                      </a:r>
                    </a:p>
                    <a:p>
                      <a:r>
                        <a:rPr lang="en-IN" sz="900" b="1" kern="1200" dirty="0">
                          <a:solidFill>
                            <a:schemeClr val="dk1"/>
                          </a:solidFill>
                          <a:latin typeface="+mn-lt"/>
                          <a:ea typeface="+mn-ea"/>
                          <a:cs typeface="+mn-cs"/>
                        </a:rPr>
                        <a:t>        {</a:t>
                      </a:r>
                    </a:p>
                    <a:p>
                      <a:r>
                        <a:rPr lang="en-IN" sz="900" b="1" kern="1200" dirty="0">
                          <a:solidFill>
                            <a:schemeClr val="dk1"/>
                          </a:solidFill>
                          <a:latin typeface="+mn-lt"/>
                          <a:ea typeface="+mn-ea"/>
                          <a:cs typeface="+mn-cs"/>
                        </a:rPr>
                        <a:t>            _remote = remote;</a:t>
                      </a:r>
                    </a:p>
                    <a:p>
                      <a:r>
                        <a:rPr lang="en-IN" sz="900" b="1" kern="1200" dirty="0">
                          <a:solidFill>
                            <a:schemeClr val="dk1"/>
                          </a:solidFill>
                          <a:latin typeface="+mn-lt"/>
                          <a:ea typeface="+mn-ea"/>
                          <a:cs typeface="+mn-cs"/>
                        </a:rPr>
                        <a:t>        }</a:t>
                      </a:r>
                    </a:p>
                    <a:p>
                      <a:endParaRPr lang="en-IN" sz="900" b="1" kern="1200" dirty="0">
                        <a:solidFill>
                          <a:schemeClr val="dk1"/>
                        </a:solidFill>
                        <a:latin typeface="+mn-lt"/>
                        <a:ea typeface="+mn-ea"/>
                        <a:cs typeface="+mn-cs"/>
                      </a:endParaRPr>
                    </a:p>
                    <a:p>
                      <a:r>
                        <a:rPr lang="en-IN" sz="900" b="1" kern="1200" dirty="0">
                          <a:solidFill>
                            <a:schemeClr val="dk1"/>
                          </a:solidFill>
                          <a:latin typeface="+mn-lt"/>
                          <a:ea typeface="+mn-ea"/>
                          <a:cs typeface="+mn-cs"/>
                        </a:rPr>
                        <a:t>        public void Run()</a:t>
                      </a:r>
                    </a:p>
                    <a:p>
                      <a:r>
                        <a:rPr lang="en-IN" sz="900" b="1" kern="1200" dirty="0">
                          <a:solidFill>
                            <a:schemeClr val="dk1"/>
                          </a:solidFill>
                          <a:latin typeface="+mn-lt"/>
                          <a:ea typeface="+mn-ea"/>
                          <a:cs typeface="+mn-cs"/>
                        </a:rPr>
                        <a:t>        {</a:t>
                      </a:r>
                    </a:p>
                    <a:p>
                      <a:r>
                        <a:rPr lang="en-IN" sz="900" b="1" kern="1200" dirty="0">
                          <a:solidFill>
                            <a:schemeClr val="dk1"/>
                          </a:solidFill>
                          <a:latin typeface="+mn-lt"/>
                          <a:ea typeface="+mn-ea"/>
                          <a:cs typeface="+mn-cs"/>
                        </a:rPr>
                        <a:t>            _</a:t>
                      </a:r>
                      <a:r>
                        <a:rPr lang="en-IN" sz="900" b="1" kern="1200" dirty="0" err="1">
                          <a:solidFill>
                            <a:schemeClr val="dk1"/>
                          </a:solidFill>
                          <a:latin typeface="+mn-lt"/>
                          <a:ea typeface="+mn-ea"/>
                          <a:cs typeface="+mn-cs"/>
                        </a:rPr>
                        <a:t>remote.Run</a:t>
                      </a:r>
                      <a:r>
                        <a:rPr lang="en-IN" sz="900" b="1" kern="1200" dirty="0">
                          <a:solidFill>
                            <a:schemeClr val="dk1"/>
                          </a:solidFill>
                          <a:latin typeface="+mn-lt"/>
                          <a:ea typeface="+mn-ea"/>
                          <a:cs typeface="+mn-cs"/>
                        </a:rPr>
                        <a:t>();</a:t>
                      </a:r>
                    </a:p>
                    <a:p>
                      <a:r>
                        <a:rPr lang="en-IN" sz="900" b="1" kern="1200" dirty="0">
                          <a:solidFill>
                            <a:schemeClr val="dk1"/>
                          </a:solidFill>
                          <a:latin typeface="+mn-lt"/>
                          <a:ea typeface="+mn-ea"/>
                          <a:cs typeface="+mn-cs"/>
                        </a:rPr>
                        <a:t>        }</a:t>
                      </a:r>
                    </a:p>
                    <a:p>
                      <a:r>
                        <a:rPr lang="en-IN" sz="900" b="1" kern="1200" dirty="0">
                          <a:solidFill>
                            <a:schemeClr val="dk1"/>
                          </a:solidFill>
                          <a:latin typeface="+mn-lt"/>
                          <a:ea typeface="+mn-ea"/>
                          <a:cs typeface="+mn-cs"/>
                        </a:rPr>
                        <a:t>    }</a:t>
                      </a:r>
                    </a:p>
                  </a:txBody>
                  <a:tcPr/>
                </a:tc>
                <a:extLst>
                  <a:ext uri="{0D108BD9-81ED-4DB2-BD59-A6C34878D82A}">
                    <a16:rowId xmlns:a16="http://schemas.microsoft.com/office/drawing/2014/main" val="2765123669"/>
                  </a:ext>
                </a:extLst>
              </a:tr>
            </a:tbl>
          </a:graphicData>
        </a:graphic>
      </p:graphicFrame>
    </p:spTree>
    <p:extLst>
      <p:ext uri="{BB962C8B-B14F-4D97-AF65-F5344CB8AC3E}">
        <p14:creationId xmlns:p14="http://schemas.microsoft.com/office/powerpoint/2010/main" val="3671801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34D13-FB35-AF7E-42D0-46A6FB0585A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8384466-F11E-47E9-8A3A-12BE96A07265}"/>
              </a:ext>
            </a:extLst>
          </p:cNvPr>
          <p:cNvSpPr>
            <a:spLocks noGrp="1"/>
          </p:cNvSpPr>
          <p:nvPr>
            <p:ph idx="1"/>
          </p:nvPr>
        </p:nvSpPr>
        <p:spPr/>
        <p:txBody>
          <a:bodyPr/>
          <a:lstStyle/>
          <a:p>
            <a:pPr marL="0" indent="0" algn="l">
              <a:buNone/>
            </a:pPr>
            <a:r>
              <a:rPr lang="en-IN" b="1" i="0" dirty="0">
                <a:solidFill>
                  <a:srgbClr val="0000FF"/>
                </a:solidFill>
                <a:effectLst/>
                <a:latin typeface="Segoe UI" panose="020B0502040204020203" pitchFamily="34" charset="0"/>
              </a:rPr>
              <a:t>class</a:t>
            </a:r>
            <a:r>
              <a:rPr lang="en-IN" b="1" i="0" dirty="0">
                <a:solidFill>
                  <a:srgbClr val="212121"/>
                </a:solidFill>
                <a:effectLst/>
                <a:latin typeface="Segoe UI" panose="020B0502040204020203" pitchFamily="34" charset="0"/>
              </a:rPr>
              <a:t> </a:t>
            </a:r>
            <a:r>
              <a:rPr lang="en-IN" b="1" i="0" dirty="0">
                <a:solidFill>
                  <a:srgbClr val="2B91AF"/>
                </a:solidFill>
                <a:effectLst/>
                <a:latin typeface="Segoe UI" panose="020B0502040204020203" pitchFamily="34" charset="0"/>
              </a:rPr>
              <a:t>Program</a:t>
            </a:r>
            <a:br>
              <a:rPr lang="en-IN" b="1" i="0" dirty="0">
                <a:solidFill>
                  <a:srgbClr val="2B91AF"/>
                </a:solidFill>
                <a:effectLst/>
                <a:latin typeface="Segoe UI" panose="020B0502040204020203" pitchFamily="34" charset="0"/>
              </a:rPr>
            </a:br>
            <a:r>
              <a:rPr lang="en-IN" b="0" i="0" dirty="0">
                <a:solidFill>
                  <a:srgbClr val="212121"/>
                </a:solidFill>
                <a:effectLst/>
                <a:latin typeface="Segoe UI" panose="020B0502040204020203" pitchFamily="34" charset="0"/>
              </a:rPr>
              <a:t>{</a:t>
            </a:r>
            <a:br>
              <a:rPr lang="en-IN" b="0" i="0" dirty="0">
                <a:solidFill>
                  <a:srgbClr val="212121"/>
                </a:solidFill>
                <a:effectLst/>
                <a:latin typeface="Segoe UI" panose="020B0502040204020203" pitchFamily="34" charset="0"/>
              </a:rPr>
            </a:br>
            <a:r>
              <a:rPr lang="en-IN" b="0" i="0" dirty="0">
                <a:solidFill>
                  <a:srgbClr val="212121"/>
                </a:solidFill>
                <a:effectLst/>
                <a:latin typeface="Segoe UI" panose="020B0502040204020203" pitchFamily="34" charset="0"/>
              </a:rPr>
              <a:t>        </a:t>
            </a:r>
            <a:r>
              <a:rPr lang="en-IN" b="0" i="0" dirty="0">
                <a:solidFill>
                  <a:srgbClr val="0000FF"/>
                </a:solidFill>
                <a:effectLst/>
                <a:latin typeface="Segoe UI" panose="020B0502040204020203" pitchFamily="34" charset="0"/>
              </a:rPr>
              <a:t>static</a:t>
            </a:r>
            <a:r>
              <a:rPr lang="en-IN" b="0" i="0" dirty="0">
                <a:solidFill>
                  <a:srgbClr val="212121"/>
                </a:solidFill>
                <a:effectLst/>
                <a:latin typeface="Segoe UI" panose="020B0502040204020203" pitchFamily="34" charset="0"/>
              </a:rPr>
              <a:t> </a:t>
            </a:r>
            <a:r>
              <a:rPr lang="en-IN" b="0" i="0" dirty="0">
                <a:solidFill>
                  <a:srgbClr val="0000FF"/>
                </a:solidFill>
                <a:effectLst/>
                <a:latin typeface="Segoe UI" panose="020B0502040204020203" pitchFamily="34" charset="0"/>
              </a:rPr>
              <a:t>void</a:t>
            </a:r>
            <a:r>
              <a:rPr lang="en-IN" b="0" i="0" dirty="0">
                <a:solidFill>
                  <a:srgbClr val="212121"/>
                </a:solidFill>
                <a:effectLst/>
                <a:latin typeface="Segoe UI" panose="020B0502040204020203" pitchFamily="34" charset="0"/>
              </a:rPr>
              <a:t> Main(</a:t>
            </a:r>
            <a:r>
              <a:rPr lang="en-IN" b="0" i="0" dirty="0">
                <a:solidFill>
                  <a:srgbClr val="0000FF"/>
                </a:solidFill>
                <a:effectLst/>
                <a:latin typeface="Segoe UI" panose="020B0502040204020203" pitchFamily="34" charset="0"/>
              </a:rPr>
              <a:t>string</a:t>
            </a:r>
            <a:r>
              <a:rPr lang="en-IN" b="0" i="0" dirty="0">
                <a:solidFill>
                  <a:srgbClr val="212121"/>
                </a:solidFill>
                <a:effectLst/>
                <a:latin typeface="Segoe UI" panose="020B0502040204020203" pitchFamily="34" charset="0"/>
              </a:rPr>
              <a:t>[] </a:t>
            </a:r>
            <a:r>
              <a:rPr lang="en-IN" b="0" i="0" dirty="0" err="1">
                <a:solidFill>
                  <a:srgbClr val="212121"/>
                </a:solidFill>
                <a:effectLst/>
                <a:latin typeface="Segoe UI" panose="020B0502040204020203" pitchFamily="34" charset="0"/>
              </a:rPr>
              <a:t>args</a:t>
            </a:r>
            <a:r>
              <a:rPr lang="en-IN" b="0" i="0" dirty="0">
                <a:solidFill>
                  <a:srgbClr val="212121"/>
                </a:solidFill>
                <a:effectLst/>
                <a:latin typeface="Segoe UI" panose="020B0502040204020203" pitchFamily="34" charset="0"/>
              </a:rPr>
              <a:t>)</a:t>
            </a:r>
            <a:br>
              <a:rPr lang="en-IN" b="0" i="0" dirty="0">
                <a:solidFill>
                  <a:srgbClr val="212121"/>
                </a:solidFill>
                <a:effectLst/>
                <a:latin typeface="Segoe UI" panose="020B0502040204020203" pitchFamily="34" charset="0"/>
              </a:rPr>
            </a:br>
            <a:r>
              <a:rPr lang="en-IN" b="0" i="0" dirty="0">
                <a:solidFill>
                  <a:srgbClr val="212121"/>
                </a:solidFill>
                <a:effectLst/>
                <a:latin typeface="Segoe UI" panose="020B0502040204020203" pitchFamily="34" charset="0"/>
              </a:rPr>
              <a:t>        {</a:t>
            </a:r>
            <a:endParaRPr lang="en-IN" b="0" i="0" dirty="0">
              <a:solidFill>
                <a:srgbClr val="212121"/>
              </a:solidFill>
              <a:effectLst/>
              <a:latin typeface="open sans" panose="020B0606030504020204" pitchFamily="34" charset="0"/>
            </a:endParaRPr>
          </a:p>
          <a:p>
            <a:pPr marL="0" indent="0" algn="l">
              <a:spcAft>
                <a:spcPts val="0"/>
              </a:spcAft>
              <a:buNone/>
            </a:pPr>
            <a:r>
              <a:rPr lang="en-IN" b="0" i="0" dirty="0">
                <a:solidFill>
                  <a:srgbClr val="212121"/>
                </a:solidFill>
                <a:effectLst/>
                <a:latin typeface="Segoe UI" panose="020B0502040204020203" pitchFamily="34" charset="0"/>
              </a:rPr>
              <a:t>            </a:t>
            </a:r>
            <a:r>
              <a:rPr lang="en-IN" b="0" i="0" dirty="0">
                <a:solidFill>
                  <a:srgbClr val="2B91AF"/>
                </a:solidFill>
                <a:effectLst/>
                <a:latin typeface="Segoe UI" panose="020B0502040204020203" pitchFamily="34" charset="0"/>
              </a:rPr>
              <a:t>Remote</a:t>
            </a:r>
            <a:r>
              <a:rPr lang="en-IN" b="0" i="0" dirty="0">
                <a:solidFill>
                  <a:srgbClr val="212121"/>
                </a:solidFill>
                <a:effectLst/>
                <a:latin typeface="Segoe UI" panose="020B0502040204020203" pitchFamily="34" charset="0"/>
              </a:rPr>
              <a:t> </a:t>
            </a:r>
            <a:r>
              <a:rPr lang="en-IN" b="0" i="0" dirty="0" err="1">
                <a:solidFill>
                  <a:srgbClr val="212121"/>
                </a:solidFill>
                <a:effectLst/>
                <a:latin typeface="Segoe UI" panose="020B0502040204020203" pitchFamily="34" charset="0"/>
              </a:rPr>
              <a:t>remote</a:t>
            </a:r>
            <a:r>
              <a:rPr lang="en-IN" b="0" i="0" dirty="0">
                <a:solidFill>
                  <a:srgbClr val="212121"/>
                </a:solidFill>
                <a:effectLst/>
                <a:latin typeface="Segoe UI" panose="020B0502040204020203" pitchFamily="34" charset="0"/>
              </a:rPr>
              <a:t> = </a:t>
            </a:r>
            <a:r>
              <a:rPr lang="en-IN" b="0" i="0" dirty="0">
                <a:solidFill>
                  <a:srgbClr val="0000FF"/>
                </a:solidFill>
                <a:effectLst/>
                <a:latin typeface="Segoe UI" panose="020B0502040204020203" pitchFamily="34" charset="0"/>
              </a:rPr>
              <a:t>new</a:t>
            </a:r>
            <a:r>
              <a:rPr lang="en-IN" b="0" i="0" dirty="0">
                <a:solidFill>
                  <a:srgbClr val="212121"/>
                </a:solidFill>
                <a:effectLst/>
                <a:latin typeface="Segoe UI" panose="020B0502040204020203" pitchFamily="34" charset="0"/>
              </a:rPr>
              <a:t> </a:t>
            </a:r>
            <a:r>
              <a:rPr lang="en-IN" b="0" i="0" dirty="0">
                <a:solidFill>
                  <a:srgbClr val="2B91AF"/>
                </a:solidFill>
                <a:effectLst/>
                <a:latin typeface="Segoe UI" panose="020B0502040204020203" pitchFamily="34" charset="0"/>
              </a:rPr>
              <a:t>Remote</a:t>
            </a:r>
            <a:r>
              <a:rPr lang="en-IN" b="0" i="0" dirty="0">
                <a:solidFill>
                  <a:srgbClr val="212121"/>
                </a:solidFill>
                <a:effectLst/>
                <a:latin typeface="Segoe UI" panose="020B0502040204020203" pitchFamily="34" charset="0"/>
              </a:rPr>
              <a:t>(</a:t>
            </a:r>
            <a:r>
              <a:rPr lang="en-IN" b="0" i="0" dirty="0" err="1">
                <a:solidFill>
                  <a:srgbClr val="2B91AF"/>
                </a:solidFill>
                <a:effectLst/>
                <a:latin typeface="Segoe UI" panose="020B0502040204020203" pitchFamily="34" charset="0"/>
              </a:rPr>
              <a:t>Television</a:t>
            </a:r>
            <a:r>
              <a:rPr lang="en-IN" b="0" i="0" dirty="0" err="1">
                <a:solidFill>
                  <a:srgbClr val="212121"/>
                </a:solidFill>
                <a:effectLst/>
                <a:latin typeface="Segoe UI" panose="020B0502040204020203" pitchFamily="34" charset="0"/>
              </a:rPr>
              <a:t>.Instance</a:t>
            </a:r>
            <a:r>
              <a:rPr lang="en-IN" b="0" i="0" dirty="0">
                <a:solidFill>
                  <a:srgbClr val="212121"/>
                </a:solidFill>
                <a:effectLst/>
                <a:latin typeface="Segoe UI" panose="020B0502040204020203" pitchFamily="34" charset="0"/>
              </a:rPr>
              <a:t>);</a:t>
            </a:r>
            <a:br>
              <a:rPr lang="en-IN" b="0" i="0" dirty="0">
                <a:solidFill>
                  <a:srgbClr val="212121"/>
                </a:solidFill>
                <a:effectLst/>
                <a:latin typeface="Segoe UI" panose="020B0502040204020203" pitchFamily="34" charset="0"/>
              </a:rPr>
            </a:br>
            <a:r>
              <a:rPr lang="en-IN" b="0" i="0" dirty="0">
                <a:solidFill>
                  <a:srgbClr val="212121"/>
                </a:solidFill>
                <a:effectLst/>
                <a:latin typeface="Segoe UI" panose="020B0502040204020203" pitchFamily="34" charset="0"/>
              </a:rPr>
              <a:t>            </a:t>
            </a:r>
            <a:r>
              <a:rPr lang="en-IN" b="0" i="0" dirty="0" err="1">
                <a:solidFill>
                  <a:srgbClr val="212121"/>
                </a:solidFill>
                <a:effectLst/>
                <a:latin typeface="Segoe UI" panose="020B0502040204020203" pitchFamily="34" charset="0"/>
              </a:rPr>
              <a:t>remote.Run</a:t>
            </a:r>
            <a:r>
              <a:rPr lang="en-IN" b="0" i="0" dirty="0">
                <a:solidFill>
                  <a:srgbClr val="212121"/>
                </a:solidFill>
                <a:effectLst/>
                <a:latin typeface="Segoe UI" panose="020B0502040204020203" pitchFamily="34" charset="0"/>
              </a:rPr>
              <a:t>();</a:t>
            </a:r>
            <a:br>
              <a:rPr lang="en-IN" b="0" i="0" dirty="0">
                <a:solidFill>
                  <a:srgbClr val="212121"/>
                </a:solidFill>
                <a:effectLst/>
                <a:latin typeface="Segoe UI" panose="020B0502040204020203" pitchFamily="34" charset="0"/>
              </a:rPr>
            </a:br>
            <a:r>
              <a:rPr lang="en-IN" b="0" i="0" dirty="0">
                <a:solidFill>
                  <a:srgbClr val="212121"/>
                </a:solidFill>
                <a:effectLst/>
                <a:latin typeface="Segoe UI" panose="020B0502040204020203" pitchFamily="34" charset="0"/>
              </a:rPr>
              <a:t>            </a:t>
            </a:r>
            <a:r>
              <a:rPr lang="en-IN" b="0" i="0" dirty="0" err="1">
                <a:solidFill>
                  <a:srgbClr val="2B91AF"/>
                </a:solidFill>
                <a:effectLst/>
                <a:latin typeface="Segoe UI" panose="020B0502040204020203" pitchFamily="34" charset="0"/>
              </a:rPr>
              <a:t>Console</a:t>
            </a:r>
            <a:r>
              <a:rPr lang="en-IN" b="0" i="0" dirty="0" err="1">
                <a:solidFill>
                  <a:srgbClr val="212121"/>
                </a:solidFill>
                <a:effectLst/>
                <a:latin typeface="Segoe UI" panose="020B0502040204020203" pitchFamily="34" charset="0"/>
              </a:rPr>
              <a:t>.Read</a:t>
            </a:r>
            <a:r>
              <a:rPr lang="en-IN" b="0" i="0" dirty="0">
                <a:solidFill>
                  <a:srgbClr val="212121"/>
                </a:solidFill>
                <a:effectLst/>
                <a:latin typeface="Segoe UI" panose="020B0502040204020203" pitchFamily="34" charset="0"/>
              </a:rPr>
              <a:t>();</a:t>
            </a:r>
            <a:br>
              <a:rPr lang="en-IN" b="0" i="0" dirty="0">
                <a:solidFill>
                  <a:srgbClr val="212121"/>
                </a:solidFill>
                <a:effectLst/>
                <a:latin typeface="Segoe UI" panose="020B0502040204020203" pitchFamily="34" charset="0"/>
              </a:rPr>
            </a:br>
            <a:r>
              <a:rPr lang="en-IN" b="0" i="0" dirty="0">
                <a:solidFill>
                  <a:srgbClr val="212121"/>
                </a:solidFill>
                <a:effectLst/>
                <a:latin typeface="Segoe UI" panose="020B0502040204020203" pitchFamily="34" charset="0"/>
              </a:rPr>
              <a:t>        }</a:t>
            </a:r>
            <a:br>
              <a:rPr lang="en-IN" b="0" i="0" dirty="0">
                <a:solidFill>
                  <a:srgbClr val="212121"/>
                </a:solidFill>
                <a:effectLst/>
                <a:latin typeface="Segoe UI" panose="020B0502040204020203" pitchFamily="34" charset="0"/>
              </a:rPr>
            </a:br>
            <a:r>
              <a:rPr lang="en-IN" b="0" i="0" dirty="0">
                <a:solidFill>
                  <a:srgbClr val="212121"/>
                </a:solidFill>
                <a:effectLst/>
                <a:latin typeface="Segoe UI" panose="020B0502040204020203" pitchFamily="34" charset="0"/>
              </a:rPr>
              <a:t>    }</a:t>
            </a:r>
            <a:endParaRPr lang="en-IN" b="0" i="0" dirty="0">
              <a:solidFill>
                <a:srgbClr val="212121"/>
              </a:solidFill>
              <a:effectLst/>
              <a:latin typeface="open sans" panose="020B0606030504020204" pitchFamily="34" charset="0"/>
            </a:endParaRPr>
          </a:p>
          <a:p>
            <a:pPr marL="0" indent="0">
              <a:buNone/>
            </a:pPr>
            <a:endParaRPr lang="en-IN" dirty="0"/>
          </a:p>
        </p:txBody>
      </p:sp>
    </p:spTree>
    <p:extLst>
      <p:ext uri="{BB962C8B-B14F-4D97-AF65-F5344CB8AC3E}">
        <p14:creationId xmlns:p14="http://schemas.microsoft.com/office/powerpoint/2010/main" val="235392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61DD4-4136-88FA-9651-9891466D354C}"/>
              </a:ext>
            </a:extLst>
          </p:cNvPr>
          <p:cNvSpPr>
            <a:spLocks noGrp="1"/>
          </p:cNvSpPr>
          <p:nvPr>
            <p:ph type="title"/>
          </p:nvPr>
        </p:nvSpPr>
        <p:spPr/>
        <p:txBody>
          <a:bodyPr/>
          <a:lstStyle/>
          <a:p>
            <a:r>
              <a:rPr lang="en-US" dirty="0"/>
              <a:t>Difference Between Loose Coupling and Tight Coupling?</a:t>
            </a:r>
            <a:endParaRPr lang="en-IN" dirty="0"/>
          </a:p>
        </p:txBody>
      </p:sp>
      <p:sp>
        <p:nvSpPr>
          <p:cNvPr id="3" name="Content Placeholder 2">
            <a:extLst>
              <a:ext uri="{FF2B5EF4-FFF2-40B4-BE49-F238E27FC236}">
                <a16:creationId xmlns:a16="http://schemas.microsoft.com/office/drawing/2014/main" id="{8CEAFB01-39C8-C799-D41F-530825FB4E9D}"/>
              </a:ext>
            </a:extLst>
          </p:cNvPr>
          <p:cNvSpPr>
            <a:spLocks noGrp="1"/>
          </p:cNvSpPr>
          <p:nvPr>
            <p:ph idx="1"/>
          </p:nvPr>
        </p:nvSpPr>
        <p:spPr/>
        <p:txBody>
          <a:bodyPr>
            <a:noAutofit/>
          </a:bodyPr>
          <a:lstStyle/>
          <a:p>
            <a:r>
              <a:rPr lang="en-US" sz="2400" b="1" i="0" dirty="0">
                <a:solidFill>
                  <a:srgbClr val="212121"/>
                </a:solidFill>
                <a:effectLst/>
              </a:rPr>
              <a:t>Loose Coupling </a:t>
            </a:r>
            <a:r>
              <a:rPr lang="en-US" sz="2400" b="0" i="0" dirty="0">
                <a:solidFill>
                  <a:srgbClr val="212121"/>
                </a:solidFill>
                <a:effectLst/>
              </a:rPr>
              <a:t>means reducing dependencies of a class that use a different class directly. </a:t>
            </a:r>
          </a:p>
          <a:p>
            <a:r>
              <a:rPr lang="en-US" sz="2400" b="0" i="0" dirty="0">
                <a:solidFill>
                  <a:srgbClr val="212121"/>
                </a:solidFill>
                <a:effectLst/>
              </a:rPr>
              <a:t>In </a:t>
            </a:r>
            <a:r>
              <a:rPr lang="en-US" sz="2400" b="1" i="0" dirty="0">
                <a:solidFill>
                  <a:srgbClr val="212121"/>
                </a:solidFill>
                <a:effectLst/>
              </a:rPr>
              <a:t>tight coupling</a:t>
            </a:r>
            <a:r>
              <a:rPr lang="en-US" sz="2400" b="0" i="0" dirty="0">
                <a:solidFill>
                  <a:srgbClr val="212121"/>
                </a:solidFill>
                <a:effectLst/>
              </a:rPr>
              <a:t>, classes and objects are dependent on one another. </a:t>
            </a:r>
          </a:p>
          <a:p>
            <a:r>
              <a:rPr lang="en-US" sz="2400" b="0" i="0" dirty="0">
                <a:solidFill>
                  <a:srgbClr val="212121"/>
                </a:solidFill>
                <a:effectLst/>
              </a:rPr>
              <a:t>In general, </a:t>
            </a:r>
            <a:r>
              <a:rPr lang="en-US" sz="2400" b="1" i="0" dirty="0">
                <a:solidFill>
                  <a:srgbClr val="212121"/>
                </a:solidFill>
                <a:effectLst/>
              </a:rPr>
              <a:t>tight coupling </a:t>
            </a:r>
            <a:r>
              <a:rPr lang="en-US" sz="2400" b="0" i="0" dirty="0">
                <a:solidFill>
                  <a:srgbClr val="212121"/>
                </a:solidFill>
                <a:effectLst/>
              </a:rPr>
              <a:t>is usually bad because it reduces flexibility and re-usability of code and it makes changes much more difficult and impedes testability etc.</a:t>
            </a:r>
          </a:p>
          <a:p>
            <a:r>
              <a:rPr lang="en-US" sz="2400" b="1" i="0" dirty="0">
                <a:solidFill>
                  <a:srgbClr val="212121"/>
                </a:solidFill>
                <a:effectLst/>
              </a:rPr>
              <a:t>Loose Coupling </a:t>
            </a:r>
            <a:r>
              <a:rPr lang="yo-NG" sz="2400" b="1" i="0" dirty="0">
                <a:solidFill>
                  <a:srgbClr val="212121"/>
                </a:solidFill>
                <a:effectLst/>
              </a:rPr>
              <a:t>Advantages</a:t>
            </a:r>
            <a:r>
              <a:rPr lang="en-US" sz="2400" dirty="0">
                <a:solidFill>
                  <a:srgbClr val="212121"/>
                </a:solidFill>
              </a:rPr>
              <a:t>:- </a:t>
            </a:r>
            <a:r>
              <a:rPr lang="en-US" sz="2400" b="0" i="0" dirty="0">
                <a:solidFill>
                  <a:srgbClr val="212121"/>
                </a:solidFill>
                <a:effectLst/>
              </a:rPr>
              <a:t>It will save you a lot of time for any project that isn't trivially small, where I define trivially small as less than a couple thousand lines of code (depending on the language). The reason is that once you get past super small projects, each change or update gets harder the more tightly coupled it is. Being loosely coupled enables you to keep moving forward, adding features, fixing bugs, etc.</a:t>
            </a:r>
            <a:endParaRPr lang="en-IN" sz="2400" dirty="0"/>
          </a:p>
        </p:txBody>
      </p:sp>
    </p:spTree>
    <p:extLst>
      <p:ext uri="{BB962C8B-B14F-4D97-AF65-F5344CB8AC3E}">
        <p14:creationId xmlns:p14="http://schemas.microsoft.com/office/powerpoint/2010/main" val="3898123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BB52C-4F0F-CC50-A34C-EE3923834895}"/>
              </a:ext>
            </a:extLst>
          </p:cNvPr>
          <p:cNvSpPr>
            <a:spLocks noGrp="1"/>
          </p:cNvSpPr>
          <p:nvPr>
            <p:ph type="title"/>
          </p:nvPr>
        </p:nvSpPr>
        <p:spPr/>
        <p:txBody>
          <a:bodyPr/>
          <a:lstStyle/>
          <a:p>
            <a:r>
              <a:rPr lang="en-US" dirty="0"/>
              <a:t>Following SOLID Principles helps us to </a:t>
            </a:r>
            <a:endParaRPr lang="en-IN" dirty="0"/>
          </a:p>
        </p:txBody>
      </p:sp>
      <p:sp>
        <p:nvSpPr>
          <p:cNvPr id="3" name="Content Placeholder 2">
            <a:extLst>
              <a:ext uri="{FF2B5EF4-FFF2-40B4-BE49-F238E27FC236}">
                <a16:creationId xmlns:a16="http://schemas.microsoft.com/office/drawing/2014/main" id="{603F0C43-2F78-1EA8-FDE4-847540FDBC9B}"/>
              </a:ext>
            </a:extLst>
          </p:cNvPr>
          <p:cNvSpPr>
            <a:spLocks noGrp="1"/>
          </p:cNvSpPr>
          <p:nvPr>
            <p:ph idx="1"/>
          </p:nvPr>
        </p:nvSpPr>
        <p:spPr/>
        <p:txBody>
          <a:bodyPr/>
          <a:lstStyle/>
          <a:p>
            <a:r>
              <a:rPr lang="en-US" dirty="0"/>
              <a:t>Achieve reduction in complexity of code</a:t>
            </a:r>
          </a:p>
          <a:p>
            <a:r>
              <a:rPr lang="en-US" dirty="0"/>
              <a:t>Increase readability, extensibility and maintenance</a:t>
            </a:r>
          </a:p>
          <a:p>
            <a:r>
              <a:rPr lang="en-US" dirty="0"/>
              <a:t>Reduce error and implement Reusability</a:t>
            </a:r>
          </a:p>
          <a:p>
            <a:r>
              <a:rPr lang="en-US" dirty="0"/>
              <a:t>Achieve Better testability</a:t>
            </a:r>
          </a:p>
          <a:p>
            <a:r>
              <a:rPr lang="en-US" dirty="0"/>
              <a:t>Reduce tight coupling</a:t>
            </a:r>
            <a:endParaRPr lang="en-IN" dirty="0"/>
          </a:p>
        </p:txBody>
      </p:sp>
    </p:spTree>
    <p:extLst>
      <p:ext uri="{BB962C8B-B14F-4D97-AF65-F5344CB8AC3E}">
        <p14:creationId xmlns:p14="http://schemas.microsoft.com/office/powerpoint/2010/main" val="23052409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3236</TotalTime>
  <Words>2936</Words>
  <Application>Microsoft Office PowerPoint</Application>
  <PresentationFormat>Widescreen</PresentationFormat>
  <Paragraphs>468</Paragraphs>
  <Slides>39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Arial</vt:lpstr>
      <vt:lpstr>Arial</vt:lpstr>
      <vt:lpstr>Calibri</vt:lpstr>
      <vt:lpstr>Calibri Light</vt:lpstr>
      <vt:lpstr>Consolas</vt:lpstr>
      <vt:lpstr>open sans</vt:lpstr>
      <vt:lpstr>Roboto</vt:lpstr>
      <vt:lpstr>Segoe UI</vt:lpstr>
      <vt:lpstr>Office Theme</vt:lpstr>
      <vt:lpstr>SOLID Principle</vt:lpstr>
      <vt:lpstr>Introduction</vt:lpstr>
      <vt:lpstr>SOLID Principle</vt:lpstr>
      <vt:lpstr>If we don’t follow SOLID Principles, we</vt:lpstr>
      <vt:lpstr>Tight coupling Problem Example</vt:lpstr>
      <vt:lpstr>PowerPoint Presentation</vt:lpstr>
      <vt:lpstr>PowerPoint Presentation</vt:lpstr>
      <vt:lpstr>Difference Between Loose Coupling and Tight Coupling?</vt:lpstr>
      <vt:lpstr>Following SOLID Principles helps us to </vt:lpstr>
      <vt:lpstr>Solution to develop a successful application depends on</vt:lpstr>
      <vt:lpstr>Single Responsibility Principle (SRP)</vt:lpstr>
      <vt:lpstr>Single Responsibility Principle (SRP)</vt:lpstr>
      <vt:lpstr>SRP Implementation Guideline</vt:lpstr>
      <vt:lpstr>SRP Example</vt:lpstr>
      <vt:lpstr>SRP Example continue…..</vt:lpstr>
      <vt:lpstr>Open-closed Principle (OCP)</vt:lpstr>
      <vt:lpstr>Why OPC?</vt:lpstr>
      <vt:lpstr>OPC Implementation Guideline</vt:lpstr>
      <vt:lpstr>OPC Example</vt:lpstr>
      <vt:lpstr>Liskov Substitution Principle (LSP)</vt:lpstr>
      <vt:lpstr>Liskov substitution Principle (LSP)</vt:lpstr>
      <vt:lpstr>LSP Implementation Guideline</vt:lpstr>
      <vt:lpstr>LSP Example</vt:lpstr>
      <vt:lpstr>LSP Example</vt:lpstr>
      <vt:lpstr>LSP Example</vt:lpstr>
      <vt:lpstr>LSP Example</vt:lpstr>
      <vt:lpstr>LSP Example</vt:lpstr>
      <vt:lpstr>Interface Segregation Principle (ISP)</vt:lpstr>
      <vt:lpstr>ISP Implementation Guideline</vt:lpstr>
      <vt:lpstr>ISP Example</vt:lpstr>
      <vt:lpstr>Dependency Inversion Principle (DIP)</vt:lpstr>
      <vt:lpstr>DIP Implementation Guideline</vt:lpstr>
      <vt:lpstr>Dependency Inversion Principle (DIP)</vt:lpstr>
      <vt:lpstr>Dependency Inversion Principle (DIP)</vt:lpstr>
      <vt:lpstr>DIP Example</vt:lpstr>
      <vt:lpstr>DIP Example</vt:lpstr>
      <vt:lpstr>Dependency Inversion Principle (DIP)</vt:lpstr>
      <vt:lpstr>Dependency Inversion vs Dependency Injection</vt:lpstr>
      <vt:lpstr>Dependency Inversion vs Dependency Injection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 Principle</dc:title>
  <dc:creator>CHAUDHARY, VIKASH</dc:creator>
  <cp:lastModifiedBy>CHAUDHARY, VIKASH</cp:lastModifiedBy>
  <cp:revision>140</cp:revision>
  <dcterms:created xsi:type="dcterms:W3CDTF">2024-07-03T03:49:12Z</dcterms:created>
  <dcterms:modified xsi:type="dcterms:W3CDTF">2024-07-30T16:36:09Z</dcterms:modified>
</cp:coreProperties>
</file>