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58" r:id="rId4"/>
    <p:sldId id="330" r:id="rId5"/>
    <p:sldId id="332" r:id="rId6"/>
    <p:sldId id="307" r:id="rId7"/>
    <p:sldId id="260" r:id="rId8"/>
    <p:sldId id="274" r:id="rId9"/>
    <p:sldId id="333" r:id="rId10"/>
    <p:sldId id="275" r:id="rId11"/>
    <p:sldId id="334" r:id="rId12"/>
    <p:sldId id="295" r:id="rId13"/>
    <p:sldId id="327" r:id="rId14"/>
    <p:sldId id="296" r:id="rId15"/>
    <p:sldId id="320" r:id="rId16"/>
    <p:sldId id="321" r:id="rId17"/>
    <p:sldId id="328" r:id="rId18"/>
    <p:sldId id="297" r:id="rId19"/>
    <p:sldId id="329" r:id="rId20"/>
    <p:sldId id="335" r:id="rId21"/>
    <p:sldId id="265" r:id="rId22"/>
    <p:sldId id="336" r:id="rId23"/>
    <p:sldId id="26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A40E5-EA80-4DDF-9DA0-8BFDC298DCA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672764-5A98-4A53-9999-FE9FD5AF9DB0}">
      <dgm:prSet custT="1"/>
      <dgm:spPr/>
      <dgm:t>
        <a:bodyPr/>
        <a:lstStyle/>
        <a:p>
          <a:r>
            <a:rPr lang="en-US" sz="3600"/>
            <a:t>Gathering and measuring information on variables of interest.</a:t>
          </a:r>
        </a:p>
      </dgm:t>
    </dgm:pt>
    <dgm:pt modelId="{42408A17-A085-49C0-8BD4-C0541E9FD814}" type="parTrans" cxnId="{723CA62E-E7B5-4CB4-A1CA-ABAD861089C5}">
      <dgm:prSet/>
      <dgm:spPr/>
      <dgm:t>
        <a:bodyPr/>
        <a:lstStyle/>
        <a:p>
          <a:endParaRPr lang="en-US" sz="1800"/>
        </a:p>
      </dgm:t>
    </dgm:pt>
    <dgm:pt modelId="{B7E3B87F-B56B-40E1-BD79-8B8A084F68A4}" type="sibTrans" cxnId="{723CA62E-E7B5-4CB4-A1CA-ABAD861089C5}">
      <dgm:prSet/>
      <dgm:spPr/>
      <dgm:t>
        <a:bodyPr/>
        <a:lstStyle/>
        <a:p>
          <a:endParaRPr lang="en-US" sz="1800"/>
        </a:p>
      </dgm:t>
    </dgm:pt>
    <dgm:pt modelId="{B53890D7-9101-4C35-97BF-373AC0C09392}">
      <dgm:prSet custT="1"/>
      <dgm:spPr/>
      <dgm:t>
        <a:bodyPr/>
        <a:lstStyle/>
        <a:p>
          <a:r>
            <a:rPr lang="en-US" sz="3600"/>
            <a:t>Essential for research, business analytics, machine learning</a:t>
          </a:r>
        </a:p>
      </dgm:t>
    </dgm:pt>
    <dgm:pt modelId="{906237D9-9233-42E5-81DB-BC43BF1876CA}" type="parTrans" cxnId="{6D568CD0-8324-4309-827B-194A5FB3E19D}">
      <dgm:prSet/>
      <dgm:spPr/>
      <dgm:t>
        <a:bodyPr/>
        <a:lstStyle/>
        <a:p>
          <a:endParaRPr lang="en-US" sz="1800"/>
        </a:p>
      </dgm:t>
    </dgm:pt>
    <dgm:pt modelId="{D76EC04E-FE40-4ECB-A46A-D4FBDA1D6C08}" type="sibTrans" cxnId="{6D568CD0-8324-4309-827B-194A5FB3E19D}">
      <dgm:prSet/>
      <dgm:spPr/>
      <dgm:t>
        <a:bodyPr/>
        <a:lstStyle/>
        <a:p>
          <a:endParaRPr lang="en-US" sz="1800"/>
        </a:p>
      </dgm:t>
    </dgm:pt>
    <dgm:pt modelId="{84DD8F1F-4D09-442C-A2E0-93884D118376}" type="pres">
      <dgm:prSet presAssocID="{9F1A40E5-EA80-4DDF-9DA0-8BFDC298DC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80E6F-70FB-4DEA-B977-DD3D7A96228E}" type="pres">
      <dgm:prSet presAssocID="{E7672764-5A98-4A53-9999-FE9FD5AF9DB0}" presName="hierRoot1" presStyleCnt="0"/>
      <dgm:spPr/>
    </dgm:pt>
    <dgm:pt modelId="{77CBA098-12A9-4C75-8F5F-882452CD2AD2}" type="pres">
      <dgm:prSet presAssocID="{E7672764-5A98-4A53-9999-FE9FD5AF9DB0}" presName="composite" presStyleCnt="0"/>
      <dgm:spPr/>
    </dgm:pt>
    <dgm:pt modelId="{CC1B4F00-EB47-400C-A0F1-088C242C872F}" type="pres">
      <dgm:prSet presAssocID="{E7672764-5A98-4A53-9999-FE9FD5AF9DB0}" presName="background" presStyleLbl="node0" presStyleIdx="0" presStyleCnt="2"/>
      <dgm:spPr/>
    </dgm:pt>
    <dgm:pt modelId="{6E0803A0-26A3-47B8-8B66-F9ADFB88115E}" type="pres">
      <dgm:prSet presAssocID="{E7672764-5A98-4A53-9999-FE9FD5AF9DB0}" presName="text" presStyleLbl="fgAcc0" presStyleIdx="0" presStyleCnt="2" custLinFactNeighborX="-12633" custLinFactNeighborY="-14681">
        <dgm:presLayoutVars>
          <dgm:chPref val="3"/>
        </dgm:presLayoutVars>
      </dgm:prSet>
      <dgm:spPr/>
    </dgm:pt>
    <dgm:pt modelId="{9033B8AD-4518-49FA-9CDB-600ABF5DAC9F}" type="pres">
      <dgm:prSet presAssocID="{E7672764-5A98-4A53-9999-FE9FD5AF9DB0}" presName="hierChild2" presStyleCnt="0"/>
      <dgm:spPr/>
    </dgm:pt>
    <dgm:pt modelId="{06E0D628-9EF6-4050-A283-9E2AB6246A9B}" type="pres">
      <dgm:prSet presAssocID="{B53890D7-9101-4C35-97BF-373AC0C09392}" presName="hierRoot1" presStyleCnt="0"/>
      <dgm:spPr/>
    </dgm:pt>
    <dgm:pt modelId="{CFE5D708-0422-42DB-A060-22518E863FAB}" type="pres">
      <dgm:prSet presAssocID="{B53890D7-9101-4C35-97BF-373AC0C09392}" presName="composite" presStyleCnt="0"/>
      <dgm:spPr/>
    </dgm:pt>
    <dgm:pt modelId="{D906D10D-DCC1-4336-9908-A67E9039569E}" type="pres">
      <dgm:prSet presAssocID="{B53890D7-9101-4C35-97BF-373AC0C09392}" presName="background" presStyleLbl="node0" presStyleIdx="1" presStyleCnt="2"/>
      <dgm:spPr/>
    </dgm:pt>
    <dgm:pt modelId="{CD075388-FC92-4407-A5BF-9220CFFEEEF5}" type="pres">
      <dgm:prSet presAssocID="{B53890D7-9101-4C35-97BF-373AC0C09392}" presName="text" presStyleLbl="fgAcc0" presStyleIdx="1" presStyleCnt="2" custLinFactNeighborX="-1465" custLinFactNeighborY="-11566">
        <dgm:presLayoutVars>
          <dgm:chPref val="3"/>
        </dgm:presLayoutVars>
      </dgm:prSet>
      <dgm:spPr/>
    </dgm:pt>
    <dgm:pt modelId="{B6110901-987D-424A-B89D-5C2D06DA1ECC}" type="pres">
      <dgm:prSet presAssocID="{B53890D7-9101-4C35-97BF-373AC0C09392}" presName="hierChild2" presStyleCnt="0"/>
      <dgm:spPr/>
    </dgm:pt>
  </dgm:ptLst>
  <dgm:cxnLst>
    <dgm:cxn modelId="{723CA62E-E7B5-4CB4-A1CA-ABAD861089C5}" srcId="{9F1A40E5-EA80-4DDF-9DA0-8BFDC298DCA5}" destId="{E7672764-5A98-4A53-9999-FE9FD5AF9DB0}" srcOrd="0" destOrd="0" parTransId="{42408A17-A085-49C0-8BD4-C0541E9FD814}" sibTransId="{B7E3B87F-B56B-40E1-BD79-8B8A084F68A4}"/>
    <dgm:cxn modelId="{E5E14335-B956-4726-B43C-248F04380DD9}" type="presOf" srcId="{9F1A40E5-EA80-4DDF-9DA0-8BFDC298DCA5}" destId="{84DD8F1F-4D09-442C-A2E0-93884D118376}" srcOrd="0" destOrd="0" presId="urn:microsoft.com/office/officeart/2005/8/layout/hierarchy1"/>
    <dgm:cxn modelId="{660F2751-EE18-4BC4-8DD3-4CAB1EBDFC66}" type="presOf" srcId="{E7672764-5A98-4A53-9999-FE9FD5AF9DB0}" destId="{6E0803A0-26A3-47B8-8B66-F9ADFB88115E}" srcOrd="0" destOrd="0" presId="urn:microsoft.com/office/officeart/2005/8/layout/hierarchy1"/>
    <dgm:cxn modelId="{B8EA3C57-3FB2-45E6-9099-29E2DBE14966}" type="presOf" srcId="{B53890D7-9101-4C35-97BF-373AC0C09392}" destId="{CD075388-FC92-4407-A5BF-9220CFFEEEF5}" srcOrd="0" destOrd="0" presId="urn:microsoft.com/office/officeart/2005/8/layout/hierarchy1"/>
    <dgm:cxn modelId="{6D568CD0-8324-4309-827B-194A5FB3E19D}" srcId="{9F1A40E5-EA80-4DDF-9DA0-8BFDC298DCA5}" destId="{B53890D7-9101-4C35-97BF-373AC0C09392}" srcOrd="1" destOrd="0" parTransId="{906237D9-9233-42E5-81DB-BC43BF1876CA}" sibTransId="{D76EC04E-FE40-4ECB-A46A-D4FBDA1D6C08}"/>
    <dgm:cxn modelId="{DD926BC7-E69D-4E80-AEE6-20EEF0EB9865}" type="presParOf" srcId="{84DD8F1F-4D09-442C-A2E0-93884D118376}" destId="{35C80E6F-70FB-4DEA-B977-DD3D7A96228E}" srcOrd="0" destOrd="0" presId="urn:microsoft.com/office/officeart/2005/8/layout/hierarchy1"/>
    <dgm:cxn modelId="{E2373BCB-B9F8-4E31-9F43-63850DCF9886}" type="presParOf" srcId="{35C80E6F-70FB-4DEA-B977-DD3D7A96228E}" destId="{77CBA098-12A9-4C75-8F5F-882452CD2AD2}" srcOrd="0" destOrd="0" presId="urn:microsoft.com/office/officeart/2005/8/layout/hierarchy1"/>
    <dgm:cxn modelId="{024D7E59-B598-46E8-89A5-5A53B707708A}" type="presParOf" srcId="{77CBA098-12A9-4C75-8F5F-882452CD2AD2}" destId="{CC1B4F00-EB47-400C-A0F1-088C242C872F}" srcOrd="0" destOrd="0" presId="urn:microsoft.com/office/officeart/2005/8/layout/hierarchy1"/>
    <dgm:cxn modelId="{7342407E-DD58-43F3-B4C4-FB41169813C0}" type="presParOf" srcId="{77CBA098-12A9-4C75-8F5F-882452CD2AD2}" destId="{6E0803A0-26A3-47B8-8B66-F9ADFB88115E}" srcOrd="1" destOrd="0" presId="urn:microsoft.com/office/officeart/2005/8/layout/hierarchy1"/>
    <dgm:cxn modelId="{BA43DA6D-CCD8-4ABE-AFD5-2BC11D66AACD}" type="presParOf" srcId="{35C80E6F-70FB-4DEA-B977-DD3D7A96228E}" destId="{9033B8AD-4518-49FA-9CDB-600ABF5DAC9F}" srcOrd="1" destOrd="0" presId="urn:microsoft.com/office/officeart/2005/8/layout/hierarchy1"/>
    <dgm:cxn modelId="{7D368004-1AE2-45AE-90AD-AB052F876134}" type="presParOf" srcId="{84DD8F1F-4D09-442C-A2E0-93884D118376}" destId="{06E0D628-9EF6-4050-A283-9E2AB6246A9B}" srcOrd="1" destOrd="0" presId="urn:microsoft.com/office/officeart/2005/8/layout/hierarchy1"/>
    <dgm:cxn modelId="{246FC827-C0B2-45D7-9A4C-11F50E6A608F}" type="presParOf" srcId="{06E0D628-9EF6-4050-A283-9E2AB6246A9B}" destId="{CFE5D708-0422-42DB-A060-22518E863FAB}" srcOrd="0" destOrd="0" presId="urn:microsoft.com/office/officeart/2005/8/layout/hierarchy1"/>
    <dgm:cxn modelId="{006F9104-013D-4B92-8CC5-9C5380991FCA}" type="presParOf" srcId="{CFE5D708-0422-42DB-A060-22518E863FAB}" destId="{D906D10D-DCC1-4336-9908-A67E9039569E}" srcOrd="0" destOrd="0" presId="urn:microsoft.com/office/officeart/2005/8/layout/hierarchy1"/>
    <dgm:cxn modelId="{880BBF73-D553-448C-A03A-8F3987C77D6F}" type="presParOf" srcId="{CFE5D708-0422-42DB-A060-22518E863FAB}" destId="{CD075388-FC92-4407-A5BF-9220CFFEEEF5}" srcOrd="1" destOrd="0" presId="urn:microsoft.com/office/officeart/2005/8/layout/hierarchy1"/>
    <dgm:cxn modelId="{F67D00E6-C47C-4758-BA0E-DAF263F6DE22}" type="presParOf" srcId="{06E0D628-9EF6-4050-A283-9E2AB6246A9B}" destId="{B6110901-987D-424A-B89D-5C2D06DA1E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C2E30-BAB9-419B-AFE8-35C1C8B3F7F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5EAE07-ECC5-4CB9-8B90-AF6CAD259C80}">
      <dgm:prSet/>
      <dgm:spPr/>
      <dgm:t>
        <a:bodyPr/>
        <a:lstStyle/>
        <a:p>
          <a:r>
            <a:rPr lang="en-US"/>
            <a:t>Studying a subset to infer about the population</a:t>
          </a:r>
        </a:p>
      </dgm:t>
    </dgm:pt>
    <dgm:pt modelId="{7CFD57AF-8FA1-4492-93CF-8B2FBB5AAE91}" type="parTrans" cxnId="{1B0E9DAE-354F-4C4C-8778-2C0C7270BB78}">
      <dgm:prSet/>
      <dgm:spPr/>
      <dgm:t>
        <a:bodyPr/>
        <a:lstStyle/>
        <a:p>
          <a:endParaRPr lang="en-US"/>
        </a:p>
      </dgm:t>
    </dgm:pt>
    <dgm:pt modelId="{C0157145-87BF-4DDA-98C4-626513A5D5A3}" type="sibTrans" cxnId="{1B0E9DAE-354F-4C4C-8778-2C0C7270BB78}">
      <dgm:prSet/>
      <dgm:spPr/>
      <dgm:t>
        <a:bodyPr/>
        <a:lstStyle/>
        <a:p>
          <a:endParaRPr lang="en-US"/>
        </a:p>
      </dgm:t>
    </dgm:pt>
    <dgm:pt modelId="{1C6A5F65-D885-487D-8BC1-3C63FE86157A}">
      <dgm:prSet/>
      <dgm:spPr/>
      <dgm:t>
        <a:bodyPr/>
        <a:lstStyle/>
        <a:p>
          <a:r>
            <a:rPr lang="en-US"/>
            <a:t>Saves time and cost compared to complete census</a:t>
          </a:r>
        </a:p>
      </dgm:t>
    </dgm:pt>
    <dgm:pt modelId="{2D5F540F-1E0A-42CA-B732-BABABADD3BA1}" type="parTrans" cxnId="{552AB190-FD85-48E1-BE33-6557F2469ECE}">
      <dgm:prSet/>
      <dgm:spPr/>
      <dgm:t>
        <a:bodyPr/>
        <a:lstStyle/>
        <a:p>
          <a:endParaRPr lang="en-US"/>
        </a:p>
      </dgm:t>
    </dgm:pt>
    <dgm:pt modelId="{9E27042D-2A23-4E50-88EA-8875505B347D}" type="sibTrans" cxnId="{552AB190-FD85-48E1-BE33-6557F2469ECE}">
      <dgm:prSet/>
      <dgm:spPr/>
      <dgm:t>
        <a:bodyPr/>
        <a:lstStyle/>
        <a:p>
          <a:endParaRPr lang="en-US"/>
        </a:p>
      </dgm:t>
    </dgm:pt>
    <dgm:pt modelId="{628A490D-1E32-4489-8E86-CFFF1AC07D1D}" type="pres">
      <dgm:prSet presAssocID="{A1AC2E30-BAB9-419B-AFE8-35C1C8B3F7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DEBE40-49C0-448A-90D0-89D35288F76D}" type="pres">
      <dgm:prSet presAssocID="{4A5EAE07-ECC5-4CB9-8B90-AF6CAD259C80}" presName="hierRoot1" presStyleCnt="0"/>
      <dgm:spPr/>
    </dgm:pt>
    <dgm:pt modelId="{D2F74343-A665-4239-850F-A6A895006F9B}" type="pres">
      <dgm:prSet presAssocID="{4A5EAE07-ECC5-4CB9-8B90-AF6CAD259C80}" presName="composite" presStyleCnt="0"/>
      <dgm:spPr/>
    </dgm:pt>
    <dgm:pt modelId="{A8833D61-C8CF-4223-8BEB-9DECD9E9C5DF}" type="pres">
      <dgm:prSet presAssocID="{4A5EAE07-ECC5-4CB9-8B90-AF6CAD259C80}" presName="background" presStyleLbl="node0" presStyleIdx="0" presStyleCnt="2"/>
      <dgm:spPr/>
    </dgm:pt>
    <dgm:pt modelId="{5E6D0426-277B-4650-9A9B-13BC1D60D096}" type="pres">
      <dgm:prSet presAssocID="{4A5EAE07-ECC5-4CB9-8B90-AF6CAD259C80}" presName="text" presStyleLbl="fgAcc0" presStyleIdx="0" presStyleCnt="2">
        <dgm:presLayoutVars>
          <dgm:chPref val="3"/>
        </dgm:presLayoutVars>
      </dgm:prSet>
      <dgm:spPr/>
    </dgm:pt>
    <dgm:pt modelId="{06F81A6C-B96F-4E26-94E1-0FE2B1C56332}" type="pres">
      <dgm:prSet presAssocID="{4A5EAE07-ECC5-4CB9-8B90-AF6CAD259C80}" presName="hierChild2" presStyleCnt="0"/>
      <dgm:spPr/>
    </dgm:pt>
    <dgm:pt modelId="{1C351106-ECD8-45C8-977B-7FE652A17068}" type="pres">
      <dgm:prSet presAssocID="{1C6A5F65-D885-487D-8BC1-3C63FE86157A}" presName="hierRoot1" presStyleCnt="0"/>
      <dgm:spPr/>
    </dgm:pt>
    <dgm:pt modelId="{792B38A4-8306-4AE5-B89E-A267BDE0073A}" type="pres">
      <dgm:prSet presAssocID="{1C6A5F65-D885-487D-8BC1-3C63FE86157A}" presName="composite" presStyleCnt="0"/>
      <dgm:spPr/>
    </dgm:pt>
    <dgm:pt modelId="{C7979091-2879-4668-B7AE-BE1748F7911F}" type="pres">
      <dgm:prSet presAssocID="{1C6A5F65-D885-487D-8BC1-3C63FE86157A}" presName="background" presStyleLbl="node0" presStyleIdx="1" presStyleCnt="2"/>
      <dgm:spPr/>
    </dgm:pt>
    <dgm:pt modelId="{51564A64-8129-400B-BBA1-C176CF7A58FC}" type="pres">
      <dgm:prSet presAssocID="{1C6A5F65-D885-487D-8BC1-3C63FE86157A}" presName="text" presStyleLbl="fgAcc0" presStyleIdx="1" presStyleCnt="2">
        <dgm:presLayoutVars>
          <dgm:chPref val="3"/>
        </dgm:presLayoutVars>
      </dgm:prSet>
      <dgm:spPr/>
    </dgm:pt>
    <dgm:pt modelId="{89F28069-2133-4604-B383-AD08EE509E7A}" type="pres">
      <dgm:prSet presAssocID="{1C6A5F65-D885-487D-8BC1-3C63FE86157A}" presName="hierChild2" presStyleCnt="0"/>
      <dgm:spPr/>
    </dgm:pt>
  </dgm:ptLst>
  <dgm:cxnLst>
    <dgm:cxn modelId="{A9CAEE69-52A3-4319-A70F-DA4D9D215AA7}" type="presOf" srcId="{4A5EAE07-ECC5-4CB9-8B90-AF6CAD259C80}" destId="{5E6D0426-277B-4650-9A9B-13BC1D60D096}" srcOrd="0" destOrd="0" presId="urn:microsoft.com/office/officeart/2005/8/layout/hierarchy1"/>
    <dgm:cxn modelId="{552AB190-FD85-48E1-BE33-6557F2469ECE}" srcId="{A1AC2E30-BAB9-419B-AFE8-35C1C8B3F7FB}" destId="{1C6A5F65-D885-487D-8BC1-3C63FE86157A}" srcOrd="1" destOrd="0" parTransId="{2D5F540F-1E0A-42CA-B732-BABABADD3BA1}" sibTransId="{9E27042D-2A23-4E50-88EA-8875505B347D}"/>
    <dgm:cxn modelId="{13ADAEA8-D1DB-4C2B-8A45-4421B0343EE0}" type="presOf" srcId="{A1AC2E30-BAB9-419B-AFE8-35C1C8B3F7FB}" destId="{628A490D-1E32-4489-8E86-CFFF1AC07D1D}" srcOrd="0" destOrd="0" presId="urn:microsoft.com/office/officeart/2005/8/layout/hierarchy1"/>
    <dgm:cxn modelId="{1B0E9DAE-354F-4C4C-8778-2C0C7270BB78}" srcId="{A1AC2E30-BAB9-419B-AFE8-35C1C8B3F7FB}" destId="{4A5EAE07-ECC5-4CB9-8B90-AF6CAD259C80}" srcOrd="0" destOrd="0" parTransId="{7CFD57AF-8FA1-4492-93CF-8B2FBB5AAE91}" sibTransId="{C0157145-87BF-4DDA-98C4-626513A5D5A3}"/>
    <dgm:cxn modelId="{41A782C0-13A4-48B3-964B-020D21536B46}" type="presOf" srcId="{1C6A5F65-D885-487D-8BC1-3C63FE86157A}" destId="{51564A64-8129-400B-BBA1-C176CF7A58FC}" srcOrd="0" destOrd="0" presId="urn:microsoft.com/office/officeart/2005/8/layout/hierarchy1"/>
    <dgm:cxn modelId="{C8DEB465-ED4E-4DFC-92AE-21BEB2A6E85E}" type="presParOf" srcId="{628A490D-1E32-4489-8E86-CFFF1AC07D1D}" destId="{ABDEBE40-49C0-448A-90D0-89D35288F76D}" srcOrd="0" destOrd="0" presId="urn:microsoft.com/office/officeart/2005/8/layout/hierarchy1"/>
    <dgm:cxn modelId="{9EADF65D-E647-461B-A90D-FB7E702A1F78}" type="presParOf" srcId="{ABDEBE40-49C0-448A-90D0-89D35288F76D}" destId="{D2F74343-A665-4239-850F-A6A895006F9B}" srcOrd="0" destOrd="0" presId="urn:microsoft.com/office/officeart/2005/8/layout/hierarchy1"/>
    <dgm:cxn modelId="{9DF2075D-9D4B-49F0-966B-E664A3300E38}" type="presParOf" srcId="{D2F74343-A665-4239-850F-A6A895006F9B}" destId="{A8833D61-C8CF-4223-8BEB-9DECD9E9C5DF}" srcOrd="0" destOrd="0" presId="urn:microsoft.com/office/officeart/2005/8/layout/hierarchy1"/>
    <dgm:cxn modelId="{FFF11C4C-8516-4CA4-A65D-F5F4C496A9F4}" type="presParOf" srcId="{D2F74343-A665-4239-850F-A6A895006F9B}" destId="{5E6D0426-277B-4650-9A9B-13BC1D60D096}" srcOrd="1" destOrd="0" presId="urn:microsoft.com/office/officeart/2005/8/layout/hierarchy1"/>
    <dgm:cxn modelId="{C4EBCDA7-CD01-4120-B21C-24A16A1CF009}" type="presParOf" srcId="{ABDEBE40-49C0-448A-90D0-89D35288F76D}" destId="{06F81A6C-B96F-4E26-94E1-0FE2B1C56332}" srcOrd="1" destOrd="0" presId="urn:microsoft.com/office/officeart/2005/8/layout/hierarchy1"/>
    <dgm:cxn modelId="{330B162D-810D-4F25-844D-1263A53E968A}" type="presParOf" srcId="{628A490D-1E32-4489-8E86-CFFF1AC07D1D}" destId="{1C351106-ECD8-45C8-977B-7FE652A17068}" srcOrd="1" destOrd="0" presId="urn:microsoft.com/office/officeart/2005/8/layout/hierarchy1"/>
    <dgm:cxn modelId="{6DA436A0-53E2-4133-8BE7-222E4B95CF0B}" type="presParOf" srcId="{1C351106-ECD8-45C8-977B-7FE652A17068}" destId="{792B38A4-8306-4AE5-B89E-A267BDE0073A}" srcOrd="0" destOrd="0" presId="urn:microsoft.com/office/officeart/2005/8/layout/hierarchy1"/>
    <dgm:cxn modelId="{BA81B1C2-5DE5-4769-814A-89D2F304C813}" type="presParOf" srcId="{792B38A4-8306-4AE5-B89E-A267BDE0073A}" destId="{C7979091-2879-4668-B7AE-BE1748F7911F}" srcOrd="0" destOrd="0" presId="urn:microsoft.com/office/officeart/2005/8/layout/hierarchy1"/>
    <dgm:cxn modelId="{F2138F5C-F957-4A90-BA97-8A899DCCB9EA}" type="presParOf" srcId="{792B38A4-8306-4AE5-B89E-A267BDE0073A}" destId="{51564A64-8129-400B-BBA1-C176CF7A58FC}" srcOrd="1" destOrd="0" presId="urn:microsoft.com/office/officeart/2005/8/layout/hierarchy1"/>
    <dgm:cxn modelId="{FE48AA25-5C0B-452E-BA25-DD234B91A728}" type="presParOf" srcId="{1C351106-ECD8-45C8-977B-7FE652A17068}" destId="{89F28069-2133-4604-B383-AD08EE509E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B4F00-EB47-400C-A0F1-088C242C872F}">
      <dsp:nvSpPr>
        <dsp:cNvPr id="0" name=""/>
        <dsp:cNvSpPr/>
      </dsp:nvSpPr>
      <dsp:spPr>
        <a:xfrm>
          <a:off x="-448796" y="11065"/>
          <a:ext cx="4039168" cy="2564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803A0-26A3-47B8-8B66-F9ADFB88115E}">
      <dsp:nvSpPr>
        <dsp:cNvPr id="0" name=""/>
        <dsp:cNvSpPr/>
      </dsp:nvSpPr>
      <dsp:spPr>
        <a:xfrm>
          <a:off x="0" y="437422"/>
          <a:ext cx="4039168" cy="2564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Gathering and measuring information on variables of interest.</a:t>
          </a:r>
        </a:p>
      </dsp:txBody>
      <dsp:txXfrm>
        <a:off x="75123" y="512545"/>
        <a:ext cx="3888922" cy="2414625"/>
      </dsp:txXfrm>
    </dsp:sp>
    <dsp:sp modelId="{D906D10D-DCC1-4336-9908-A67E9039569E}">
      <dsp:nvSpPr>
        <dsp:cNvPr id="0" name=""/>
        <dsp:cNvSpPr/>
      </dsp:nvSpPr>
      <dsp:spPr>
        <a:xfrm>
          <a:off x="4878738" y="90961"/>
          <a:ext cx="4039168" cy="25648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75388-FC92-4407-A5BF-9220CFFEEEF5}">
      <dsp:nvSpPr>
        <dsp:cNvPr id="0" name=""/>
        <dsp:cNvSpPr/>
      </dsp:nvSpPr>
      <dsp:spPr>
        <a:xfrm>
          <a:off x="5327534" y="517318"/>
          <a:ext cx="4039168" cy="25648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Essential for research, business analytics, machine learning</a:t>
          </a:r>
        </a:p>
      </dsp:txBody>
      <dsp:txXfrm>
        <a:off x="5402657" y="592441"/>
        <a:ext cx="3888922" cy="2414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33D61-C8CF-4223-8BEB-9DECD9E9C5DF}">
      <dsp:nvSpPr>
        <dsp:cNvPr id="0" name=""/>
        <dsp:cNvSpPr/>
      </dsp:nvSpPr>
      <dsp:spPr>
        <a:xfrm>
          <a:off x="1036" y="355997"/>
          <a:ext cx="3636534" cy="230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D0426-277B-4650-9A9B-13BC1D60D096}">
      <dsp:nvSpPr>
        <dsp:cNvPr id="0" name=""/>
        <dsp:cNvSpPr/>
      </dsp:nvSpPr>
      <dsp:spPr>
        <a:xfrm>
          <a:off x="405095" y="739854"/>
          <a:ext cx="3636534" cy="2309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Studying a subset to infer about the population</a:t>
          </a:r>
        </a:p>
      </dsp:txBody>
      <dsp:txXfrm>
        <a:off x="472729" y="807488"/>
        <a:ext cx="3501266" cy="2173931"/>
      </dsp:txXfrm>
    </dsp:sp>
    <dsp:sp modelId="{C7979091-2879-4668-B7AE-BE1748F7911F}">
      <dsp:nvSpPr>
        <dsp:cNvPr id="0" name=""/>
        <dsp:cNvSpPr/>
      </dsp:nvSpPr>
      <dsp:spPr>
        <a:xfrm>
          <a:off x="4445689" y="355997"/>
          <a:ext cx="3636534" cy="23091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64A64-8129-400B-BBA1-C176CF7A58FC}">
      <dsp:nvSpPr>
        <dsp:cNvPr id="0" name=""/>
        <dsp:cNvSpPr/>
      </dsp:nvSpPr>
      <dsp:spPr>
        <a:xfrm>
          <a:off x="4849749" y="739854"/>
          <a:ext cx="3636534" cy="2309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Saves time and cost compared to complete census</a:t>
          </a:r>
        </a:p>
      </dsp:txBody>
      <dsp:txXfrm>
        <a:off x="4917383" y="807488"/>
        <a:ext cx="3501266" cy="2173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03177-5A5F-8715-E6DC-559687E4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D78CDEC7-D4F8-0C60-1AB9-AB28A208F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F657B03A-A715-6620-7886-4C253A7A3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09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4DCED66-B56B-B8C8-2F10-E4263EEB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9EE7C93-7B59-EBBB-996F-EC89F84A4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EE475C1-51B4-2540-01FA-F5F5F834A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085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31FD012-1C11-EBC1-DFDD-DBB79C8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7511C83-A034-4756-D2F6-1D00305E2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AD6876-A317-C585-E09F-09C380CFA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382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6DC27D8-EA0F-D234-AA18-C84CCFA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54508DA-C2CA-5EBE-066D-7627F52B0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28B5ED7-088D-433F-4C10-3728E001D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224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23711FF9-72F2-7D0E-BA1E-A4CEDD5D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1E18E124-5C87-D15B-5CCD-B991D7EC3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8060660-573D-644A-C7DF-20119ED8F8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9298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FA1E7A6-AB09-E22B-9204-41B28A7D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>
            <a:extLst>
              <a:ext uri="{FF2B5EF4-FFF2-40B4-BE49-F238E27FC236}">
                <a16:creationId xmlns:a16="http://schemas.microsoft.com/office/drawing/2014/main" id="{E38884B2-9AE7-BBC5-0A34-38DA0979D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>
            <a:extLst>
              <a:ext uri="{FF2B5EF4-FFF2-40B4-BE49-F238E27FC236}">
                <a16:creationId xmlns:a16="http://schemas.microsoft.com/office/drawing/2014/main" id="{27DEE654-831E-5E68-04F2-9FF988E5E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884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785520D-A96A-56AE-DDE0-C114E12A3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5FD4CBE-A3E5-522E-32EF-8776439B2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0A86EB11-1D6A-6F48-4834-B6BE4FE37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63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FA0E47D-FDEB-BB33-1BDC-1C04CD079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DD17AF8B-C451-E443-C434-37AF7EE00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673665A1-5274-9C28-5E22-AC56BB38B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745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DC7F5B5-F696-3414-3BE7-C55D885C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DD0274A5-463D-9F67-6AA6-A179A1CD4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EC8247C-BA88-2215-6DB4-D46C9E1A28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7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vikashsinghy2k/how-to-collect-data-effectively-methods-questionnaire-design-and-data-sources-explained-7c0aa41d0afd" TargetMode="External"/><Relationship Id="rId4" Type="http://schemas.openxmlformats.org/officeDocument/2006/relationships/hyperlink" Target="https://medium.com/@vikashsinghy2k/complete-guide-to-sampling-methods-random-stratified-systematic-and-cluster-sampling-with-f81eeb07676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pps.apple.com/us/app/d-y-patil-learner-app/id6737490668" TargetMode="External"/><Relationship Id="rId4" Type="http://schemas.openxmlformats.org/officeDocument/2006/relationships/hyperlink" Target="https://play.google.com/store/apps/details?id=com.dypatiledu.lms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Primary Data Collection Methods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A27DB4-556E-392D-82C8-DFE5625A4BA1}"/>
              </a:ext>
            </a:extLst>
          </p:cNvPr>
          <p:cNvSpPr txBox="1">
            <a:spLocks/>
          </p:cNvSpPr>
          <p:nvPr/>
        </p:nvSpPr>
        <p:spPr>
          <a:xfrm>
            <a:off x="217714" y="1600199"/>
            <a:ext cx="11865429" cy="504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Direct Investigation </a:t>
            </a:r>
            <a:r>
              <a:rPr lang="en-US" dirty="0"/>
              <a:t>→ Journalist interviews a cricketer 🏏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Indirect Oral </a:t>
            </a:r>
            <a:r>
              <a:rPr lang="en-US" dirty="0"/>
              <a:t>→ Police asking neighbors about theft 🚨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Questionnaire </a:t>
            </a:r>
            <a:r>
              <a:rPr lang="en-US" dirty="0"/>
              <a:t>→ College canteen feedback 🍽️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Observation</a:t>
            </a:r>
            <a:r>
              <a:rPr lang="en-US" dirty="0"/>
              <a:t> → Mall footfall count 🛍️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Experimentation </a:t>
            </a:r>
            <a:r>
              <a:rPr lang="en-US" dirty="0"/>
              <a:t>→ Testing a new app feature 📱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0822E6AB-FC55-9D3C-3ADB-9315B7E6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F4BC2D96-FB61-B758-4BA6-461177D59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Rules for Drafting a Questionnaire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3D4DB9-3D63-5EB9-37C5-C4FD48E78C73}"/>
              </a:ext>
            </a:extLst>
          </p:cNvPr>
          <p:cNvSpPr txBox="1">
            <a:spLocks/>
          </p:cNvSpPr>
          <p:nvPr/>
        </p:nvSpPr>
        <p:spPr>
          <a:xfrm>
            <a:off x="457199" y="1600201"/>
            <a:ext cx="10497105" cy="334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600" dirty="0"/>
              <a:t>❌ Bad: Don’t you think the new canteen food is terrible?</a:t>
            </a:r>
          </a:p>
          <a:p>
            <a:endParaRPr lang="en-US" sz="3600" dirty="0"/>
          </a:p>
          <a:p>
            <a:r>
              <a:rPr lang="en-US" sz="3600" dirty="0"/>
              <a:t>✅ Good: How would you rate the canteen food? (1–5)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013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Rules for Drafting a Questionnaire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6B74-294A-7DFE-E04A-9777D47C7A6F}"/>
              </a:ext>
            </a:extLst>
          </p:cNvPr>
          <p:cNvSpPr txBox="1">
            <a:spLocks/>
          </p:cNvSpPr>
          <p:nvPr/>
        </p:nvSpPr>
        <p:spPr>
          <a:xfrm>
            <a:off x="438704" y="1415143"/>
            <a:ext cx="11121925" cy="52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28650" indent="-514350">
              <a:buFont typeface="+mj-lt"/>
              <a:buAutoNum type="arabicPeriod"/>
            </a:pPr>
            <a:r>
              <a:rPr lang="en-US" sz="3200" dirty="0"/>
              <a:t>Define the Objective Clearly.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  <a:p>
            <a:pPr marL="628650" indent="-514350">
              <a:buFont typeface="+mj-lt"/>
              <a:buAutoNum type="arabicPeriod"/>
            </a:pPr>
            <a:r>
              <a:rPr lang="en-US" sz="3200" dirty="0"/>
              <a:t>Use Simple and Clear Language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  <a:p>
            <a:pPr marL="628650" indent="-514350">
              <a:buFont typeface="+mj-lt"/>
              <a:buAutoNum type="arabicPeriod"/>
            </a:pPr>
            <a:r>
              <a:rPr lang="en-US" sz="3200" dirty="0"/>
              <a:t>Keep Questions Short and Focused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  <a:p>
            <a:pPr marL="628650" indent="-514350">
              <a:buFont typeface="+mj-lt"/>
              <a:buAutoNum type="arabicPeriod"/>
            </a:pPr>
            <a:r>
              <a:rPr lang="en-US" sz="3200" dirty="0"/>
              <a:t>Logical Flow of Questions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  <a:p>
            <a:pPr marL="628650" indent="-514350">
              <a:buFont typeface="+mj-lt"/>
              <a:buAutoNum type="arabicPeriod"/>
            </a:pPr>
            <a:r>
              <a:rPr lang="en-US" sz="3200" dirty="0"/>
              <a:t>Use Closed-Ended Questions for Easier Analysis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  <a:p>
            <a:pPr marL="628650" indent="-514350">
              <a:buFont typeface="+mj-lt"/>
              <a:buAutoNum type="arabicPeriod"/>
            </a:pPr>
            <a:r>
              <a:rPr lang="en-US" sz="3200" dirty="0"/>
              <a:t>Include Some Open-Ended Questions Too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  <a:p>
            <a:pPr marL="628650" indent="-514350">
              <a:buFont typeface="+mj-lt"/>
              <a:buAutoNum type="arabicPeriod"/>
            </a:pPr>
            <a:r>
              <a:rPr lang="en-US" sz="3200" dirty="0"/>
              <a:t>Pre-Test the Questionnaire (Pilot Survey)</a:t>
            </a:r>
          </a:p>
          <a:p>
            <a:pPr marL="6286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E8CA-9A6F-0691-7A9B-DE4945C0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</p:txBody>
      </p:sp>
    </p:spTree>
    <p:extLst>
      <p:ext uri="{BB962C8B-B14F-4D97-AF65-F5344CB8AC3E}">
        <p14:creationId xmlns:p14="http://schemas.microsoft.com/office/powerpoint/2010/main" val="24077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Sampling?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2A11EDA-0E2D-13BC-2DCF-7B00F0EF6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914083"/>
              </p:ext>
            </p:extLst>
          </p:nvPr>
        </p:nvGraphicFramePr>
        <p:xfrm>
          <a:off x="830851" y="1243148"/>
          <a:ext cx="8487320" cy="3405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Types of Sampling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7796BC-B1D3-BBF0-8F10-2848861CDC3D}"/>
              </a:ext>
            </a:extLst>
          </p:cNvPr>
          <p:cNvSpPr txBox="1">
            <a:spLocks/>
          </p:cNvSpPr>
          <p:nvPr/>
        </p:nvSpPr>
        <p:spPr>
          <a:xfrm>
            <a:off x="217715" y="1502230"/>
            <a:ext cx="11288486" cy="485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Random: Equal chance for all. Lucky draw</a:t>
            </a:r>
          </a:p>
          <a:p>
            <a:endParaRPr lang="en-US" dirty="0"/>
          </a:p>
          <a:p>
            <a:r>
              <a:rPr lang="en-US" dirty="0"/>
              <a:t>Systematic: Every kth item. Example: Every 10th student</a:t>
            </a:r>
          </a:p>
          <a:p>
            <a:endParaRPr lang="en-US" dirty="0"/>
          </a:p>
          <a:p>
            <a:r>
              <a:rPr lang="en-US" dirty="0"/>
              <a:t>Stratified: Divide into strata, sample from each. Example: Equal boys &amp; girls</a:t>
            </a:r>
          </a:p>
          <a:p>
            <a:endParaRPr lang="en-US" dirty="0"/>
          </a:p>
          <a:p>
            <a:r>
              <a:rPr lang="en-US" dirty="0"/>
              <a:t>Cluster: Groups sampled entirely. Example: groups based on program type, city, etc. </a:t>
            </a:r>
          </a:p>
          <a:p>
            <a:endParaRPr lang="en-US" dirty="0"/>
          </a:p>
          <a:p>
            <a:r>
              <a:rPr lang="en-US" dirty="0"/>
              <a:t>Convenience: Based on availability. Example: Hostel friends only</a:t>
            </a:r>
          </a:p>
          <a:p>
            <a:endParaRPr lang="en-US" dirty="0"/>
          </a:p>
          <a:p>
            <a:r>
              <a:rPr lang="en-US" dirty="0"/>
              <a:t>Quota: Fixed targets per group. Example: 20 students per dept.</a:t>
            </a:r>
          </a:p>
        </p:txBody>
      </p:sp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Sample Size Formula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F57943-FF23-5733-437F-4D77820B562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n = (Z² × p(1-p)) / e²</a:t>
            </a:r>
          </a:p>
          <a:p>
            <a:endParaRPr lang="pt-BR"/>
          </a:p>
          <a:p>
            <a:pPr marL="0" indent="0">
              <a:buFont typeface="Arial"/>
              <a:buNone/>
            </a:pPr>
            <a:r>
              <a:rPr lang="pt-BR"/>
              <a:t>Example: Z = 1.96, p = 0.5, e = 0.05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5AE9DDF2-64F5-63B7-97DF-51E7E5A4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B2DF86-F9F2-316A-8B4B-5DB33DA77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Sample Size Formula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77D6-82A7-0C61-1759-C78955DA5A8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/>
              <a:t>n = (Z² × p(1-p)) / e²</a:t>
            </a:r>
          </a:p>
          <a:p>
            <a:endParaRPr lang="pt-BR"/>
          </a:p>
          <a:p>
            <a:r>
              <a:rPr lang="pt-BR"/>
              <a:t>Example: Z = 1.96, p = 0.5, e = 0.05</a:t>
            </a:r>
          </a:p>
          <a:p>
            <a:r>
              <a:rPr lang="pt-BR"/>
              <a:t>n = (1.96² × 0.5 × 0.5) / (0.05²) = 384.16 ≈ 385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4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98A54B6-CED6-3FA7-566B-D24CE5CC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611A14-08AA-866F-0E96-AED196DDB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Sampling Technique Exercise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D885-3633-427F-B592-0387130D469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Q1: Every 10th customer? </a:t>
            </a:r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r>
              <a:rPr lang="en-US"/>
              <a:t>Q2: Survey 2 colleges fully? </a:t>
            </a:r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r>
              <a:rPr lang="en-US"/>
              <a:t>Q3: Equal men and women?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7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FEEF018-80CE-0DB0-63D9-5897526E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499979A-ED0C-5B0B-71E8-004B901E7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Sampling Technique Exercise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60D064E-6D47-24AF-5F20-53A84131F009}"/>
              </a:ext>
            </a:extLst>
          </p:cNvPr>
          <p:cNvSpPr txBox="1">
            <a:spLocks/>
          </p:cNvSpPr>
          <p:nvPr/>
        </p:nvSpPr>
        <p:spPr>
          <a:xfrm>
            <a:off x="457200" y="163285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Q1: Every 10th customer? -&gt; Systematic</a:t>
            </a:r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r>
              <a:rPr lang="en-US"/>
              <a:t>Q2: Survey 2 colleges fully? -&gt; Cluster</a:t>
            </a:r>
          </a:p>
          <a:p>
            <a:pPr marL="0" indent="0">
              <a:buFont typeface="Arial"/>
              <a:buNone/>
            </a:pPr>
            <a:endParaRPr lang="en-US"/>
          </a:p>
          <a:p>
            <a:pPr marL="0" indent="0">
              <a:buFont typeface="Arial"/>
              <a:buNone/>
            </a:pPr>
            <a:r>
              <a:rPr lang="en-US"/>
              <a:t>Q3: Equal men and women? -&gt; Stratified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96166F-69E5-6083-9100-6BF50ECF5E1D}"/>
              </a:ext>
            </a:extLst>
          </p:cNvPr>
          <p:cNvSpPr txBox="1">
            <a:spLocks/>
          </p:cNvSpPr>
          <p:nvPr/>
        </p:nvSpPr>
        <p:spPr>
          <a:xfrm>
            <a:off x="740230" y="2280857"/>
            <a:ext cx="10820400" cy="327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 Understand primary and secondary data sources</a:t>
            </a:r>
          </a:p>
          <a:p>
            <a:pPr marL="0" indent="0">
              <a:buFont typeface="Arial"/>
              <a:buNone/>
            </a:pPr>
            <a:r>
              <a:rPr lang="en-US" dirty="0"/>
              <a:t>- Learn methods of data collection (questionnaires/schedules)</a:t>
            </a:r>
          </a:p>
          <a:p>
            <a:pPr marL="0" indent="0">
              <a:buFont typeface="Arial"/>
              <a:buNone/>
            </a:pPr>
            <a:r>
              <a:rPr lang="en-US" dirty="0"/>
              <a:t>- Understand sampling techniques and apply them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041E09D-C927-EF0A-C150-BBBFFC7C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359579D-E744-CFA4-729A-C63F6C770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Isn’t Boring – It’s Power 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26C3-A25E-0505-7707-2FEAA6E5C995}"/>
              </a:ext>
            </a:extLst>
          </p:cNvPr>
          <p:cNvSpPr txBox="1">
            <a:spLocks/>
          </p:cNvSpPr>
          <p:nvPr/>
        </p:nvSpPr>
        <p:spPr>
          <a:xfrm>
            <a:off x="457199" y="1611086"/>
            <a:ext cx="1084217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600"/>
              <a:t>Every decision you see is backed by data someone collected.</a:t>
            </a:r>
          </a:p>
          <a:p>
            <a:endParaRPr lang="en-US" sz="3600"/>
          </a:p>
          <a:p>
            <a:r>
              <a:rPr lang="en-US" sz="3600"/>
              <a:t>Be the one who knows how to collect it right!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946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26574" y="1882563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CA7D-8028-A8CC-464E-BFCE186D797D}"/>
              </a:ext>
            </a:extLst>
          </p:cNvPr>
          <p:cNvSpPr txBox="1">
            <a:spLocks/>
          </p:cNvSpPr>
          <p:nvPr/>
        </p:nvSpPr>
        <p:spPr>
          <a:xfrm>
            <a:off x="685800" y="2509457"/>
            <a:ext cx="10820400" cy="327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- Understand primary and secondary data sources</a:t>
            </a:r>
          </a:p>
          <a:p>
            <a:pPr marL="0" indent="0">
              <a:buFont typeface="Arial"/>
              <a:buNone/>
            </a:pPr>
            <a:r>
              <a:rPr lang="en-US" dirty="0"/>
              <a:t>- Learn methods of data collection (questionnaires/schedules)</a:t>
            </a:r>
          </a:p>
          <a:p>
            <a:pPr marL="0" indent="0">
              <a:buFont typeface="Arial"/>
              <a:buNone/>
            </a:pPr>
            <a:r>
              <a:rPr lang="en-US" dirty="0"/>
              <a:t>- Understand sampling techniques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>
          <a:extLst>
            <a:ext uri="{FF2B5EF4-FFF2-40B4-BE49-F238E27FC236}">
              <a16:creationId xmlns:a16="http://schemas.microsoft.com/office/drawing/2014/main" id="{48EB272E-0B2F-25CE-17C9-DE449067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>
            <a:extLst>
              <a:ext uri="{FF2B5EF4-FFF2-40B4-BE49-F238E27FC236}">
                <a16:creationId xmlns:a16="http://schemas.microsoft.com/office/drawing/2014/main" id="{B47B940E-4778-D38C-AE9A-730CFF280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References 	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85BC-DA3F-F040-9DA8-E968B020A071}"/>
              </a:ext>
            </a:extLst>
          </p:cNvPr>
          <p:cNvSpPr txBox="1">
            <a:spLocks/>
          </p:cNvSpPr>
          <p:nvPr/>
        </p:nvSpPr>
        <p:spPr>
          <a:xfrm>
            <a:off x="685800" y="2509457"/>
            <a:ext cx="10820400" cy="327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Complete Guide to Sampling Methods: Random, Stratified, Systematic, and Cluster Sampling with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Python Examples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/>
              </a:rPr>
              <a:t>How to Collect Data Effectively: Methods, Questionnaire Design, and Data Sources Explained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809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77350" y="906000"/>
            <a:ext cx="5556300" cy="5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Android Users: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Google Play Store on your device and search for "DYP Learner App".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search results and select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Open or locate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credentials.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Download Now: </a:t>
            </a:r>
            <a:r>
              <a:rPr kumimoji="0" lang="en-US" sz="1500" b="1" i="0" u="sng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Google Play Store Link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DY Patil Learner App  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908225" y="906000"/>
            <a:ext cx="588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iOS Users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App Store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on your device and search for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"DYP Learner App"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results and select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find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 (registered email ID and LMS password).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Download Now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500" b="0" i="0" u="sng" strike="noStrike" kern="0" cap="none" spc="0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Store Link</a:t>
            </a:r>
            <a:endParaRPr kumimoji="0" sz="1500" b="0" i="0" u="sng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80990" marR="0" lvl="0" indent="-2666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50" y="4125600"/>
            <a:ext cx="5365749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2725" y="4125600"/>
            <a:ext cx="57118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300" y="3211200"/>
            <a:ext cx="942975" cy="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1563" y="3140075"/>
            <a:ext cx="942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6E6007FD-C855-2FD3-D332-C826D091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B48400F6-6C7F-433B-4C62-A4D3B0BBA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Data is everywhere!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186D-308C-E094-F26A-71CECDBCCF63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16874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4000" dirty="0"/>
              <a:t>Every click you make… is DATA.</a:t>
            </a:r>
          </a:p>
          <a:p>
            <a:r>
              <a:rPr lang="en-US" sz="4000" dirty="0"/>
              <a:t>But where does it come from?</a:t>
            </a:r>
          </a:p>
          <a:p>
            <a:endParaRPr lang="en-US" sz="4000" dirty="0"/>
          </a:p>
          <a:p>
            <a:pPr marL="114300" indent="0">
              <a:buNone/>
            </a:pPr>
            <a:r>
              <a:rPr lang="en-US" sz="4000" dirty="0"/>
              <a:t>👉 Did you give data today? Where?</a:t>
            </a:r>
          </a:p>
          <a:p>
            <a:r>
              <a:rPr lang="en-US" sz="4000" dirty="0"/>
              <a:t>(e.g., Google search, WhatsApp poll)</a:t>
            </a:r>
          </a:p>
        </p:txBody>
      </p:sp>
    </p:spTree>
    <p:extLst>
      <p:ext uri="{BB962C8B-B14F-4D97-AF65-F5344CB8AC3E}">
        <p14:creationId xmlns:p14="http://schemas.microsoft.com/office/powerpoint/2010/main" val="271547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124452A-9A52-CBB7-F255-5EBF0649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0721A6B6-6337-F883-FCD0-6B153ADBD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Why Learn Data Collection?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7638AB-36C6-A5AC-164A-CD9E981F209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095102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/>
              <a:t>Without data, decisions are just guesses.</a:t>
            </a:r>
          </a:p>
          <a:p>
            <a:endParaRPr lang="en-US" sz="3600"/>
          </a:p>
          <a:p>
            <a:r>
              <a:rPr lang="en-US" sz="3600" b="1">
                <a:solidFill>
                  <a:srgbClr val="0070C0"/>
                </a:solidFill>
              </a:rPr>
              <a:t>Businesses </a:t>
            </a:r>
            <a:r>
              <a:rPr lang="en-US" sz="3600"/>
              <a:t>→ Netflix suggests your shows</a:t>
            </a:r>
          </a:p>
          <a:p>
            <a:endParaRPr lang="en-US" sz="3600"/>
          </a:p>
          <a:p>
            <a:r>
              <a:rPr lang="en-US" sz="3600" b="1">
                <a:solidFill>
                  <a:srgbClr val="0070C0"/>
                </a:solidFill>
              </a:rPr>
              <a:t>Colleges </a:t>
            </a:r>
            <a:r>
              <a:rPr lang="en-US" sz="3600"/>
              <a:t>→ Student feedback forms</a:t>
            </a:r>
          </a:p>
          <a:p>
            <a:endParaRPr lang="en-US" sz="3600"/>
          </a:p>
          <a:p>
            <a:r>
              <a:rPr lang="en-US" sz="3600" b="1">
                <a:solidFill>
                  <a:srgbClr val="0070C0"/>
                </a:solidFill>
              </a:rPr>
              <a:t>Governments</a:t>
            </a:r>
            <a:r>
              <a:rPr lang="en-US" sz="3600"/>
              <a:t> → Population census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083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Data Collection?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A329F43-6CCD-3C41-DE7F-238CC4A3D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855065"/>
              </p:ext>
            </p:extLst>
          </p:nvPr>
        </p:nvGraphicFramePr>
        <p:xfrm>
          <a:off x="859972" y="1534885"/>
          <a:ext cx="9427028" cy="3766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Primary vs Secondary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0EE1-B301-67F7-C76D-41F5A965A5E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Primary Data:</a:t>
            </a:r>
          </a:p>
          <a:p>
            <a:pPr marL="0" indent="0">
              <a:buFont typeface="Arial"/>
              <a:buNone/>
            </a:pPr>
            <a:r>
              <a:rPr lang="en-US" dirty="0"/>
              <a:t>- First-hand data</a:t>
            </a:r>
          </a:p>
          <a:p>
            <a:pPr marL="0" indent="0">
              <a:buFont typeface="Arial"/>
              <a:buNone/>
            </a:pPr>
            <a:r>
              <a:rPr lang="en-US" dirty="0"/>
              <a:t>- High reliability</a:t>
            </a:r>
          </a:p>
          <a:p>
            <a:pPr marL="0" indent="0">
              <a:buFont typeface="Arial"/>
              <a:buNone/>
            </a:pPr>
            <a:r>
              <a:rPr lang="en-US" dirty="0"/>
              <a:t>- Example: Field survey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Secondary Data:</a:t>
            </a:r>
          </a:p>
          <a:p>
            <a:pPr marL="0" indent="0">
              <a:buFont typeface="Arial"/>
              <a:buNone/>
            </a:pPr>
            <a:r>
              <a:rPr lang="en-US" dirty="0"/>
              <a:t>- Pre-existing data</a:t>
            </a:r>
          </a:p>
          <a:p>
            <a:pPr marL="0" indent="0">
              <a:buFont typeface="Arial"/>
              <a:buNone/>
            </a:pPr>
            <a:r>
              <a:rPr lang="en-US" dirty="0"/>
              <a:t>- Less control over quality</a:t>
            </a:r>
          </a:p>
          <a:p>
            <a:pPr marL="0" indent="0">
              <a:buFont typeface="Arial"/>
              <a:buNone/>
            </a:pPr>
            <a:r>
              <a:rPr lang="en-US" dirty="0"/>
              <a:t>- Example: Government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Identify Source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0C43-BC59-41FB-953D-F8A830FDB5FC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9927771" cy="435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Online survey by you → Primary or Secondary</a:t>
            </a:r>
          </a:p>
          <a:p>
            <a:endParaRPr lang="en-US" dirty="0"/>
          </a:p>
          <a:p>
            <a:r>
              <a:rPr lang="en-US" dirty="0"/>
              <a:t>IMF Report → ?</a:t>
            </a:r>
          </a:p>
          <a:p>
            <a:endParaRPr lang="en-US" dirty="0"/>
          </a:p>
          <a:p>
            <a:r>
              <a:rPr lang="en-US" dirty="0"/>
              <a:t>Amazon reviews → ?</a:t>
            </a:r>
          </a:p>
          <a:p>
            <a:endParaRPr lang="en-US" dirty="0"/>
          </a:p>
          <a:p>
            <a:r>
              <a:rPr lang="en-US" dirty="0"/>
              <a:t>WHO health report → ?</a:t>
            </a:r>
          </a:p>
        </p:txBody>
      </p:sp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E1C9377-83D8-222C-E89A-9B3A859C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98AFB198-2748-9CF8-44C1-A95C6702A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Identify Source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2D20-5D71-2ACE-87C4-91C258A5C8E2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9927771" cy="4354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Online survey by you → Primary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IMF Report → Secondary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Amazon reviews → Primary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WHO health report → Secondary</a:t>
            </a:r>
          </a:p>
        </p:txBody>
      </p:sp>
    </p:spTree>
    <p:extLst>
      <p:ext uri="{BB962C8B-B14F-4D97-AF65-F5344CB8AC3E}">
        <p14:creationId xmlns:p14="http://schemas.microsoft.com/office/powerpoint/2010/main" val="53918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791</Words>
  <Application>Microsoft Office PowerPoint</Application>
  <PresentationFormat>Widescreen</PresentationFormat>
  <Paragraphs>145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Avenir</vt:lpstr>
      <vt:lpstr>Calibri</vt:lpstr>
      <vt:lpstr>Office Theme</vt:lpstr>
      <vt:lpstr>PowerPoint Presentation</vt:lpstr>
      <vt:lpstr>Learning Objectives</vt:lpstr>
      <vt:lpstr>DY Patil Learner App  </vt:lpstr>
      <vt:lpstr>Data is everywhere!</vt:lpstr>
      <vt:lpstr>Why Learn Data Collection?</vt:lpstr>
      <vt:lpstr>What is Data Collection?</vt:lpstr>
      <vt:lpstr>Primary vs Secondary Data</vt:lpstr>
      <vt:lpstr>Identify Source Type?</vt:lpstr>
      <vt:lpstr>Identify Source Type?</vt:lpstr>
      <vt:lpstr>Primary Data Collection Methods</vt:lpstr>
      <vt:lpstr>Rules for Drafting a Questionnaire</vt:lpstr>
      <vt:lpstr>Rules for Drafting a Questionnaire</vt:lpstr>
      <vt:lpstr>Sampling </vt:lpstr>
      <vt:lpstr>What is Sampling?</vt:lpstr>
      <vt:lpstr>Types of Sampling</vt:lpstr>
      <vt:lpstr>Sample Size Formula</vt:lpstr>
      <vt:lpstr>Sample Size Formula</vt:lpstr>
      <vt:lpstr>Sampling Technique Exercise</vt:lpstr>
      <vt:lpstr>Sampling Technique Exercise</vt:lpstr>
      <vt:lpstr>Data Isn’t Boring – It’s Power </vt:lpstr>
      <vt:lpstr>Session Summary</vt:lpstr>
      <vt:lpstr>References  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100</cp:revision>
  <dcterms:created xsi:type="dcterms:W3CDTF">2024-09-27T05:18:16Z</dcterms:created>
  <dcterms:modified xsi:type="dcterms:W3CDTF">2025-09-14T09:31:40Z</dcterms:modified>
</cp:coreProperties>
</file>