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roblem Identification" id="{84062912-7184-41FE-9342-84275E850909}">
          <p14:sldIdLst>
            <p14:sldId id="256"/>
          </p14:sldIdLst>
        </p14:section>
        <p14:section name="Recommendation and Key Findings" id="{4280BF8A-943B-40F5-8FD0-EB8B5805594B}">
          <p14:sldIdLst>
            <p14:sldId id="257"/>
          </p14:sldIdLst>
        </p14:section>
        <p14:section name="Modelling results and analysis" id="{4DC1BBED-52FB-4EE8-A69F-009E3C2CFB05}">
          <p14:sldIdLst>
            <p14:sldId id="258"/>
            <p14:sldId id="259"/>
            <p14:sldId id="260"/>
            <p14:sldId id="261"/>
          </p14:sldIdLst>
        </p14:section>
        <p14:section name="Summary and conclusion" id="{26D8C4AA-7F77-4818-83AE-7A8665877047}">
          <p14:sldIdLst>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 roundtripDataSignature="AMtx7mjdo7FECp685JsX7/4pIVeoAktj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H KUMAR" initials="VK" lastIdx="1" clrIdx="0">
    <p:extLst>
      <p:ext uri="{19B8F6BF-5375-455C-9EA6-DF929625EA0E}">
        <p15:presenceInfo xmlns:p15="http://schemas.microsoft.com/office/powerpoint/2012/main" userId="617bb384218a62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04149" y="33402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583079" y="332339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b="1" dirty="0"/>
              <a:t>Big mountain resort is located in Montana who offers spectacular views and ski for levels. Big Mountain recently installed an additional chair life to increase the distribution of visitors across mountain, which increased their operation cost by $1540000. Company is planning to increase the revenue by increasing the ticket price or by capitalizing their resources by 100%.</a:t>
            </a:r>
            <a:endParaRPr sz="1200" dirty="0"/>
          </a:p>
        </p:txBody>
      </p:sp>
      <p:sp>
        <p:nvSpPr>
          <p:cNvPr id="35" name="Google Shape;35;p1"/>
          <p:cNvSpPr txBox="1"/>
          <p:nvPr/>
        </p:nvSpPr>
        <p:spPr>
          <a:xfrm>
            <a:off x="143108" y="3785657"/>
            <a:ext cx="4324418" cy="10440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dirty="0">
                <a:solidFill>
                  <a:srgbClr val="000000"/>
                </a:solidFill>
                <a:latin typeface="Arial"/>
                <a:ea typeface="Arial"/>
                <a:cs typeface="Arial"/>
                <a:sym typeface="Arial"/>
              </a:rPr>
              <a:t>Increase the revenue by capitalizing their resources or increase the ticket price.</a:t>
            </a:r>
            <a:endParaRPr sz="12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43108" y="5228951"/>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b="0" i="0" u="none" strike="noStrike" cap="none" dirty="0">
                <a:solidFill>
                  <a:srgbClr val="000000"/>
                </a:solidFill>
                <a:latin typeface="Arial"/>
                <a:ea typeface="Arial"/>
                <a:cs typeface="Arial"/>
                <a:sym typeface="Arial"/>
              </a:rPr>
              <a:t>Utilizing th</a:t>
            </a:r>
            <a:r>
              <a:rPr lang="en-AU" sz="1200" dirty="0"/>
              <a:t>e existing resources to bridge the gap between operational cost and income. In turn it will increase the revenue.</a:t>
            </a:r>
            <a:endParaRPr sz="12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b="1" dirty="0"/>
              <a:t>Identifying the less capitalize resources and look for threshold, by which we can increase the ticket price. </a:t>
            </a:r>
            <a:endParaRPr sz="12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dirty="0">
                <a:solidFill>
                  <a:srgbClr val="000000"/>
                </a:solidFill>
                <a:latin typeface="Arial"/>
                <a:ea typeface="Arial"/>
                <a:cs typeface="Arial"/>
                <a:sym typeface="Arial"/>
              </a:rPr>
              <a:t>The CSV file received by Database Managers and some key columns to look for.</a:t>
            </a:r>
            <a:r>
              <a:rPr lang="en-US" sz="1200" b="1" dirty="0"/>
              <a:t> Columns as follows:</a:t>
            </a:r>
          </a:p>
          <a:p>
            <a:pPr marL="0" marR="0" lvl="0" indent="0" algn="l" rtl="0">
              <a:lnSpc>
                <a:spcPct val="100000"/>
              </a:lnSpc>
              <a:spcBef>
                <a:spcPts val="0"/>
              </a:spcBef>
              <a:spcAft>
                <a:spcPts val="0"/>
              </a:spcAft>
              <a:buNone/>
            </a:pPr>
            <a:r>
              <a:rPr lang="en-US" sz="1200" b="1" i="0" u="none" strike="noStrike" cap="none" dirty="0" err="1">
                <a:solidFill>
                  <a:srgbClr val="000000"/>
                </a:solidFill>
                <a:latin typeface="Arial"/>
                <a:ea typeface="Arial"/>
                <a:cs typeface="Arial"/>
                <a:sym typeface="Arial"/>
              </a:rPr>
              <a:t>Adul</a:t>
            </a:r>
            <a:r>
              <a:rPr lang="en-US" sz="1200" b="1" dirty="0" err="1"/>
              <a:t>tweekday</a:t>
            </a:r>
            <a:r>
              <a:rPr lang="en-US" sz="1200" b="1" dirty="0"/>
              <a:t> ticket price, </a:t>
            </a:r>
            <a:r>
              <a:rPr lang="en-US" sz="1200" b="1" dirty="0" err="1"/>
              <a:t>Adultweekend</a:t>
            </a:r>
            <a:r>
              <a:rPr lang="en-US" sz="1200" b="1" dirty="0"/>
              <a:t> ticket price, total number of chairlift with other ski </a:t>
            </a:r>
            <a:r>
              <a:rPr lang="en-US" sz="1200" b="1" dirty="0" err="1"/>
              <a:t>resort,Skiable</a:t>
            </a:r>
            <a:r>
              <a:rPr lang="en-US" sz="1200" b="1" dirty="0"/>
              <a:t> terrain area, </a:t>
            </a:r>
            <a:r>
              <a:rPr lang="en-US" sz="1200" b="1" dirty="0" err="1"/>
              <a:t>longestrun_mi</a:t>
            </a:r>
            <a:r>
              <a:rPr lang="en-US" sz="1200" b="1" dirty="0"/>
              <a:t>, </a:t>
            </a:r>
            <a:r>
              <a:rPr lang="en-US" sz="1200" b="1" dirty="0" err="1"/>
              <a:t>NightSkiing_ac</a:t>
            </a:r>
            <a:endParaRPr lang="en-US" sz="12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dirty="0"/>
              <a:t>Jimmy Blackburn – Director of operations, Alesha Eisen – Database Manager.</a:t>
            </a:r>
            <a:endParaRPr sz="12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dirty="0"/>
              <a:t>Big Mountain Resort planning to increase the revenue by cutting cost or by increasing ticket price in Montana region by year end.</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FC14-AEFC-4E08-9BBB-F3A5D806409C}"/>
              </a:ext>
            </a:extLst>
          </p:cNvPr>
          <p:cNvSpPr>
            <a:spLocks noGrp="1"/>
          </p:cNvSpPr>
          <p:nvPr>
            <p:ph type="title"/>
          </p:nvPr>
        </p:nvSpPr>
        <p:spPr/>
        <p:txBody>
          <a:bodyPr/>
          <a:lstStyle/>
          <a:p>
            <a:pPr algn="ctr"/>
            <a:r>
              <a:rPr lang="en-US" dirty="0"/>
              <a:t>Recommendations and Key findings</a:t>
            </a:r>
          </a:p>
        </p:txBody>
      </p:sp>
      <p:sp>
        <p:nvSpPr>
          <p:cNvPr id="3" name="TextBox 2">
            <a:extLst>
              <a:ext uri="{FF2B5EF4-FFF2-40B4-BE49-F238E27FC236}">
                <a16:creationId xmlns:a16="http://schemas.microsoft.com/office/drawing/2014/main" id="{B6B96526-DF5D-4043-9D75-1664481F73DD}"/>
              </a:ext>
            </a:extLst>
          </p:cNvPr>
          <p:cNvSpPr txBox="1"/>
          <p:nvPr/>
        </p:nvSpPr>
        <p:spPr>
          <a:xfrm>
            <a:off x="174944" y="1180996"/>
            <a:ext cx="8969055" cy="1354217"/>
          </a:xfrm>
          <a:prstGeom prst="rect">
            <a:avLst/>
          </a:prstGeom>
          <a:noFill/>
        </p:spPr>
        <p:txBody>
          <a:bodyPr wrap="square" rtlCol="0">
            <a:spAutoFit/>
          </a:bodyPr>
          <a:lstStyle/>
          <a:p>
            <a:r>
              <a:rPr lang="en-US" sz="1800" dirty="0"/>
              <a:t>Based on my analysis, Big Mountain resort can permanently close up to 5 least used runs.  Because closing more than 5 runs will lead to larger drop in revenue. Attaching plot below to support my recommendation:</a:t>
            </a:r>
          </a:p>
          <a:p>
            <a:endParaRPr lang="en-US" dirty="0"/>
          </a:p>
          <a:p>
            <a:endParaRPr lang="en-US" dirty="0"/>
          </a:p>
        </p:txBody>
      </p:sp>
      <p:pic>
        <p:nvPicPr>
          <p:cNvPr id="4" name="Picture 3">
            <a:extLst>
              <a:ext uri="{FF2B5EF4-FFF2-40B4-BE49-F238E27FC236}">
                <a16:creationId xmlns:a16="http://schemas.microsoft.com/office/drawing/2014/main" id="{1F46C202-170F-427D-8C74-F43F0CFF64B9}"/>
              </a:ext>
            </a:extLst>
          </p:cNvPr>
          <p:cNvPicPr/>
          <p:nvPr/>
        </p:nvPicPr>
        <p:blipFill>
          <a:blip r:embed="rId2"/>
          <a:stretch>
            <a:fillRect/>
          </a:stretch>
        </p:blipFill>
        <p:spPr>
          <a:xfrm>
            <a:off x="614597" y="2087562"/>
            <a:ext cx="7944787" cy="3263927"/>
          </a:xfrm>
          <a:prstGeom prst="rect">
            <a:avLst/>
          </a:prstGeom>
        </p:spPr>
      </p:pic>
      <p:sp>
        <p:nvSpPr>
          <p:cNvPr id="5" name="TextBox 4">
            <a:extLst>
              <a:ext uri="{FF2B5EF4-FFF2-40B4-BE49-F238E27FC236}">
                <a16:creationId xmlns:a16="http://schemas.microsoft.com/office/drawing/2014/main" id="{F25DF500-1073-41B3-B877-D96FC27AB0BF}"/>
              </a:ext>
            </a:extLst>
          </p:cNvPr>
          <p:cNvSpPr txBox="1"/>
          <p:nvPr/>
        </p:nvSpPr>
        <p:spPr>
          <a:xfrm>
            <a:off x="387305" y="5560622"/>
            <a:ext cx="8581753" cy="1077218"/>
          </a:xfrm>
          <a:prstGeom prst="rect">
            <a:avLst/>
          </a:prstGeom>
          <a:noFill/>
        </p:spPr>
        <p:txBody>
          <a:bodyPr wrap="square" rtlCol="0">
            <a:spAutoFit/>
          </a:bodyPr>
          <a:lstStyle/>
          <a:p>
            <a:r>
              <a:rPr lang="en-US" sz="1800" dirty="0"/>
              <a:t>From above plot we can see that, closing more than 5 runs have drastic effect on revenue. </a:t>
            </a:r>
          </a:p>
          <a:p>
            <a:endParaRPr lang="en-US" dirty="0"/>
          </a:p>
          <a:p>
            <a:endParaRPr lang="en-US" dirty="0"/>
          </a:p>
        </p:txBody>
      </p:sp>
    </p:spTree>
    <p:extLst>
      <p:ext uri="{BB962C8B-B14F-4D97-AF65-F5344CB8AC3E}">
        <p14:creationId xmlns:p14="http://schemas.microsoft.com/office/powerpoint/2010/main" val="583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84E4-83B4-4E02-99D5-719AC3255100}"/>
              </a:ext>
            </a:extLst>
          </p:cNvPr>
          <p:cNvSpPr>
            <a:spLocks noGrp="1"/>
          </p:cNvSpPr>
          <p:nvPr>
            <p:ph type="title"/>
          </p:nvPr>
        </p:nvSpPr>
        <p:spPr/>
        <p:txBody>
          <a:bodyPr/>
          <a:lstStyle/>
          <a:p>
            <a:pPr algn="ctr"/>
            <a:r>
              <a:rPr lang="en-US" dirty="0"/>
              <a:t>Modelling results and analysis</a:t>
            </a:r>
          </a:p>
        </p:txBody>
      </p:sp>
      <p:sp>
        <p:nvSpPr>
          <p:cNvPr id="3" name="TextBox 2">
            <a:extLst>
              <a:ext uri="{FF2B5EF4-FFF2-40B4-BE49-F238E27FC236}">
                <a16:creationId xmlns:a16="http://schemas.microsoft.com/office/drawing/2014/main" id="{A679A8A2-FC7A-4FB3-8D4F-622CC8402AF8}"/>
              </a:ext>
            </a:extLst>
          </p:cNvPr>
          <p:cNvSpPr txBox="1"/>
          <p:nvPr/>
        </p:nvSpPr>
        <p:spPr>
          <a:xfrm>
            <a:off x="0" y="1454046"/>
            <a:ext cx="8969058" cy="4832092"/>
          </a:xfrm>
          <a:prstGeom prst="rect">
            <a:avLst/>
          </a:prstGeom>
          <a:noFill/>
        </p:spPr>
        <p:txBody>
          <a:bodyPr wrap="square" rtlCol="0">
            <a:spAutoFit/>
          </a:bodyPr>
          <a:lstStyle/>
          <a:p>
            <a:r>
              <a:rPr lang="en-US" sz="2000" dirty="0"/>
              <a:t>At our initial analysis, based on our model, it suggested to increase the ticket from $81 to $95.87 with mean error of $10.39, which suggest that there is a room for a price increase. Even we see the facilities being provided by Big mountain is well above than other competitor in the market, which we can showcase using below pictorial analysis. </a:t>
            </a:r>
          </a:p>
          <a:p>
            <a:endParaRPr lang="en-US" sz="2000" dirty="0"/>
          </a:p>
          <a:p>
            <a:r>
              <a:rPr lang="en-US" sz="2000" dirty="0"/>
              <a:t>There feature which are the important deciding factor in setting the ticket price and our model showed that, Big Mountain is on higher league in terms of providing all facilities. Let me introduce all the important feature and where Big Mountain lies.</a:t>
            </a:r>
          </a:p>
          <a:p>
            <a:endParaRPr lang="en-US" sz="2000" dirty="0"/>
          </a:p>
          <a:p>
            <a:pPr marL="457200" indent="-457200">
              <a:buAutoNum type="arabicPeriod"/>
            </a:pPr>
            <a:r>
              <a:rPr lang="en-US" sz="2000" dirty="0"/>
              <a:t>Snow making area:</a:t>
            </a:r>
          </a:p>
          <a:p>
            <a:pPr marL="457200" indent="-457200">
              <a:buAutoNum type="arabicPeriod"/>
            </a:pPr>
            <a:endParaRPr lang="en-US" sz="2000" dirty="0"/>
          </a:p>
          <a:p>
            <a:pPr marL="457200" indent="-457200">
              <a:buAutoNum type="arabicPeriod"/>
            </a:pPr>
            <a:endParaRPr lang="en-US" sz="2000" dirty="0"/>
          </a:p>
          <a:p>
            <a:endParaRPr lang="en-US" dirty="0"/>
          </a:p>
          <a:p>
            <a:endParaRPr lang="en-US" dirty="0"/>
          </a:p>
        </p:txBody>
      </p:sp>
    </p:spTree>
    <p:extLst>
      <p:ext uri="{BB962C8B-B14F-4D97-AF65-F5344CB8AC3E}">
        <p14:creationId xmlns:p14="http://schemas.microsoft.com/office/powerpoint/2010/main" val="35866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03B1C-375C-417B-B0E5-6CAE9E508DE8}"/>
              </a:ext>
            </a:extLst>
          </p:cNvPr>
          <p:cNvPicPr>
            <a:picLocks noChangeAspect="1"/>
          </p:cNvPicPr>
          <p:nvPr/>
        </p:nvPicPr>
        <p:blipFill>
          <a:blip r:embed="rId2"/>
          <a:stretch>
            <a:fillRect/>
          </a:stretch>
        </p:blipFill>
        <p:spPr>
          <a:xfrm>
            <a:off x="1071562" y="888089"/>
            <a:ext cx="7000875" cy="3552825"/>
          </a:xfrm>
          <a:prstGeom prst="rect">
            <a:avLst/>
          </a:prstGeom>
        </p:spPr>
      </p:pic>
      <p:sp>
        <p:nvSpPr>
          <p:cNvPr id="2" name="Title 1">
            <a:extLst>
              <a:ext uri="{FF2B5EF4-FFF2-40B4-BE49-F238E27FC236}">
                <a16:creationId xmlns:a16="http://schemas.microsoft.com/office/drawing/2014/main" id="{54AE0489-EDC8-4EB9-8F74-F31ED3229D78}"/>
              </a:ext>
            </a:extLst>
          </p:cNvPr>
          <p:cNvSpPr>
            <a:spLocks noGrp="1"/>
          </p:cNvSpPr>
          <p:nvPr>
            <p:ph type="title"/>
          </p:nvPr>
        </p:nvSpPr>
        <p:spPr/>
        <p:txBody>
          <a:bodyPr/>
          <a:lstStyle/>
          <a:p>
            <a:r>
              <a:rPr lang="en-US" dirty="0"/>
              <a:t>Fig: Comparison of snow making area</a:t>
            </a:r>
          </a:p>
        </p:txBody>
      </p:sp>
      <p:sp>
        <p:nvSpPr>
          <p:cNvPr id="5" name="TextBox 4">
            <a:extLst>
              <a:ext uri="{FF2B5EF4-FFF2-40B4-BE49-F238E27FC236}">
                <a16:creationId xmlns:a16="http://schemas.microsoft.com/office/drawing/2014/main" id="{B5333AF8-D98F-45C0-951C-BC1E9E452DCD}"/>
              </a:ext>
            </a:extLst>
          </p:cNvPr>
          <p:cNvSpPr txBox="1"/>
          <p:nvPr/>
        </p:nvSpPr>
        <p:spPr>
          <a:xfrm>
            <a:off x="1229193" y="4946754"/>
            <a:ext cx="7000875" cy="646331"/>
          </a:xfrm>
          <a:prstGeom prst="rect">
            <a:avLst/>
          </a:prstGeom>
          <a:noFill/>
        </p:spPr>
        <p:txBody>
          <a:bodyPr wrap="square" rtlCol="0">
            <a:spAutoFit/>
          </a:bodyPr>
          <a:lstStyle/>
          <a:p>
            <a:r>
              <a:rPr lang="en-US" sz="1800" dirty="0"/>
              <a:t>We can see Big Mountain is very high up the league table of snow making area.</a:t>
            </a:r>
          </a:p>
        </p:txBody>
      </p:sp>
    </p:spTree>
    <p:extLst>
      <p:ext uri="{BB962C8B-B14F-4D97-AF65-F5344CB8AC3E}">
        <p14:creationId xmlns:p14="http://schemas.microsoft.com/office/powerpoint/2010/main" val="199254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69B0-C141-4C6F-9171-C48893A7FFDE}"/>
              </a:ext>
            </a:extLst>
          </p:cNvPr>
          <p:cNvSpPr>
            <a:spLocks noGrp="1"/>
          </p:cNvSpPr>
          <p:nvPr>
            <p:ph type="title"/>
          </p:nvPr>
        </p:nvSpPr>
        <p:spPr/>
        <p:txBody>
          <a:bodyPr/>
          <a:lstStyle/>
          <a:p>
            <a:r>
              <a:rPr lang="en-US" dirty="0"/>
              <a:t>Total No of chairs</a:t>
            </a:r>
          </a:p>
        </p:txBody>
      </p:sp>
      <p:pic>
        <p:nvPicPr>
          <p:cNvPr id="3" name="Picture 2">
            <a:extLst>
              <a:ext uri="{FF2B5EF4-FFF2-40B4-BE49-F238E27FC236}">
                <a16:creationId xmlns:a16="http://schemas.microsoft.com/office/drawing/2014/main" id="{7C167A84-77A2-45AF-B566-A015851886F2}"/>
              </a:ext>
            </a:extLst>
          </p:cNvPr>
          <p:cNvPicPr>
            <a:picLocks noChangeAspect="1"/>
          </p:cNvPicPr>
          <p:nvPr/>
        </p:nvPicPr>
        <p:blipFill>
          <a:blip r:embed="rId2"/>
          <a:stretch>
            <a:fillRect/>
          </a:stretch>
        </p:blipFill>
        <p:spPr>
          <a:xfrm>
            <a:off x="878487" y="1082960"/>
            <a:ext cx="7635926" cy="3552825"/>
          </a:xfrm>
          <a:prstGeom prst="rect">
            <a:avLst/>
          </a:prstGeom>
        </p:spPr>
      </p:pic>
      <p:sp>
        <p:nvSpPr>
          <p:cNvPr id="4" name="TextBox 3">
            <a:extLst>
              <a:ext uri="{FF2B5EF4-FFF2-40B4-BE49-F238E27FC236}">
                <a16:creationId xmlns:a16="http://schemas.microsoft.com/office/drawing/2014/main" id="{2ED0C773-408F-4042-9A0A-000D6C0F3162}"/>
              </a:ext>
            </a:extLst>
          </p:cNvPr>
          <p:cNvSpPr txBox="1"/>
          <p:nvPr/>
        </p:nvSpPr>
        <p:spPr>
          <a:xfrm>
            <a:off x="1109272" y="5201587"/>
            <a:ext cx="7300210" cy="646331"/>
          </a:xfrm>
          <a:prstGeom prst="rect">
            <a:avLst/>
          </a:prstGeom>
          <a:noFill/>
        </p:spPr>
        <p:txBody>
          <a:bodyPr wrap="square" rtlCol="0">
            <a:spAutoFit/>
          </a:bodyPr>
          <a:lstStyle/>
          <a:p>
            <a:r>
              <a:rPr lang="en-US" sz="1800" dirty="0"/>
              <a:t>Big Mountain has amongst the highest number of total chairs, resorts with more appear to be outliers.</a:t>
            </a:r>
          </a:p>
        </p:txBody>
      </p:sp>
    </p:spTree>
    <p:extLst>
      <p:ext uri="{BB962C8B-B14F-4D97-AF65-F5344CB8AC3E}">
        <p14:creationId xmlns:p14="http://schemas.microsoft.com/office/powerpoint/2010/main" val="399582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3FC0-0986-4D99-8B6C-32F6201F7F04}"/>
              </a:ext>
            </a:extLst>
          </p:cNvPr>
          <p:cNvSpPr>
            <a:spLocks noGrp="1"/>
          </p:cNvSpPr>
          <p:nvPr>
            <p:ph type="title"/>
          </p:nvPr>
        </p:nvSpPr>
        <p:spPr/>
        <p:txBody>
          <a:bodyPr/>
          <a:lstStyle/>
          <a:p>
            <a:r>
              <a:rPr lang="en-US" dirty="0"/>
              <a:t>Runs</a:t>
            </a:r>
          </a:p>
        </p:txBody>
      </p:sp>
      <p:pic>
        <p:nvPicPr>
          <p:cNvPr id="3" name="Picture 2">
            <a:extLst>
              <a:ext uri="{FF2B5EF4-FFF2-40B4-BE49-F238E27FC236}">
                <a16:creationId xmlns:a16="http://schemas.microsoft.com/office/drawing/2014/main" id="{5654339E-FF13-486E-A405-1D776B2CCDD7}"/>
              </a:ext>
            </a:extLst>
          </p:cNvPr>
          <p:cNvPicPr>
            <a:picLocks noChangeAspect="1"/>
          </p:cNvPicPr>
          <p:nvPr/>
        </p:nvPicPr>
        <p:blipFill>
          <a:blip r:embed="rId2"/>
          <a:stretch>
            <a:fillRect/>
          </a:stretch>
        </p:blipFill>
        <p:spPr>
          <a:xfrm>
            <a:off x="803692" y="1070079"/>
            <a:ext cx="7770682" cy="3638550"/>
          </a:xfrm>
          <a:prstGeom prst="rect">
            <a:avLst/>
          </a:prstGeom>
        </p:spPr>
      </p:pic>
      <p:sp>
        <p:nvSpPr>
          <p:cNvPr id="4" name="TextBox 3">
            <a:extLst>
              <a:ext uri="{FF2B5EF4-FFF2-40B4-BE49-F238E27FC236}">
                <a16:creationId xmlns:a16="http://schemas.microsoft.com/office/drawing/2014/main" id="{0F5CF3E3-DA74-4228-972B-D4E4A147B829}"/>
              </a:ext>
            </a:extLst>
          </p:cNvPr>
          <p:cNvSpPr txBox="1"/>
          <p:nvPr/>
        </p:nvSpPr>
        <p:spPr>
          <a:xfrm>
            <a:off x="1152395" y="5198301"/>
            <a:ext cx="7327726" cy="646331"/>
          </a:xfrm>
          <a:prstGeom prst="rect">
            <a:avLst/>
          </a:prstGeom>
          <a:noFill/>
        </p:spPr>
        <p:txBody>
          <a:bodyPr wrap="square" rtlCol="0">
            <a:spAutoFit/>
          </a:bodyPr>
          <a:lstStyle/>
          <a:p>
            <a:r>
              <a:rPr lang="en-US" sz="1800" dirty="0"/>
              <a:t>Big Mountain compares well for the number of runs. There are some resorts with more, but not many.</a:t>
            </a:r>
          </a:p>
        </p:txBody>
      </p:sp>
    </p:spTree>
    <p:extLst>
      <p:ext uri="{BB962C8B-B14F-4D97-AF65-F5344CB8AC3E}">
        <p14:creationId xmlns:p14="http://schemas.microsoft.com/office/powerpoint/2010/main" val="184953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BD2D-869E-4583-88FC-F3AB71FE5CEE}"/>
              </a:ext>
            </a:extLst>
          </p:cNvPr>
          <p:cNvSpPr>
            <a:spLocks noGrp="1"/>
          </p:cNvSpPr>
          <p:nvPr>
            <p:ph type="title"/>
          </p:nvPr>
        </p:nvSpPr>
        <p:spPr/>
        <p:txBody>
          <a:bodyPr/>
          <a:lstStyle/>
          <a:p>
            <a:r>
              <a:rPr lang="en-US" dirty="0"/>
              <a:t>Summary and conclusion</a:t>
            </a:r>
          </a:p>
        </p:txBody>
      </p:sp>
      <p:sp>
        <p:nvSpPr>
          <p:cNvPr id="3" name="TextBox 2">
            <a:extLst>
              <a:ext uri="{FF2B5EF4-FFF2-40B4-BE49-F238E27FC236}">
                <a16:creationId xmlns:a16="http://schemas.microsoft.com/office/drawing/2014/main" id="{D0809FE1-EC44-45FC-9177-021CD97F2447}"/>
              </a:ext>
            </a:extLst>
          </p:cNvPr>
          <p:cNvSpPr txBox="1"/>
          <p:nvPr/>
        </p:nvSpPr>
        <p:spPr>
          <a:xfrm>
            <a:off x="299803" y="1469036"/>
            <a:ext cx="8669255" cy="1631216"/>
          </a:xfrm>
          <a:prstGeom prst="rect">
            <a:avLst/>
          </a:prstGeom>
          <a:noFill/>
        </p:spPr>
        <p:txBody>
          <a:bodyPr wrap="square" rtlCol="0">
            <a:spAutoFit/>
          </a:bodyPr>
          <a:lstStyle/>
          <a:p>
            <a:r>
              <a:rPr lang="en-US" sz="2000" dirty="0"/>
              <a:t>Based on my analysis, I can say our client Big Mountain is way ahead in providing the different facilities and amenities to their customer in comparison to another ski resort, Which put Big Mountain on premium segment in ski resort market. Keeping all facilities list I suggest Big Mountain resort to increase the Ticket Price from $81 to  $90.</a:t>
            </a:r>
          </a:p>
        </p:txBody>
      </p:sp>
    </p:spTree>
    <p:extLst>
      <p:ext uri="{BB962C8B-B14F-4D97-AF65-F5344CB8AC3E}">
        <p14:creationId xmlns:p14="http://schemas.microsoft.com/office/powerpoint/2010/main" val="13533466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856</Words>
  <Application>Microsoft Office PowerPoint</Application>
  <PresentationFormat>On-screen Show (4:3)</PresentationFormat>
  <Paragraphs>61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Quattrocento Sans</vt:lpstr>
      <vt:lpstr>Synergy_CF_YNR002</vt:lpstr>
      <vt:lpstr>Problem Statement Worksheet (Hypothesis Formation)</vt:lpstr>
      <vt:lpstr>Recommendations and Key findings</vt:lpstr>
      <vt:lpstr>Modelling results and analysis</vt:lpstr>
      <vt:lpstr>Fig: Comparison of snow making area</vt:lpstr>
      <vt:lpstr>Total No of chairs</vt:lpstr>
      <vt:lpstr>Runs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VIKASH KUMAR</cp:lastModifiedBy>
  <cp:revision>11</cp:revision>
  <dcterms:modified xsi:type="dcterms:W3CDTF">2021-01-23T01:50:14Z</dcterms:modified>
</cp:coreProperties>
</file>