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87" r:id="rId13"/>
    <p:sldId id="267" r:id="rId14"/>
    <p:sldId id="269" r:id="rId15"/>
    <p:sldId id="270" r:id="rId16"/>
    <p:sldId id="271" r:id="rId17"/>
    <p:sldId id="272" r:id="rId18"/>
    <p:sldId id="273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Dosis" pitchFamily="2" charset="77"/>
      <p:regular r:id="rId34"/>
      <p:bold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6"/>
  </p:normalViewPr>
  <p:slideViewPr>
    <p:cSldViewPr snapToGrid="0">
      <p:cViewPr varScale="1">
        <p:scale>
          <a:sx n="120" d="100"/>
          <a:sy n="120" d="100"/>
        </p:scale>
        <p:origin x="8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36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49b49e9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49b49e9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language-set-1-introduc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ower-function-cc/" TargetMode="External"/><Relationship Id="rId3" Type="http://schemas.openxmlformats.org/officeDocument/2006/relationships/hyperlink" Target="https://www.geeksforgeeks.org/strlen-function-in-c/" TargetMode="External"/><Relationship Id="rId7" Type="http://schemas.openxmlformats.org/officeDocument/2006/relationships/hyperlink" Target="https://www.geeksforgeeks.org/log2-function-in-c-with-exampl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sqrt-sqrtl-sqrtf-cpp/" TargetMode="External"/><Relationship Id="rId5" Type="http://schemas.openxmlformats.org/officeDocument/2006/relationships/hyperlink" Target="https://www.geeksforgeeks.org/strcpy-in-c-cpp/" TargetMode="External"/><Relationship Id="rId4" Type="http://schemas.openxmlformats.org/officeDocument/2006/relationships/hyperlink" Target="https://www.geeksforgeeks.org/strcmp-in-c-cp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407194" y="-2293144"/>
            <a:ext cx="7022306" cy="4407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C</a:t>
            </a:r>
            <a:r>
              <a:rPr lang="en" sz="8800" dirty="0">
                <a:solidFill>
                  <a:srgbClr val="FF6600"/>
                </a:solidFill>
              </a:rPr>
              <a:t>O</a:t>
            </a:r>
            <a:r>
              <a:rPr lang="en" sz="8800" dirty="0">
                <a:solidFill>
                  <a:schemeClr val="bg1"/>
                </a:solidFill>
              </a:rPr>
              <a:t>G</a:t>
            </a:r>
            <a:r>
              <a:rPr lang="en" sz="8800" dirty="0">
                <a:solidFill>
                  <a:srgbClr val="FF6600"/>
                </a:solidFill>
              </a:rPr>
              <a:t>N</a:t>
            </a:r>
            <a:r>
              <a:rPr lang="en" sz="8800" dirty="0">
                <a:solidFill>
                  <a:schemeClr val="bg1"/>
                </a:solidFill>
              </a:rPr>
              <a:t>I</a:t>
            </a:r>
            <a:r>
              <a:rPr lang="en" sz="8800" dirty="0">
                <a:solidFill>
                  <a:srgbClr val="FF6600"/>
                </a:solidFill>
              </a:rPr>
              <a:t>T</a:t>
            </a:r>
            <a:r>
              <a:rPr lang="en" sz="8800" dirty="0">
                <a:solidFill>
                  <a:schemeClr val="bg1"/>
                </a:solidFill>
              </a:rPr>
              <a:t>I</a:t>
            </a:r>
            <a:r>
              <a:rPr lang="en" sz="8800" dirty="0">
                <a:solidFill>
                  <a:srgbClr val="FF6600"/>
                </a:solidFill>
              </a:rPr>
              <a:t>O</a:t>
            </a:r>
            <a:r>
              <a:rPr lang="en" sz="8800" dirty="0">
                <a:solidFill>
                  <a:schemeClr val="bg1"/>
                </a:solidFill>
              </a:rPr>
              <a:t>N</a:t>
            </a:r>
            <a:endParaRPr sz="8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FF086-E0EE-6CEA-7F1C-000B2F3F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51" y="-134029"/>
            <a:ext cx="1617398" cy="909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EB666-566C-CA13-DCD8-8B58F8C0EC30}"/>
              </a:ext>
            </a:extLst>
          </p:cNvPr>
          <p:cNvSpPr txBox="1"/>
          <p:nvPr/>
        </p:nvSpPr>
        <p:spPr>
          <a:xfrm>
            <a:off x="1598414" y="2169408"/>
            <a:ext cx="49113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2000" b="1" dirty="0">
                <a:solidFill>
                  <a:srgbClr val="00B0F0"/>
                </a:solidFill>
              </a:rPr>
              <a:t>Data Structure </a:t>
            </a:r>
          </a:p>
          <a:p>
            <a:pPr marL="0" indent="0"/>
            <a:r>
              <a:rPr lang="en-US" sz="2000" b="1" dirty="0">
                <a:solidFill>
                  <a:srgbClr val="00B0F0"/>
                </a:solidFill>
              </a:rPr>
              <a:t>And</a:t>
            </a:r>
          </a:p>
          <a:p>
            <a:pPr marL="0" indent="0"/>
            <a:r>
              <a:rPr lang="en-US" sz="2000" b="1" dirty="0">
                <a:solidFill>
                  <a:srgbClr val="00B0F0"/>
                </a:solidFill>
              </a:rPr>
              <a:t> Competitive Programming</a:t>
            </a:r>
          </a:p>
          <a:p>
            <a:pPr marL="0" indent="0"/>
            <a:endParaRPr lang="en-US" sz="2000" dirty="0">
              <a:solidFill>
                <a:srgbClr val="00B0F0"/>
              </a:solidFill>
            </a:endParaRPr>
          </a:p>
          <a:p>
            <a:pPr marL="0" indent="0"/>
            <a:r>
              <a:rPr lang="en-US" sz="2000" dirty="0">
                <a:solidFill>
                  <a:srgbClr val="00B0F0"/>
                </a:solidFill>
              </a:rPr>
              <a:t>C++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C4D45-B8E2-94FF-E141-5D06A60070DB}"/>
              </a:ext>
            </a:extLst>
          </p:cNvPr>
          <p:cNvSpPr/>
          <p:nvPr/>
        </p:nvSpPr>
        <p:spPr>
          <a:xfrm>
            <a:off x="6872288" y="1457325"/>
            <a:ext cx="864393" cy="892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B80CB4-7562-CBAF-E530-9D28441AD9EE}"/>
              </a:ext>
            </a:extLst>
          </p:cNvPr>
          <p:cNvSpPr/>
          <p:nvPr/>
        </p:nvSpPr>
        <p:spPr>
          <a:xfrm>
            <a:off x="7374288" y="1834799"/>
            <a:ext cx="576706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Target Audience">
            <a:extLst>
              <a:ext uri="{FF2B5EF4-FFF2-40B4-BE49-F238E27FC236}">
                <a16:creationId xmlns:a16="http://schemas.microsoft.com/office/drawing/2014/main" id="{D642328F-30B7-8E9A-D808-931D678E3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7749" y="3414712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BB13B1-ABC0-FAB8-507F-307AE420E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6480" y="3871912"/>
            <a:ext cx="1383440" cy="1285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FCB54-6E71-2A3F-B868-122D1D760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2763" y="-89297"/>
            <a:ext cx="1908942" cy="820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 Comments 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400594" y="1224350"/>
            <a:ext cx="8221984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IN" dirty="0"/>
              <a:t>Single-line Comments</a:t>
            </a:r>
          </a:p>
          <a:p>
            <a:pPr marL="101600" indent="0">
              <a:buNone/>
            </a:pPr>
            <a:r>
              <a:rPr lang="en-IN" dirty="0"/>
              <a:t>	Single-line comments start with two forward slashes (//).</a:t>
            </a:r>
          </a:p>
          <a:p>
            <a:pPr marL="101600" indent="0">
              <a:buNone/>
            </a:pPr>
            <a:r>
              <a:rPr lang="en-IN" dirty="0"/>
              <a:t>	Any text between // and the end of the line is ignored by the 	compiler (will not be executed).</a:t>
            </a:r>
          </a:p>
          <a:p>
            <a:pPr marL="101600" indent="0">
              <a:buNone/>
            </a:pPr>
            <a:r>
              <a:rPr lang="en-IN" dirty="0"/>
              <a:t>	This example uses a single-line comment before a line of code:</a:t>
            </a:r>
          </a:p>
          <a:p>
            <a:pPr marL="101600" indent="0">
              <a:buNone/>
            </a:pPr>
            <a:r>
              <a:rPr lang="en-IN" dirty="0"/>
              <a:t>EXAMPLE </a:t>
            </a:r>
          </a:p>
          <a:p>
            <a:pPr marL="101600" indent="0">
              <a:buNone/>
            </a:pPr>
            <a:r>
              <a:rPr lang="en-IN" dirty="0"/>
              <a:t>// This is a comment</a:t>
            </a:r>
            <a:br>
              <a:rPr lang="en-IN" dirty="0"/>
            </a:br>
            <a:r>
              <a:rPr lang="en-IN" dirty="0" err="1"/>
              <a:t>cout</a:t>
            </a:r>
            <a:r>
              <a:rPr lang="en-IN" dirty="0"/>
              <a:t> &lt;&lt; "Hello World!";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-LINE COMMENTS </a:t>
            </a:r>
            <a:endParaRPr dirty="0"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46956" y="1275735"/>
            <a:ext cx="4886597" cy="3748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8100" indent="0">
              <a:buNone/>
            </a:pPr>
            <a:r>
              <a:rPr lang="en-IN" sz="1800" dirty="0"/>
              <a:t>C++ Multi-line Comments</a:t>
            </a:r>
          </a:p>
          <a:p>
            <a:pPr marL="38100" indent="0">
              <a:buNone/>
            </a:pPr>
            <a:r>
              <a:rPr lang="en-IN" sz="1800" dirty="0"/>
              <a:t>Multi-line comments start with /* and ends with */.</a:t>
            </a:r>
          </a:p>
          <a:p>
            <a:pPr marL="38100" indent="0">
              <a:buNone/>
            </a:pPr>
            <a:r>
              <a:rPr lang="en-IN" sz="1800" dirty="0"/>
              <a:t>Any text between /* and */ will be ignored by the compiler:</a:t>
            </a:r>
          </a:p>
          <a:p>
            <a:pPr marL="38100" indent="0">
              <a:buNone/>
            </a:pPr>
            <a:r>
              <a:rPr lang="en-IN" sz="1800" dirty="0"/>
              <a:t>EXAMPLE </a:t>
            </a:r>
          </a:p>
          <a:p>
            <a:pPr marL="38100" indent="0">
              <a:buNone/>
            </a:pPr>
            <a:r>
              <a:rPr lang="en-IN" sz="1800" dirty="0"/>
              <a:t>/* The code below will print the words Hello World!</a:t>
            </a:r>
            <a:br>
              <a:rPr lang="en-IN" sz="1800" dirty="0"/>
            </a:br>
            <a:r>
              <a:rPr lang="en-IN" sz="1800" dirty="0"/>
              <a:t>to the screen and this is a multiple line comment */</a:t>
            </a:r>
            <a:br>
              <a:rPr lang="en-IN" sz="1800" dirty="0"/>
            </a:br>
            <a:r>
              <a:rPr lang="en-IN" sz="1800" dirty="0" err="1"/>
              <a:t>cout</a:t>
            </a:r>
            <a:r>
              <a:rPr lang="en-IN" sz="1800" dirty="0"/>
              <a:t> &lt;&lt; "Hello World!";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89" name="Google Shape;189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572000" y="1031447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880F4-47EE-2810-8901-4FAC9B938010}"/>
              </a:ext>
            </a:extLst>
          </p:cNvPr>
          <p:cNvSpPr txBox="1"/>
          <p:nvPr/>
        </p:nvSpPr>
        <p:spPr>
          <a:xfrm>
            <a:off x="701749" y="1116419"/>
            <a:ext cx="11481028" cy="4175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Keywords</a:t>
            </a:r>
            <a:endParaRPr lang="en-IN" sz="18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are predefined, reserved words used in programming that have special meanings to the compiler.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keywords cannot be used as identifiers (in other words) names of variables, functions, etc.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endParaRPr lang="en-IN" sz="18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600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naming identifiers</a:t>
            </a:r>
            <a:endParaRPr lang="en-IN" sz="16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valid identifier can have letters (both uppercase and lowercase letters), digits and underscores.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letter of an identifier should be either a letter or an underscore.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cannot use keywords like </a:t>
            </a:r>
            <a:r>
              <a:rPr lang="en-US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 as identifiers.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rule on how long an identifier can be. However, you may run into problems in some compilers if the identifier is longer than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 characters.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18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programming, a variable is a container to hold data. A variable can be of various data types.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 </a:t>
            </a: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E9FB1CBD-D375-36A5-C9F8-81EBFE4A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4" y="1201479"/>
            <a:ext cx="6922543" cy="36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 idx="4294967295"/>
          </p:nvPr>
        </p:nvSpPr>
        <p:spPr>
          <a:xfrm>
            <a:off x="2419500" y="365850"/>
            <a:ext cx="6724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Arithmetic Operators in C:</a:t>
            </a:r>
            <a:br>
              <a:rPr lang="en-US" dirty="0"/>
            </a:br>
            <a:endParaRPr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7BD0-F4A0-046F-1364-11B36B26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84" y="895532"/>
            <a:ext cx="7253972" cy="36764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1125150" y="3658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Arial"/>
                <a:cs typeface="Arial"/>
              </a:rPr>
              <a:t>Relational operators in C:</a:t>
            </a:r>
            <a:br>
              <a:rPr lang="en-US" sz="2800" b="1" kern="1200" dirty="0">
                <a:solidFill>
                  <a:srgbClr val="FF0000"/>
                </a:solidFill>
                <a:latin typeface="Arial"/>
                <a:cs typeface="Arial"/>
              </a:rPr>
            </a:b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EAE546C-E9FB-1DC3-5C4A-5506C6A09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742449"/>
              </p:ext>
            </p:extLst>
          </p:nvPr>
        </p:nvGraphicFramePr>
        <p:xfrm>
          <a:off x="1336867" y="945750"/>
          <a:ext cx="5797580" cy="3829954"/>
        </p:xfrm>
        <a:graphic>
          <a:graphicData uri="http://schemas.openxmlformats.org/drawingml/2006/table">
            <a:tbl>
              <a:tblPr/>
              <a:tblGrid>
                <a:gridCol w="1221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9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S.no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Example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>
                          <a:effectLst/>
                        </a:rPr>
                        <a:t>x is greater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>
                          <a:effectLst/>
                        </a:rPr>
                        <a:t>x is less than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4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effectLst/>
                        </a:rPr>
                        <a:t>x is greater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&lt;=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>
                          <a:effectLst/>
                        </a:rPr>
                        <a:t>x is less than or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>
                          <a:effectLst/>
                        </a:rPr>
                        <a:t>x is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effectLst/>
                        </a:rPr>
                        <a:t>x is not equal to 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1561425" y="592602"/>
            <a:ext cx="6896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Arial"/>
                <a:cs typeface="Arial"/>
              </a:rPr>
              <a:t>Logical operators in C:</a:t>
            </a:r>
            <a:br>
              <a:rPr lang="en-US" sz="6000" b="1" kern="1200" dirty="0">
                <a:solidFill>
                  <a:schemeClr val="tx1"/>
                </a:solidFill>
                <a:latin typeface="Arial"/>
                <a:cs typeface="Arial"/>
              </a:rPr>
            </a:b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3005DC0-5B35-674C-8C4F-B9B8A57EF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775251"/>
              </p:ext>
            </p:extLst>
          </p:nvPr>
        </p:nvGraphicFramePr>
        <p:xfrm>
          <a:off x="1228241" y="1103299"/>
          <a:ext cx="6896700" cy="3692003"/>
        </p:xfrm>
        <a:graphic>
          <a:graphicData uri="http://schemas.openxmlformats.org/drawingml/2006/table">
            <a:tbl>
              <a:tblPr/>
              <a:tblGrid>
                <a:gridCol w="92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 dirty="0">
                          <a:effectLst/>
                        </a:rPr>
                        <a:t>S.no</a:t>
                      </a:r>
                      <a:endParaRPr lang="en-US" sz="1400" dirty="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>
                          <a:effectLst/>
                        </a:rPr>
                        <a:t>Operators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>
                          <a:effectLst/>
                        </a:rPr>
                        <a:t>Name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3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logical AND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effectLst/>
                        </a:rPr>
                        <a:t>(x&gt;5)&amp;&amp;(y&lt;5)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both conditions are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logical OR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effectLst/>
                        </a:rPr>
                        <a:t>(x&gt;=10)||(y&gt;=10)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/>
                      <a:r>
                        <a:rPr lang="en-US" sz="1400" dirty="0">
                          <a:effectLst/>
                        </a:rPr>
                        <a:t>It returns true when at-least one of the condition is true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2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effectLst/>
                        </a:rPr>
                        <a:t>!((x&gt;5)&amp;&amp;(y&lt;5))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/>
                      <a:r>
                        <a:rPr lang="en-US" sz="1400" dirty="0">
                          <a:effectLst/>
                        </a:rPr>
                        <a:t>It reverses the state of the operand “((x&gt;5) &amp;&amp; (y&lt;5))”</a:t>
                      </a: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If “((x&gt;5) &amp;&amp; (y&lt;5))” is true, logical NOT operator makes it false</a:t>
                      </a:r>
                    </a:p>
                  </a:txBody>
                  <a:tcPr marL="70718" marR="70718" marT="35359" marB="353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If Statement:</a:t>
            </a:r>
            <a:endParaRPr sz="3200" dirty="0">
              <a:solidFill>
                <a:srgbClr val="00B0F0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0659F-A285-9045-A428-8E9C3E69EB0E}"/>
              </a:ext>
            </a:extLst>
          </p:cNvPr>
          <p:cNvSpPr txBox="1">
            <a:spLocks/>
          </p:cNvSpPr>
          <p:nvPr/>
        </p:nvSpPr>
        <p:spPr>
          <a:xfrm>
            <a:off x="594900" y="1126438"/>
            <a:ext cx="8412126" cy="361568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if statement is the most simple decision-making statement. It is used to decide whether a certain statement or block of statements will be executed or not </a:t>
            </a:r>
            <a:r>
              <a:rPr lang="en-US" sz="1800" dirty="0" err="1"/>
              <a:t>i.e</a:t>
            </a:r>
            <a:r>
              <a:rPr lang="en-US" sz="1800" dirty="0"/>
              <a:t> if a certain condition is true then a block of statement is executed otherwise not.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Syntax: </a:t>
            </a:r>
          </a:p>
          <a:p>
            <a:r>
              <a:rPr lang="en-US" sz="2000" dirty="0"/>
              <a:t>if(condition)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// Statements to execute if</a:t>
            </a:r>
          </a:p>
          <a:p>
            <a:r>
              <a:rPr lang="en-US" sz="2000" dirty="0"/>
              <a:t>   // condition is true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If else:</a:t>
            </a:r>
            <a:endParaRPr sz="3200"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899F8-84AD-923A-C404-B058514B7C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4428" y="1148316"/>
            <a:ext cx="8952613" cy="3625034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/>
              <a:t>The if statement alone tells us that if a condition is true it will execute a block of statements and if the condition is false it won’t. But what if we want to do something else if the condition is false. Here comes the C else statement. We can use the else statement with if statement to execute a block of code when the condition is false. </a:t>
            </a:r>
          </a:p>
          <a:p>
            <a:pPr marL="101600" indent="0">
              <a:buNone/>
            </a:pPr>
            <a:r>
              <a:rPr lang="en-US" sz="1400" dirty="0"/>
              <a:t>if (condition)</a:t>
            </a:r>
          </a:p>
          <a:p>
            <a:pPr marL="101600" indent="0">
              <a:buNone/>
            </a:pPr>
            <a:r>
              <a:rPr lang="en-US" sz="1400" dirty="0"/>
              <a:t>{</a:t>
            </a:r>
          </a:p>
          <a:p>
            <a:pPr marL="101600" indent="0">
              <a:buNone/>
            </a:pPr>
            <a:r>
              <a:rPr lang="en-US" sz="1400" dirty="0"/>
              <a:t>    // Executes this block if</a:t>
            </a:r>
          </a:p>
          <a:p>
            <a:pPr marL="101600" indent="0">
              <a:buNone/>
            </a:pPr>
            <a:r>
              <a:rPr lang="en-US" sz="1400" dirty="0"/>
              <a:t>    // condition is true</a:t>
            </a:r>
          </a:p>
          <a:p>
            <a:pPr marL="101600" indent="0">
              <a:buNone/>
            </a:pPr>
            <a:r>
              <a:rPr lang="en-US" sz="1400" dirty="0"/>
              <a:t>}</a:t>
            </a:r>
          </a:p>
          <a:p>
            <a:pPr marL="101600" indent="0">
              <a:buNone/>
            </a:pPr>
            <a:r>
              <a:rPr lang="en-US" sz="1400" dirty="0"/>
              <a:t>else</a:t>
            </a:r>
          </a:p>
          <a:p>
            <a:pPr marL="101600" indent="0">
              <a:buNone/>
            </a:pPr>
            <a:r>
              <a:rPr lang="en-US" sz="1400" dirty="0"/>
              <a:t>{</a:t>
            </a:r>
          </a:p>
          <a:p>
            <a:pPr marL="101600" indent="0">
              <a:buNone/>
            </a:pPr>
            <a:r>
              <a:rPr lang="en-US" sz="1400" dirty="0"/>
              <a:t>    // Executes this block if</a:t>
            </a:r>
          </a:p>
          <a:p>
            <a:pPr marL="101600" indent="0">
              <a:buNone/>
            </a:pPr>
            <a:r>
              <a:rPr lang="en-US" sz="1400" dirty="0"/>
              <a:t>    // condition is false</a:t>
            </a:r>
          </a:p>
          <a:p>
            <a:pPr marL="101600" indent="0">
              <a:buNone/>
            </a:pPr>
            <a:r>
              <a:rPr lang="en-US" sz="1400" dirty="0"/>
              <a:t>}</a:t>
            </a:r>
            <a:endParaRPr lang="en-IN" sz="1400" dirty="0"/>
          </a:p>
          <a:p>
            <a:pPr marL="1016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Nested if:</a:t>
            </a:r>
            <a:endParaRPr sz="3200"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FB7E0-3CB2-E6C2-067C-041F4C2DAA0C}"/>
              </a:ext>
            </a:extLst>
          </p:cNvPr>
          <p:cNvSpPr txBox="1"/>
          <p:nvPr/>
        </p:nvSpPr>
        <p:spPr>
          <a:xfrm>
            <a:off x="297450" y="1477925"/>
            <a:ext cx="86020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nested if in C is an if statement that is the target of another if statement. Nested if statements mean an if statement inside another if statement. Yes, both C and C++ allow us to nested if statements within if statements, </a:t>
            </a:r>
            <a:r>
              <a:rPr lang="en-US" dirty="0" err="1"/>
              <a:t>i.e</a:t>
            </a:r>
            <a:r>
              <a:rPr lang="en-US" dirty="0"/>
              <a:t>, we can place an if statement inside another if statement.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Syntax: </a:t>
            </a:r>
          </a:p>
          <a:p>
            <a:r>
              <a:rPr lang="en-US" dirty="0"/>
              <a:t>if (condition1)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// Executes when condition1 is true</a:t>
            </a:r>
          </a:p>
          <a:p>
            <a:r>
              <a:rPr lang="en-US" dirty="0"/>
              <a:t>   if (condition2)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// Executes when condition2 is true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BASIC C++ Program </a:t>
            </a:r>
            <a:endParaRPr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44F5B-8E46-9DC4-1F9E-3D3DFA9B28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02E543-4CF1-D1DB-C222-F86E7EDB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0271" y="1897548"/>
            <a:ext cx="12220353" cy="48456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iostream.h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&lt;&lt;“Welcome to MTC  DS and CP </a:t>
            </a:r>
            <a:r>
              <a:rPr lang="en-IN" dirty="0" err="1"/>
              <a:t>pathshaala</a:t>
            </a:r>
            <a:r>
              <a:rPr lang="en-IN" dirty="0"/>
              <a:t>”;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F9D2E-DCF7-7B57-D8DC-7F311A8A875E}"/>
              </a:ext>
            </a:extLst>
          </p:cNvPr>
          <p:cNvSpPr/>
          <p:nvPr/>
        </p:nvSpPr>
        <p:spPr>
          <a:xfrm>
            <a:off x="1903264" y="2072427"/>
            <a:ext cx="1201479" cy="4997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812A6-6D7C-CBD4-C7C6-0ACFEDFEEC44}"/>
              </a:ext>
            </a:extLst>
          </p:cNvPr>
          <p:cNvSpPr/>
          <p:nvPr/>
        </p:nvSpPr>
        <p:spPr>
          <a:xfrm>
            <a:off x="3303998" y="2042902"/>
            <a:ext cx="949807" cy="4997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1BCE7-86B9-506C-A8BC-F97B3B3EEB76}"/>
              </a:ext>
            </a:extLst>
          </p:cNvPr>
          <p:cNvSpPr/>
          <p:nvPr/>
        </p:nvSpPr>
        <p:spPr>
          <a:xfrm>
            <a:off x="1922757" y="3038629"/>
            <a:ext cx="581246" cy="3349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7FB12-C145-6394-EBC1-08D6A15CD93A}"/>
              </a:ext>
            </a:extLst>
          </p:cNvPr>
          <p:cNvSpPr/>
          <p:nvPr/>
        </p:nvSpPr>
        <p:spPr>
          <a:xfrm>
            <a:off x="2596489" y="3051558"/>
            <a:ext cx="711372" cy="3349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5F7311-D271-5F48-A0C9-C9F586333922}"/>
              </a:ext>
            </a:extLst>
          </p:cNvPr>
          <p:cNvSpPr/>
          <p:nvPr/>
        </p:nvSpPr>
        <p:spPr>
          <a:xfrm>
            <a:off x="1975718" y="3901321"/>
            <a:ext cx="829340" cy="4997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65647-8B81-7F4F-69AD-B8BC7C54A69D}"/>
              </a:ext>
            </a:extLst>
          </p:cNvPr>
          <p:cNvSpPr/>
          <p:nvPr/>
        </p:nvSpPr>
        <p:spPr>
          <a:xfrm>
            <a:off x="9221545" y="3975751"/>
            <a:ext cx="140170" cy="4253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E3912-06AC-6C98-80CD-C545E34315C3}"/>
              </a:ext>
            </a:extLst>
          </p:cNvPr>
          <p:cNvCxnSpPr>
            <a:cxnSpLocks/>
          </p:cNvCxnSpPr>
          <p:nvPr/>
        </p:nvCxnSpPr>
        <p:spPr>
          <a:xfrm flipV="1">
            <a:off x="1124359" y="2328343"/>
            <a:ext cx="712382" cy="1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DF9E96-33E2-D3C4-2964-4C64684830EF}"/>
              </a:ext>
            </a:extLst>
          </p:cNvPr>
          <p:cNvSpPr txBox="1"/>
          <p:nvPr/>
        </p:nvSpPr>
        <p:spPr>
          <a:xfrm>
            <a:off x="-145311" y="2049206"/>
            <a:ext cx="1679945" cy="52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Pre-processor Directive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4AE9F-617E-4EE3-CC92-95BB78B6C653}"/>
              </a:ext>
            </a:extLst>
          </p:cNvPr>
          <p:cNvCxnSpPr/>
          <p:nvPr/>
        </p:nvCxnSpPr>
        <p:spPr>
          <a:xfrm flipH="1">
            <a:off x="4259552" y="1981902"/>
            <a:ext cx="1084521" cy="168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85EB21-241A-A7C2-083B-DE7442886D05}"/>
              </a:ext>
            </a:extLst>
          </p:cNvPr>
          <p:cNvSpPr txBox="1"/>
          <p:nvPr/>
        </p:nvSpPr>
        <p:spPr>
          <a:xfrm>
            <a:off x="5587489" y="1797447"/>
            <a:ext cx="1913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Header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AB5E36-A7F5-E3E3-99B9-7A9369F5489C}"/>
              </a:ext>
            </a:extLst>
          </p:cNvPr>
          <p:cNvCxnSpPr>
            <a:cxnSpLocks/>
          </p:cNvCxnSpPr>
          <p:nvPr/>
        </p:nvCxnSpPr>
        <p:spPr>
          <a:xfrm flipV="1">
            <a:off x="737271" y="3299477"/>
            <a:ext cx="1099470" cy="25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8EC4C-EA8F-BFEE-7187-BCB411F49AFF}"/>
              </a:ext>
            </a:extLst>
          </p:cNvPr>
          <p:cNvSpPr txBox="1"/>
          <p:nvPr/>
        </p:nvSpPr>
        <p:spPr>
          <a:xfrm>
            <a:off x="54762" y="3450309"/>
            <a:ext cx="1297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 return Value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81A09-CC3C-1D2B-1C7F-3DFF2213D17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3307861" y="3219020"/>
            <a:ext cx="1330079" cy="183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20D7E4-E92A-B135-2F51-3B29B19CB8F3}"/>
              </a:ext>
            </a:extLst>
          </p:cNvPr>
          <p:cNvSpPr txBox="1"/>
          <p:nvPr/>
        </p:nvSpPr>
        <p:spPr>
          <a:xfrm>
            <a:off x="4608835" y="3268338"/>
            <a:ext cx="1889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Main function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C9028-22B6-C5D4-C600-A1854FE639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287006" y="4287117"/>
            <a:ext cx="680937" cy="427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8F8258-D5F0-7A78-711E-26C380DBE9E3}"/>
              </a:ext>
            </a:extLst>
          </p:cNvPr>
          <p:cNvSpPr txBox="1"/>
          <p:nvPr/>
        </p:nvSpPr>
        <p:spPr>
          <a:xfrm>
            <a:off x="-283104" y="4714471"/>
            <a:ext cx="31402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 print on the output screen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A5FE08-D643-C33E-AA7A-ED6665D91062}"/>
              </a:ext>
            </a:extLst>
          </p:cNvPr>
          <p:cNvCxnSpPr>
            <a:cxnSpLocks/>
          </p:cNvCxnSpPr>
          <p:nvPr/>
        </p:nvCxnSpPr>
        <p:spPr>
          <a:xfrm flipV="1">
            <a:off x="8289169" y="4342495"/>
            <a:ext cx="932375" cy="3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9BBABC-9033-B26B-23F4-5F9017554E1F}"/>
              </a:ext>
            </a:extLst>
          </p:cNvPr>
          <p:cNvSpPr txBox="1"/>
          <p:nvPr/>
        </p:nvSpPr>
        <p:spPr>
          <a:xfrm>
            <a:off x="6544419" y="4541478"/>
            <a:ext cx="21160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End of a 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2B8F8-5B0D-103C-4BCA-EAF15F6E40A2}"/>
              </a:ext>
            </a:extLst>
          </p:cNvPr>
          <p:cNvSpPr txBox="1"/>
          <p:nvPr/>
        </p:nvSpPr>
        <p:spPr>
          <a:xfrm>
            <a:off x="7408985" y="6283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3442100" y="365850"/>
            <a:ext cx="5701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8700"/>
                </a:solidFill>
              </a:rPr>
              <a:t>First </a:t>
            </a:r>
            <a:r>
              <a:rPr lang="en-US" sz="6000" dirty="0" err="1">
                <a:solidFill>
                  <a:srgbClr val="FF8700"/>
                </a:solidFill>
              </a:rPr>
              <a:t>c++</a:t>
            </a:r>
            <a:r>
              <a:rPr lang="en-US" sz="6000" dirty="0">
                <a:solidFill>
                  <a:srgbClr val="FF8700"/>
                </a:solidFill>
              </a:rPr>
              <a:t> program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4131765" y="1583999"/>
            <a:ext cx="4663891" cy="2909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chemeClr val="bg1"/>
                </a:solidFill>
              </a:rPr>
              <a:t>#include &lt;iostream&gt;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using namespace std;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int main() {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  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 "Hello World!";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  return 0;</a:t>
            </a:r>
            <a:br>
              <a:rPr lang="en-IN" sz="2400" dirty="0"/>
            </a:br>
            <a:r>
              <a:rPr lang="en-IN" dirty="0">
                <a:solidFill>
                  <a:schemeClr val="bg1"/>
                </a:solidFill>
              </a:rPr>
              <a:t>}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6" name="Google Shape;126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0" y="750925"/>
            <a:ext cx="3742800" cy="2102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777412" y="279729"/>
            <a:ext cx="5220000" cy="3996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/>
              <a:t>Line 1:</a:t>
            </a:r>
            <a:r>
              <a:rPr lang="en-IN" sz="1800" dirty="0"/>
              <a:t> #include &lt;iostream&gt; is a </a:t>
            </a:r>
            <a:r>
              <a:rPr lang="en-IN" sz="1800" b="1" dirty="0"/>
              <a:t>header file library</a:t>
            </a:r>
            <a:r>
              <a:rPr lang="en-IN" sz="1800" dirty="0"/>
              <a:t> that lets us work with input and output objects, such as </a:t>
            </a:r>
            <a:r>
              <a:rPr lang="en-IN" sz="1800" dirty="0" err="1"/>
              <a:t>cout</a:t>
            </a:r>
            <a:r>
              <a:rPr lang="en-IN" sz="1800" dirty="0"/>
              <a:t> (used in line 5). Header files add functionality to C++ programs.</a:t>
            </a:r>
          </a:p>
          <a:p>
            <a:r>
              <a:rPr lang="en-IN" sz="1800" b="1" dirty="0"/>
              <a:t>Line 2:</a:t>
            </a:r>
            <a:r>
              <a:rPr lang="en-IN" sz="1800" dirty="0"/>
              <a:t> using namespace std means that we can use names for objects and variables from the standard library.</a:t>
            </a:r>
          </a:p>
          <a:p>
            <a:r>
              <a:rPr lang="en-IN" sz="1800" b="1" dirty="0"/>
              <a:t>Line 3:</a:t>
            </a:r>
            <a:r>
              <a:rPr lang="en-IN" sz="1800" dirty="0"/>
              <a:t> Another thing that always appear in a C++ program, is int main(). This is called a </a:t>
            </a:r>
            <a:r>
              <a:rPr lang="en-IN" sz="1800" b="1" dirty="0"/>
              <a:t>function</a:t>
            </a:r>
            <a:r>
              <a:rPr lang="en-IN" sz="1800" dirty="0"/>
              <a:t>. Any code inside its curly brackets {} will be executed.</a:t>
            </a:r>
          </a:p>
          <a:p>
            <a:br>
              <a:rPr lang="en-IN" dirty="0"/>
            </a:b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81667" y="1169996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b="1" dirty="0"/>
              <a:t>Line 4:</a:t>
            </a:r>
            <a:r>
              <a:rPr lang="en-IN" sz="1800" dirty="0"/>
              <a:t> </a:t>
            </a:r>
            <a:r>
              <a:rPr lang="en-IN" sz="1800" dirty="0" err="1"/>
              <a:t>cout</a:t>
            </a:r>
            <a:r>
              <a:rPr lang="en-IN" sz="1800" dirty="0"/>
              <a:t> (pronounced "see-out") is an </a:t>
            </a:r>
            <a:r>
              <a:rPr lang="en-IN" sz="1800" b="1" dirty="0"/>
              <a:t>object</a:t>
            </a:r>
            <a:r>
              <a:rPr lang="en-IN" sz="1800" dirty="0"/>
              <a:t> used together with the insertion operator (&lt;&lt;) to output/print text. In our example it will output "Hello World".</a:t>
            </a:r>
          </a:p>
          <a:p>
            <a:r>
              <a:rPr lang="en-IN" sz="1800" b="1" dirty="0"/>
              <a:t>Note:</a:t>
            </a:r>
            <a:r>
              <a:rPr lang="en-IN" sz="1800" dirty="0"/>
              <a:t> Every C++ statement ends with a semicolon ;.</a:t>
            </a:r>
          </a:p>
          <a:p>
            <a:r>
              <a:rPr lang="en-IN" sz="1800" b="1" dirty="0"/>
              <a:t>Line 5:</a:t>
            </a:r>
            <a:r>
              <a:rPr lang="en-IN" sz="1800" dirty="0"/>
              <a:t> return 0 ends the main function.</a:t>
            </a:r>
          </a:p>
          <a:p>
            <a:r>
              <a:rPr lang="en-IN" sz="1800" b="1" dirty="0"/>
              <a:t>Line 6:</a:t>
            </a:r>
            <a:r>
              <a:rPr lang="en-IN" sz="1800" dirty="0"/>
              <a:t> Do not forget to add the closing curly bracket } to actually end the main function.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 file 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76200" y="1103454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b="1" u="sng" dirty="0">
                <a:hlinkClick r:id="rId3"/>
              </a:rPr>
              <a:t>C++ language</a:t>
            </a:r>
            <a:r>
              <a:rPr lang="en-IN" sz="1800" dirty="0"/>
              <a:t> has numerous libraries that include predefined functions to make programming easier. In C++ language, header files contain the set of predefined standard library functions. Your request to use a header file in your program by including it with the C++ pre-processing directive </a:t>
            </a:r>
            <a:r>
              <a:rPr lang="en-IN" sz="1800" b="1" dirty="0"/>
              <a:t>“#include”</a:t>
            </a:r>
            <a:r>
              <a:rPr lang="en-IN" sz="1800" dirty="0"/>
              <a:t>.</a:t>
            </a:r>
          </a:p>
          <a:p>
            <a:pPr fontAlgn="base"/>
            <a:r>
              <a:rPr lang="en-IN" sz="1800" dirty="0"/>
              <a:t>There are of 2 types of header file: </a:t>
            </a:r>
            <a:br>
              <a:rPr lang="en-IN" sz="1800" dirty="0"/>
            </a:br>
            <a:r>
              <a:rPr lang="en-IN" sz="1800" dirty="0"/>
              <a:t> 	</a:t>
            </a:r>
            <a:r>
              <a:rPr lang="en-IN" sz="1800" b="1" dirty="0"/>
              <a:t>Pre-existing header files:</a:t>
            </a:r>
            <a:r>
              <a:rPr lang="en-IN" sz="1800" dirty="0"/>
              <a:t> Files which are already available in                                                </a:t>
            </a:r>
            <a:r>
              <a:rPr lang="en-IN" sz="1800" dirty="0">
                <a:solidFill>
                  <a:srgbClr val="ECECEC"/>
                </a:solidFill>
              </a:rPr>
              <a:t>a</a:t>
            </a:r>
            <a:r>
              <a:rPr lang="en-IN" sz="1800" dirty="0"/>
              <a:t>      C++ compiler we just need to import them.</a:t>
            </a:r>
          </a:p>
          <a:p>
            <a:pPr marL="38100" indent="0" fontAlgn="base">
              <a:buNone/>
            </a:pPr>
            <a:r>
              <a:rPr lang="en-IN" sz="1800" b="1" dirty="0"/>
              <a:t> 	User-defined header files:</a:t>
            </a:r>
            <a:r>
              <a:rPr lang="en-IN" sz="1800" dirty="0"/>
              <a:t> These files are defined by the user   </a:t>
            </a:r>
            <a:r>
              <a:rPr lang="en-IN" sz="1800" dirty="0">
                <a:solidFill>
                  <a:srgbClr val="ECECEC"/>
                </a:solidFill>
              </a:rPr>
              <a:t>a.            </a:t>
            </a:r>
            <a:r>
              <a:rPr lang="en-IN" sz="1800" dirty="0"/>
              <a:t>and can be imported using </a:t>
            </a:r>
            <a:r>
              <a:rPr lang="en-IN" sz="1800" b="1" dirty="0"/>
              <a:t>“#include”</a:t>
            </a:r>
            <a:r>
              <a:rPr lang="en-IN" sz="1800" dirty="0"/>
              <a:t>.</a:t>
            </a:r>
          </a:p>
          <a:p>
            <a:pPr lvl="0"/>
            <a:endParaRPr sz="18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923129" y="29393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SYNTAX :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4294967295"/>
          </p:nvPr>
        </p:nvSpPr>
        <p:spPr>
          <a:xfrm>
            <a:off x="194353" y="1411180"/>
            <a:ext cx="5901300" cy="3256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filename.h</a:t>
            </a:r>
            <a:r>
              <a:rPr lang="en-IN" sz="2400" dirty="0"/>
              <a:t>&gt; </a:t>
            </a:r>
          </a:p>
          <a:p>
            <a:pPr marL="0" lvl="0" indent="0">
              <a:buNone/>
            </a:pPr>
            <a:r>
              <a:rPr lang="en-IN" sz="2400" dirty="0"/>
              <a:t>or </a:t>
            </a:r>
          </a:p>
          <a:p>
            <a:pPr marL="0" lvl="0" indent="0">
              <a:buNone/>
            </a:pPr>
            <a:r>
              <a:rPr lang="en-IN" sz="2400" dirty="0"/>
              <a:t>#include "</a:t>
            </a:r>
            <a:r>
              <a:rPr lang="en-IN" sz="2400" dirty="0" err="1"/>
              <a:t>filename.h</a:t>
            </a:r>
            <a:r>
              <a:rPr lang="en-IN" sz="2400" dirty="0"/>
              <a:t>”</a:t>
            </a:r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IN" sz="2400" dirty="0"/>
              <a:t>This is how you can include any header file in your program.</a:t>
            </a:r>
            <a:endParaRPr sz="2400" dirty="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4" y="1271451"/>
            <a:ext cx="7574399" cy="3577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b="1" dirty="0"/>
              <a:t>#include&lt;iostream&gt;:</a:t>
            </a:r>
            <a:r>
              <a:rPr lang="en-IN" sz="1800" dirty="0"/>
              <a:t> It is used as a stream of Input and Output using </a:t>
            </a:r>
            <a:r>
              <a:rPr lang="en-IN" sz="1800" dirty="0" err="1"/>
              <a:t>cin</a:t>
            </a:r>
            <a:r>
              <a:rPr lang="en-IN" sz="1800" dirty="0"/>
              <a:t> and </a:t>
            </a:r>
            <a:r>
              <a:rPr lang="en-IN" sz="1800" dirty="0" err="1"/>
              <a:t>cout</a:t>
            </a:r>
            <a:r>
              <a:rPr lang="en-IN" sz="1800" dirty="0"/>
              <a:t>.</a:t>
            </a:r>
          </a:p>
          <a:p>
            <a:pPr fontAlgn="base"/>
            <a:r>
              <a:rPr lang="en-IN" sz="1800" b="1" dirty="0"/>
              <a:t>#include&lt;</a:t>
            </a:r>
            <a:r>
              <a:rPr lang="en-IN" sz="1800" b="1" dirty="0" err="1"/>
              <a:t>string.h</a:t>
            </a:r>
            <a:r>
              <a:rPr lang="en-IN" sz="1800" b="1" dirty="0"/>
              <a:t>&gt;:</a:t>
            </a:r>
            <a:r>
              <a:rPr lang="en-IN" sz="1800" dirty="0"/>
              <a:t> It is used to perform various functionalities related to string manipulation like </a:t>
            </a:r>
            <a:r>
              <a:rPr lang="en-IN" sz="1800" u="sng" dirty="0">
                <a:hlinkClick r:id="rId3"/>
              </a:rPr>
              <a:t>strlen()</a:t>
            </a:r>
            <a:r>
              <a:rPr lang="en-IN" sz="1800" dirty="0"/>
              <a:t>, </a:t>
            </a:r>
            <a:r>
              <a:rPr lang="en-IN" sz="1800" u="sng" dirty="0">
                <a:hlinkClick r:id="rId4"/>
              </a:rPr>
              <a:t>strcmp()</a:t>
            </a:r>
            <a:r>
              <a:rPr lang="en-IN" sz="1800" dirty="0"/>
              <a:t>, </a:t>
            </a:r>
            <a:r>
              <a:rPr lang="en-IN" sz="1800" u="sng" dirty="0">
                <a:hlinkClick r:id="rId5"/>
              </a:rPr>
              <a:t>strcpy()</a:t>
            </a:r>
            <a:r>
              <a:rPr lang="en-IN" sz="1800" dirty="0"/>
              <a:t>, size(), etc.</a:t>
            </a:r>
          </a:p>
          <a:p>
            <a:pPr fontAlgn="base"/>
            <a:r>
              <a:rPr lang="en-IN" sz="1800" b="1" dirty="0"/>
              <a:t>#include&lt;</a:t>
            </a:r>
            <a:r>
              <a:rPr lang="en-IN" sz="1800" b="1" dirty="0" err="1"/>
              <a:t>math.h</a:t>
            </a:r>
            <a:r>
              <a:rPr lang="en-IN" sz="1800" b="1" dirty="0"/>
              <a:t>&gt;:</a:t>
            </a:r>
            <a:r>
              <a:rPr lang="en-IN" sz="1800" dirty="0"/>
              <a:t> It is used to perform mathematical operations like </a:t>
            </a:r>
            <a:r>
              <a:rPr lang="en-IN" sz="1800" u="sng" dirty="0">
                <a:hlinkClick r:id="rId6"/>
              </a:rPr>
              <a:t>sqrt()</a:t>
            </a:r>
            <a:r>
              <a:rPr lang="en-IN" sz="1800" dirty="0"/>
              <a:t>, </a:t>
            </a:r>
            <a:r>
              <a:rPr lang="en-IN" sz="1800" u="sng" dirty="0">
                <a:hlinkClick r:id="rId7"/>
              </a:rPr>
              <a:t>log2()</a:t>
            </a:r>
            <a:r>
              <a:rPr lang="en-IN" sz="1800" dirty="0"/>
              <a:t>, </a:t>
            </a:r>
            <a:r>
              <a:rPr lang="en-IN" sz="1800" u="sng" dirty="0">
                <a:hlinkClick r:id="rId8"/>
              </a:rPr>
              <a:t>pow()</a:t>
            </a:r>
            <a:r>
              <a:rPr lang="en-IN" sz="1800" dirty="0"/>
              <a:t>, etc.</a:t>
            </a:r>
          </a:p>
          <a:p>
            <a:pPr marL="63500" indent="0" fontAlgn="base">
              <a:buNone/>
            </a:pPr>
            <a:endParaRPr lang="en-US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EXAMPLE OF DIFFERENT HEADERFILE IN C++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AND INPUT FUNCTION IN C++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8BCB8-0836-FAE2-C6B1-EED2BAE195DE}"/>
              </a:ext>
            </a:extLst>
          </p:cNvPr>
          <p:cNvSpPr txBox="1"/>
          <p:nvPr/>
        </p:nvSpPr>
        <p:spPr>
          <a:xfrm>
            <a:off x="233916" y="1244010"/>
            <a:ext cx="82827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#include&lt;iostream&gt;//input output header file header file is the address of functions</a:t>
            </a:r>
          </a:p>
          <a:p>
            <a:r>
              <a:rPr lang="en-IN" sz="1800" dirty="0"/>
              <a:t>using namespace std;</a:t>
            </a:r>
          </a:p>
          <a:p>
            <a:r>
              <a:rPr lang="en-IN" sz="1800" dirty="0"/>
              <a:t>int main(){// this is the main function inside which main code come's this function is initiated automatically </a:t>
            </a:r>
          </a:p>
          <a:p>
            <a:r>
              <a:rPr lang="en-IN" sz="1800" dirty="0" err="1"/>
              <a:t>cout</a:t>
            </a:r>
            <a:r>
              <a:rPr lang="en-IN" sz="1800" dirty="0"/>
              <a:t>&lt;&lt;"Enter you age\n";//used to show output on the screen</a:t>
            </a:r>
          </a:p>
          <a:p>
            <a:r>
              <a:rPr lang="en-IN" sz="1800" dirty="0"/>
              <a:t>int n;</a:t>
            </a:r>
          </a:p>
          <a:p>
            <a:r>
              <a:rPr lang="en-IN" sz="1800" dirty="0" err="1"/>
              <a:t>cin</a:t>
            </a:r>
            <a:r>
              <a:rPr lang="en-IN" sz="1800" dirty="0"/>
              <a:t>&gt;&gt;n;// </a:t>
            </a:r>
            <a:r>
              <a:rPr lang="en-IN" sz="1800" dirty="0" err="1"/>
              <a:t>cin</a:t>
            </a:r>
            <a:r>
              <a:rPr lang="en-IN" sz="1800" dirty="0"/>
              <a:t> is used to take input and save the input value to a variable </a:t>
            </a:r>
          </a:p>
          <a:p>
            <a:r>
              <a:rPr lang="en-IN" sz="1800" dirty="0" err="1"/>
              <a:t>cout</a:t>
            </a:r>
            <a:r>
              <a:rPr lang="en-IN" sz="1800" dirty="0"/>
              <a:t>&lt;&lt;n;</a:t>
            </a:r>
          </a:p>
          <a:p>
            <a:r>
              <a:rPr lang="en-IN" sz="18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1324</Words>
  <Application>Microsoft Macintosh PowerPoint</Application>
  <PresentationFormat>On-screen Show (16:9)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Dosis</vt:lpstr>
      <vt:lpstr>Calibri</vt:lpstr>
      <vt:lpstr>Arial</vt:lpstr>
      <vt:lpstr>Roboto</vt:lpstr>
      <vt:lpstr>Consolas</vt:lpstr>
      <vt:lpstr>Cambria</vt:lpstr>
      <vt:lpstr>William template</vt:lpstr>
      <vt:lpstr>COGNITION</vt:lpstr>
      <vt:lpstr>BASIC C++ Program </vt:lpstr>
      <vt:lpstr>First c++ program</vt:lpstr>
      <vt:lpstr>PowerPoint Presentation</vt:lpstr>
      <vt:lpstr>PowerPoint Presentation</vt:lpstr>
      <vt:lpstr>Header file </vt:lpstr>
      <vt:lpstr>SYNTAX :</vt:lpstr>
      <vt:lpstr>EXAMPLE OF DIFFERENT HEADERFILE IN C++</vt:lpstr>
      <vt:lpstr>OUTPUT AND INPUT FUNCTION IN C++</vt:lpstr>
      <vt:lpstr>C++ Comments </vt:lpstr>
      <vt:lpstr>MULTI -LINE COMMENTS </vt:lpstr>
      <vt:lpstr>PowerPoint Presentation</vt:lpstr>
      <vt:lpstr>Data types </vt:lpstr>
      <vt:lpstr>Arithmetic Operators in C: </vt:lpstr>
      <vt:lpstr>Relational operators in C: </vt:lpstr>
      <vt:lpstr>Logical operators in C: </vt:lpstr>
      <vt:lpstr>If Statement:</vt:lpstr>
      <vt:lpstr>If else:</vt:lpstr>
      <vt:lpstr>Nested if: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COGNITION</dc:title>
  <dc:creator>Rishabh dhangar</dc:creator>
  <cp:lastModifiedBy>Microsoft Office User</cp:lastModifiedBy>
  <cp:revision>2</cp:revision>
  <dcterms:modified xsi:type="dcterms:W3CDTF">2022-06-07T06:12:06Z</dcterms:modified>
</cp:coreProperties>
</file>