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diagrams/data1.xml" ContentType="application/vnd.openxmlformats-officedocument.drawingml.diagramData+xml"/>
  <Override PartName="/ppt/diagrams/data2.xml" ContentType="application/vnd.openxmlformats-officedocument.drawingml.diagramData+xml"/>
  <Override PartName="/ppt/diagrams/data3.xml" ContentType="application/vnd.openxmlformats-officedocument.drawingml.diagramData+xml"/>
  <Override PartName="/ppt/diagrams/data4.xml" ContentType="application/vnd.openxmlformats-officedocument.drawingml.diagramData+xml"/>
  <Override PartName="/ppt/diagrams/data5.xml" ContentType="application/vnd.openxmlformats-officedocument.drawingml.diagramData+xml"/>
  <Override PartName="/ppt/diagrams/data6.xml" ContentType="application/vnd.openxmlformats-officedocument.drawingml.diagramData+xml"/>
  <Override PartName="/ppt/diagrams/data7.xml" ContentType="application/vnd.openxmlformats-officedocument.drawingml.diagramData+xml"/>
  <Override PartName="/ppt/diagrams/data8.xml" ContentType="application/vnd.openxmlformats-officedocument.drawingml.diagramData+xml"/>
  <Override PartName="/ppt/diagrams/data9.xml" ContentType="application/vnd.openxmlformats-officedocument.drawingml.diagramData+xml"/>
  <Override PartName="/ppt/diagrams/data10.xml" ContentType="application/vnd.openxmlformats-officedocument.drawingml.diagramData+xml"/>
  <Override PartName="/ppt/slideMasters/slideMaster1.xml" ContentType="application/vnd.openxmlformats-officedocument.presentationml.slideMaster+xml"/>
  <Override PartName="/ppt/slideLayouts/slideLayout11.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quickStyle9.xml" ContentType="application/vnd.openxmlformats-officedocument.drawingml.diagramStyle+xml"/>
  <Override PartName="/ppt/diagrams/drawing9.xml" ContentType="application/vnd.ms-office.drawingml.diagramDrawing+xml"/>
  <Override PartName="/ppt/diagrams/layout10.xml" ContentType="application/vnd.openxmlformats-officedocument.drawingml.diagramLayout+xml"/>
  <Override PartName="/ppt/diagrams/quickStyle10.xml" ContentType="application/vnd.openxmlformats-officedocument.drawingml.diagramStyle+xml"/>
  <Override PartName="/ppt/diagrams/colors9.xml" ContentType="application/vnd.openxmlformats-officedocument.drawingml.diagramColors+xml"/>
  <Override PartName="/ppt/diagrams/colors10.xml" ContentType="application/vnd.openxmlformats-officedocument.drawingml.diagramColors+xml"/>
  <Override PartName="/ppt/diagrams/drawing10.xml" ContentType="application/vnd.ms-office.drawingml.diagramDrawing+xml"/>
  <Override PartName="/ppt/diagrams/layout9.xml" ContentType="application/vnd.openxmlformats-officedocument.drawingml.diagramLayout+xml"/>
  <Override PartName="/ppt/theme/theme1.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08" r:id="rId2"/>
    <p:sldId id="409" r:id="rId3"/>
    <p:sldId id="311" r:id="rId4"/>
    <p:sldId id="410" r:id="rId5"/>
    <p:sldId id="411" r:id="rId6"/>
    <p:sldId id="412" r:id="rId7"/>
    <p:sldId id="413" r:id="rId8"/>
    <p:sldId id="312" r:id="rId9"/>
    <p:sldId id="313" r:id="rId10"/>
    <p:sldId id="309" r:id="rId11"/>
    <p:sldId id="310" r:id="rId12"/>
    <p:sldId id="314" r:id="rId13"/>
    <p:sldId id="315" r:id="rId14"/>
    <p:sldId id="317" r:id="rId15"/>
    <p:sldId id="297" r:id="rId16"/>
    <p:sldId id="296" r:id="rId17"/>
    <p:sldId id="316" r:id="rId18"/>
    <p:sldId id="318" r:id="rId19"/>
    <p:sldId id="319" r:id="rId20"/>
    <p:sldId id="320" r:id="rId21"/>
    <p:sldId id="321" r:id="rId22"/>
    <p:sldId id="322" r:id="rId23"/>
    <p:sldId id="323" r:id="rId24"/>
    <p:sldId id="324" r:id="rId25"/>
    <p:sldId id="325" r:id="rId26"/>
    <p:sldId id="326" r:id="rId27"/>
    <p:sldId id="264" r:id="rId28"/>
    <p:sldId id="328" r:id="rId29"/>
    <p:sldId id="329" r:id="rId30"/>
    <p:sldId id="330" r:id="rId31"/>
    <p:sldId id="331" r:id="rId32"/>
    <p:sldId id="332" r:id="rId33"/>
    <p:sldId id="333" r:id="rId34"/>
    <p:sldId id="399" r:id="rId35"/>
    <p:sldId id="400" r:id="rId36"/>
    <p:sldId id="334" r:id="rId37"/>
    <p:sldId id="414" r:id="rId38"/>
    <p:sldId id="415" r:id="rId39"/>
    <p:sldId id="335" r:id="rId40"/>
    <p:sldId id="336" r:id="rId41"/>
    <p:sldId id="396" r:id="rId42"/>
    <p:sldId id="397" r:id="rId43"/>
    <p:sldId id="398" r:id="rId44"/>
    <p:sldId id="337" r:id="rId45"/>
    <p:sldId id="338" r:id="rId46"/>
    <p:sldId id="416" r:id="rId47"/>
    <p:sldId id="339" r:id="rId48"/>
    <p:sldId id="340" r:id="rId49"/>
    <p:sldId id="341" r:id="rId50"/>
    <p:sldId id="342" r:id="rId51"/>
    <p:sldId id="401" r:id="rId52"/>
    <p:sldId id="402" r:id="rId53"/>
    <p:sldId id="281" r:id="rId54"/>
    <p:sldId id="258" r:id="rId55"/>
    <p:sldId id="295" r:id="rId56"/>
    <p:sldId id="405" r:id="rId57"/>
    <p:sldId id="406" r:id="rId58"/>
    <p:sldId id="283" r:id="rId59"/>
    <p:sldId id="285" r:id="rId60"/>
    <p:sldId id="284" r:id="rId61"/>
    <p:sldId id="343" r:id="rId62"/>
    <p:sldId id="403" r:id="rId63"/>
    <p:sldId id="286" r:id="rId64"/>
    <p:sldId id="407" r:id="rId65"/>
    <p:sldId id="287" r:id="rId66"/>
    <p:sldId id="408" r:id="rId67"/>
    <p:sldId id="289" r:id="rId68"/>
    <p:sldId id="259" r:id="rId69"/>
    <p:sldId id="260" r:id="rId70"/>
    <p:sldId id="261" r:id="rId71"/>
    <p:sldId id="344" r:id="rId72"/>
    <p:sldId id="288" r:id="rId73"/>
    <p:sldId id="290" r:id="rId74"/>
    <p:sldId id="345" r:id="rId75"/>
    <p:sldId id="291" r:id="rId76"/>
    <p:sldId id="292" r:id="rId77"/>
    <p:sldId id="346" r:id="rId78"/>
    <p:sldId id="347" r:id="rId79"/>
    <p:sldId id="404" r:id="rId80"/>
    <p:sldId id="419" r:id="rId81"/>
    <p:sldId id="294" r:id="rId82"/>
    <p:sldId id="353" r:id="rId83"/>
    <p:sldId id="354" r:id="rId84"/>
    <p:sldId id="349" r:id="rId85"/>
    <p:sldId id="350" r:id="rId86"/>
    <p:sldId id="351" r:id="rId87"/>
    <p:sldId id="352" r:id="rId88"/>
    <p:sldId id="357" r:id="rId89"/>
    <p:sldId id="417" r:id="rId90"/>
    <p:sldId id="418" r:id="rId91"/>
    <p:sldId id="358" r:id="rId92"/>
    <p:sldId id="359" r:id="rId93"/>
    <p:sldId id="355" r:id="rId94"/>
    <p:sldId id="293" r:id="rId95"/>
    <p:sldId id="360" r:id="rId96"/>
    <p:sldId id="361" r:id="rId97"/>
    <p:sldId id="362" r:id="rId98"/>
    <p:sldId id="363" r:id="rId99"/>
    <p:sldId id="364" r:id="rId100"/>
    <p:sldId id="365" r:id="rId101"/>
    <p:sldId id="366" r:id="rId102"/>
    <p:sldId id="367" r:id="rId103"/>
    <p:sldId id="368" r:id="rId104"/>
    <p:sldId id="369" r:id="rId105"/>
    <p:sldId id="370" r:id="rId106"/>
    <p:sldId id="371" r:id="rId107"/>
    <p:sldId id="372" r:id="rId108"/>
    <p:sldId id="373" r:id="rId109"/>
    <p:sldId id="374" r:id="rId110"/>
    <p:sldId id="375" r:id="rId111"/>
    <p:sldId id="376" r:id="rId112"/>
    <p:sldId id="377" r:id="rId113"/>
    <p:sldId id="378" r:id="rId114"/>
    <p:sldId id="379" r:id="rId115"/>
    <p:sldId id="380" r:id="rId116"/>
    <p:sldId id="381" r:id="rId117"/>
    <p:sldId id="382" r:id="rId118"/>
    <p:sldId id="383" r:id="rId119"/>
    <p:sldId id="384" r:id="rId120"/>
    <p:sldId id="385" r:id="rId121"/>
    <p:sldId id="386" r:id="rId122"/>
    <p:sldId id="387" r:id="rId123"/>
    <p:sldId id="388" r:id="rId124"/>
    <p:sldId id="389" r:id="rId125"/>
    <p:sldId id="390" r:id="rId126"/>
    <p:sldId id="391" r:id="rId127"/>
    <p:sldId id="392" r:id="rId128"/>
    <p:sldId id="393" r:id="rId129"/>
    <p:sldId id="395" r:id="rId130"/>
    <p:sldId id="394" r:id="rId1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1536" y="7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customXml" Target="../customXml/item3.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theme" Target="theme/theme1.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tableStyles" Target="tableStyle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customXml" Target="../customXml/item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customXml" Target="../customXml/item2.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presProps" Target="presProp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8CCB221-E974-4519-AE38-01947A3169EE}"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IN"/>
        </a:p>
      </dgm:t>
    </dgm:pt>
    <dgm:pt modelId="{DE6EA040-E986-42E4-BCF6-697005528CA1}">
      <dgm:prSet/>
      <dgm:spPr/>
      <dgm:t>
        <a:bodyPr/>
        <a:lstStyle/>
        <a:p>
          <a:pPr rtl="0"/>
          <a:r>
            <a:rPr lang="en-IN"/>
            <a:t>“A measure of central tendency is a typical value around which other figures congregate.”</a:t>
          </a:r>
        </a:p>
      </dgm:t>
    </dgm:pt>
    <dgm:pt modelId="{857F56C3-330D-4F80-9BA4-CC7C7510F58F}" type="parTrans" cxnId="{FD9A5624-82C2-4965-97DA-99F20043CAD3}">
      <dgm:prSet/>
      <dgm:spPr/>
      <dgm:t>
        <a:bodyPr/>
        <a:lstStyle/>
        <a:p>
          <a:endParaRPr lang="en-IN"/>
        </a:p>
      </dgm:t>
    </dgm:pt>
    <dgm:pt modelId="{E5450CDC-0E4A-42AA-9C66-44B08D2EC543}" type="sibTrans" cxnId="{FD9A5624-82C2-4965-97DA-99F20043CAD3}">
      <dgm:prSet/>
      <dgm:spPr/>
      <dgm:t>
        <a:bodyPr/>
        <a:lstStyle/>
        <a:p>
          <a:endParaRPr lang="en-IN"/>
        </a:p>
      </dgm:t>
    </dgm:pt>
    <dgm:pt modelId="{EE363CBE-B8D4-4202-BE28-8D63E89698C2}">
      <dgm:prSet/>
      <dgm:spPr/>
      <dgm:t>
        <a:bodyPr/>
        <a:lstStyle/>
        <a:p>
          <a:pPr rtl="0"/>
          <a:r>
            <a:rPr lang="en-IN"/>
            <a:t>“An average stands for the whole group of which it forms a part yet represents the whole.” </a:t>
          </a:r>
        </a:p>
      </dgm:t>
    </dgm:pt>
    <dgm:pt modelId="{13C8D733-30A7-48BD-A929-172386E2D9C0}" type="parTrans" cxnId="{58ADB47B-E866-4EC6-AFD8-A03911A9CE2B}">
      <dgm:prSet/>
      <dgm:spPr/>
      <dgm:t>
        <a:bodyPr/>
        <a:lstStyle/>
        <a:p>
          <a:endParaRPr lang="en-IN"/>
        </a:p>
      </dgm:t>
    </dgm:pt>
    <dgm:pt modelId="{8BD75662-BC8D-4DC0-B64A-5E2FE7805F57}" type="sibTrans" cxnId="{58ADB47B-E866-4EC6-AFD8-A03911A9CE2B}">
      <dgm:prSet/>
      <dgm:spPr/>
      <dgm:t>
        <a:bodyPr/>
        <a:lstStyle/>
        <a:p>
          <a:endParaRPr lang="en-IN"/>
        </a:p>
      </dgm:t>
    </dgm:pt>
    <dgm:pt modelId="{88ED877F-F8C9-4523-80B9-E9B6DF74A03A}" type="pres">
      <dgm:prSet presAssocID="{68CCB221-E974-4519-AE38-01947A3169EE}" presName="Name0" presStyleCnt="0">
        <dgm:presLayoutVars>
          <dgm:dir/>
          <dgm:animLvl val="lvl"/>
          <dgm:resizeHandles val="exact"/>
        </dgm:presLayoutVars>
      </dgm:prSet>
      <dgm:spPr/>
    </dgm:pt>
    <dgm:pt modelId="{6537FA93-57AF-48DE-9070-6A97E7202C0B}" type="pres">
      <dgm:prSet presAssocID="{DE6EA040-E986-42E4-BCF6-697005528CA1}" presName="linNode" presStyleCnt="0"/>
      <dgm:spPr/>
    </dgm:pt>
    <dgm:pt modelId="{BF4569F6-59C6-476B-8265-72A025260CAB}" type="pres">
      <dgm:prSet presAssocID="{DE6EA040-E986-42E4-BCF6-697005528CA1}" presName="parentText" presStyleLbl="node1" presStyleIdx="0" presStyleCnt="2">
        <dgm:presLayoutVars>
          <dgm:chMax val="1"/>
          <dgm:bulletEnabled val="1"/>
        </dgm:presLayoutVars>
      </dgm:prSet>
      <dgm:spPr/>
    </dgm:pt>
    <dgm:pt modelId="{A10285E3-F1D5-4326-AB80-F754A4DE7169}" type="pres">
      <dgm:prSet presAssocID="{E5450CDC-0E4A-42AA-9C66-44B08D2EC543}" presName="sp" presStyleCnt="0"/>
      <dgm:spPr/>
    </dgm:pt>
    <dgm:pt modelId="{14E6D370-E871-43D1-ABEA-6B45BE345D07}" type="pres">
      <dgm:prSet presAssocID="{EE363CBE-B8D4-4202-BE28-8D63E89698C2}" presName="linNode" presStyleCnt="0"/>
      <dgm:spPr/>
    </dgm:pt>
    <dgm:pt modelId="{0B775421-0056-4FD7-BDA6-9708314ED1BA}" type="pres">
      <dgm:prSet presAssocID="{EE363CBE-B8D4-4202-BE28-8D63E89698C2}" presName="parentText" presStyleLbl="node1" presStyleIdx="1" presStyleCnt="2">
        <dgm:presLayoutVars>
          <dgm:chMax val="1"/>
          <dgm:bulletEnabled val="1"/>
        </dgm:presLayoutVars>
      </dgm:prSet>
      <dgm:spPr/>
    </dgm:pt>
  </dgm:ptLst>
  <dgm:cxnLst>
    <dgm:cxn modelId="{05BB1207-32EA-4CC2-8335-4B2AF4629B80}" type="presOf" srcId="{DE6EA040-E986-42E4-BCF6-697005528CA1}" destId="{BF4569F6-59C6-476B-8265-72A025260CAB}" srcOrd="0" destOrd="0" presId="urn:microsoft.com/office/officeart/2005/8/layout/vList5"/>
    <dgm:cxn modelId="{FD9A5624-82C2-4965-97DA-99F20043CAD3}" srcId="{68CCB221-E974-4519-AE38-01947A3169EE}" destId="{DE6EA040-E986-42E4-BCF6-697005528CA1}" srcOrd="0" destOrd="0" parTransId="{857F56C3-330D-4F80-9BA4-CC7C7510F58F}" sibTransId="{E5450CDC-0E4A-42AA-9C66-44B08D2EC543}"/>
    <dgm:cxn modelId="{58ADB47B-E866-4EC6-AFD8-A03911A9CE2B}" srcId="{68CCB221-E974-4519-AE38-01947A3169EE}" destId="{EE363CBE-B8D4-4202-BE28-8D63E89698C2}" srcOrd="1" destOrd="0" parTransId="{13C8D733-30A7-48BD-A929-172386E2D9C0}" sibTransId="{8BD75662-BC8D-4DC0-B64A-5E2FE7805F57}"/>
    <dgm:cxn modelId="{CDEF758B-ABE4-4BBB-BD3B-6BF149686B54}" type="presOf" srcId="{68CCB221-E974-4519-AE38-01947A3169EE}" destId="{88ED877F-F8C9-4523-80B9-E9B6DF74A03A}" srcOrd="0" destOrd="0" presId="urn:microsoft.com/office/officeart/2005/8/layout/vList5"/>
    <dgm:cxn modelId="{73886CE2-79BB-474C-BFDB-9B880013A1C8}" type="presOf" srcId="{EE363CBE-B8D4-4202-BE28-8D63E89698C2}" destId="{0B775421-0056-4FD7-BDA6-9708314ED1BA}" srcOrd="0" destOrd="0" presId="urn:microsoft.com/office/officeart/2005/8/layout/vList5"/>
    <dgm:cxn modelId="{A906141D-C09D-4D14-B237-2EC769954EBE}" type="presParOf" srcId="{88ED877F-F8C9-4523-80B9-E9B6DF74A03A}" destId="{6537FA93-57AF-48DE-9070-6A97E7202C0B}" srcOrd="0" destOrd="0" presId="urn:microsoft.com/office/officeart/2005/8/layout/vList5"/>
    <dgm:cxn modelId="{32A779F3-14FC-4280-97DB-A2D804E3AE14}" type="presParOf" srcId="{6537FA93-57AF-48DE-9070-6A97E7202C0B}" destId="{BF4569F6-59C6-476B-8265-72A025260CAB}" srcOrd="0" destOrd="0" presId="urn:microsoft.com/office/officeart/2005/8/layout/vList5"/>
    <dgm:cxn modelId="{A31DCFDF-80C3-4F53-9AE1-5A01869B7BBF}" type="presParOf" srcId="{88ED877F-F8C9-4523-80B9-E9B6DF74A03A}" destId="{A10285E3-F1D5-4326-AB80-F754A4DE7169}" srcOrd="1" destOrd="0" presId="urn:microsoft.com/office/officeart/2005/8/layout/vList5"/>
    <dgm:cxn modelId="{94A2B27F-0E22-44A1-8326-8EE7EC0C1335}" type="presParOf" srcId="{88ED877F-F8C9-4523-80B9-E9B6DF74A03A}" destId="{14E6D370-E871-43D1-ABEA-6B45BE345D07}" srcOrd="2" destOrd="0" presId="urn:microsoft.com/office/officeart/2005/8/layout/vList5"/>
    <dgm:cxn modelId="{EDFE92BD-8396-4BF0-93EC-159D5DDCAEDF}" type="presParOf" srcId="{14E6D370-E871-43D1-ABEA-6B45BE345D07}" destId="{0B775421-0056-4FD7-BDA6-9708314ED1BA}" srcOrd="0"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F9FF6147-E73E-4F8E-A78B-5041FCF5A46A}"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IN"/>
        </a:p>
      </dgm:t>
    </dgm:pt>
    <dgm:pt modelId="{62E18B0A-0626-402E-8589-D55BB0694ED8}">
      <dgm:prSet/>
      <dgm:spPr/>
      <dgm:t>
        <a:bodyPr/>
        <a:lstStyle/>
        <a:p>
          <a:pPr rtl="0"/>
          <a:r>
            <a:rPr lang="en-IN" dirty="0"/>
            <a:t>Weighted Arithmetic mean  </a:t>
          </a:r>
        </a:p>
      </dgm:t>
    </dgm:pt>
    <dgm:pt modelId="{BB710531-F79E-4DD7-8BDA-64978363B788}" type="parTrans" cxnId="{35C092B1-1093-4D91-84C5-AFC4262FFDE1}">
      <dgm:prSet/>
      <dgm:spPr/>
      <dgm:t>
        <a:bodyPr/>
        <a:lstStyle/>
        <a:p>
          <a:endParaRPr lang="en-IN"/>
        </a:p>
      </dgm:t>
    </dgm:pt>
    <dgm:pt modelId="{BAB01B2D-6B40-40A0-9A89-BECAB5FCB6D0}" type="sibTrans" cxnId="{35C092B1-1093-4D91-84C5-AFC4262FFDE1}">
      <dgm:prSet/>
      <dgm:spPr/>
      <dgm:t>
        <a:bodyPr/>
        <a:lstStyle/>
        <a:p>
          <a:endParaRPr lang="en-IN"/>
        </a:p>
      </dgm:t>
    </dgm:pt>
    <dgm:pt modelId="{677BBEDF-2990-4C48-9586-023C6F652DB3}" type="pres">
      <dgm:prSet presAssocID="{F9FF6147-E73E-4F8E-A78B-5041FCF5A46A}" presName="linear" presStyleCnt="0">
        <dgm:presLayoutVars>
          <dgm:animLvl val="lvl"/>
          <dgm:resizeHandles val="exact"/>
        </dgm:presLayoutVars>
      </dgm:prSet>
      <dgm:spPr/>
    </dgm:pt>
    <dgm:pt modelId="{BCF5155D-5381-4120-9EC5-93C4C28255DE}" type="pres">
      <dgm:prSet presAssocID="{62E18B0A-0626-402E-8589-D55BB0694ED8}" presName="parentText" presStyleLbl="node1" presStyleIdx="0" presStyleCnt="1">
        <dgm:presLayoutVars>
          <dgm:chMax val="0"/>
          <dgm:bulletEnabled val="1"/>
        </dgm:presLayoutVars>
      </dgm:prSet>
      <dgm:spPr/>
    </dgm:pt>
  </dgm:ptLst>
  <dgm:cxnLst>
    <dgm:cxn modelId="{B89D7A00-E563-467E-BE50-88AADE8DAA99}" type="presOf" srcId="{62E18B0A-0626-402E-8589-D55BB0694ED8}" destId="{BCF5155D-5381-4120-9EC5-93C4C28255DE}" srcOrd="0" destOrd="0" presId="urn:microsoft.com/office/officeart/2005/8/layout/vList2"/>
    <dgm:cxn modelId="{35C092B1-1093-4D91-84C5-AFC4262FFDE1}" srcId="{F9FF6147-E73E-4F8E-A78B-5041FCF5A46A}" destId="{62E18B0A-0626-402E-8589-D55BB0694ED8}" srcOrd="0" destOrd="0" parTransId="{BB710531-F79E-4DD7-8BDA-64978363B788}" sibTransId="{BAB01B2D-6B40-40A0-9A89-BECAB5FCB6D0}"/>
    <dgm:cxn modelId="{C47226BC-253C-46C7-8ACB-B952B6CF01AA}" type="presOf" srcId="{F9FF6147-E73E-4F8E-A78B-5041FCF5A46A}" destId="{677BBEDF-2990-4C48-9586-023C6F652DB3}" srcOrd="0" destOrd="0" presId="urn:microsoft.com/office/officeart/2005/8/layout/vList2"/>
    <dgm:cxn modelId="{D9B3BCD3-A687-43E2-BC2F-57B7BE1689E0}" type="presParOf" srcId="{677BBEDF-2990-4C48-9586-023C6F652DB3}" destId="{BCF5155D-5381-4120-9EC5-93C4C28255DE}"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7592FCB-35C6-4916-A236-2E82A640C1DF}"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IN"/>
        </a:p>
      </dgm:t>
    </dgm:pt>
    <dgm:pt modelId="{DAE70503-C392-429A-A955-C96F72A28928}">
      <dgm:prSet custT="1"/>
      <dgm:spPr/>
      <dgm:t>
        <a:bodyPr/>
        <a:lstStyle/>
        <a:p>
          <a:pPr rtl="0"/>
          <a:r>
            <a:rPr lang="en-IN" sz="4000" dirty="0"/>
            <a:t>Arithmetic Mean</a:t>
          </a:r>
        </a:p>
      </dgm:t>
    </dgm:pt>
    <dgm:pt modelId="{6B0A7B62-C41A-4B62-8F0E-AA741A29D4D7}" type="parTrans" cxnId="{C406820B-EB35-47DA-AB5A-B30C1DE5DEDF}">
      <dgm:prSet/>
      <dgm:spPr/>
      <dgm:t>
        <a:bodyPr/>
        <a:lstStyle/>
        <a:p>
          <a:endParaRPr lang="en-IN"/>
        </a:p>
      </dgm:t>
    </dgm:pt>
    <dgm:pt modelId="{FB457837-3173-4CD8-9493-0E0CDA87A7C8}" type="sibTrans" cxnId="{C406820B-EB35-47DA-AB5A-B30C1DE5DEDF}">
      <dgm:prSet/>
      <dgm:spPr/>
      <dgm:t>
        <a:bodyPr/>
        <a:lstStyle/>
        <a:p>
          <a:endParaRPr lang="en-IN"/>
        </a:p>
      </dgm:t>
    </dgm:pt>
    <dgm:pt modelId="{EF85A9FD-7CA0-433C-BEEC-3BB092C56F89}" type="pres">
      <dgm:prSet presAssocID="{57592FCB-35C6-4916-A236-2E82A640C1DF}" presName="linear" presStyleCnt="0">
        <dgm:presLayoutVars>
          <dgm:animLvl val="lvl"/>
          <dgm:resizeHandles val="exact"/>
        </dgm:presLayoutVars>
      </dgm:prSet>
      <dgm:spPr/>
    </dgm:pt>
    <dgm:pt modelId="{3FB542D8-8020-4DA9-9A9F-D4B45DD84CDC}" type="pres">
      <dgm:prSet presAssocID="{DAE70503-C392-429A-A955-C96F72A28928}" presName="parentText" presStyleLbl="node1" presStyleIdx="0" presStyleCnt="1">
        <dgm:presLayoutVars>
          <dgm:chMax val="0"/>
          <dgm:bulletEnabled val="1"/>
        </dgm:presLayoutVars>
      </dgm:prSet>
      <dgm:spPr/>
    </dgm:pt>
  </dgm:ptLst>
  <dgm:cxnLst>
    <dgm:cxn modelId="{C406820B-EB35-47DA-AB5A-B30C1DE5DEDF}" srcId="{57592FCB-35C6-4916-A236-2E82A640C1DF}" destId="{DAE70503-C392-429A-A955-C96F72A28928}" srcOrd="0" destOrd="0" parTransId="{6B0A7B62-C41A-4B62-8F0E-AA741A29D4D7}" sibTransId="{FB457837-3173-4CD8-9493-0E0CDA87A7C8}"/>
    <dgm:cxn modelId="{2CE2EE28-5600-4699-9A42-70CA9BA0129D}" type="presOf" srcId="{57592FCB-35C6-4916-A236-2E82A640C1DF}" destId="{EF85A9FD-7CA0-433C-BEEC-3BB092C56F89}" srcOrd="0" destOrd="0" presId="urn:microsoft.com/office/officeart/2005/8/layout/vList2"/>
    <dgm:cxn modelId="{8EE7CD33-52BC-4110-91AA-AE24A3D82125}" type="presOf" srcId="{DAE70503-C392-429A-A955-C96F72A28928}" destId="{3FB542D8-8020-4DA9-9A9F-D4B45DD84CDC}" srcOrd="0" destOrd="0" presId="urn:microsoft.com/office/officeart/2005/8/layout/vList2"/>
    <dgm:cxn modelId="{E98E7930-7530-4CA0-91AF-9DE664B86160}" type="presParOf" srcId="{EF85A9FD-7CA0-433C-BEEC-3BB092C56F89}" destId="{3FB542D8-8020-4DA9-9A9F-D4B45DD84CDC}"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023B462-FA4D-4853-A94D-74DFE974B874}"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F37BF5A3-A8A5-4ABD-A584-5EC8798BBDB8}">
      <dgm:prSet/>
      <dgm:spPr/>
      <dgm:t>
        <a:bodyPr/>
        <a:lstStyle/>
        <a:p>
          <a:pPr rtl="0"/>
          <a:r>
            <a:rPr lang="en-IN" dirty="0"/>
            <a:t>Arithmetic Mean-Step deviation method</a:t>
          </a:r>
        </a:p>
      </dgm:t>
    </dgm:pt>
    <dgm:pt modelId="{4974162A-9AAF-466F-A758-37CC849278F8}" type="parTrans" cxnId="{AD9893EF-713A-403A-895D-025B3B7CE607}">
      <dgm:prSet/>
      <dgm:spPr/>
      <dgm:t>
        <a:bodyPr/>
        <a:lstStyle/>
        <a:p>
          <a:endParaRPr lang="en-IN"/>
        </a:p>
      </dgm:t>
    </dgm:pt>
    <dgm:pt modelId="{2CEFB33B-68BE-4DC3-9A03-0DF427FB4954}" type="sibTrans" cxnId="{AD9893EF-713A-403A-895D-025B3B7CE607}">
      <dgm:prSet/>
      <dgm:spPr/>
      <dgm:t>
        <a:bodyPr/>
        <a:lstStyle/>
        <a:p>
          <a:endParaRPr lang="en-IN"/>
        </a:p>
      </dgm:t>
    </dgm:pt>
    <dgm:pt modelId="{F4B5B038-8058-40D4-893C-2D909DF1C5E8}" type="pres">
      <dgm:prSet presAssocID="{2023B462-FA4D-4853-A94D-74DFE974B874}" presName="linear" presStyleCnt="0">
        <dgm:presLayoutVars>
          <dgm:animLvl val="lvl"/>
          <dgm:resizeHandles val="exact"/>
        </dgm:presLayoutVars>
      </dgm:prSet>
      <dgm:spPr/>
    </dgm:pt>
    <dgm:pt modelId="{382054C9-9969-4039-A4E2-5A71331D9303}" type="pres">
      <dgm:prSet presAssocID="{F37BF5A3-A8A5-4ABD-A584-5EC8798BBDB8}" presName="parentText" presStyleLbl="node1" presStyleIdx="0" presStyleCnt="1">
        <dgm:presLayoutVars>
          <dgm:chMax val="0"/>
          <dgm:bulletEnabled val="1"/>
        </dgm:presLayoutVars>
      </dgm:prSet>
      <dgm:spPr/>
    </dgm:pt>
  </dgm:ptLst>
  <dgm:cxnLst>
    <dgm:cxn modelId="{A64FB23E-3B76-468A-8416-78CC0451060B}" type="presOf" srcId="{2023B462-FA4D-4853-A94D-74DFE974B874}" destId="{F4B5B038-8058-40D4-893C-2D909DF1C5E8}" srcOrd="0" destOrd="0" presId="urn:microsoft.com/office/officeart/2005/8/layout/vList2"/>
    <dgm:cxn modelId="{AD9893EF-713A-403A-895D-025B3B7CE607}" srcId="{2023B462-FA4D-4853-A94D-74DFE974B874}" destId="{F37BF5A3-A8A5-4ABD-A584-5EC8798BBDB8}" srcOrd="0" destOrd="0" parTransId="{4974162A-9AAF-466F-A758-37CC849278F8}" sibTransId="{2CEFB33B-68BE-4DC3-9A03-0DF427FB4954}"/>
    <dgm:cxn modelId="{A65AE2FD-4191-4212-8028-FB524BE619CB}" type="presOf" srcId="{F37BF5A3-A8A5-4ABD-A584-5EC8798BBDB8}" destId="{382054C9-9969-4039-A4E2-5A71331D9303}" srcOrd="0" destOrd="0" presId="urn:microsoft.com/office/officeart/2005/8/layout/vList2"/>
    <dgm:cxn modelId="{9D0CFCF2-BAA0-49AD-9E9F-D6CD6F8EADC3}" type="presParOf" srcId="{F4B5B038-8058-40D4-893C-2D909DF1C5E8}" destId="{382054C9-9969-4039-A4E2-5A71331D930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023B462-FA4D-4853-A94D-74DFE974B874}"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F37BF5A3-A8A5-4ABD-A584-5EC8798BBDB8}">
      <dgm:prSet custT="1"/>
      <dgm:spPr/>
      <dgm:t>
        <a:bodyPr/>
        <a:lstStyle/>
        <a:p>
          <a:pPr rtl="0"/>
          <a:r>
            <a:rPr lang="en-IN" sz="4000" dirty="0"/>
            <a:t>Arithmetic Mean-</a:t>
          </a:r>
        </a:p>
      </dgm:t>
    </dgm:pt>
    <dgm:pt modelId="{4974162A-9AAF-466F-A758-37CC849278F8}" type="parTrans" cxnId="{AD9893EF-713A-403A-895D-025B3B7CE607}">
      <dgm:prSet/>
      <dgm:spPr/>
      <dgm:t>
        <a:bodyPr/>
        <a:lstStyle/>
        <a:p>
          <a:endParaRPr lang="en-IN"/>
        </a:p>
      </dgm:t>
    </dgm:pt>
    <dgm:pt modelId="{2CEFB33B-68BE-4DC3-9A03-0DF427FB4954}" type="sibTrans" cxnId="{AD9893EF-713A-403A-895D-025B3B7CE607}">
      <dgm:prSet/>
      <dgm:spPr/>
      <dgm:t>
        <a:bodyPr/>
        <a:lstStyle/>
        <a:p>
          <a:endParaRPr lang="en-IN"/>
        </a:p>
      </dgm:t>
    </dgm:pt>
    <dgm:pt modelId="{F4B5B038-8058-40D4-893C-2D909DF1C5E8}" type="pres">
      <dgm:prSet presAssocID="{2023B462-FA4D-4853-A94D-74DFE974B874}" presName="linear" presStyleCnt="0">
        <dgm:presLayoutVars>
          <dgm:animLvl val="lvl"/>
          <dgm:resizeHandles val="exact"/>
        </dgm:presLayoutVars>
      </dgm:prSet>
      <dgm:spPr/>
    </dgm:pt>
    <dgm:pt modelId="{382054C9-9969-4039-A4E2-5A71331D9303}" type="pres">
      <dgm:prSet presAssocID="{F37BF5A3-A8A5-4ABD-A584-5EC8798BBDB8}" presName="parentText" presStyleLbl="node1" presStyleIdx="0" presStyleCnt="1">
        <dgm:presLayoutVars>
          <dgm:chMax val="0"/>
          <dgm:bulletEnabled val="1"/>
        </dgm:presLayoutVars>
      </dgm:prSet>
      <dgm:spPr/>
    </dgm:pt>
  </dgm:ptLst>
  <dgm:cxnLst>
    <dgm:cxn modelId="{28CAA24C-3274-4B91-BE06-2800A4187CDA}" type="presOf" srcId="{2023B462-FA4D-4853-A94D-74DFE974B874}" destId="{F4B5B038-8058-40D4-893C-2D909DF1C5E8}" srcOrd="0" destOrd="0" presId="urn:microsoft.com/office/officeart/2005/8/layout/vList2"/>
    <dgm:cxn modelId="{5B16FFC1-86BC-4DFB-9F11-DBC46018E535}" type="presOf" srcId="{F37BF5A3-A8A5-4ABD-A584-5EC8798BBDB8}" destId="{382054C9-9969-4039-A4E2-5A71331D9303}" srcOrd="0" destOrd="0" presId="urn:microsoft.com/office/officeart/2005/8/layout/vList2"/>
    <dgm:cxn modelId="{AD9893EF-713A-403A-895D-025B3B7CE607}" srcId="{2023B462-FA4D-4853-A94D-74DFE974B874}" destId="{F37BF5A3-A8A5-4ABD-A584-5EC8798BBDB8}" srcOrd="0" destOrd="0" parTransId="{4974162A-9AAF-466F-A758-37CC849278F8}" sibTransId="{2CEFB33B-68BE-4DC3-9A03-0DF427FB4954}"/>
    <dgm:cxn modelId="{8166281B-5A4C-44CF-AC78-0D326E8CAC59}" type="presParOf" srcId="{F4B5B038-8058-40D4-893C-2D909DF1C5E8}" destId="{382054C9-9969-4039-A4E2-5A71331D930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023B462-FA4D-4853-A94D-74DFE974B874}"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F37BF5A3-A8A5-4ABD-A584-5EC8798BBDB8}">
      <dgm:prSet custT="1"/>
      <dgm:spPr/>
      <dgm:t>
        <a:bodyPr/>
        <a:lstStyle/>
        <a:p>
          <a:pPr rtl="0"/>
          <a:r>
            <a:rPr lang="en-IN" sz="4000" dirty="0"/>
            <a:t>Arithmetic Mean- [Grouped data]</a:t>
          </a:r>
        </a:p>
      </dgm:t>
    </dgm:pt>
    <dgm:pt modelId="{4974162A-9AAF-466F-A758-37CC849278F8}" type="parTrans" cxnId="{AD9893EF-713A-403A-895D-025B3B7CE607}">
      <dgm:prSet/>
      <dgm:spPr/>
      <dgm:t>
        <a:bodyPr/>
        <a:lstStyle/>
        <a:p>
          <a:endParaRPr lang="en-IN"/>
        </a:p>
      </dgm:t>
    </dgm:pt>
    <dgm:pt modelId="{2CEFB33B-68BE-4DC3-9A03-0DF427FB4954}" type="sibTrans" cxnId="{AD9893EF-713A-403A-895D-025B3B7CE607}">
      <dgm:prSet/>
      <dgm:spPr/>
      <dgm:t>
        <a:bodyPr/>
        <a:lstStyle/>
        <a:p>
          <a:endParaRPr lang="en-IN"/>
        </a:p>
      </dgm:t>
    </dgm:pt>
    <dgm:pt modelId="{F4B5B038-8058-40D4-893C-2D909DF1C5E8}" type="pres">
      <dgm:prSet presAssocID="{2023B462-FA4D-4853-A94D-74DFE974B874}" presName="linear" presStyleCnt="0">
        <dgm:presLayoutVars>
          <dgm:animLvl val="lvl"/>
          <dgm:resizeHandles val="exact"/>
        </dgm:presLayoutVars>
      </dgm:prSet>
      <dgm:spPr/>
    </dgm:pt>
    <dgm:pt modelId="{382054C9-9969-4039-A4E2-5A71331D9303}" type="pres">
      <dgm:prSet presAssocID="{F37BF5A3-A8A5-4ABD-A584-5EC8798BBDB8}" presName="parentText" presStyleLbl="node1" presStyleIdx="0" presStyleCnt="1">
        <dgm:presLayoutVars>
          <dgm:chMax val="0"/>
          <dgm:bulletEnabled val="1"/>
        </dgm:presLayoutVars>
      </dgm:prSet>
      <dgm:spPr/>
    </dgm:pt>
  </dgm:ptLst>
  <dgm:cxnLst>
    <dgm:cxn modelId="{A9DB1611-4510-4AD8-A704-FA485C98F4BE}" type="presOf" srcId="{2023B462-FA4D-4853-A94D-74DFE974B874}" destId="{F4B5B038-8058-40D4-893C-2D909DF1C5E8}" srcOrd="0" destOrd="0" presId="urn:microsoft.com/office/officeart/2005/8/layout/vList2"/>
    <dgm:cxn modelId="{435FEC24-8C52-4BC6-9BE8-5E69AE348DE1}" type="presOf" srcId="{F37BF5A3-A8A5-4ABD-A584-5EC8798BBDB8}" destId="{382054C9-9969-4039-A4E2-5A71331D9303}" srcOrd="0" destOrd="0" presId="urn:microsoft.com/office/officeart/2005/8/layout/vList2"/>
    <dgm:cxn modelId="{AD9893EF-713A-403A-895D-025B3B7CE607}" srcId="{2023B462-FA4D-4853-A94D-74DFE974B874}" destId="{F37BF5A3-A8A5-4ABD-A584-5EC8798BBDB8}" srcOrd="0" destOrd="0" parTransId="{4974162A-9AAF-466F-A758-37CC849278F8}" sibTransId="{2CEFB33B-68BE-4DC3-9A03-0DF427FB4954}"/>
    <dgm:cxn modelId="{B4E1FF57-56B0-405F-8C1B-1AEB5178E027}" type="presParOf" srcId="{F4B5B038-8058-40D4-893C-2D909DF1C5E8}" destId="{382054C9-9969-4039-A4E2-5A71331D930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2023B462-FA4D-4853-A94D-74DFE974B874}"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F37BF5A3-A8A5-4ABD-A584-5EC8798BBDB8}">
      <dgm:prSet custT="1"/>
      <dgm:spPr/>
      <dgm:t>
        <a:bodyPr/>
        <a:lstStyle/>
        <a:p>
          <a:pPr rtl="0"/>
          <a:r>
            <a:rPr lang="en-IN" sz="4000" dirty="0"/>
            <a:t>Arithmetic Mean- [Grouped data]</a:t>
          </a:r>
        </a:p>
      </dgm:t>
    </dgm:pt>
    <dgm:pt modelId="{4974162A-9AAF-466F-A758-37CC849278F8}" type="parTrans" cxnId="{AD9893EF-713A-403A-895D-025B3B7CE607}">
      <dgm:prSet/>
      <dgm:spPr/>
      <dgm:t>
        <a:bodyPr/>
        <a:lstStyle/>
        <a:p>
          <a:endParaRPr lang="en-IN"/>
        </a:p>
      </dgm:t>
    </dgm:pt>
    <dgm:pt modelId="{2CEFB33B-68BE-4DC3-9A03-0DF427FB4954}" type="sibTrans" cxnId="{AD9893EF-713A-403A-895D-025B3B7CE607}">
      <dgm:prSet/>
      <dgm:spPr/>
      <dgm:t>
        <a:bodyPr/>
        <a:lstStyle/>
        <a:p>
          <a:endParaRPr lang="en-IN"/>
        </a:p>
      </dgm:t>
    </dgm:pt>
    <dgm:pt modelId="{F4B5B038-8058-40D4-893C-2D909DF1C5E8}" type="pres">
      <dgm:prSet presAssocID="{2023B462-FA4D-4853-A94D-74DFE974B874}" presName="linear" presStyleCnt="0">
        <dgm:presLayoutVars>
          <dgm:animLvl val="lvl"/>
          <dgm:resizeHandles val="exact"/>
        </dgm:presLayoutVars>
      </dgm:prSet>
      <dgm:spPr/>
    </dgm:pt>
    <dgm:pt modelId="{382054C9-9969-4039-A4E2-5A71331D9303}" type="pres">
      <dgm:prSet presAssocID="{F37BF5A3-A8A5-4ABD-A584-5EC8798BBDB8}" presName="parentText" presStyleLbl="node1" presStyleIdx="0" presStyleCnt="1">
        <dgm:presLayoutVars>
          <dgm:chMax val="0"/>
          <dgm:bulletEnabled val="1"/>
        </dgm:presLayoutVars>
      </dgm:prSet>
      <dgm:spPr/>
    </dgm:pt>
  </dgm:ptLst>
  <dgm:cxnLst>
    <dgm:cxn modelId="{8630CA1D-75C0-4A56-A43E-EBFE2AEF09C0}" type="presOf" srcId="{2023B462-FA4D-4853-A94D-74DFE974B874}" destId="{F4B5B038-8058-40D4-893C-2D909DF1C5E8}" srcOrd="0" destOrd="0" presId="urn:microsoft.com/office/officeart/2005/8/layout/vList2"/>
    <dgm:cxn modelId="{EF4DE260-55DD-4CD5-B7A2-6255EA36D92B}" type="presOf" srcId="{F37BF5A3-A8A5-4ABD-A584-5EC8798BBDB8}" destId="{382054C9-9969-4039-A4E2-5A71331D9303}" srcOrd="0" destOrd="0" presId="urn:microsoft.com/office/officeart/2005/8/layout/vList2"/>
    <dgm:cxn modelId="{AD9893EF-713A-403A-895D-025B3B7CE607}" srcId="{2023B462-FA4D-4853-A94D-74DFE974B874}" destId="{F37BF5A3-A8A5-4ABD-A584-5EC8798BBDB8}" srcOrd="0" destOrd="0" parTransId="{4974162A-9AAF-466F-A758-37CC849278F8}" sibTransId="{2CEFB33B-68BE-4DC3-9A03-0DF427FB4954}"/>
    <dgm:cxn modelId="{671F9FBD-1752-41A4-A8B3-FD4604E6C152}" type="presParOf" srcId="{F4B5B038-8058-40D4-893C-2D909DF1C5E8}" destId="{382054C9-9969-4039-A4E2-5A71331D930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F9FF6147-E73E-4F8E-A78B-5041FCF5A46A}"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IN"/>
        </a:p>
      </dgm:t>
    </dgm:pt>
    <dgm:pt modelId="{62E18B0A-0626-402E-8589-D55BB0694ED8}">
      <dgm:prSet/>
      <dgm:spPr/>
      <dgm:t>
        <a:bodyPr/>
        <a:lstStyle/>
        <a:p>
          <a:pPr rtl="0"/>
          <a:r>
            <a:rPr lang="en-IN" dirty="0"/>
            <a:t>Weighted Arithmetic mean  </a:t>
          </a:r>
        </a:p>
      </dgm:t>
    </dgm:pt>
    <dgm:pt modelId="{BB710531-F79E-4DD7-8BDA-64978363B788}" type="parTrans" cxnId="{35C092B1-1093-4D91-84C5-AFC4262FFDE1}">
      <dgm:prSet/>
      <dgm:spPr/>
      <dgm:t>
        <a:bodyPr/>
        <a:lstStyle/>
        <a:p>
          <a:endParaRPr lang="en-IN"/>
        </a:p>
      </dgm:t>
    </dgm:pt>
    <dgm:pt modelId="{BAB01B2D-6B40-40A0-9A89-BECAB5FCB6D0}" type="sibTrans" cxnId="{35C092B1-1093-4D91-84C5-AFC4262FFDE1}">
      <dgm:prSet/>
      <dgm:spPr/>
      <dgm:t>
        <a:bodyPr/>
        <a:lstStyle/>
        <a:p>
          <a:endParaRPr lang="en-IN"/>
        </a:p>
      </dgm:t>
    </dgm:pt>
    <dgm:pt modelId="{677BBEDF-2990-4C48-9586-023C6F652DB3}" type="pres">
      <dgm:prSet presAssocID="{F9FF6147-E73E-4F8E-A78B-5041FCF5A46A}" presName="linear" presStyleCnt="0">
        <dgm:presLayoutVars>
          <dgm:animLvl val="lvl"/>
          <dgm:resizeHandles val="exact"/>
        </dgm:presLayoutVars>
      </dgm:prSet>
      <dgm:spPr/>
    </dgm:pt>
    <dgm:pt modelId="{BCF5155D-5381-4120-9EC5-93C4C28255DE}" type="pres">
      <dgm:prSet presAssocID="{62E18B0A-0626-402E-8589-D55BB0694ED8}" presName="parentText" presStyleLbl="node1" presStyleIdx="0" presStyleCnt="1">
        <dgm:presLayoutVars>
          <dgm:chMax val="0"/>
          <dgm:bulletEnabled val="1"/>
        </dgm:presLayoutVars>
      </dgm:prSet>
      <dgm:spPr/>
    </dgm:pt>
  </dgm:ptLst>
  <dgm:cxnLst>
    <dgm:cxn modelId="{D176408F-B322-43E4-B06B-2A18F611AFA3}" type="presOf" srcId="{62E18B0A-0626-402E-8589-D55BB0694ED8}" destId="{BCF5155D-5381-4120-9EC5-93C4C28255DE}" srcOrd="0" destOrd="0" presId="urn:microsoft.com/office/officeart/2005/8/layout/vList2"/>
    <dgm:cxn modelId="{D58CFD9B-4105-4306-841B-E4988F3FBE84}" type="presOf" srcId="{F9FF6147-E73E-4F8E-A78B-5041FCF5A46A}" destId="{677BBEDF-2990-4C48-9586-023C6F652DB3}" srcOrd="0" destOrd="0" presId="urn:microsoft.com/office/officeart/2005/8/layout/vList2"/>
    <dgm:cxn modelId="{35C092B1-1093-4D91-84C5-AFC4262FFDE1}" srcId="{F9FF6147-E73E-4F8E-A78B-5041FCF5A46A}" destId="{62E18B0A-0626-402E-8589-D55BB0694ED8}" srcOrd="0" destOrd="0" parTransId="{BB710531-F79E-4DD7-8BDA-64978363B788}" sibTransId="{BAB01B2D-6B40-40A0-9A89-BECAB5FCB6D0}"/>
    <dgm:cxn modelId="{A4C12A1B-7C4F-45A1-A835-5A03A87880B0}" type="presParOf" srcId="{677BBEDF-2990-4C48-9586-023C6F652DB3}" destId="{BCF5155D-5381-4120-9EC5-93C4C28255DE}"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F9FF6147-E73E-4F8E-A78B-5041FCF5A46A}"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IN"/>
        </a:p>
      </dgm:t>
    </dgm:pt>
    <dgm:pt modelId="{62E18B0A-0626-402E-8589-D55BB0694ED8}">
      <dgm:prSet/>
      <dgm:spPr/>
      <dgm:t>
        <a:bodyPr/>
        <a:lstStyle/>
        <a:p>
          <a:pPr rtl="0"/>
          <a:r>
            <a:rPr lang="en-IN" dirty="0"/>
            <a:t>Weighted Arithmetic mean  </a:t>
          </a:r>
        </a:p>
      </dgm:t>
    </dgm:pt>
    <dgm:pt modelId="{BB710531-F79E-4DD7-8BDA-64978363B788}" type="parTrans" cxnId="{35C092B1-1093-4D91-84C5-AFC4262FFDE1}">
      <dgm:prSet/>
      <dgm:spPr/>
      <dgm:t>
        <a:bodyPr/>
        <a:lstStyle/>
        <a:p>
          <a:endParaRPr lang="en-IN"/>
        </a:p>
      </dgm:t>
    </dgm:pt>
    <dgm:pt modelId="{BAB01B2D-6B40-40A0-9A89-BECAB5FCB6D0}" type="sibTrans" cxnId="{35C092B1-1093-4D91-84C5-AFC4262FFDE1}">
      <dgm:prSet/>
      <dgm:spPr/>
      <dgm:t>
        <a:bodyPr/>
        <a:lstStyle/>
        <a:p>
          <a:endParaRPr lang="en-IN"/>
        </a:p>
      </dgm:t>
    </dgm:pt>
    <dgm:pt modelId="{677BBEDF-2990-4C48-9586-023C6F652DB3}" type="pres">
      <dgm:prSet presAssocID="{F9FF6147-E73E-4F8E-A78B-5041FCF5A46A}" presName="linear" presStyleCnt="0">
        <dgm:presLayoutVars>
          <dgm:animLvl val="lvl"/>
          <dgm:resizeHandles val="exact"/>
        </dgm:presLayoutVars>
      </dgm:prSet>
      <dgm:spPr/>
    </dgm:pt>
    <dgm:pt modelId="{BCF5155D-5381-4120-9EC5-93C4C28255DE}" type="pres">
      <dgm:prSet presAssocID="{62E18B0A-0626-402E-8589-D55BB0694ED8}" presName="parentText" presStyleLbl="node1" presStyleIdx="0" presStyleCnt="1">
        <dgm:presLayoutVars>
          <dgm:chMax val="0"/>
          <dgm:bulletEnabled val="1"/>
        </dgm:presLayoutVars>
      </dgm:prSet>
      <dgm:spPr/>
    </dgm:pt>
  </dgm:ptLst>
  <dgm:cxnLst>
    <dgm:cxn modelId="{6A2CC78C-6202-4C73-B826-C046429FE8B9}" type="presOf" srcId="{F9FF6147-E73E-4F8E-A78B-5041FCF5A46A}" destId="{677BBEDF-2990-4C48-9586-023C6F652DB3}" srcOrd="0" destOrd="0" presId="urn:microsoft.com/office/officeart/2005/8/layout/vList2"/>
    <dgm:cxn modelId="{FC81B997-E44E-4761-A4C6-81FB7274A0FB}" type="presOf" srcId="{62E18B0A-0626-402E-8589-D55BB0694ED8}" destId="{BCF5155D-5381-4120-9EC5-93C4C28255DE}" srcOrd="0" destOrd="0" presId="urn:microsoft.com/office/officeart/2005/8/layout/vList2"/>
    <dgm:cxn modelId="{35C092B1-1093-4D91-84C5-AFC4262FFDE1}" srcId="{F9FF6147-E73E-4F8E-A78B-5041FCF5A46A}" destId="{62E18B0A-0626-402E-8589-D55BB0694ED8}" srcOrd="0" destOrd="0" parTransId="{BB710531-F79E-4DD7-8BDA-64978363B788}" sibTransId="{BAB01B2D-6B40-40A0-9A89-BECAB5FCB6D0}"/>
    <dgm:cxn modelId="{3A316170-026F-4B8D-8DB8-9BA12E81FBAC}" type="presParOf" srcId="{677BBEDF-2990-4C48-9586-023C6F652DB3}" destId="{BCF5155D-5381-4120-9EC5-93C4C28255DE}"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F9FF6147-E73E-4F8E-A78B-5041FCF5A46A}"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IN"/>
        </a:p>
      </dgm:t>
    </dgm:pt>
    <dgm:pt modelId="{62E18B0A-0626-402E-8589-D55BB0694ED8}">
      <dgm:prSet/>
      <dgm:spPr/>
      <dgm:t>
        <a:bodyPr/>
        <a:lstStyle/>
        <a:p>
          <a:pPr rtl="0"/>
          <a:r>
            <a:rPr lang="en-IN"/>
            <a:t>Weighted Arithmetic mean  </a:t>
          </a:r>
        </a:p>
      </dgm:t>
    </dgm:pt>
    <dgm:pt modelId="{BB710531-F79E-4DD7-8BDA-64978363B788}" type="parTrans" cxnId="{35C092B1-1093-4D91-84C5-AFC4262FFDE1}">
      <dgm:prSet/>
      <dgm:spPr/>
      <dgm:t>
        <a:bodyPr/>
        <a:lstStyle/>
        <a:p>
          <a:endParaRPr lang="en-IN"/>
        </a:p>
      </dgm:t>
    </dgm:pt>
    <dgm:pt modelId="{BAB01B2D-6B40-40A0-9A89-BECAB5FCB6D0}" type="sibTrans" cxnId="{35C092B1-1093-4D91-84C5-AFC4262FFDE1}">
      <dgm:prSet/>
      <dgm:spPr/>
      <dgm:t>
        <a:bodyPr/>
        <a:lstStyle/>
        <a:p>
          <a:endParaRPr lang="en-IN"/>
        </a:p>
      </dgm:t>
    </dgm:pt>
    <dgm:pt modelId="{677BBEDF-2990-4C48-9586-023C6F652DB3}" type="pres">
      <dgm:prSet presAssocID="{F9FF6147-E73E-4F8E-A78B-5041FCF5A46A}" presName="linear" presStyleCnt="0">
        <dgm:presLayoutVars>
          <dgm:animLvl val="lvl"/>
          <dgm:resizeHandles val="exact"/>
        </dgm:presLayoutVars>
      </dgm:prSet>
      <dgm:spPr/>
    </dgm:pt>
    <dgm:pt modelId="{BCF5155D-5381-4120-9EC5-93C4C28255DE}" type="pres">
      <dgm:prSet presAssocID="{62E18B0A-0626-402E-8589-D55BB0694ED8}" presName="parentText" presStyleLbl="node1" presStyleIdx="0" presStyleCnt="1">
        <dgm:presLayoutVars>
          <dgm:chMax val="0"/>
          <dgm:bulletEnabled val="1"/>
        </dgm:presLayoutVars>
      </dgm:prSet>
      <dgm:spPr/>
    </dgm:pt>
  </dgm:ptLst>
  <dgm:cxnLst>
    <dgm:cxn modelId="{46C5C110-9DE5-4449-93FB-4A4B59E5AAA0}" type="presOf" srcId="{62E18B0A-0626-402E-8589-D55BB0694ED8}" destId="{BCF5155D-5381-4120-9EC5-93C4C28255DE}" srcOrd="0" destOrd="0" presId="urn:microsoft.com/office/officeart/2005/8/layout/vList2"/>
    <dgm:cxn modelId="{D3518361-1DC1-4B03-AC60-4D4B948C0FD3}" type="presOf" srcId="{F9FF6147-E73E-4F8E-A78B-5041FCF5A46A}" destId="{677BBEDF-2990-4C48-9586-023C6F652DB3}" srcOrd="0" destOrd="0" presId="urn:microsoft.com/office/officeart/2005/8/layout/vList2"/>
    <dgm:cxn modelId="{35C092B1-1093-4D91-84C5-AFC4262FFDE1}" srcId="{F9FF6147-E73E-4F8E-A78B-5041FCF5A46A}" destId="{62E18B0A-0626-402E-8589-D55BB0694ED8}" srcOrd="0" destOrd="0" parTransId="{BB710531-F79E-4DD7-8BDA-64978363B788}" sibTransId="{BAB01B2D-6B40-40A0-9A89-BECAB5FCB6D0}"/>
    <dgm:cxn modelId="{56E687D5-8D98-4C63-87C9-B753F9EF2335}" type="presParOf" srcId="{677BBEDF-2990-4C48-9586-023C6F652DB3}" destId="{BCF5155D-5381-4120-9EC5-93C4C28255DE}"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4569F6-59C6-476B-8265-72A025260CAB}">
      <dsp:nvSpPr>
        <dsp:cNvPr id="0" name=""/>
        <dsp:cNvSpPr/>
      </dsp:nvSpPr>
      <dsp:spPr>
        <a:xfrm>
          <a:off x="2633471" y="55"/>
          <a:ext cx="2962656" cy="2207732"/>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rtl="0">
            <a:lnSpc>
              <a:spcPct val="90000"/>
            </a:lnSpc>
            <a:spcBef>
              <a:spcPct val="0"/>
            </a:spcBef>
            <a:spcAft>
              <a:spcPct val="35000"/>
            </a:spcAft>
            <a:buNone/>
          </a:pPr>
          <a:r>
            <a:rPr lang="en-IN" sz="2400" kern="1200"/>
            <a:t>“A measure of central tendency is a typical value around which other figures congregate.”</a:t>
          </a:r>
        </a:p>
      </dsp:txBody>
      <dsp:txXfrm>
        <a:off x="2741244" y="107828"/>
        <a:ext cx="2747110" cy="1992186"/>
      </dsp:txXfrm>
    </dsp:sp>
    <dsp:sp modelId="{0B775421-0056-4FD7-BDA6-9708314ED1BA}">
      <dsp:nvSpPr>
        <dsp:cNvPr id="0" name=""/>
        <dsp:cNvSpPr/>
      </dsp:nvSpPr>
      <dsp:spPr>
        <a:xfrm>
          <a:off x="2633471" y="2318174"/>
          <a:ext cx="2962656" cy="2207732"/>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rtl="0">
            <a:lnSpc>
              <a:spcPct val="90000"/>
            </a:lnSpc>
            <a:spcBef>
              <a:spcPct val="0"/>
            </a:spcBef>
            <a:spcAft>
              <a:spcPct val="35000"/>
            </a:spcAft>
            <a:buNone/>
          </a:pPr>
          <a:r>
            <a:rPr lang="en-IN" sz="2400" kern="1200"/>
            <a:t>“An average stands for the whole group of which it forms a part yet represents the whole.” </a:t>
          </a:r>
        </a:p>
      </dsp:txBody>
      <dsp:txXfrm>
        <a:off x="2741244" y="2425947"/>
        <a:ext cx="2747110" cy="1992186"/>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F5155D-5381-4120-9EC5-93C4C28255DE}">
      <dsp:nvSpPr>
        <dsp:cNvPr id="0" name=""/>
        <dsp:cNvSpPr/>
      </dsp:nvSpPr>
      <dsp:spPr>
        <a:xfrm>
          <a:off x="0" y="10690"/>
          <a:ext cx="8229600" cy="1031354"/>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830" tIns="163830" rIns="163830" bIns="163830" numCol="1" spcCol="1270" anchor="ctr" anchorCtr="0">
          <a:noAutofit/>
        </a:bodyPr>
        <a:lstStyle/>
        <a:p>
          <a:pPr marL="0" lvl="0" indent="0" algn="l" defTabSz="1911350" rtl="0">
            <a:lnSpc>
              <a:spcPct val="90000"/>
            </a:lnSpc>
            <a:spcBef>
              <a:spcPct val="0"/>
            </a:spcBef>
            <a:spcAft>
              <a:spcPct val="35000"/>
            </a:spcAft>
            <a:buNone/>
          </a:pPr>
          <a:r>
            <a:rPr lang="en-IN" sz="4300" kern="1200" dirty="0"/>
            <a:t>Weighted Arithmetic mean  </a:t>
          </a:r>
        </a:p>
      </dsp:txBody>
      <dsp:txXfrm>
        <a:off x="50347" y="61037"/>
        <a:ext cx="8128906" cy="93066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B542D8-8020-4DA9-9A9F-D4B45DD84CDC}">
      <dsp:nvSpPr>
        <dsp:cNvPr id="0" name=""/>
        <dsp:cNvSpPr/>
      </dsp:nvSpPr>
      <dsp:spPr>
        <a:xfrm>
          <a:off x="0" y="539"/>
          <a:ext cx="8229600" cy="11419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l" defTabSz="1778000" rtl="0">
            <a:lnSpc>
              <a:spcPct val="90000"/>
            </a:lnSpc>
            <a:spcBef>
              <a:spcPct val="0"/>
            </a:spcBef>
            <a:spcAft>
              <a:spcPct val="35000"/>
            </a:spcAft>
            <a:buNone/>
          </a:pPr>
          <a:r>
            <a:rPr lang="en-IN" sz="4000" kern="1200" dirty="0"/>
            <a:t>Arithmetic Mean</a:t>
          </a:r>
        </a:p>
      </dsp:txBody>
      <dsp:txXfrm>
        <a:off x="55744" y="56283"/>
        <a:ext cx="8118112" cy="103043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2054C9-9969-4039-A4E2-5A71331D9303}">
      <dsp:nvSpPr>
        <dsp:cNvPr id="0" name=""/>
        <dsp:cNvSpPr/>
      </dsp:nvSpPr>
      <dsp:spPr>
        <a:xfrm>
          <a:off x="0" y="82645"/>
          <a:ext cx="8229600" cy="88744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l" defTabSz="1644650" rtl="0">
            <a:lnSpc>
              <a:spcPct val="90000"/>
            </a:lnSpc>
            <a:spcBef>
              <a:spcPct val="0"/>
            </a:spcBef>
            <a:spcAft>
              <a:spcPct val="35000"/>
            </a:spcAft>
            <a:buNone/>
          </a:pPr>
          <a:r>
            <a:rPr lang="en-IN" sz="3700" kern="1200" dirty="0"/>
            <a:t>Arithmetic Mean-Step deviation method</a:t>
          </a:r>
        </a:p>
      </dsp:txBody>
      <dsp:txXfrm>
        <a:off x="43321" y="125966"/>
        <a:ext cx="8142958" cy="80080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2054C9-9969-4039-A4E2-5A71331D9303}">
      <dsp:nvSpPr>
        <dsp:cNvPr id="0" name=""/>
        <dsp:cNvSpPr/>
      </dsp:nvSpPr>
      <dsp:spPr>
        <a:xfrm>
          <a:off x="0" y="2208"/>
          <a:ext cx="8229600" cy="10483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l" defTabSz="1778000" rtl="0">
            <a:lnSpc>
              <a:spcPct val="90000"/>
            </a:lnSpc>
            <a:spcBef>
              <a:spcPct val="0"/>
            </a:spcBef>
            <a:spcAft>
              <a:spcPct val="35000"/>
            </a:spcAft>
            <a:buNone/>
          </a:pPr>
          <a:r>
            <a:rPr lang="en-IN" sz="4000" kern="1200" dirty="0"/>
            <a:t>Arithmetic Mean-</a:t>
          </a:r>
        </a:p>
      </dsp:txBody>
      <dsp:txXfrm>
        <a:off x="51175" y="53383"/>
        <a:ext cx="8127250" cy="94597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2054C9-9969-4039-A4E2-5A71331D9303}">
      <dsp:nvSpPr>
        <dsp:cNvPr id="0" name=""/>
        <dsp:cNvSpPr/>
      </dsp:nvSpPr>
      <dsp:spPr>
        <a:xfrm>
          <a:off x="0" y="2208"/>
          <a:ext cx="8229600" cy="10483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l" defTabSz="1778000" rtl="0">
            <a:lnSpc>
              <a:spcPct val="90000"/>
            </a:lnSpc>
            <a:spcBef>
              <a:spcPct val="0"/>
            </a:spcBef>
            <a:spcAft>
              <a:spcPct val="35000"/>
            </a:spcAft>
            <a:buNone/>
          </a:pPr>
          <a:r>
            <a:rPr lang="en-IN" sz="4000" kern="1200" dirty="0"/>
            <a:t>Arithmetic Mean- [Grouped data]</a:t>
          </a:r>
        </a:p>
      </dsp:txBody>
      <dsp:txXfrm>
        <a:off x="51175" y="53383"/>
        <a:ext cx="8127250" cy="94597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2054C9-9969-4039-A4E2-5A71331D9303}">
      <dsp:nvSpPr>
        <dsp:cNvPr id="0" name=""/>
        <dsp:cNvSpPr/>
      </dsp:nvSpPr>
      <dsp:spPr>
        <a:xfrm>
          <a:off x="0" y="2208"/>
          <a:ext cx="8229600" cy="10483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l" defTabSz="1778000" rtl="0">
            <a:lnSpc>
              <a:spcPct val="90000"/>
            </a:lnSpc>
            <a:spcBef>
              <a:spcPct val="0"/>
            </a:spcBef>
            <a:spcAft>
              <a:spcPct val="35000"/>
            </a:spcAft>
            <a:buNone/>
          </a:pPr>
          <a:r>
            <a:rPr lang="en-IN" sz="4000" kern="1200" dirty="0"/>
            <a:t>Arithmetic Mean- [Grouped data]</a:t>
          </a:r>
        </a:p>
      </dsp:txBody>
      <dsp:txXfrm>
        <a:off x="51175" y="53383"/>
        <a:ext cx="8127250" cy="94597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F5155D-5381-4120-9EC5-93C4C28255DE}">
      <dsp:nvSpPr>
        <dsp:cNvPr id="0" name=""/>
        <dsp:cNvSpPr/>
      </dsp:nvSpPr>
      <dsp:spPr>
        <a:xfrm>
          <a:off x="0" y="10690"/>
          <a:ext cx="8229600" cy="1031354"/>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830" tIns="163830" rIns="163830" bIns="163830" numCol="1" spcCol="1270" anchor="ctr" anchorCtr="0">
          <a:noAutofit/>
        </a:bodyPr>
        <a:lstStyle/>
        <a:p>
          <a:pPr marL="0" lvl="0" indent="0" algn="l" defTabSz="1911350" rtl="0">
            <a:lnSpc>
              <a:spcPct val="90000"/>
            </a:lnSpc>
            <a:spcBef>
              <a:spcPct val="0"/>
            </a:spcBef>
            <a:spcAft>
              <a:spcPct val="35000"/>
            </a:spcAft>
            <a:buNone/>
          </a:pPr>
          <a:r>
            <a:rPr lang="en-IN" sz="4300" kern="1200" dirty="0"/>
            <a:t>Weighted Arithmetic mean  </a:t>
          </a:r>
        </a:p>
      </dsp:txBody>
      <dsp:txXfrm>
        <a:off x="50347" y="61037"/>
        <a:ext cx="8128906" cy="93066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F5155D-5381-4120-9EC5-93C4C28255DE}">
      <dsp:nvSpPr>
        <dsp:cNvPr id="0" name=""/>
        <dsp:cNvSpPr/>
      </dsp:nvSpPr>
      <dsp:spPr>
        <a:xfrm>
          <a:off x="0" y="10690"/>
          <a:ext cx="8229600" cy="1031354"/>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830" tIns="163830" rIns="163830" bIns="163830" numCol="1" spcCol="1270" anchor="ctr" anchorCtr="0">
          <a:noAutofit/>
        </a:bodyPr>
        <a:lstStyle/>
        <a:p>
          <a:pPr marL="0" lvl="0" indent="0" algn="l" defTabSz="1911350" rtl="0">
            <a:lnSpc>
              <a:spcPct val="90000"/>
            </a:lnSpc>
            <a:spcBef>
              <a:spcPct val="0"/>
            </a:spcBef>
            <a:spcAft>
              <a:spcPct val="35000"/>
            </a:spcAft>
            <a:buNone/>
          </a:pPr>
          <a:r>
            <a:rPr lang="en-IN" sz="4300" kern="1200" dirty="0"/>
            <a:t>Weighted Arithmetic mean  </a:t>
          </a:r>
        </a:p>
      </dsp:txBody>
      <dsp:txXfrm>
        <a:off x="50347" y="61037"/>
        <a:ext cx="8128906" cy="93066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F5155D-5381-4120-9EC5-93C4C28255DE}">
      <dsp:nvSpPr>
        <dsp:cNvPr id="0" name=""/>
        <dsp:cNvSpPr/>
      </dsp:nvSpPr>
      <dsp:spPr>
        <a:xfrm>
          <a:off x="0" y="10690"/>
          <a:ext cx="8229600" cy="1031354"/>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830" tIns="163830" rIns="163830" bIns="163830" numCol="1" spcCol="1270" anchor="ctr" anchorCtr="0">
          <a:noAutofit/>
        </a:bodyPr>
        <a:lstStyle/>
        <a:p>
          <a:pPr marL="0" lvl="0" indent="0" algn="l" defTabSz="1911350" rtl="0">
            <a:lnSpc>
              <a:spcPct val="90000"/>
            </a:lnSpc>
            <a:spcBef>
              <a:spcPct val="0"/>
            </a:spcBef>
            <a:spcAft>
              <a:spcPct val="35000"/>
            </a:spcAft>
            <a:buNone/>
          </a:pPr>
          <a:r>
            <a:rPr lang="en-IN" sz="4300" kern="1200"/>
            <a:t>Weighted Arithmetic mean  </a:t>
          </a:r>
        </a:p>
      </dsp:txBody>
      <dsp:txXfrm>
        <a:off x="50347" y="61037"/>
        <a:ext cx="8128906" cy="930660"/>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DD88E3D4-8CBC-4457-BCFB-D1199085B8A0}" type="datetimeFigureOut">
              <a:rPr lang="en-IN" smtClean="0"/>
              <a:pPr/>
              <a:t>09-09-2020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1E7809-420C-478A-8BF2-63D62D8BC306}" type="slidenum">
              <a:rPr lang="en-IN" smtClean="0"/>
              <a:pPr/>
              <a:t>‹#›</a:t>
            </a:fld>
            <a:endParaRPr lang="en-IN"/>
          </a:p>
        </p:txBody>
      </p:sp>
    </p:spTree>
    <p:extLst>
      <p:ext uri="{BB962C8B-B14F-4D97-AF65-F5344CB8AC3E}">
        <p14:creationId xmlns:p14="http://schemas.microsoft.com/office/powerpoint/2010/main" val="10809123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DD88E3D4-8CBC-4457-BCFB-D1199085B8A0}" type="datetimeFigureOut">
              <a:rPr lang="en-IN" smtClean="0"/>
              <a:pPr/>
              <a:t>09-09-2020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1E7809-420C-478A-8BF2-63D62D8BC306}" type="slidenum">
              <a:rPr lang="en-IN" smtClean="0"/>
              <a:pPr/>
              <a:t>‹#›</a:t>
            </a:fld>
            <a:endParaRPr lang="en-IN"/>
          </a:p>
        </p:txBody>
      </p:sp>
    </p:spTree>
    <p:extLst>
      <p:ext uri="{BB962C8B-B14F-4D97-AF65-F5344CB8AC3E}">
        <p14:creationId xmlns:p14="http://schemas.microsoft.com/office/powerpoint/2010/main" val="34735990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DD88E3D4-8CBC-4457-BCFB-D1199085B8A0}" type="datetimeFigureOut">
              <a:rPr lang="en-IN" smtClean="0"/>
              <a:pPr/>
              <a:t>09-09-2020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1E7809-420C-478A-8BF2-63D62D8BC306}" type="slidenum">
              <a:rPr lang="en-IN" smtClean="0"/>
              <a:pPr/>
              <a:t>‹#›</a:t>
            </a:fld>
            <a:endParaRPr lang="en-IN"/>
          </a:p>
        </p:txBody>
      </p:sp>
    </p:spTree>
    <p:extLst>
      <p:ext uri="{BB962C8B-B14F-4D97-AF65-F5344CB8AC3E}">
        <p14:creationId xmlns:p14="http://schemas.microsoft.com/office/powerpoint/2010/main" val="5888004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DD88E3D4-8CBC-4457-BCFB-D1199085B8A0}" type="datetimeFigureOut">
              <a:rPr lang="en-IN" smtClean="0"/>
              <a:pPr/>
              <a:t>09-09-2020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1E7809-420C-478A-8BF2-63D62D8BC306}" type="slidenum">
              <a:rPr lang="en-IN" smtClean="0"/>
              <a:pPr/>
              <a:t>‹#›</a:t>
            </a:fld>
            <a:endParaRPr lang="en-IN"/>
          </a:p>
        </p:txBody>
      </p:sp>
    </p:spTree>
    <p:extLst>
      <p:ext uri="{BB962C8B-B14F-4D97-AF65-F5344CB8AC3E}">
        <p14:creationId xmlns:p14="http://schemas.microsoft.com/office/powerpoint/2010/main" val="39678243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D88E3D4-8CBC-4457-BCFB-D1199085B8A0}" type="datetimeFigureOut">
              <a:rPr lang="en-IN" smtClean="0"/>
              <a:pPr/>
              <a:t>09-09-2020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1E7809-420C-478A-8BF2-63D62D8BC306}" type="slidenum">
              <a:rPr lang="en-IN" smtClean="0"/>
              <a:pPr/>
              <a:t>‹#›</a:t>
            </a:fld>
            <a:endParaRPr lang="en-IN"/>
          </a:p>
        </p:txBody>
      </p:sp>
    </p:spTree>
    <p:extLst>
      <p:ext uri="{BB962C8B-B14F-4D97-AF65-F5344CB8AC3E}">
        <p14:creationId xmlns:p14="http://schemas.microsoft.com/office/powerpoint/2010/main" val="31659874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DD88E3D4-8CBC-4457-BCFB-D1199085B8A0}" type="datetimeFigureOut">
              <a:rPr lang="en-IN" smtClean="0"/>
              <a:pPr/>
              <a:t>09-09-2020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81E7809-420C-478A-8BF2-63D62D8BC306}" type="slidenum">
              <a:rPr lang="en-IN" smtClean="0"/>
              <a:pPr/>
              <a:t>‹#›</a:t>
            </a:fld>
            <a:endParaRPr lang="en-IN"/>
          </a:p>
        </p:txBody>
      </p:sp>
    </p:spTree>
    <p:extLst>
      <p:ext uri="{BB962C8B-B14F-4D97-AF65-F5344CB8AC3E}">
        <p14:creationId xmlns:p14="http://schemas.microsoft.com/office/powerpoint/2010/main" val="36631830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DD88E3D4-8CBC-4457-BCFB-D1199085B8A0}" type="datetimeFigureOut">
              <a:rPr lang="en-IN" smtClean="0"/>
              <a:pPr/>
              <a:t>09-09-2020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81E7809-420C-478A-8BF2-63D62D8BC306}" type="slidenum">
              <a:rPr lang="en-IN" smtClean="0"/>
              <a:pPr/>
              <a:t>‹#›</a:t>
            </a:fld>
            <a:endParaRPr lang="en-IN"/>
          </a:p>
        </p:txBody>
      </p:sp>
    </p:spTree>
    <p:extLst>
      <p:ext uri="{BB962C8B-B14F-4D97-AF65-F5344CB8AC3E}">
        <p14:creationId xmlns:p14="http://schemas.microsoft.com/office/powerpoint/2010/main" val="12839250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DD88E3D4-8CBC-4457-BCFB-D1199085B8A0}" type="datetimeFigureOut">
              <a:rPr lang="en-IN" smtClean="0"/>
              <a:pPr/>
              <a:t>09-09-2020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81E7809-420C-478A-8BF2-63D62D8BC306}" type="slidenum">
              <a:rPr lang="en-IN" smtClean="0"/>
              <a:pPr/>
              <a:t>‹#›</a:t>
            </a:fld>
            <a:endParaRPr lang="en-IN"/>
          </a:p>
        </p:txBody>
      </p:sp>
    </p:spTree>
    <p:extLst>
      <p:ext uri="{BB962C8B-B14F-4D97-AF65-F5344CB8AC3E}">
        <p14:creationId xmlns:p14="http://schemas.microsoft.com/office/powerpoint/2010/main" val="35457613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88E3D4-8CBC-4457-BCFB-D1199085B8A0}" type="datetimeFigureOut">
              <a:rPr lang="en-IN" smtClean="0"/>
              <a:pPr/>
              <a:t>09-09-2020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81E7809-420C-478A-8BF2-63D62D8BC306}" type="slidenum">
              <a:rPr lang="en-IN" smtClean="0"/>
              <a:pPr/>
              <a:t>‹#›</a:t>
            </a:fld>
            <a:endParaRPr lang="en-IN"/>
          </a:p>
        </p:txBody>
      </p:sp>
    </p:spTree>
    <p:extLst>
      <p:ext uri="{BB962C8B-B14F-4D97-AF65-F5344CB8AC3E}">
        <p14:creationId xmlns:p14="http://schemas.microsoft.com/office/powerpoint/2010/main" val="33590391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D88E3D4-8CBC-4457-BCFB-D1199085B8A0}" type="datetimeFigureOut">
              <a:rPr lang="en-IN" smtClean="0"/>
              <a:pPr/>
              <a:t>09-09-2020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81E7809-420C-478A-8BF2-63D62D8BC306}" type="slidenum">
              <a:rPr lang="en-IN" smtClean="0"/>
              <a:pPr/>
              <a:t>‹#›</a:t>
            </a:fld>
            <a:endParaRPr lang="en-IN"/>
          </a:p>
        </p:txBody>
      </p:sp>
    </p:spTree>
    <p:extLst>
      <p:ext uri="{BB962C8B-B14F-4D97-AF65-F5344CB8AC3E}">
        <p14:creationId xmlns:p14="http://schemas.microsoft.com/office/powerpoint/2010/main" val="5593859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D88E3D4-8CBC-4457-BCFB-D1199085B8A0}" type="datetimeFigureOut">
              <a:rPr lang="en-IN" smtClean="0"/>
              <a:pPr/>
              <a:t>09-09-2020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81E7809-420C-478A-8BF2-63D62D8BC306}" type="slidenum">
              <a:rPr lang="en-IN" smtClean="0"/>
              <a:pPr/>
              <a:t>‹#›</a:t>
            </a:fld>
            <a:endParaRPr lang="en-IN"/>
          </a:p>
        </p:txBody>
      </p:sp>
    </p:spTree>
    <p:extLst>
      <p:ext uri="{BB962C8B-B14F-4D97-AF65-F5344CB8AC3E}">
        <p14:creationId xmlns:p14="http://schemas.microsoft.com/office/powerpoint/2010/main" val="7281632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88E3D4-8CBC-4457-BCFB-D1199085B8A0}" type="datetimeFigureOut">
              <a:rPr lang="en-IN" smtClean="0"/>
              <a:pPr/>
              <a:t>09-09-2020</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1E7809-420C-478A-8BF2-63D62D8BC306}" type="slidenum">
              <a:rPr lang="en-IN" smtClean="0"/>
              <a:pPr/>
              <a:t>‹#›</a:t>
            </a:fld>
            <a:endParaRPr lang="en-IN"/>
          </a:p>
        </p:txBody>
      </p:sp>
    </p:spTree>
    <p:extLst>
      <p:ext uri="{BB962C8B-B14F-4D97-AF65-F5344CB8AC3E}">
        <p14:creationId xmlns:p14="http://schemas.microsoft.com/office/powerpoint/2010/main" val="23354411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2.xml"/><Relationship Id="rId4" Type="http://schemas.openxmlformats.org/officeDocument/2006/relationships/image" Target="../media/image68.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0.png"/><Relationship Id="rId1" Type="http://schemas.openxmlformats.org/officeDocument/2006/relationships/slideLayout" Target="../slideLayouts/slideLayout2.xml"/><Relationship Id="rId5" Type="http://schemas.openxmlformats.org/officeDocument/2006/relationships/image" Target="../media/image73.png"/><Relationship Id="rId4" Type="http://schemas.openxmlformats.org/officeDocument/2006/relationships/image" Target="../media/image72.png"/></Relationships>
</file>

<file path=ppt/slides/_rels/slide104.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6.png"/><Relationship Id="rId1" Type="http://schemas.openxmlformats.org/officeDocument/2006/relationships/slideLayout" Target="../slideLayouts/slideLayout2.xml"/><Relationship Id="rId4" Type="http://schemas.openxmlformats.org/officeDocument/2006/relationships/image" Target="../media/image78.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image" Target="../media/image81.png"/><Relationship Id="rId1" Type="http://schemas.openxmlformats.org/officeDocument/2006/relationships/slideLayout" Target="../slideLayouts/slideLayout2.xml"/><Relationship Id="rId4" Type="http://schemas.openxmlformats.org/officeDocument/2006/relationships/image" Target="../media/image83.png"/></Relationships>
</file>

<file path=ppt/slides/_rels/slide115.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image" Target="../media/image84.png"/><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image" Target="../media/image86.png"/><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image" Target="../media/image88.png"/><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image" Target="../media/image89.png"/><Relationship Id="rId1" Type="http://schemas.openxmlformats.org/officeDocument/2006/relationships/slideLayout" Target="../slideLayouts/slideLayout2.xml"/><Relationship Id="rId4" Type="http://schemas.openxmlformats.org/officeDocument/2006/relationships/image" Target="../media/image9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image" Target="../media/image92.png"/><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3" Type="http://schemas.openxmlformats.org/officeDocument/2006/relationships/image" Target="../media/image94.png"/><Relationship Id="rId2" Type="http://schemas.openxmlformats.org/officeDocument/2006/relationships/image" Target="../media/image93.png"/><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3" Type="http://schemas.openxmlformats.org/officeDocument/2006/relationships/image" Target="../media/image96.png"/><Relationship Id="rId2" Type="http://schemas.openxmlformats.org/officeDocument/2006/relationships/image" Target="../media/image95.png"/><Relationship Id="rId1" Type="http://schemas.openxmlformats.org/officeDocument/2006/relationships/slideLayout" Target="../slideLayouts/slideLayout2.xml"/><Relationship Id="rId4" Type="http://schemas.openxmlformats.org/officeDocument/2006/relationships/image" Target="../media/image97.png"/></Relationships>
</file>

<file path=ppt/slides/_rels/slide125.xml.rels><?xml version="1.0" encoding="UTF-8" standalone="yes"?>
<Relationships xmlns="http://schemas.openxmlformats.org/package/2006/relationships"><Relationship Id="rId3" Type="http://schemas.openxmlformats.org/officeDocument/2006/relationships/image" Target="../media/image99.png"/><Relationship Id="rId2" Type="http://schemas.openxmlformats.org/officeDocument/2006/relationships/image" Target="../media/image98.png"/><Relationship Id="rId1" Type="http://schemas.openxmlformats.org/officeDocument/2006/relationships/slideLayout" Target="../slideLayouts/slideLayout2.xml"/><Relationship Id="rId5" Type="http://schemas.openxmlformats.org/officeDocument/2006/relationships/image" Target="../media/image101.png"/><Relationship Id="rId4" Type="http://schemas.openxmlformats.org/officeDocument/2006/relationships/image" Target="../media/image100.png"/></Relationships>
</file>

<file path=ppt/slides/_rels/slide126.xml.rels><?xml version="1.0" encoding="UTF-8" standalone="yes"?>
<Relationships xmlns="http://schemas.openxmlformats.org/package/2006/relationships"><Relationship Id="rId3" Type="http://schemas.openxmlformats.org/officeDocument/2006/relationships/image" Target="../media/image103.png"/><Relationship Id="rId2" Type="http://schemas.openxmlformats.org/officeDocument/2006/relationships/image" Target="../media/image102.png"/><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image" Target="../media/image10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4.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diagramLayout" Target="../diagrams/layout2.xml"/><Relationship Id="rId7" Type="http://schemas.openxmlformats.org/officeDocument/2006/relationships/image" Target="../media/image22.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diagramLayout" Target="../diagrams/layout3.xml"/><Relationship Id="rId7" Type="http://schemas.openxmlformats.org/officeDocument/2006/relationships/image" Target="../media/image26.png"/><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 Id="rId9" Type="http://schemas.openxmlformats.org/officeDocument/2006/relationships/image" Target="../media/image28.png"/></Relationships>
</file>

<file path=ppt/slides/_rels/slide59.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diagramLayout" Target="../diagrams/layout4.xml"/><Relationship Id="rId7" Type="http://schemas.openxmlformats.org/officeDocument/2006/relationships/image" Target="../media/image29.png"/><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diagramLayout" Target="../diagrams/layout5.xml"/><Relationship Id="rId7" Type="http://schemas.openxmlformats.org/officeDocument/2006/relationships/image" Target="../media/image31.png"/><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61.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diagramLayout" Target="../diagrams/layout6.xml"/><Relationship Id="rId7" Type="http://schemas.openxmlformats.org/officeDocument/2006/relationships/image" Target="../media/image32.png"/><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10" Type="http://schemas.openxmlformats.org/officeDocument/2006/relationships/image" Target="../media/image35.png"/><Relationship Id="rId4" Type="http://schemas.openxmlformats.org/officeDocument/2006/relationships/diagramQuickStyle" Target="../diagrams/quickStyle6.xml"/><Relationship Id="rId9" Type="http://schemas.openxmlformats.org/officeDocument/2006/relationships/image" Target="../media/image34.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diagramLayout" Target="../diagrams/layout7.xml"/><Relationship Id="rId7" Type="http://schemas.openxmlformats.org/officeDocument/2006/relationships/image" Target="../media/image36.png"/><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64.xml.rels><?xml version="1.0" encoding="UTF-8" standalone="yes"?>
<Relationships xmlns="http://schemas.openxmlformats.org/package/2006/relationships"><Relationship Id="rId3" Type="http://schemas.openxmlformats.org/officeDocument/2006/relationships/diagramLayout" Target="../diagrams/layout8.xml"/><Relationship Id="rId7" Type="http://schemas.openxmlformats.org/officeDocument/2006/relationships/image" Target="../media/image37.png"/><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65.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diagramLayout" Target="../diagrams/layout9.xml"/><Relationship Id="rId7" Type="http://schemas.openxmlformats.org/officeDocument/2006/relationships/image" Target="../media/image38.png"/><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66.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6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75.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2.xml"/><Relationship Id="rId4" Type="http://schemas.openxmlformats.org/officeDocument/2006/relationships/image" Target="../media/image57.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Statistics</a:t>
            </a:r>
          </a:p>
        </p:txBody>
      </p:sp>
    </p:spTree>
    <p:extLst>
      <p:ext uri="{BB962C8B-B14F-4D97-AF65-F5344CB8AC3E}">
        <p14:creationId xmlns:p14="http://schemas.microsoft.com/office/powerpoint/2010/main" val="25746068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Statistics</a:t>
            </a:r>
          </a:p>
        </p:txBody>
      </p:sp>
      <p:sp>
        <p:nvSpPr>
          <p:cNvPr id="3" name="Content Placeholder 2"/>
          <p:cNvSpPr>
            <a:spLocks noGrp="1"/>
          </p:cNvSpPr>
          <p:nvPr>
            <p:ph idx="1"/>
          </p:nvPr>
        </p:nvSpPr>
        <p:spPr/>
        <p:txBody>
          <a:bodyPr/>
          <a:lstStyle/>
          <a:p>
            <a:pPr marL="0" indent="0">
              <a:buNone/>
            </a:pPr>
            <a:r>
              <a:rPr lang="en-IN" dirty="0"/>
              <a:t>			      Statistics</a:t>
            </a:r>
          </a:p>
        </p:txBody>
      </p:sp>
      <p:cxnSp>
        <p:nvCxnSpPr>
          <p:cNvPr id="5" name="Straight Connector 4"/>
          <p:cNvCxnSpPr/>
          <p:nvPr/>
        </p:nvCxnSpPr>
        <p:spPr>
          <a:xfrm>
            <a:off x="4427984" y="2204864"/>
            <a:ext cx="0" cy="504056"/>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1979712" y="2708920"/>
            <a:ext cx="511256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1979712" y="2708920"/>
            <a:ext cx="0" cy="64807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7092280" y="2708920"/>
            <a:ext cx="0" cy="5040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1187624" y="3356992"/>
            <a:ext cx="1944216" cy="646331"/>
          </a:xfrm>
          <a:prstGeom prst="rect">
            <a:avLst/>
          </a:prstGeom>
          <a:noFill/>
        </p:spPr>
        <p:txBody>
          <a:bodyPr wrap="square" rtlCol="0">
            <a:spAutoFit/>
          </a:bodyPr>
          <a:lstStyle/>
          <a:p>
            <a:pPr algn="ctr"/>
            <a:r>
              <a:rPr lang="en-IN" dirty="0"/>
              <a:t>Descriptive Statistics</a:t>
            </a:r>
          </a:p>
        </p:txBody>
      </p:sp>
      <p:sp>
        <p:nvSpPr>
          <p:cNvPr id="17" name="TextBox 16"/>
          <p:cNvSpPr txBox="1"/>
          <p:nvPr/>
        </p:nvSpPr>
        <p:spPr>
          <a:xfrm>
            <a:off x="6588224" y="3261427"/>
            <a:ext cx="1148648" cy="646331"/>
          </a:xfrm>
          <a:prstGeom prst="rect">
            <a:avLst/>
          </a:prstGeom>
          <a:noFill/>
        </p:spPr>
        <p:txBody>
          <a:bodyPr wrap="none" rtlCol="0">
            <a:spAutoFit/>
          </a:bodyPr>
          <a:lstStyle/>
          <a:p>
            <a:pPr algn="ctr"/>
            <a:r>
              <a:rPr lang="en-IN" dirty="0"/>
              <a:t>Inferential</a:t>
            </a:r>
          </a:p>
          <a:p>
            <a:pPr algn="ctr"/>
            <a:r>
              <a:rPr lang="en-IN" dirty="0"/>
              <a:t>Statistics</a:t>
            </a:r>
          </a:p>
        </p:txBody>
      </p:sp>
    </p:spTree>
    <p:extLst>
      <p:ext uri="{BB962C8B-B14F-4D97-AF65-F5344CB8AC3E}">
        <p14:creationId xmlns:p14="http://schemas.microsoft.com/office/powerpoint/2010/main" val="1716183443"/>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980728"/>
          </a:xfrm>
        </p:spPr>
        <p:txBody>
          <a:bodyPr/>
          <a:lstStyle/>
          <a:p>
            <a:r>
              <a:rPr lang="en-IN" dirty="0"/>
              <a:t>Median</a:t>
            </a:r>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838200"/>
            <a:ext cx="5817801" cy="1008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29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1752600"/>
            <a:ext cx="5867400" cy="12241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29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3048000"/>
            <a:ext cx="6724168" cy="381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42318051"/>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Median</a:t>
            </a:r>
          </a:p>
        </p:txBody>
      </p:sp>
      <p:sp>
        <p:nvSpPr>
          <p:cNvPr id="3" name="Content Placeholder 2"/>
          <p:cNvSpPr>
            <a:spLocks noGrp="1"/>
          </p:cNvSpPr>
          <p:nvPr>
            <p:ph idx="1"/>
          </p:nvPr>
        </p:nvSpPr>
        <p:spPr/>
        <p:txBody>
          <a:bodyPr>
            <a:normAutofit fontScale="77500" lnSpcReduction="20000"/>
          </a:bodyPr>
          <a:lstStyle/>
          <a:p>
            <a:pPr marL="0" indent="0" algn="just">
              <a:buNone/>
            </a:pPr>
            <a:r>
              <a:rPr lang="en-IN" b="1" dirty="0"/>
              <a:t>Grouped Data:</a:t>
            </a:r>
          </a:p>
          <a:p>
            <a:pPr marL="0" indent="0" algn="just">
              <a:buNone/>
            </a:pPr>
            <a:r>
              <a:rPr lang="en-IN" dirty="0"/>
              <a:t>	In a grouped distribution, values are associated with frequencies. Grouping can be in the form of a discrete frequency distribution or a continuous frequency distribution. </a:t>
            </a:r>
          </a:p>
          <a:p>
            <a:pPr marL="0" indent="0" algn="just">
              <a:buNone/>
            </a:pPr>
            <a:r>
              <a:rPr lang="en-IN" dirty="0"/>
              <a:t>	Whatever may be the type of distribution , </a:t>
            </a:r>
            <a:r>
              <a:rPr lang="en-IN" b="1" dirty="0"/>
              <a:t>cumulative frequencies</a:t>
            </a:r>
            <a:r>
              <a:rPr lang="en-IN" dirty="0"/>
              <a:t> have to be calculated to know the total number of items.</a:t>
            </a:r>
          </a:p>
          <a:p>
            <a:pPr marL="0" indent="0" algn="just">
              <a:buNone/>
            </a:pPr>
            <a:r>
              <a:rPr lang="en-IN" b="1" dirty="0"/>
              <a:t>Cumulative frequency:</a:t>
            </a:r>
            <a:r>
              <a:rPr lang="en-IN" dirty="0"/>
              <a:t> (C.F.) Cumulative frequency of each class is the sum of the frequency of the class and the frequencies of the pervious classes, </a:t>
            </a:r>
            <a:r>
              <a:rPr lang="en-IN" dirty="0" err="1"/>
              <a:t>ie</a:t>
            </a:r>
            <a:r>
              <a:rPr lang="en-IN" dirty="0"/>
              <a:t> adding the frequencies successively, so that the last cumulative frequency gives the total number of items.</a:t>
            </a:r>
          </a:p>
        </p:txBody>
      </p:sp>
    </p:spTree>
    <p:extLst>
      <p:ext uri="{BB962C8B-B14F-4D97-AF65-F5344CB8AC3E}">
        <p14:creationId xmlns:p14="http://schemas.microsoft.com/office/powerpoint/2010/main" val="938919735"/>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Median</a:t>
            </a:r>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1822" y="1700808"/>
            <a:ext cx="6932918" cy="26425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85799067"/>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IN" dirty="0"/>
              <a:t>Median</a:t>
            </a:r>
          </a:p>
        </p:txBody>
      </p:sp>
      <p:pic>
        <p:nvPicPr>
          <p:cNvPr id="1433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33399" y="990600"/>
            <a:ext cx="6305265" cy="1828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33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2819400"/>
            <a:ext cx="2514600" cy="40036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34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48049" y="3143250"/>
            <a:ext cx="3673033" cy="9338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341"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03848" y="4221088"/>
            <a:ext cx="5900886" cy="18749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82467530"/>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Median</a:t>
            </a:r>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371600"/>
            <a:ext cx="5921464" cy="495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12611124"/>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Median</a:t>
            </a:r>
          </a:p>
        </p:txBody>
      </p:sp>
      <p:pic>
        <p:nvPicPr>
          <p:cNvPr id="1638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2999" y="1371600"/>
            <a:ext cx="6313137" cy="4724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5732066"/>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Median</a:t>
            </a:r>
          </a:p>
        </p:txBody>
      </p:sp>
      <p:pic>
        <p:nvPicPr>
          <p:cNvPr id="1741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1219200"/>
            <a:ext cx="3860101" cy="3600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741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62400" y="3200400"/>
            <a:ext cx="5259637" cy="2590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741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0" y="1219200"/>
            <a:ext cx="5223353" cy="1828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21401654"/>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Median</a:t>
            </a:r>
          </a:p>
        </p:txBody>
      </p:sp>
      <p:sp>
        <p:nvSpPr>
          <p:cNvPr id="3" name="Content Placeholder 2"/>
          <p:cNvSpPr>
            <a:spLocks noGrp="1"/>
          </p:cNvSpPr>
          <p:nvPr>
            <p:ph idx="1"/>
          </p:nvPr>
        </p:nvSpPr>
        <p:spPr/>
        <p:txBody>
          <a:bodyPr>
            <a:normAutofit/>
          </a:bodyPr>
          <a:lstStyle/>
          <a:p>
            <a:pPr marL="0" indent="0">
              <a:buNone/>
            </a:pPr>
            <a:r>
              <a:rPr lang="en-IN" sz="2800" b="1" dirty="0"/>
              <a:t>Merits:</a:t>
            </a:r>
          </a:p>
          <a:p>
            <a:r>
              <a:rPr lang="en-IN" sz="2800" dirty="0"/>
              <a:t>It is rigidly defined.</a:t>
            </a:r>
          </a:p>
          <a:p>
            <a:r>
              <a:rPr lang="en-IN" sz="2800" dirty="0"/>
              <a:t>Since median is a positional average, it is not affected at all by extreme values. So it is very useful in the case of skewed distributions.</a:t>
            </a:r>
          </a:p>
          <a:p>
            <a:r>
              <a:rPr lang="en-IN" sz="2800" dirty="0"/>
              <a:t>Median can be computed while dealing with a distribution with open end classes.</a:t>
            </a:r>
          </a:p>
        </p:txBody>
      </p:sp>
    </p:spTree>
    <p:extLst>
      <p:ext uri="{BB962C8B-B14F-4D97-AF65-F5344CB8AC3E}">
        <p14:creationId xmlns:p14="http://schemas.microsoft.com/office/powerpoint/2010/main" val="814595774"/>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Median</a:t>
            </a:r>
          </a:p>
        </p:txBody>
      </p:sp>
      <p:sp>
        <p:nvSpPr>
          <p:cNvPr id="3" name="Content Placeholder 2"/>
          <p:cNvSpPr>
            <a:spLocks noGrp="1"/>
          </p:cNvSpPr>
          <p:nvPr>
            <p:ph idx="1"/>
          </p:nvPr>
        </p:nvSpPr>
        <p:spPr/>
        <p:txBody>
          <a:bodyPr/>
          <a:lstStyle/>
          <a:p>
            <a:pPr marL="514350" indent="-514350" algn="just">
              <a:buFont typeface="Wingdings" pitchFamily="2" charset="2"/>
              <a:buChar char="ü"/>
            </a:pPr>
            <a:r>
              <a:rPr lang="en-IN" dirty="0"/>
              <a:t>In case of even number of items or continuous series, median is an estimated value other than any value in the series.</a:t>
            </a:r>
          </a:p>
          <a:p>
            <a:pPr marL="514350" indent="-514350" algn="just">
              <a:buFont typeface="Wingdings" pitchFamily="2" charset="2"/>
              <a:buChar char="ü"/>
            </a:pPr>
            <a:r>
              <a:rPr lang="en-IN" dirty="0"/>
              <a:t>It is not suitable for further mathematical treatment except its use in mean deviation. </a:t>
            </a:r>
          </a:p>
          <a:p>
            <a:pPr marL="514350" indent="-514350" algn="just">
              <a:buFont typeface="Wingdings" pitchFamily="2" charset="2"/>
              <a:buChar char="ü"/>
            </a:pPr>
            <a:r>
              <a:rPr lang="en-IN" dirty="0"/>
              <a:t>It is not taken into account all the observations.</a:t>
            </a:r>
          </a:p>
        </p:txBody>
      </p:sp>
    </p:spTree>
    <p:extLst>
      <p:ext uri="{BB962C8B-B14F-4D97-AF65-F5344CB8AC3E}">
        <p14:creationId xmlns:p14="http://schemas.microsoft.com/office/powerpoint/2010/main" val="2677251110"/>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Partition Values</a:t>
            </a:r>
          </a:p>
        </p:txBody>
      </p:sp>
      <p:sp>
        <p:nvSpPr>
          <p:cNvPr id="3" name="Content Placeholder 2"/>
          <p:cNvSpPr>
            <a:spLocks noGrp="1"/>
          </p:cNvSpPr>
          <p:nvPr>
            <p:ph idx="1"/>
          </p:nvPr>
        </p:nvSpPr>
        <p:spPr/>
        <p:txBody>
          <a:bodyPr/>
          <a:lstStyle/>
          <a:p>
            <a:pPr algn="just">
              <a:buFont typeface="Wingdings" pitchFamily="2" charset="2"/>
              <a:buChar char="ü"/>
            </a:pPr>
            <a:r>
              <a:rPr lang="en-IN" dirty="0"/>
              <a:t>The values which divide the series into a number of equal parts are called the partition values.</a:t>
            </a:r>
          </a:p>
          <a:p>
            <a:pPr algn="just">
              <a:buFont typeface="Wingdings" pitchFamily="2" charset="2"/>
              <a:buChar char="ü"/>
            </a:pPr>
            <a:r>
              <a:rPr lang="en-IN" dirty="0"/>
              <a:t>Median may be regarded as a particular partition value which divides the given data into two equal parts.</a:t>
            </a:r>
          </a:p>
        </p:txBody>
      </p:sp>
    </p:spTree>
    <p:extLst>
      <p:ext uri="{BB962C8B-B14F-4D97-AF65-F5344CB8AC3E}">
        <p14:creationId xmlns:p14="http://schemas.microsoft.com/office/powerpoint/2010/main" val="33915300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Statistics</a:t>
            </a:r>
          </a:p>
        </p:txBody>
      </p:sp>
      <p:sp>
        <p:nvSpPr>
          <p:cNvPr id="3" name="Content Placeholder 2"/>
          <p:cNvSpPr>
            <a:spLocks noGrp="1"/>
          </p:cNvSpPr>
          <p:nvPr>
            <p:ph idx="1"/>
          </p:nvPr>
        </p:nvSpPr>
        <p:spPr>
          <a:xfrm>
            <a:off x="457200" y="1600200"/>
            <a:ext cx="8435280" cy="4525963"/>
          </a:xfrm>
        </p:spPr>
        <p:txBody>
          <a:bodyPr/>
          <a:lstStyle/>
          <a:p>
            <a:pPr algn="just"/>
            <a:r>
              <a:rPr lang="en-IN" b="1" dirty="0"/>
              <a:t>Descriptive Statistics: </a:t>
            </a:r>
            <a:r>
              <a:rPr lang="en-IN" dirty="0"/>
              <a:t>Collection, Organization, summarization and presentation of data.</a:t>
            </a:r>
          </a:p>
          <a:p>
            <a:pPr marL="0" indent="0">
              <a:buNone/>
            </a:pPr>
            <a:endParaRPr lang="en-IN" dirty="0"/>
          </a:p>
          <a:p>
            <a:pPr algn="just"/>
            <a:r>
              <a:rPr lang="en-IN" b="1" dirty="0"/>
              <a:t>Inferential Statistics: </a:t>
            </a:r>
            <a:r>
              <a:rPr lang="en-IN" dirty="0"/>
              <a:t>Generalizing from sample to population, performing estimations and hypothesis testing, and making predictions.</a:t>
            </a:r>
          </a:p>
        </p:txBody>
      </p:sp>
    </p:spTree>
    <p:extLst>
      <p:ext uri="{BB962C8B-B14F-4D97-AF65-F5344CB8AC3E}">
        <p14:creationId xmlns:p14="http://schemas.microsoft.com/office/powerpoint/2010/main" val="1383352224"/>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Partition Values</a:t>
            </a:r>
          </a:p>
        </p:txBody>
      </p:sp>
      <p:sp>
        <p:nvSpPr>
          <p:cNvPr id="3" name="Content Placeholder 2"/>
          <p:cNvSpPr>
            <a:spLocks noGrp="1"/>
          </p:cNvSpPr>
          <p:nvPr>
            <p:ph idx="1"/>
          </p:nvPr>
        </p:nvSpPr>
        <p:spPr>
          <a:xfrm>
            <a:off x="457200" y="1371600"/>
            <a:ext cx="8229600" cy="4953000"/>
          </a:xfrm>
        </p:spPr>
        <p:txBody>
          <a:bodyPr>
            <a:normAutofit fontScale="85000" lnSpcReduction="20000"/>
          </a:bodyPr>
          <a:lstStyle/>
          <a:p>
            <a:pPr>
              <a:buFont typeface="Wingdings" pitchFamily="2" charset="2"/>
              <a:buChar char="ü"/>
            </a:pPr>
            <a:r>
              <a:rPr lang="en-IN" b="1" dirty="0"/>
              <a:t>Quartiles:</a:t>
            </a:r>
            <a:r>
              <a:rPr lang="en-IN" dirty="0"/>
              <a:t> The values which divide the given data into four equal parts are known as quartiles.</a:t>
            </a:r>
          </a:p>
          <a:p>
            <a:pPr>
              <a:buFont typeface="Wingdings" pitchFamily="2" charset="2"/>
              <a:buChar char="ü"/>
            </a:pPr>
            <a:r>
              <a:rPr lang="en-IN" dirty="0"/>
              <a:t>There will be three such points </a:t>
            </a:r>
            <a:r>
              <a:rPr lang="en-IN" i="1" dirty="0"/>
              <a:t>Q1, Q2, Q3, such that Q1 &lt; Q2&lt;Q3.</a:t>
            </a:r>
          </a:p>
          <a:p>
            <a:pPr>
              <a:buFont typeface="Wingdings" pitchFamily="2" charset="2"/>
              <a:buChar char="ü"/>
            </a:pPr>
            <a:r>
              <a:rPr lang="en-IN" i="1" dirty="0"/>
              <a:t>Q1, known as the lower or first quartile is the value which has 25% of the items of the distribution below it and consequently 75% of the items are greater than it.</a:t>
            </a:r>
          </a:p>
          <a:p>
            <a:pPr>
              <a:buFont typeface="Wingdings" pitchFamily="2" charset="2"/>
              <a:buChar char="ü"/>
            </a:pPr>
            <a:r>
              <a:rPr lang="en-IN" i="1" dirty="0"/>
              <a:t>Q2, the second quartile, coincides with the median and has an equal number of observations above and below it.</a:t>
            </a:r>
          </a:p>
          <a:p>
            <a:pPr>
              <a:buFont typeface="Wingdings" pitchFamily="2" charset="2"/>
              <a:buChar char="ü"/>
            </a:pPr>
            <a:r>
              <a:rPr lang="en-IN" i="1" dirty="0"/>
              <a:t>Q3, known as the upper or third quartile, has 75% of the observations below it and consequently 25% of the observations above it.</a:t>
            </a:r>
          </a:p>
        </p:txBody>
      </p:sp>
    </p:spTree>
    <p:extLst>
      <p:ext uri="{BB962C8B-B14F-4D97-AF65-F5344CB8AC3E}">
        <p14:creationId xmlns:p14="http://schemas.microsoft.com/office/powerpoint/2010/main" val="2447491790"/>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Quartile Deviation</a:t>
            </a:r>
          </a:p>
        </p:txBody>
      </p:sp>
      <p:pic>
        <p:nvPicPr>
          <p:cNvPr id="1843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1447800"/>
            <a:ext cx="5070629" cy="1295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838200" y="3124200"/>
            <a:ext cx="7162800" cy="1754326"/>
          </a:xfrm>
          <a:prstGeom prst="rect">
            <a:avLst/>
          </a:prstGeom>
          <a:noFill/>
        </p:spPr>
        <p:txBody>
          <a:bodyPr wrap="square" rtlCol="0">
            <a:spAutoFit/>
          </a:bodyPr>
          <a:lstStyle/>
          <a:p>
            <a:r>
              <a:rPr lang="en-US" dirty="0"/>
              <a:t>In a symmetric distribution, the two quartiles Q1, and Q3 are equidistant from median. Thus Median(±)  quartile deviation </a:t>
            </a:r>
            <a:r>
              <a:rPr lang="en-US" dirty="0" err="1"/>
              <a:t>coveres</a:t>
            </a:r>
            <a:r>
              <a:rPr lang="en-US" dirty="0"/>
              <a:t> 50 % of the observations.</a:t>
            </a:r>
          </a:p>
          <a:p>
            <a:endParaRPr lang="en-US" dirty="0"/>
          </a:p>
          <a:p>
            <a:endParaRPr lang="en-US" dirty="0"/>
          </a:p>
          <a:p>
            <a:r>
              <a:rPr lang="en-US" dirty="0"/>
              <a:t>Coefficient of quartile deviation = </a:t>
            </a:r>
            <a:r>
              <a:rPr lang="en-US" b="1" dirty="0"/>
              <a:t>(Q3 – Q1)/ (Q3 + Q1)</a:t>
            </a:r>
          </a:p>
        </p:txBody>
      </p:sp>
    </p:spTree>
    <p:extLst>
      <p:ext uri="{BB962C8B-B14F-4D97-AF65-F5344CB8AC3E}">
        <p14:creationId xmlns:p14="http://schemas.microsoft.com/office/powerpoint/2010/main" val="866721396"/>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44624"/>
            <a:ext cx="8229600" cy="792088"/>
          </a:xfrm>
        </p:spPr>
        <p:txBody>
          <a:bodyPr/>
          <a:lstStyle/>
          <a:p>
            <a:r>
              <a:rPr lang="en-IN" dirty="0"/>
              <a:t>Quartile Deviation</a:t>
            </a:r>
          </a:p>
        </p:txBody>
      </p:sp>
      <p:sp>
        <p:nvSpPr>
          <p:cNvPr id="3" name="Content Placeholder 2"/>
          <p:cNvSpPr>
            <a:spLocks noGrp="1"/>
          </p:cNvSpPr>
          <p:nvPr>
            <p:ph idx="1"/>
          </p:nvPr>
        </p:nvSpPr>
        <p:spPr>
          <a:xfrm>
            <a:off x="179512" y="908720"/>
            <a:ext cx="8784976" cy="5217443"/>
          </a:xfrm>
        </p:spPr>
        <p:txBody>
          <a:bodyPr>
            <a:normAutofit/>
          </a:bodyPr>
          <a:lstStyle/>
          <a:p>
            <a:pPr marL="0" indent="0">
              <a:buNone/>
            </a:pPr>
            <a:r>
              <a:rPr lang="en-IN" sz="2400" dirty="0"/>
              <a:t>The wheat production (in Kg) of 20 acres is given as: 1120, 1240, 1320, 1040, 1080, 1200, 1440, 1360, 1680, 1730, 1785, 1342, 1960, 1880, 1755, 1720, 1600, 1470, 1750, and 1885. Find the quartile deviation and coefficient of quartile deviation.</a:t>
            </a:r>
          </a:p>
        </p:txBody>
      </p:sp>
    </p:spTree>
    <p:extLst>
      <p:ext uri="{BB962C8B-B14F-4D97-AF65-F5344CB8AC3E}">
        <p14:creationId xmlns:p14="http://schemas.microsoft.com/office/powerpoint/2010/main" val="4070814654"/>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44624"/>
            <a:ext cx="8229600" cy="792088"/>
          </a:xfrm>
        </p:spPr>
        <p:txBody>
          <a:bodyPr/>
          <a:lstStyle/>
          <a:p>
            <a:r>
              <a:rPr lang="en-IN" dirty="0"/>
              <a:t>Quartile Deviation</a:t>
            </a:r>
          </a:p>
        </p:txBody>
      </p:sp>
      <p:pic>
        <p:nvPicPr>
          <p:cNvPr id="204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7" y="836712"/>
            <a:ext cx="8695563" cy="46805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0026370"/>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Quartile Deviation</a:t>
            </a:r>
          </a:p>
        </p:txBody>
      </p:sp>
      <p:pic>
        <p:nvPicPr>
          <p:cNvPr id="2150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1371600"/>
            <a:ext cx="7710152" cy="1219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150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2819400"/>
            <a:ext cx="3744416" cy="3429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5" name="Straight Connector 4"/>
          <p:cNvCxnSpPr/>
          <p:nvPr/>
        </p:nvCxnSpPr>
        <p:spPr>
          <a:xfrm>
            <a:off x="4211960" y="2996952"/>
            <a:ext cx="72008" cy="3240360"/>
          </a:xfrm>
          <a:prstGeom prst="line">
            <a:avLst/>
          </a:prstGeom>
        </p:spPr>
        <p:style>
          <a:lnRef idx="1">
            <a:schemeClr val="accent1"/>
          </a:lnRef>
          <a:fillRef idx="0">
            <a:schemeClr val="accent1"/>
          </a:fillRef>
          <a:effectRef idx="0">
            <a:schemeClr val="accent1"/>
          </a:effectRef>
          <a:fontRef idx="minor">
            <a:schemeClr val="tx1"/>
          </a:fontRef>
        </p:style>
      </p:cxnSp>
      <p:pic>
        <p:nvPicPr>
          <p:cNvPr id="2150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43400" y="2743200"/>
            <a:ext cx="4501013" cy="3276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95662521"/>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980728"/>
          </a:xfrm>
        </p:spPr>
        <p:txBody>
          <a:bodyPr/>
          <a:lstStyle/>
          <a:p>
            <a:r>
              <a:rPr lang="en-IN" dirty="0"/>
              <a:t>Quartile Deviation</a:t>
            </a:r>
          </a:p>
        </p:txBody>
      </p:sp>
      <p:pic>
        <p:nvPicPr>
          <p:cNvPr id="2253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838200"/>
            <a:ext cx="4464496" cy="17395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253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2743200"/>
            <a:ext cx="4210050" cy="3790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01799619"/>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39551" y="332656"/>
            <a:ext cx="2505531" cy="27363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355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10068" y="2276872"/>
            <a:ext cx="4877847" cy="35283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90154819"/>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Deciles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IN" dirty="0"/>
                  <a:t>Deciles are the values which divide the series into ten equal parts. </a:t>
                </a:r>
              </a:p>
              <a:p>
                <a:r>
                  <a:rPr lang="en-IN" dirty="0"/>
                  <a:t>There are 9 deciles. D1, D2 … D9.</a:t>
                </a:r>
              </a:p>
              <a:p>
                <a:r>
                  <a:rPr lang="en-IN" dirty="0"/>
                  <a:t>D5 coincides with the median.</a:t>
                </a:r>
              </a:p>
              <a:p>
                <a:r>
                  <a:rPr lang="en-IN" dirty="0"/>
                  <a:t>The method of computing the deciles Di( I = 1,2 ….9) is same as discussed for Q1 and Q2. To compute the </a:t>
                </a:r>
                <a:r>
                  <a:rPr lang="en-IN" dirty="0" err="1"/>
                  <a:t>ith</a:t>
                </a:r>
                <a:r>
                  <a:rPr lang="en-IN" dirty="0"/>
                  <a:t> decile, see c.f. just greater than </a:t>
                </a:r>
                <a14:m>
                  <m:oMath xmlns:m="http://schemas.openxmlformats.org/officeDocument/2006/math">
                    <m:f>
                      <m:fPr>
                        <m:ctrlPr>
                          <a:rPr lang="en-IN" i="1" smtClean="0">
                            <a:latin typeface="Cambria Math" panose="02040503050406030204" pitchFamily="18" charset="0"/>
                          </a:rPr>
                        </m:ctrlPr>
                      </m:fPr>
                      <m:num>
                        <m:r>
                          <a:rPr lang="en-IN" b="0" i="1" smtClean="0">
                            <a:latin typeface="Cambria Math"/>
                          </a:rPr>
                          <m:t>𝑖</m:t>
                        </m:r>
                        <m:r>
                          <a:rPr lang="en-IN" b="0" i="1" smtClean="0">
                            <a:latin typeface="Cambria Math"/>
                          </a:rPr>
                          <m:t>∗</m:t>
                        </m:r>
                        <m:r>
                          <a:rPr lang="en-IN" b="0" i="1" smtClean="0">
                            <a:latin typeface="Cambria Math"/>
                          </a:rPr>
                          <m:t>𝑛</m:t>
                        </m:r>
                      </m:num>
                      <m:den>
                        <m:r>
                          <a:rPr lang="en-IN" b="0" i="1" smtClean="0">
                            <a:latin typeface="Cambria Math"/>
                          </a:rPr>
                          <m:t>10</m:t>
                        </m:r>
                      </m:den>
                    </m:f>
                  </m:oMath>
                </a14:m>
                <a:r>
                  <a:rPr lang="en-IN" dirty="0"/>
                  <a:t>  . The corresponding value of X is Di.</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630" t="-1752" r="-296" b="-1752"/>
                </a:stretch>
              </a:blipFill>
            </p:spPr>
            <p:txBody>
              <a:bodyPr/>
              <a:lstStyle/>
              <a:p>
                <a:r>
                  <a:rPr lang="en-IN">
                    <a:noFill/>
                  </a:rPr>
                  <a:t> </a:t>
                </a:r>
              </a:p>
            </p:txBody>
          </p:sp>
        </mc:Fallback>
      </mc:AlternateContent>
    </p:spTree>
    <p:extLst>
      <p:ext uri="{BB962C8B-B14F-4D97-AF65-F5344CB8AC3E}">
        <p14:creationId xmlns:p14="http://schemas.microsoft.com/office/powerpoint/2010/main" val="1142909078"/>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52400"/>
            <a:ext cx="4701702" cy="304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457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9592" y="3284984"/>
            <a:ext cx="2736304" cy="31787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458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32040" y="3284984"/>
            <a:ext cx="3024336" cy="31929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77906285"/>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Percentiles</a:t>
            </a:r>
          </a:p>
        </p:txBody>
      </p:sp>
      <p:sp>
        <p:nvSpPr>
          <p:cNvPr id="3" name="Content Placeholder 2"/>
          <p:cNvSpPr>
            <a:spLocks noGrp="1"/>
          </p:cNvSpPr>
          <p:nvPr>
            <p:ph idx="1"/>
          </p:nvPr>
        </p:nvSpPr>
        <p:spPr/>
        <p:txBody>
          <a:bodyPr/>
          <a:lstStyle/>
          <a:p>
            <a:r>
              <a:rPr lang="en-IN" dirty="0"/>
              <a:t>The percentile values divide the distribution into 100 parts each containing 1 percent of the cases. The percentile (</a:t>
            </a:r>
            <a:r>
              <a:rPr lang="en-IN" dirty="0" err="1"/>
              <a:t>Pk</a:t>
            </a:r>
            <a:r>
              <a:rPr lang="en-IN" dirty="0"/>
              <a:t>) is that value of the variable up to which lie exactly k% of the total number of observations.</a:t>
            </a:r>
          </a:p>
          <a:p>
            <a:r>
              <a:rPr lang="en-IN" dirty="0"/>
              <a:t>P25 = Q1 ;</a:t>
            </a:r>
          </a:p>
          <a:p>
            <a:r>
              <a:rPr lang="en-IN" dirty="0"/>
              <a:t> P50 = D5 = Q2 = Median</a:t>
            </a:r>
          </a:p>
          <a:p>
            <a:r>
              <a:rPr lang="en-IN" dirty="0"/>
              <a:t>P75 = Q3</a:t>
            </a:r>
          </a:p>
        </p:txBody>
      </p:sp>
    </p:spTree>
    <p:extLst>
      <p:ext uri="{BB962C8B-B14F-4D97-AF65-F5344CB8AC3E}">
        <p14:creationId xmlns:p14="http://schemas.microsoft.com/office/powerpoint/2010/main" val="29277891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 Collection</a:t>
            </a:r>
          </a:p>
        </p:txBody>
      </p:sp>
      <p:sp>
        <p:nvSpPr>
          <p:cNvPr id="3" name="Content Placeholder 2"/>
          <p:cNvSpPr>
            <a:spLocks noGrp="1"/>
          </p:cNvSpPr>
          <p:nvPr>
            <p:ph idx="1"/>
          </p:nvPr>
        </p:nvSpPr>
        <p:spPr/>
        <p:txBody>
          <a:bodyPr>
            <a:normAutofit/>
          </a:bodyPr>
          <a:lstStyle/>
          <a:p>
            <a:pPr marL="0" indent="0" algn="just">
              <a:buNone/>
            </a:pPr>
            <a:r>
              <a:rPr lang="en-IN" sz="2800" dirty="0"/>
              <a:t>For statistical analysis, whether it is business, economics, social sciences, science, or other fields, the basic problem is to collect facts and figures relating to particular phenomenon under study. </a:t>
            </a:r>
          </a:p>
        </p:txBody>
      </p:sp>
    </p:spTree>
    <p:extLst>
      <p:ext uri="{BB962C8B-B14F-4D97-AF65-F5344CB8AC3E}">
        <p14:creationId xmlns:p14="http://schemas.microsoft.com/office/powerpoint/2010/main" val="3077796067"/>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Percentiles</a:t>
            </a:r>
          </a:p>
        </p:txBody>
      </p:sp>
      <p:pic>
        <p:nvPicPr>
          <p:cNvPr id="2560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371600"/>
            <a:ext cx="6175888" cy="457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51014556"/>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Percentiles</a:t>
            </a:r>
          </a:p>
        </p:txBody>
      </p:sp>
      <p:pic>
        <p:nvPicPr>
          <p:cNvPr id="266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5966" y="1556792"/>
            <a:ext cx="3705994" cy="27794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66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9992" y="3068960"/>
            <a:ext cx="3254928" cy="24482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02061477"/>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Mode</a:t>
            </a:r>
          </a:p>
        </p:txBody>
      </p:sp>
      <p:sp>
        <p:nvSpPr>
          <p:cNvPr id="3" name="Content Placeholder 2"/>
          <p:cNvSpPr>
            <a:spLocks noGrp="1"/>
          </p:cNvSpPr>
          <p:nvPr>
            <p:ph idx="1"/>
          </p:nvPr>
        </p:nvSpPr>
        <p:spPr/>
        <p:txBody>
          <a:bodyPr/>
          <a:lstStyle/>
          <a:p>
            <a:pPr algn="just">
              <a:buFont typeface="Wingdings" pitchFamily="2" charset="2"/>
              <a:buChar char="ü"/>
            </a:pPr>
            <a:r>
              <a:rPr lang="en-IN" dirty="0"/>
              <a:t>Mode is the value which occurs most frequently in a set of observations and around which the other items of the set cluster densely.</a:t>
            </a:r>
          </a:p>
          <a:p>
            <a:pPr algn="just">
              <a:buFont typeface="Wingdings" pitchFamily="2" charset="2"/>
              <a:buChar char="ü"/>
            </a:pPr>
            <a:r>
              <a:rPr lang="en-IN" dirty="0"/>
              <a:t>Mode is the value of a series which is predominant in it.</a:t>
            </a:r>
          </a:p>
        </p:txBody>
      </p:sp>
    </p:spTree>
    <p:extLst>
      <p:ext uri="{BB962C8B-B14F-4D97-AF65-F5344CB8AC3E}">
        <p14:creationId xmlns:p14="http://schemas.microsoft.com/office/powerpoint/2010/main" val="2497817155"/>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Mode</a:t>
            </a:r>
          </a:p>
        </p:txBody>
      </p:sp>
      <p:sp>
        <p:nvSpPr>
          <p:cNvPr id="3" name="Content Placeholder 2"/>
          <p:cNvSpPr>
            <a:spLocks noGrp="1"/>
          </p:cNvSpPr>
          <p:nvPr>
            <p:ph idx="1"/>
          </p:nvPr>
        </p:nvSpPr>
        <p:spPr/>
        <p:txBody>
          <a:bodyPr>
            <a:normAutofit/>
          </a:bodyPr>
          <a:lstStyle/>
          <a:p>
            <a:r>
              <a:rPr lang="en-IN" sz="2400" dirty="0"/>
              <a:t>The average size of the shoe sold in a shop is 7.</a:t>
            </a:r>
          </a:p>
          <a:p>
            <a:r>
              <a:rPr lang="en-IN" sz="2400" dirty="0"/>
              <a:t>Average height of an Indian male is 1.66 meters,</a:t>
            </a:r>
          </a:p>
          <a:p>
            <a:r>
              <a:rPr lang="en-IN" sz="2400" dirty="0"/>
              <a:t>Average size of the shirt sold in a ready-made garment shop is 35 cm.</a:t>
            </a:r>
          </a:p>
          <a:p>
            <a:endParaRPr lang="en-IN" sz="2400" dirty="0"/>
          </a:p>
          <a:p>
            <a:pPr>
              <a:buFont typeface="Wingdings" panose="05000000000000000000" pitchFamily="2" charset="2"/>
              <a:buChar char="ü"/>
            </a:pPr>
            <a:r>
              <a:rPr lang="en-IN" sz="2400" dirty="0"/>
              <a:t>The average referred to is neither mean nor median but mode. The most frequent value in the distribution.</a:t>
            </a:r>
          </a:p>
        </p:txBody>
      </p:sp>
    </p:spTree>
    <p:extLst>
      <p:ext uri="{BB962C8B-B14F-4D97-AF65-F5344CB8AC3E}">
        <p14:creationId xmlns:p14="http://schemas.microsoft.com/office/powerpoint/2010/main" val="2918026906"/>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Mode</a:t>
            </a:r>
          </a:p>
        </p:txBody>
      </p:sp>
      <p:pic>
        <p:nvPicPr>
          <p:cNvPr id="276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99592" y="1412776"/>
            <a:ext cx="6256695" cy="16561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76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584" y="3262312"/>
            <a:ext cx="6757168" cy="5267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7653"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800" y="4419600"/>
            <a:ext cx="6773956" cy="14260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73612263"/>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1999" y="228600"/>
            <a:ext cx="6945659" cy="2057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86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2667000"/>
            <a:ext cx="4047911" cy="10898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8677"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43400" y="2514600"/>
            <a:ext cx="4291584" cy="914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8678"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8199" y="3886200"/>
            <a:ext cx="6581577" cy="2362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01794602"/>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228600"/>
            <a:ext cx="3609138" cy="304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96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1720" y="3429372"/>
            <a:ext cx="5049474" cy="32000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9450225"/>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16632"/>
            <a:ext cx="8229600" cy="720080"/>
          </a:xfrm>
        </p:spPr>
        <p:txBody>
          <a:bodyPr>
            <a:normAutofit fontScale="90000"/>
          </a:bodyPr>
          <a:lstStyle/>
          <a:p>
            <a:r>
              <a:rPr lang="en-IN" dirty="0"/>
              <a:t>Mode</a:t>
            </a:r>
          </a:p>
        </p:txBody>
      </p:sp>
      <p:sp>
        <p:nvSpPr>
          <p:cNvPr id="3" name="Content Placeholder 2"/>
          <p:cNvSpPr>
            <a:spLocks noGrp="1"/>
          </p:cNvSpPr>
          <p:nvPr>
            <p:ph idx="1"/>
          </p:nvPr>
        </p:nvSpPr>
        <p:spPr>
          <a:xfrm>
            <a:off x="467544" y="980728"/>
            <a:ext cx="8352928" cy="4525963"/>
          </a:xfrm>
        </p:spPr>
        <p:txBody>
          <a:bodyPr>
            <a:normAutofit fontScale="92500" lnSpcReduction="10000"/>
          </a:bodyPr>
          <a:lstStyle/>
          <a:p>
            <a:pPr marL="0" indent="0">
              <a:buNone/>
            </a:pPr>
            <a:r>
              <a:rPr lang="en-IN" b="1" dirty="0"/>
              <a:t>Merits of Mode:</a:t>
            </a:r>
          </a:p>
          <a:p>
            <a:r>
              <a:rPr lang="en-IN" dirty="0"/>
              <a:t> It is easy to calculate and in some cases it can be located mere inspection</a:t>
            </a:r>
          </a:p>
          <a:p>
            <a:r>
              <a:rPr lang="en-IN" dirty="0"/>
              <a:t>Mode is not affected by extreme values. </a:t>
            </a:r>
          </a:p>
          <a:p>
            <a:r>
              <a:rPr lang="en-IN" dirty="0"/>
              <a:t>It can be calculated for open-end classes.</a:t>
            </a:r>
          </a:p>
          <a:p>
            <a:r>
              <a:rPr lang="en-IN" dirty="0"/>
              <a:t>It is usually an actual value of an important part of the series.</a:t>
            </a:r>
          </a:p>
          <a:p>
            <a:r>
              <a:rPr lang="en-IN" dirty="0"/>
              <a:t>In some circumstances it is the best representative of data.</a:t>
            </a:r>
          </a:p>
        </p:txBody>
      </p:sp>
    </p:spTree>
    <p:extLst>
      <p:ext uri="{BB962C8B-B14F-4D97-AF65-F5344CB8AC3E}">
        <p14:creationId xmlns:p14="http://schemas.microsoft.com/office/powerpoint/2010/main" val="690147957"/>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16632"/>
            <a:ext cx="8229600" cy="720080"/>
          </a:xfrm>
        </p:spPr>
        <p:txBody>
          <a:bodyPr>
            <a:normAutofit fontScale="90000"/>
          </a:bodyPr>
          <a:lstStyle/>
          <a:p>
            <a:r>
              <a:rPr lang="en-IN" dirty="0"/>
              <a:t>Mode</a:t>
            </a:r>
          </a:p>
        </p:txBody>
      </p:sp>
      <p:sp>
        <p:nvSpPr>
          <p:cNvPr id="3" name="Content Placeholder 2"/>
          <p:cNvSpPr>
            <a:spLocks noGrp="1"/>
          </p:cNvSpPr>
          <p:nvPr>
            <p:ph idx="1"/>
          </p:nvPr>
        </p:nvSpPr>
        <p:spPr>
          <a:xfrm>
            <a:off x="467544" y="980728"/>
            <a:ext cx="8229600" cy="5400600"/>
          </a:xfrm>
        </p:spPr>
        <p:txBody>
          <a:bodyPr>
            <a:normAutofit lnSpcReduction="10000"/>
          </a:bodyPr>
          <a:lstStyle/>
          <a:p>
            <a:pPr marL="0" indent="0">
              <a:buNone/>
            </a:pPr>
            <a:r>
              <a:rPr lang="en-IN" b="1" dirty="0"/>
              <a:t>Demerits of Mode:</a:t>
            </a:r>
          </a:p>
          <a:p>
            <a:r>
              <a:rPr lang="en-IN" dirty="0"/>
              <a:t>It is not based on all observations.</a:t>
            </a:r>
          </a:p>
          <a:p>
            <a:r>
              <a:rPr lang="en-IN" dirty="0"/>
              <a:t>It is not capable of further mathematical treatment.</a:t>
            </a:r>
          </a:p>
          <a:p>
            <a:r>
              <a:rPr lang="en-IN" dirty="0"/>
              <a:t>Mode is ill-defined generally, it is not possible to find mode in some cases.</a:t>
            </a:r>
          </a:p>
          <a:p>
            <a:r>
              <a:rPr lang="en-IN" dirty="0"/>
              <a:t>As compared with mean, mode is affected to a great extent, by sampling fluctuations.</a:t>
            </a:r>
          </a:p>
          <a:p>
            <a:r>
              <a:rPr lang="en-IN" dirty="0"/>
              <a:t>It is unsuitable in cases where relative importance of items has to be considered.</a:t>
            </a:r>
            <a:endParaRPr lang="en-IN" b="1" dirty="0"/>
          </a:p>
        </p:txBody>
      </p:sp>
    </p:spTree>
    <p:extLst>
      <p:ext uri="{BB962C8B-B14F-4D97-AF65-F5344CB8AC3E}">
        <p14:creationId xmlns:p14="http://schemas.microsoft.com/office/powerpoint/2010/main" val="4232707012"/>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Relationship Between AM, GM, HM</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IN" dirty="0"/>
                  <a:t>AM  ≥ GM  ≥ HM</a:t>
                </a:r>
              </a:p>
              <a:p>
                <a:r>
                  <a:rPr lang="en-IN" dirty="0"/>
                  <a:t>For two numbers. </a:t>
                </a:r>
                <a14:m>
                  <m:oMath xmlns:m="http://schemas.openxmlformats.org/officeDocument/2006/math">
                    <m:sSup>
                      <m:sSupPr>
                        <m:ctrlPr>
                          <a:rPr lang="en-IN" i="1" smtClean="0">
                            <a:latin typeface="Cambria Math" panose="02040503050406030204" pitchFamily="18" charset="0"/>
                          </a:rPr>
                        </m:ctrlPr>
                      </m:sSupPr>
                      <m:e>
                        <m:r>
                          <a:rPr lang="en-IN" b="0" i="1" smtClean="0">
                            <a:latin typeface="Cambria Math"/>
                          </a:rPr>
                          <m:t>𝐺</m:t>
                        </m:r>
                      </m:e>
                      <m:sup>
                        <m:r>
                          <a:rPr lang="en-IN" b="0" i="1" smtClean="0">
                            <a:latin typeface="Cambria Math"/>
                          </a:rPr>
                          <m:t>2</m:t>
                        </m:r>
                      </m:sup>
                    </m:sSup>
                  </m:oMath>
                </a14:m>
                <a:r>
                  <a:rPr lang="en-IN" dirty="0"/>
                  <a:t> = A X H</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630" t="-1752"/>
                </a:stretch>
              </a:blipFill>
            </p:spPr>
            <p:txBody>
              <a:bodyPr/>
              <a:lstStyle/>
              <a:p>
                <a:r>
                  <a:rPr lang="en-IN">
                    <a:noFill/>
                  </a:rPr>
                  <a:t> </a:t>
                </a:r>
              </a:p>
            </p:txBody>
          </p:sp>
        </mc:Fallback>
      </mc:AlternateContent>
    </p:spTree>
    <p:extLst>
      <p:ext uri="{BB962C8B-B14F-4D97-AF65-F5344CB8AC3E}">
        <p14:creationId xmlns:p14="http://schemas.microsoft.com/office/powerpoint/2010/main" val="1399535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 Collection</a:t>
            </a:r>
          </a:p>
        </p:txBody>
      </p:sp>
      <p:sp>
        <p:nvSpPr>
          <p:cNvPr id="3" name="Content Placeholder 2"/>
          <p:cNvSpPr>
            <a:spLocks noGrp="1"/>
          </p:cNvSpPr>
          <p:nvPr>
            <p:ph idx="1"/>
          </p:nvPr>
        </p:nvSpPr>
        <p:spPr/>
        <p:txBody>
          <a:bodyPr>
            <a:normAutofit/>
          </a:bodyPr>
          <a:lstStyle/>
          <a:p>
            <a:pPr algn="just">
              <a:buFont typeface="Wingdings" panose="05000000000000000000" pitchFamily="2" charset="2"/>
              <a:buChar char="q"/>
            </a:pPr>
            <a:r>
              <a:rPr lang="en-IN" sz="2800" dirty="0"/>
              <a:t>Objectives and scope of the enquiry.</a:t>
            </a:r>
          </a:p>
          <a:p>
            <a:pPr algn="just">
              <a:buFont typeface="Wingdings" panose="05000000000000000000" pitchFamily="2" charset="2"/>
              <a:buChar char="q"/>
            </a:pPr>
            <a:r>
              <a:rPr lang="en-IN" sz="2800" dirty="0"/>
              <a:t>Statistical units to be used.</a:t>
            </a:r>
          </a:p>
          <a:p>
            <a:pPr algn="just">
              <a:buFont typeface="Wingdings" panose="05000000000000000000" pitchFamily="2" charset="2"/>
              <a:buChar char="q"/>
            </a:pPr>
            <a:r>
              <a:rPr lang="en-IN" sz="2800" dirty="0"/>
              <a:t>Sources of information.</a:t>
            </a:r>
          </a:p>
          <a:p>
            <a:pPr algn="just">
              <a:buFont typeface="Wingdings" panose="05000000000000000000" pitchFamily="2" charset="2"/>
              <a:buChar char="q"/>
            </a:pPr>
            <a:r>
              <a:rPr lang="en-IN" sz="2800" dirty="0"/>
              <a:t>Methods of data collection.</a:t>
            </a:r>
          </a:p>
        </p:txBody>
      </p:sp>
    </p:spTree>
    <p:extLst>
      <p:ext uri="{BB962C8B-B14F-4D97-AF65-F5344CB8AC3E}">
        <p14:creationId xmlns:p14="http://schemas.microsoft.com/office/powerpoint/2010/main" val="4279337875"/>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908720"/>
          </a:xfrm>
        </p:spPr>
        <p:txBody>
          <a:bodyPr/>
          <a:lstStyle/>
          <a:p>
            <a:r>
              <a:rPr lang="en-IN" dirty="0"/>
              <a:t>Selection of Average</a:t>
            </a:r>
          </a:p>
        </p:txBody>
      </p:sp>
      <p:sp>
        <p:nvSpPr>
          <p:cNvPr id="3" name="Content Placeholder 2"/>
          <p:cNvSpPr>
            <a:spLocks noGrp="1"/>
          </p:cNvSpPr>
          <p:nvPr>
            <p:ph idx="1"/>
          </p:nvPr>
        </p:nvSpPr>
        <p:spPr>
          <a:xfrm>
            <a:off x="457200" y="980728"/>
            <a:ext cx="8229600" cy="5616624"/>
          </a:xfrm>
        </p:spPr>
        <p:txBody>
          <a:bodyPr>
            <a:normAutofit fontScale="70000" lnSpcReduction="20000"/>
          </a:bodyPr>
          <a:lstStyle/>
          <a:p>
            <a:pPr>
              <a:buFont typeface="Wingdings" panose="05000000000000000000" pitchFamily="2" charset="2"/>
              <a:buChar char="ü"/>
            </a:pPr>
            <a:r>
              <a:rPr lang="en-IN" dirty="0"/>
              <a:t>Nature and availability of data and purpose plays important role in selecting the average</a:t>
            </a:r>
          </a:p>
          <a:p>
            <a:pPr>
              <a:buFont typeface="Wingdings" panose="05000000000000000000" pitchFamily="2" charset="2"/>
              <a:buChar char="ü"/>
            </a:pPr>
            <a:endParaRPr lang="en-IN" dirty="0"/>
          </a:p>
          <a:p>
            <a:pPr>
              <a:buFont typeface="Wingdings" panose="05000000000000000000" pitchFamily="2" charset="2"/>
              <a:buChar char="ü"/>
            </a:pPr>
            <a:r>
              <a:rPr lang="en-IN" dirty="0"/>
              <a:t>AM is not recommended while dealing with frequency distribution with extreme observations or open end classes.</a:t>
            </a:r>
          </a:p>
          <a:p>
            <a:pPr marL="0" indent="0">
              <a:buNone/>
            </a:pPr>
            <a:endParaRPr lang="en-IN" dirty="0"/>
          </a:p>
          <a:p>
            <a:pPr>
              <a:buFont typeface="Wingdings" panose="05000000000000000000" pitchFamily="2" charset="2"/>
              <a:buChar char="ü"/>
            </a:pPr>
            <a:r>
              <a:rPr lang="en-IN" dirty="0"/>
              <a:t>Median and mode are averages to be used while dealing with open end classes.</a:t>
            </a:r>
          </a:p>
          <a:p>
            <a:pPr marL="0" indent="0">
              <a:buNone/>
            </a:pPr>
            <a:endParaRPr lang="en-IN" dirty="0"/>
          </a:p>
          <a:p>
            <a:pPr>
              <a:buFont typeface="Wingdings" panose="05000000000000000000" pitchFamily="2" charset="2"/>
              <a:buChar char="ü"/>
            </a:pPr>
            <a:r>
              <a:rPr lang="en-IN" dirty="0"/>
              <a:t>Mode is particularly used in business decisions.</a:t>
            </a:r>
          </a:p>
          <a:p>
            <a:pPr marL="0" indent="0">
              <a:buNone/>
            </a:pPr>
            <a:endParaRPr lang="en-IN" dirty="0"/>
          </a:p>
          <a:p>
            <a:pPr>
              <a:buFont typeface="Wingdings" panose="05000000000000000000" pitchFamily="2" charset="2"/>
              <a:buChar char="ü"/>
            </a:pPr>
            <a:r>
              <a:rPr lang="en-IN" dirty="0"/>
              <a:t>Harmonic mean is to be used in computing special types of average rates or ratios where time factor is variable and the act being performed like distance is constant.</a:t>
            </a:r>
          </a:p>
          <a:p>
            <a:pPr marL="0" indent="0">
              <a:buNone/>
            </a:pPr>
            <a:endParaRPr lang="en-IN" dirty="0"/>
          </a:p>
          <a:p>
            <a:pPr>
              <a:buFont typeface="Wingdings" panose="05000000000000000000" pitchFamily="2" charset="2"/>
              <a:buChar char="ü"/>
            </a:pPr>
            <a:r>
              <a:rPr lang="en-IN" dirty="0"/>
              <a:t>GM is used for calculating returns, diminishing value, etc.</a:t>
            </a:r>
          </a:p>
        </p:txBody>
      </p:sp>
    </p:spTree>
    <p:extLst>
      <p:ext uri="{BB962C8B-B14F-4D97-AF65-F5344CB8AC3E}">
        <p14:creationId xmlns:p14="http://schemas.microsoft.com/office/powerpoint/2010/main" val="27907793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 Collection</a:t>
            </a:r>
          </a:p>
        </p:txBody>
      </p:sp>
      <p:sp>
        <p:nvSpPr>
          <p:cNvPr id="3" name="Content Placeholder 2"/>
          <p:cNvSpPr>
            <a:spLocks noGrp="1"/>
          </p:cNvSpPr>
          <p:nvPr>
            <p:ph idx="1"/>
          </p:nvPr>
        </p:nvSpPr>
        <p:spPr/>
        <p:txBody>
          <a:bodyPr>
            <a:normAutofit/>
          </a:bodyPr>
          <a:lstStyle/>
          <a:p>
            <a:pPr marL="0" indent="0" algn="just">
              <a:buNone/>
            </a:pPr>
            <a:r>
              <a:rPr lang="en-IN" sz="2400" b="1" dirty="0"/>
              <a:t>Primary Data:</a:t>
            </a:r>
            <a:r>
              <a:rPr lang="en-IN" sz="2400" dirty="0"/>
              <a:t> Primary data is the one, which is collected by the investigator himself for the purpose of a specific inquiry or study. </a:t>
            </a:r>
          </a:p>
          <a:p>
            <a:pPr marL="0" indent="0" algn="just">
              <a:buNone/>
            </a:pPr>
            <a:r>
              <a:rPr lang="en-IN" sz="2400" dirty="0"/>
              <a:t>	Such data is original in character and is generated by survey conducted by individuals or research institution or any organisation.</a:t>
            </a:r>
          </a:p>
          <a:p>
            <a:pPr marL="0" indent="0" algn="just">
              <a:buNone/>
            </a:pPr>
            <a:endParaRPr lang="en-IN" sz="2400" dirty="0"/>
          </a:p>
          <a:p>
            <a:pPr marL="0" indent="0" algn="just">
              <a:buNone/>
            </a:pPr>
            <a:r>
              <a:rPr lang="en-IN" sz="2400" b="1" dirty="0"/>
              <a:t>Secondary Data: </a:t>
            </a:r>
            <a:r>
              <a:rPr lang="en-IN" sz="2400" dirty="0"/>
              <a:t>Secondary data are those data which have been already collected and analysed by some earlier agency for its own use; and later the same data are used by a different agency. </a:t>
            </a:r>
          </a:p>
        </p:txBody>
      </p:sp>
    </p:spTree>
    <p:extLst>
      <p:ext uri="{BB962C8B-B14F-4D97-AF65-F5344CB8AC3E}">
        <p14:creationId xmlns:p14="http://schemas.microsoft.com/office/powerpoint/2010/main" val="20734495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 Classification</a:t>
            </a:r>
          </a:p>
        </p:txBody>
      </p:sp>
      <p:sp>
        <p:nvSpPr>
          <p:cNvPr id="3" name="Content Placeholder 2"/>
          <p:cNvSpPr>
            <a:spLocks noGrp="1"/>
          </p:cNvSpPr>
          <p:nvPr>
            <p:ph idx="1"/>
          </p:nvPr>
        </p:nvSpPr>
        <p:spPr/>
        <p:txBody>
          <a:bodyPr>
            <a:normAutofit fontScale="92500"/>
          </a:bodyPr>
          <a:lstStyle/>
          <a:p>
            <a:pPr marL="0" indent="0">
              <a:buNone/>
            </a:pPr>
            <a:r>
              <a:rPr lang="en-IN" i="1" dirty="0"/>
              <a:t>“Classification is the process of arranging the data into sequences and groups according to their common characteristics, or separating them into different but related parts” – </a:t>
            </a:r>
            <a:r>
              <a:rPr lang="en-IN" i="1" dirty="0" err="1"/>
              <a:t>Secrist</a:t>
            </a:r>
            <a:r>
              <a:rPr lang="en-IN" i="1" dirty="0"/>
              <a:t>.</a:t>
            </a:r>
          </a:p>
          <a:p>
            <a:pPr marL="0" indent="0">
              <a:buNone/>
            </a:pPr>
            <a:endParaRPr lang="en-IN" i="1" dirty="0"/>
          </a:p>
          <a:p>
            <a:pPr marL="0" indent="0">
              <a:buNone/>
            </a:pPr>
            <a:r>
              <a:rPr lang="en-IN" i="1" dirty="0"/>
              <a:t>“A classification is a scheme for breaking a category into a set of parts, called classes, according to some precisely defined differing characteristics possessed by all the elements of the category” – Tuttle A.M.</a:t>
            </a:r>
          </a:p>
        </p:txBody>
      </p:sp>
    </p:spTree>
    <p:extLst>
      <p:ext uri="{BB962C8B-B14F-4D97-AF65-F5344CB8AC3E}">
        <p14:creationId xmlns:p14="http://schemas.microsoft.com/office/powerpoint/2010/main" val="8221547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 Classification</a:t>
            </a:r>
          </a:p>
        </p:txBody>
      </p:sp>
      <p:sp>
        <p:nvSpPr>
          <p:cNvPr id="3" name="Content Placeholder 2"/>
          <p:cNvSpPr>
            <a:spLocks noGrp="1"/>
          </p:cNvSpPr>
          <p:nvPr>
            <p:ph idx="1"/>
          </p:nvPr>
        </p:nvSpPr>
        <p:spPr/>
        <p:txBody>
          <a:bodyPr/>
          <a:lstStyle/>
          <a:p>
            <a:pPr algn="just"/>
            <a:r>
              <a:rPr lang="en-IN" dirty="0"/>
              <a:t>Data is collected for the purpose of analysis.</a:t>
            </a:r>
          </a:p>
          <a:p>
            <a:pPr algn="just"/>
            <a:r>
              <a:rPr lang="en-IN" dirty="0"/>
              <a:t>Data collected in any statistical investigation is known as raw data.</a:t>
            </a:r>
          </a:p>
          <a:p>
            <a:pPr algn="just"/>
            <a:r>
              <a:rPr lang="en-IN" b="1" dirty="0"/>
              <a:t>Having collected and edited the data, the next important step is to organise it. </a:t>
            </a:r>
            <a:r>
              <a:rPr lang="en-IN" dirty="0"/>
              <a:t>i.e. to present in a readily comprehensible  condensed form which will highlight the important characteristics of the data.</a:t>
            </a:r>
          </a:p>
        </p:txBody>
      </p:sp>
    </p:spTree>
    <p:extLst>
      <p:ext uri="{BB962C8B-B14F-4D97-AF65-F5344CB8AC3E}">
        <p14:creationId xmlns:p14="http://schemas.microsoft.com/office/powerpoint/2010/main" val="4064990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0277"/>
            <a:ext cx="8229600" cy="1143000"/>
          </a:xfrm>
        </p:spPr>
        <p:txBody>
          <a:bodyPr/>
          <a:lstStyle/>
          <a:p>
            <a:r>
              <a:rPr lang="en-IN" dirty="0"/>
              <a:t>Data Classification</a:t>
            </a:r>
          </a:p>
        </p:txBody>
      </p:sp>
      <p:sp>
        <p:nvSpPr>
          <p:cNvPr id="3" name="Content Placeholder 2"/>
          <p:cNvSpPr>
            <a:spLocks noGrp="1"/>
          </p:cNvSpPr>
          <p:nvPr>
            <p:ph idx="1"/>
          </p:nvPr>
        </p:nvSpPr>
        <p:spPr>
          <a:xfrm>
            <a:off x="395536" y="980728"/>
            <a:ext cx="8229600" cy="5400600"/>
          </a:xfrm>
        </p:spPr>
        <p:txBody>
          <a:bodyPr>
            <a:noAutofit/>
          </a:bodyPr>
          <a:lstStyle/>
          <a:p>
            <a:pPr marL="0" indent="0" algn="just">
              <a:buNone/>
            </a:pPr>
            <a:r>
              <a:rPr lang="en-IN" sz="2400" b="1" dirty="0"/>
              <a:t>The collected data, also known as raw data or ungrouped data are always in an un organised form and need to be organised and presented in meaningful and readily comprehensible form in order to facilitate further statistical analysis.</a:t>
            </a:r>
          </a:p>
          <a:p>
            <a:pPr marL="0" indent="0">
              <a:buNone/>
            </a:pPr>
            <a:r>
              <a:rPr lang="en-IN" sz="2400" b="1" dirty="0"/>
              <a:t>Objects of Classification: </a:t>
            </a:r>
          </a:p>
          <a:p>
            <a:pPr>
              <a:buFont typeface="Wingdings" panose="05000000000000000000" pitchFamily="2" charset="2"/>
              <a:buChar char="ü"/>
            </a:pPr>
            <a:r>
              <a:rPr lang="en-IN" sz="2400" dirty="0"/>
              <a:t>It condenses the mass of data.</a:t>
            </a:r>
          </a:p>
          <a:p>
            <a:pPr>
              <a:buFont typeface="Wingdings" panose="05000000000000000000" pitchFamily="2" charset="2"/>
              <a:buChar char="ü"/>
            </a:pPr>
            <a:r>
              <a:rPr lang="en-IN" sz="2400" dirty="0"/>
              <a:t>It eliminates unnecessary details.</a:t>
            </a:r>
          </a:p>
          <a:p>
            <a:pPr>
              <a:buFont typeface="Wingdings" panose="05000000000000000000" pitchFamily="2" charset="2"/>
              <a:buChar char="ü"/>
            </a:pPr>
            <a:r>
              <a:rPr lang="en-IN" sz="2400" dirty="0"/>
              <a:t>It facilitates comparison and highlights the significant aspect of data. </a:t>
            </a:r>
          </a:p>
          <a:p>
            <a:pPr>
              <a:buFont typeface="Wingdings" panose="05000000000000000000" pitchFamily="2" charset="2"/>
              <a:buChar char="ü"/>
            </a:pPr>
            <a:r>
              <a:rPr lang="en-IN" sz="2400" dirty="0"/>
              <a:t>It enables one to get a mental picture of the information and     helps in drawing inferences. </a:t>
            </a:r>
          </a:p>
          <a:p>
            <a:pPr>
              <a:buFont typeface="Wingdings" panose="05000000000000000000" pitchFamily="2" charset="2"/>
              <a:buChar char="ü"/>
            </a:pPr>
            <a:r>
              <a:rPr lang="en-IN" sz="2400" dirty="0"/>
              <a:t>It helps in the statistical treatment of the information     collected.</a:t>
            </a:r>
          </a:p>
        </p:txBody>
      </p:sp>
    </p:spTree>
    <p:extLst>
      <p:ext uri="{BB962C8B-B14F-4D97-AF65-F5344CB8AC3E}">
        <p14:creationId xmlns:p14="http://schemas.microsoft.com/office/powerpoint/2010/main" val="8533645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 Classification</a:t>
            </a:r>
          </a:p>
        </p:txBody>
      </p:sp>
      <p:sp>
        <p:nvSpPr>
          <p:cNvPr id="3" name="Content Placeholder 2"/>
          <p:cNvSpPr>
            <a:spLocks noGrp="1"/>
          </p:cNvSpPr>
          <p:nvPr>
            <p:ph idx="1"/>
          </p:nvPr>
        </p:nvSpPr>
        <p:spPr/>
        <p:txBody>
          <a:bodyPr/>
          <a:lstStyle/>
          <a:p>
            <a:pPr marL="0" indent="0">
              <a:buNone/>
            </a:pPr>
            <a:r>
              <a:rPr lang="en-IN" dirty="0"/>
              <a:t>	Geographical [Area-wise or regional]</a:t>
            </a:r>
          </a:p>
        </p:txBody>
      </p:sp>
      <p:graphicFrame>
        <p:nvGraphicFramePr>
          <p:cNvPr id="4" name="Table 3"/>
          <p:cNvGraphicFramePr>
            <a:graphicFrameLocks noGrp="1"/>
          </p:cNvGraphicFramePr>
          <p:nvPr>
            <p:extLst>
              <p:ext uri="{D42A27DB-BD31-4B8C-83A1-F6EECF244321}">
                <p14:modId xmlns:p14="http://schemas.microsoft.com/office/powerpoint/2010/main" val="2980096974"/>
              </p:ext>
            </p:extLst>
          </p:nvPr>
        </p:nvGraphicFramePr>
        <p:xfrm>
          <a:off x="1403648" y="2564904"/>
          <a:ext cx="6096000" cy="296672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370840">
                <a:tc>
                  <a:txBody>
                    <a:bodyPr/>
                    <a:lstStyle/>
                    <a:p>
                      <a:pPr algn="ctr"/>
                      <a:r>
                        <a:rPr lang="en-IN" dirty="0"/>
                        <a:t>Country</a:t>
                      </a:r>
                    </a:p>
                  </a:txBody>
                  <a:tcPr/>
                </a:tc>
                <a:tc>
                  <a:txBody>
                    <a:bodyPr/>
                    <a:lstStyle/>
                    <a:p>
                      <a:pPr algn="ctr"/>
                      <a:r>
                        <a:rPr lang="en-IN" dirty="0"/>
                        <a:t> Average Output</a:t>
                      </a:r>
                    </a:p>
                  </a:txBody>
                  <a:tcPr/>
                </a:tc>
                <a:extLst>
                  <a:ext uri="{0D108BD9-81ED-4DB2-BD59-A6C34878D82A}">
                    <a16:rowId xmlns:a16="http://schemas.microsoft.com/office/drawing/2014/main" val="10000"/>
                  </a:ext>
                </a:extLst>
              </a:tr>
              <a:tr h="370840">
                <a:tc>
                  <a:txBody>
                    <a:bodyPr/>
                    <a:lstStyle/>
                    <a:p>
                      <a:pPr algn="ctr"/>
                      <a:r>
                        <a:rPr lang="en-IN" dirty="0"/>
                        <a:t>India</a:t>
                      </a:r>
                    </a:p>
                  </a:txBody>
                  <a:tcPr/>
                </a:tc>
                <a:tc>
                  <a:txBody>
                    <a:bodyPr/>
                    <a:lstStyle/>
                    <a:p>
                      <a:pPr algn="ctr"/>
                      <a:r>
                        <a:rPr lang="en-IN" dirty="0"/>
                        <a:t>123.5</a:t>
                      </a:r>
                    </a:p>
                  </a:txBody>
                  <a:tcPr/>
                </a:tc>
                <a:extLst>
                  <a:ext uri="{0D108BD9-81ED-4DB2-BD59-A6C34878D82A}">
                    <a16:rowId xmlns:a16="http://schemas.microsoft.com/office/drawing/2014/main" val="10001"/>
                  </a:ext>
                </a:extLst>
              </a:tr>
              <a:tr h="370840">
                <a:tc>
                  <a:txBody>
                    <a:bodyPr/>
                    <a:lstStyle/>
                    <a:p>
                      <a:pPr algn="ctr"/>
                      <a:r>
                        <a:rPr lang="en-IN" dirty="0"/>
                        <a:t>USA</a:t>
                      </a:r>
                    </a:p>
                  </a:txBody>
                  <a:tcPr/>
                </a:tc>
                <a:tc>
                  <a:txBody>
                    <a:bodyPr/>
                    <a:lstStyle/>
                    <a:p>
                      <a:pPr algn="ctr"/>
                      <a:r>
                        <a:rPr lang="en-IN" dirty="0"/>
                        <a:t>345.6</a:t>
                      </a:r>
                    </a:p>
                  </a:txBody>
                  <a:tcPr/>
                </a:tc>
                <a:extLst>
                  <a:ext uri="{0D108BD9-81ED-4DB2-BD59-A6C34878D82A}">
                    <a16:rowId xmlns:a16="http://schemas.microsoft.com/office/drawing/2014/main" val="10002"/>
                  </a:ext>
                </a:extLst>
              </a:tr>
              <a:tr h="370840">
                <a:tc>
                  <a:txBody>
                    <a:bodyPr/>
                    <a:lstStyle/>
                    <a:p>
                      <a:pPr algn="ctr"/>
                      <a:r>
                        <a:rPr lang="en-IN" dirty="0"/>
                        <a:t>Pakistan</a:t>
                      </a:r>
                    </a:p>
                  </a:txBody>
                  <a:tcPr/>
                </a:tc>
                <a:tc>
                  <a:txBody>
                    <a:bodyPr/>
                    <a:lstStyle/>
                    <a:p>
                      <a:pPr algn="ctr"/>
                      <a:r>
                        <a:rPr lang="en-IN" dirty="0"/>
                        <a:t>201.45</a:t>
                      </a:r>
                    </a:p>
                  </a:txBody>
                  <a:tcPr/>
                </a:tc>
                <a:extLst>
                  <a:ext uri="{0D108BD9-81ED-4DB2-BD59-A6C34878D82A}">
                    <a16:rowId xmlns:a16="http://schemas.microsoft.com/office/drawing/2014/main" val="10003"/>
                  </a:ext>
                </a:extLst>
              </a:tr>
              <a:tr h="370840">
                <a:tc>
                  <a:txBody>
                    <a:bodyPr/>
                    <a:lstStyle/>
                    <a:p>
                      <a:pPr algn="ctr"/>
                      <a:r>
                        <a:rPr lang="en-IN" dirty="0"/>
                        <a:t>China</a:t>
                      </a:r>
                    </a:p>
                  </a:txBody>
                  <a:tcPr/>
                </a:tc>
                <a:tc>
                  <a:txBody>
                    <a:bodyPr/>
                    <a:lstStyle/>
                    <a:p>
                      <a:pPr algn="ctr"/>
                      <a:r>
                        <a:rPr lang="en-IN" dirty="0"/>
                        <a:t>856.89</a:t>
                      </a:r>
                    </a:p>
                  </a:txBody>
                  <a:tcPr/>
                </a:tc>
                <a:extLst>
                  <a:ext uri="{0D108BD9-81ED-4DB2-BD59-A6C34878D82A}">
                    <a16:rowId xmlns:a16="http://schemas.microsoft.com/office/drawing/2014/main" val="10004"/>
                  </a:ext>
                </a:extLst>
              </a:tr>
              <a:tr h="370840">
                <a:tc>
                  <a:txBody>
                    <a:bodyPr/>
                    <a:lstStyle/>
                    <a:p>
                      <a:pPr algn="ctr"/>
                      <a:r>
                        <a:rPr lang="en-IN" dirty="0"/>
                        <a:t>Sudan</a:t>
                      </a:r>
                    </a:p>
                  </a:txBody>
                  <a:tcPr/>
                </a:tc>
                <a:tc>
                  <a:txBody>
                    <a:bodyPr/>
                    <a:lstStyle/>
                    <a:p>
                      <a:pPr algn="ctr"/>
                      <a:r>
                        <a:rPr lang="en-IN" dirty="0"/>
                        <a:t>123.4</a:t>
                      </a:r>
                    </a:p>
                  </a:txBody>
                  <a:tcPr/>
                </a:tc>
                <a:extLst>
                  <a:ext uri="{0D108BD9-81ED-4DB2-BD59-A6C34878D82A}">
                    <a16:rowId xmlns:a16="http://schemas.microsoft.com/office/drawing/2014/main" val="10005"/>
                  </a:ext>
                </a:extLst>
              </a:tr>
              <a:tr h="370840">
                <a:tc>
                  <a:txBody>
                    <a:bodyPr/>
                    <a:lstStyle/>
                    <a:p>
                      <a:pPr algn="ctr"/>
                      <a:r>
                        <a:rPr lang="en-IN" dirty="0"/>
                        <a:t>Russia</a:t>
                      </a:r>
                    </a:p>
                  </a:txBody>
                  <a:tcPr/>
                </a:tc>
                <a:tc>
                  <a:txBody>
                    <a:bodyPr/>
                    <a:lstStyle/>
                    <a:p>
                      <a:pPr algn="ctr"/>
                      <a:r>
                        <a:rPr lang="en-IN" dirty="0"/>
                        <a:t>345.5</a:t>
                      </a:r>
                    </a:p>
                  </a:txBody>
                  <a:tcPr/>
                </a:tc>
                <a:extLst>
                  <a:ext uri="{0D108BD9-81ED-4DB2-BD59-A6C34878D82A}">
                    <a16:rowId xmlns:a16="http://schemas.microsoft.com/office/drawing/2014/main" val="10006"/>
                  </a:ext>
                </a:extLst>
              </a:tr>
              <a:tr h="370840">
                <a:tc>
                  <a:txBody>
                    <a:bodyPr/>
                    <a:lstStyle/>
                    <a:p>
                      <a:pPr algn="ctr"/>
                      <a:r>
                        <a:rPr lang="en-IN" dirty="0"/>
                        <a:t>Bangladesh</a:t>
                      </a:r>
                    </a:p>
                  </a:txBody>
                  <a:tcPr/>
                </a:tc>
                <a:tc>
                  <a:txBody>
                    <a:bodyPr/>
                    <a:lstStyle/>
                    <a:p>
                      <a:pPr algn="ctr"/>
                      <a:r>
                        <a:rPr lang="en-IN" dirty="0"/>
                        <a:t>456.43</a:t>
                      </a:r>
                    </a:p>
                  </a:txBody>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3696439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Classification</a:t>
            </a:r>
          </a:p>
        </p:txBody>
      </p:sp>
      <p:sp>
        <p:nvSpPr>
          <p:cNvPr id="3" name="Content Placeholder 2"/>
          <p:cNvSpPr>
            <a:spLocks noGrp="1"/>
          </p:cNvSpPr>
          <p:nvPr>
            <p:ph idx="1"/>
          </p:nvPr>
        </p:nvSpPr>
        <p:spPr/>
        <p:txBody>
          <a:bodyPr/>
          <a:lstStyle/>
          <a:p>
            <a:pPr marL="0" indent="0" algn="ctr">
              <a:buNone/>
            </a:pPr>
            <a:r>
              <a:rPr lang="en-IN" dirty="0"/>
              <a:t>Chronological Classification:</a:t>
            </a:r>
          </a:p>
          <a:p>
            <a:pPr marL="0" indent="0">
              <a:buNone/>
            </a:pPr>
            <a:r>
              <a:rPr lang="en-IN" dirty="0"/>
              <a:t>      </a:t>
            </a:r>
            <a:r>
              <a:rPr lang="en-IN" sz="2400" dirty="0"/>
              <a:t>Population of India (In crores)</a:t>
            </a:r>
          </a:p>
        </p:txBody>
      </p:sp>
      <p:graphicFrame>
        <p:nvGraphicFramePr>
          <p:cNvPr id="4" name="Table 3"/>
          <p:cNvGraphicFramePr>
            <a:graphicFrameLocks noGrp="1"/>
          </p:cNvGraphicFramePr>
          <p:nvPr>
            <p:extLst>
              <p:ext uri="{D42A27DB-BD31-4B8C-83A1-F6EECF244321}">
                <p14:modId xmlns:p14="http://schemas.microsoft.com/office/powerpoint/2010/main" val="4267430573"/>
              </p:ext>
            </p:extLst>
          </p:nvPr>
        </p:nvGraphicFramePr>
        <p:xfrm>
          <a:off x="1115616" y="2782456"/>
          <a:ext cx="6096000" cy="292608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352664">
                <a:tc>
                  <a:txBody>
                    <a:bodyPr/>
                    <a:lstStyle/>
                    <a:p>
                      <a:pPr algn="ctr"/>
                      <a:r>
                        <a:rPr lang="en-IN" dirty="0"/>
                        <a:t>Year</a:t>
                      </a:r>
                    </a:p>
                  </a:txBody>
                  <a:tcPr/>
                </a:tc>
                <a:tc>
                  <a:txBody>
                    <a:bodyPr/>
                    <a:lstStyle/>
                    <a:p>
                      <a:pPr algn="ctr"/>
                      <a:r>
                        <a:rPr lang="en-IN" dirty="0"/>
                        <a:t> Population</a:t>
                      </a:r>
                    </a:p>
                  </a:txBody>
                  <a:tcPr/>
                </a:tc>
                <a:extLst>
                  <a:ext uri="{0D108BD9-81ED-4DB2-BD59-A6C34878D82A}">
                    <a16:rowId xmlns:a16="http://schemas.microsoft.com/office/drawing/2014/main" val="10000"/>
                  </a:ext>
                </a:extLst>
              </a:tr>
              <a:tr h="357562">
                <a:tc>
                  <a:txBody>
                    <a:bodyPr/>
                    <a:lstStyle/>
                    <a:p>
                      <a:pPr algn="ctr"/>
                      <a:r>
                        <a:rPr lang="en-IN" dirty="0"/>
                        <a:t>1901</a:t>
                      </a:r>
                    </a:p>
                  </a:txBody>
                  <a:tcPr/>
                </a:tc>
                <a:tc>
                  <a:txBody>
                    <a:bodyPr/>
                    <a:lstStyle/>
                    <a:p>
                      <a:pPr algn="ctr"/>
                      <a:r>
                        <a:rPr lang="en-IN" dirty="0"/>
                        <a:t>23.8</a:t>
                      </a:r>
                    </a:p>
                  </a:txBody>
                  <a:tcPr/>
                </a:tc>
                <a:extLst>
                  <a:ext uri="{0D108BD9-81ED-4DB2-BD59-A6C34878D82A}">
                    <a16:rowId xmlns:a16="http://schemas.microsoft.com/office/drawing/2014/main" val="10001"/>
                  </a:ext>
                </a:extLst>
              </a:tr>
              <a:tr h="357562">
                <a:tc>
                  <a:txBody>
                    <a:bodyPr/>
                    <a:lstStyle/>
                    <a:p>
                      <a:pPr algn="ctr"/>
                      <a:r>
                        <a:rPr lang="en-IN" dirty="0"/>
                        <a:t>1911</a:t>
                      </a:r>
                    </a:p>
                  </a:txBody>
                  <a:tcPr/>
                </a:tc>
                <a:tc>
                  <a:txBody>
                    <a:bodyPr/>
                    <a:lstStyle/>
                    <a:p>
                      <a:pPr algn="ctr"/>
                      <a:r>
                        <a:rPr lang="en-IN" dirty="0"/>
                        <a:t>25.0</a:t>
                      </a:r>
                    </a:p>
                  </a:txBody>
                  <a:tcPr/>
                </a:tc>
                <a:extLst>
                  <a:ext uri="{0D108BD9-81ED-4DB2-BD59-A6C34878D82A}">
                    <a16:rowId xmlns:a16="http://schemas.microsoft.com/office/drawing/2014/main" val="10002"/>
                  </a:ext>
                </a:extLst>
              </a:tr>
              <a:tr h="357562">
                <a:tc>
                  <a:txBody>
                    <a:bodyPr/>
                    <a:lstStyle/>
                    <a:p>
                      <a:pPr algn="ctr"/>
                      <a:r>
                        <a:rPr lang="en-IN" dirty="0"/>
                        <a:t>1921</a:t>
                      </a:r>
                    </a:p>
                  </a:txBody>
                  <a:tcPr/>
                </a:tc>
                <a:tc>
                  <a:txBody>
                    <a:bodyPr/>
                    <a:lstStyle/>
                    <a:p>
                      <a:pPr algn="ctr"/>
                      <a:r>
                        <a:rPr lang="en-IN" dirty="0"/>
                        <a:t>25.2</a:t>
                      </a:r>
                    </a:p>
                  </a:txBody>
                  <a:tcPr/>
                </a:tc>
                <a:extLst>
                  <a:ext uri="{0D108BD9-81ED-4DB2-BD59-A6C34878D82A}">
                    <a16:rowId xmlns:a16="http://schemas.microsoft.com/office/drawing/2014/main" val="10003"/>
                  </a:ext>
                </a:extLst>
              </a:tr>
              <a:tr h="357562">
                <a:tc>
                  <a:txBody>
                    <a:bodyPr/>
                    <a:lstStyle/>
                    <a:p>
                      <a:pPr algn="ctr"/>
                      <a:r>
                        <a:rPr lang="en-IN" dirty="0"/>
                        <a:t>1931</a:t>
                      </a:r>
                    </a:p>
                  </a:txBody>
                  <a:tcPr/>
                </a:tc>
                <a:tc>
                  <a:txBody>
                    <a:bodyPr/>
                    <a:lstStyle/>
                    <a:p>
                      <a:pPr algn="ctr"/>
                      <a:r>
                        <a:rPr lang="en-IN" dirty="0"/>
                        <a:t>27.9</a:t>
                      </a:r>
                    </a:p>
                  </a:txBody>
                  <a:tcPr/>
                </a:tc>
                <a:extLst>
                  <a:ext uri="{0D108BD9-81ED-4DB2-BD59-A6C34878D82A}">
                    <a16:rowId xmlns:a16="http://schemas.microsoft.com/office/drawing/2014/main" val="10004"/>
                  </a:ext>
                </a:extLst>
              </a:tr>
              <a:tr h="357562">
                <a:tc>
                  <a:txBody>
                    <a:bodyPr/>
                    <a:lstStyle/>
                    <a:p>
                      <a:pPr algn="ctr"/>
                      <a:r>
                        <a:rPr lang="en-IN" dirty="0"/>
                        <a:t>1941</a:t>
                      </a:r>
                    </a:p>
                  </a:txBody>
                  <a:tcPr/>
                </a:tc>
                <a:tc>
                  <a:txBody>
                    <a:bodyPr/>
                    <a:lstStyle/>
                    <a:p>
                      <a:pPr algn="ctr"/>
                      <a:r>
                        <a:rPr lang="en-IN" dirty="0"/>
                        <a:t>31.9</a:t>
                      </a:r>
                    </a:p>
                  </a:txBody>
                  <a:tcPr/>
                </a:tc>
                <a:extLst>
                  <a:ext uri="{0D108BD9-81ED-4DB2-BD59-A6C34878D82A}">
                    <a16:rowId xmlns:a16="http://schemas.microsoft.com/office/drawing/2014/main" val="10005"/>
                  </a:ext>
                </a:extLst>
              </a:tr>
              <a:tr h="357562">
                <a:tc>
                  <a:txBody>
                    <a:bodyPr/>
                    <a:lstStyle/>
                    <a:p>
                      <a:pPr algn="ctr"/>
                      <a:r>
                        <a:rPr lang="en-IN" dirty="0"/>
                        <a:t>1951</a:t>
                      </a:r>
                    </a:p>
                  </a:txBody>
                  <a:tcPr/>
                </a:tc>
                <a:tc>
                  <a:txBody>
                    <a:bodyPr/>
                    <a:lstStyle/>
                    <a:p>
                      <a:pPr algn="ctr"/>
                      <a:r>
                        <a:rPr lang="en-IN" dirty="0"/>
                        <a:t>43.9</a:t>
                      </a:r>
                    </a:p>
                  </a:txBody>
                  <a:tcPr/>
                </a:tc>
                <a:extLst>
                  <a:ext uri="{0D108BD9-81ED-4DB2-BD59-A6C34878D82A}">
                    <a16:rowId xmlns:a16="http://schemas.microsoft.com/office/drawing/2014/main" val="10006"/>
                  </a:ext>
                </a:extLst>
              </a:tr>
              <a:tr h="357562">
                <a:tc>
                  <a:txBody>
                    <a:bodyPr/>
                    <a:lstStyle/>
                    <a:p>
                      <a:pPr algn="ctr"/>
                      <a:r>
                        <a:rPr lang="en-IN" dirty="0"/>
                        <a:t>1961</a:t>
                      </a:r>
                    </a:p>
                  </a:txBody>
                  <a:tcPr/>
                </a:tc>
                <a:tc>
                  <a:txBody>
                    <a:bodyPr/>
                    <a:lstStyle/>
                    <a:p>
                      <a:pPr algn="ctr"/>
                      <a:r>
                        <a:rPr lang="en-IN" dirty="0"/>
                        <a:t>68.2</a:t>
                      </a:r>
                    </a:p>
                  </a:txBody>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16203074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90600"/>
          </a:xfrm>
        </p:spPr>
        <p:txBody>
          <a:bodyPr/>
          <a:lstStyle/>
          <a:p>
            <a:r>
              <a:rPr lang="en-US" dirty="0"/>
              <a:t>Statistics</a:t>
            </a:r>
          </a:p>
        </p:txBody>
      </p:sp>
      <p:pic>
        <p:nvPicPr>
          <p:cNvPr id="1026" name="Picture 2"/>
          <p:cNvPicPr>
            <a:picLocks noChangeAspect="1" noChangeArrowheads="1"/>
          </p:cNvPicPr>
          <p:nvPr/>
        </p:nvPicPr>
        <p:blipFill>
          <a:blip r:embed="rId2"/>
          <a:srcRect/>
          <a:stretch>
            <a:fillRect/>
          </a:stretch>
        </p:blipFill>
        <p:spPr bwMode="auto">
          <a:xfrm>
            <a:off x="381000" y="1295400"/>
            <a:ext cx="8743561" cy="3962400"/>
          </a:xfrm>
          <a:prstGeom prst="rect">
            <a:avLst/>
          </a:prstGeom>
          <a:noFill/>
          <a:ln w="9525">
            <a:noFill/>
            <a:miter lim="800000"/>
            <a:headEnd/>
            <a:tailEnd/>
          </a:ln>
          <a:effec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 Classification</a:t>
            </a:r>
          </a:p>
        </p:txBody>
      </p:sp>
      <p:sp>
        <p:nvSpPr>
          <p:cNvPr id="3" name="Content Placeholder 2"/>
          <p:cNvSpPr>
            <a:spLocks noGrp="1"/>
          </p:cNvSpPr>
          <p:nvPr>
            <p:ph idx="1"/>
          </p:nvPr>
        </p:nvSpPr>
        <p:spPr/>
        <p:txBody>
          <a:bodyPr/>
          <a:lstStyle/>
          <a:p>
            <a:pPr marL="0" indent="0" algn="ctr">
              <a:buNone/>
            </a:pPr>
            <a:r>
              <a:rPr lang="en-IN" b="1" dirty="0"/>
              <a:t>Qualitative classification:</a:t>
            </a:r>
          </a:p>
          <a:p>
            <a:pPr>
              <a:buFont typeface="Wingdings" panose="05000000000000000000" pitchFamily="2" charset="2"/>
              <a:buChar char="ü"/>
            </a:pPr>
            <a:r>
              <a:rPr lang="en-IN" sz="2400" dirty="0"/>
              <a:t>	Genius</a:t>
            </a:r>
          </a:p>
          <a:p>
            <a:pPr>
              <a:buFont typeface="Wingdings" panose="05000000000000000000" pitchFamily="2" charset="2"/>
              <a:buChar char="ü"/>
            </a:pPr>
            <a:r>
              <a:rPr lang="en-IN" sz="2400" dirty="0"/>
              <a:t>	Highly Intelligent</a:t>
            </a:r>
          </a:p>
          <a:p>
            <a:pPr>
              <a:buFont typeface="Wingdings" panose="05000000000000000000" pitchFamily="2" charset="2"/>
              <a:buChar char="ü"/>
            </a:pPr>
            <a:r>
              <a:rPr lang="en-IN" sz="2400" dirty="0"/>
              <a:t>	Average Intelligent</a:t>
            </a:r>
          </a:p>
          <a:p>
            <a:pPr>
              <a:buFont typeface="Wingdings" panose="05000000000000000000" pitchFamily="2" charset="2"/>
              <a:buChar char="ü"/>
            </a:pPr>
            <a:r>
              <a:rPr lang="en-IN" sz="2400" dirty="0"/>
              <a:t>	Below average</a:t>
            </a:r>
          </a:p>
          <a:p>
            <a:pPr>
              <a:buFont typeface="Wingdings" panose="05000000000000000000" pitchFamily="2" charset="2"/>
              <a:buChar char="ü"/>
            </a:pPr>
            <a:r>
              <a:rPr lang="en-IN" sz="2400" dirty="0"/>
              <a:t>	Dull</a:t>
            </a:r>
          </a:p>
        </p:txBody>
      </p:sp>
    </p:spTree>
    <p:extLst>
      <p:ext uri="{BB962C8B-B14F-4D97-AF65-F5344CB8AC3E}">
        <p14:creationId xmlns:p14="http://schemas.microsoft.com/office/powerpoint/2010/main" val="32076768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 Classification</a:t>
            </a:r>
          </a:p>
        </p:txBody>
      </p:sp>
      <p:sp>
        <p:nvSpPr>
          <p:cNvPr id="3" name="Content Placeholder 2"/>
          <p:cNvSpPr>
            <a:spLocks noGrp="1"/>
          </p:cNvSpPr>
          <p:nvPr>
            <p:ph idx="1"/>
          </p:nvPr>
        </p:nvSpPr>
        <p:spPr/>
        <p:txBody>
          <a:bodyPr/>
          <a:lstStyle/>
          <a:p>
            <a:r>
              <a:rPr lang="en-IN" dirty="0"/>
              <a:t>Quantities Classification:</a:t>
            </a:r>
          </a:p>
        </p:txBody>
      </p:sp>
      <p:graphicFrame>
        <p:nvGraphicFramePr>
          <p:cNvPr id="4" name="Table 3"/>
          <p:cNvGraphicFramePr>
            <a:graphicFrameLocks noGrp="1"/>
          </p:cNvGraphicFramePr>
          <p:nvPr>
            <p:extLst>
              <p:ext uri="{D42A27DB-BD31-4B8C-83A1-F6EECF244321}">
                <p14:modId xmlns:p14="http://schemas.microsoft.com/office/powerpoint/2010/main" val="1376483379"/>
              </p:ext>
            </p:extLst>
          </p:nvPr>
        </p:nvGraphicFramePr>
        <p:xfrm>
          <a:off x="1115616" y="2708920"/>
          <a:ext cx="6096000" cy="2999616"/>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439296">
                <a:tc>
                  <a:txBody>
                    <a:bodyPr/>
                    <a:lstStyle/>
                    <a:p>
                      <a:pPr algn="ctr"/>
                      <a:r>
                        <a:rPr lang="en-IN" dirty="0"/>
                        <a:t>Daily earnings</a:t>
                      </a:r>
                    </a:p>
                  </a:txBody>
                  <a:tcPr/>
                </a:tc>
                <a:tc>
                  <a:txBody>
                    <a:bodyPr/>
                    <a:lstStyle/>
                    <a:p>
                      <a:pPr algn="ctr"/>
                      <a:r>
                        <a:rPr lang="en-IN" dirty="0"/>
                        <a:t>Number of stores</a:t>
                      </a:r>
                    </a:p>
                  </a:txBody>
                  <a:tcPr/>
                </a:tc>
                <a:extLst>
                  <a:ext uri="{0D108BD9-81ED-4DB2-BD59-A6C34878D82A}">
                    <a16:rowId xmlns:a16="http://schemas.microsoft.com/office/drawing/2014/main" val="10000"/>
                  </a:ext>
                </a:extLst>
              </a:tr>
              <a:tr h="357562">
                <a:tc>
                  <a:txBody>
                    <a:bodyPr/>
                    <a:lstStyle/>
                    <a:p>
                      <a:pPr algn="ctr"/>
                      <a:r>
                        <a:rPr lang="en-IN" dirty="0"/>
                        <a:t>1-100</a:t>
                      </a:r>
                    </a:p>
                  </a:txBody>
                  <a:tcPr/>
                </a:tc>
                <a:tc>
                  <a:txBody>
                    <a:bodyPr/>
                    <a:lstStyle/>
                    <a:p>
                      <a:pPr algn="ctr"/>
                      <a:r>
                        <a:rPr lang="en-IN" dirty="0"/>
                        <a:t>23</a:t>
                      </a:r>
                    </a:p>
                  </a:txBody>
                  <a:tcPr/>
                </a:tc>
                <a:extLst>
                  <a:ext uri="{0D108BD9-81ED-4DB2-BD59-A6C34878D82A}">
                    <a16:rowId xmlns:a16="http://schemas.microsoft.com/office/drawing/2014/main" val="10001"/>
                  </a:ext>
                </a:extLst>
              </a:tr>
              <a:tr h="357562">
                <a:tc>
                  <a:txBody>
                    <a:bodyPr/>
                    <a:lstStyle/>
                    <a:p>
                      <a:pPr algn="ctr"/>
                      <a:r>
                        <a:rPr lang="en-IN" dirty="0"/>
                        <a:t>101-200</a:t>
                      </a:r>
                    </a:p>
                  </a:txBody>
                  <a:tcPr/>
                </a:tc>
                <a:tc>
                  <a:txBody>
                    <a:bodyPr/>
                    <a:lstStyle/>
                    <a:p>
                      <a:pPr algn="ctr"/>
                      <a:r>
                        <a:rPr lang="en-IN" dirty="0"/>
                        <a:t>25</a:t>
                      </a:r>
                    </a:p>
                  </a:txBody>
                  <a:tcPr/>
                </a:tc>
                <a:extLst>
                  <a:ext uri="{0D108BD9-81ED-4DB2-BD59-A6C34878D82A}">
                    <a16:rowId xmlns:a16="http://schemas.microsoft.com/office/drawing/2014/main" val="10002"/>
                  </a:ext>
                </a:extLst>
              </a:tr>
              <a:tr h="357562">
                <a:tc>
                  <a:txBody>
                    <a:bodyPr/>
                    <a:lstStyle/>
                    <a:p>
                      <a:pPr algn="ctr"/>
                      <a:r>
                        <a:rPr lang="en-IN" dirty="0"/>
                        <a:t>201-300</a:t>
                      </a:r>
                    </a:p>
                  </a:txBody>
                  <a:tcPr/>
                </a:tc>
                <a:tc>
                  <a:txBody>
                    <a:bodyPr/>
                    <a:lstStyle/>
                    <a:p>
                      <a:pPr algn="ctr"/>
                      <a:r>
                        <a:rPr lang="en-IN" dirty="0"/>
                        <a:t>25</a:t>
                      </a:r>
                    </a:p>
                  </a:txBody>
                  <a:tcPr/>
                </a:tc>
                <a:extLst>
                  <a:ext uri="{0D108BD9-81ED-4DB2-BD59-A6C34878D82A}">
                    <a16:rowId xmlns:a16="http://schemas.microsoft.com/office/drawing/2014/main" val="10003"/>
                  </a:ext>
                </a:extLst>
              </a:tr>
              <a:tr h="357562">
                <a:tc>
                  <a:txBody>
                    <a:bodyPr/>
                    <a:lstStyle/>
                    <a:p>
                      <a:pPr algn="ctr"/>
                      <a:r>
                        <a:rPr lang="en-IN" dirty="0"/>
                        <a:t>301-400</a:t>
                      </a:r>
                    </a:p>
                  </a:txBody>
                  <a:tcPr/>
                </a:tc>
                <a:tc>
                  <a:txBody>
                    <a:bodyPr/>
                    <a:lstStyle/>
                    <a:p>
                      <a:pPr algn="ctr"/>
                      <a:r>
                        <a:rPr lang="en-IN" dirty="0"/>
                        <a:t>27</a:t>
                      </a:r>
                    </a:p>
                  </a:txBody>
                  <a:tcPr/>
                </a:tc>
                <a:extLst>
                  <a:ext uri="{0D108BD9-81ED-4DB2-BD59-A6C34878D82A}">
                    <a16:rowId xmlns:a16="http://schemas.microsoft.com/office/drawing/2014/main" val="10004"/>
                  </a:ext>
                </a:extLst>
              </a:tr>
              <a:tr h="357562">
                <a:tc>
                  <a:txBody>
                    <a:bodyPr/>
                    <a:lstStyle/>
                    <a:p>
                      <a:pPr algn="ctr"/>
                      <a:r>
                        <a:rPr lang="en-IN" dirty="0"/>
                        <a:t>401-500</a:t>
                      </a:r>
                    </a:p>
                  </a:txBody>
                  <a:tcPr/>
                </a:tc>
                <a:tc>
                  <a:txBody>
                    <a:bodyPr/>
                    <a:lstStyle/>
                    <a:p>
                      <a:pPr algn="ctr"/>
                      <a:r>
                        <a:rPr lang="en-IN" dirty="0"/>
                        <a:t>31</a:t>
                      </a:r>
                    </a:p>
                  </a:txBody>
                  <a:tcPr/>
                </a:tc>
                <a:extLst>
                  <a:ext uri="{0D108BD9-81ED-4DB2-BD59-A6C34878D82A}">
                    <a16:rowId xmlns:a16="http://schemas.microsoft.com/office/drawing/2014/main" val="10005"/>
                  </a:ext>
                </a:extLst>
              </a:tr>
              <a:tr h="357562">
                <a:tc>
                  <a:txBody>
                    <a:bodyPr/>
                    <a:lstStyle/>
                    <a:p>
                      <a:pPr algn="ctr"/>
                      <a:r>
                        <a:rPr lang="en-IN" dirty="0"/>
                        <a:t>501-600</a:t>
                      </a:r>
                    </a:p>
                  </a:txBody>
                  <a:tcPr/>
                </a:tc>
                <a:tc>
                  <a:txBody>
                    <a:bodyPr/>
                    <a:lstStyle/>
                    <a:p>
                      <a:pPr algn="ctr"/>
                      <a:r>
                        <a:rPr lang="en-IN" dirty="0"/>
                        <a:t>43</a:t>
                      </a:r>
                    </a:p>
                  </a:txBody>
                  <a:tcPr/>
                </a:tc>
                <a:extLst>
                  <a:ext uri="{0D108BD9-81ED-4DB2-BD59-A6C34878D82A}">
                    <a16:rowId xmlns:a16="http://schemas.microsoft.com/office/drawing/2014/main" val="10006"/>
                  </a:ext>
                </a:extLst>
              </a:tr>
              <a:tr h="357562">
                <a:tc>
                  <a:txBody>
                    <a:bodyPr/>
                    <a:lstStyle/>
                    <a:p>
                      <a:pPr algn="ctr"/>
                      <a:r>
                        <a:rPr lang="en-IN" dirty="0"/>
                        <a:t>601-700</a:t>
                      </a:r>
                    </a:p>
                  </a:txBody>
                  <a:tcPr/>
                </a:tc>
                <a:tc>
                  <a:txBody>
                    <a:bodyPr/>
                    <a:lstStyle/>
                    <a:p>
                      <a:pPr algn="ctr"/>
                      <a:r>
                        <a:rPr lang="en-IN" dirty="0"/>
                        <a:t>68</a:t>
                      </a:r>
                    </a:p>
                  </a:txBody>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4818804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 Classification</a:t>
            </a:r>
          </a:p>
        </p:txBody>
      </p:sp>
      <p:sp>
        <p:nvSpPr>
          <p:cNvPr id="3" name="Content Placeholder 2"/>
          <p:cNvSpPr>
            <a:spLocks noGrp="1"/>
          </p:cNvSpPr>
          <p:nvPr>
            <p:ph idx="1"/>
          </p:nvPr>
        </p:nvSpPr>
        <p:spPr/>
        <p:txBody>
          <a:bodyPr>
            <a:normAutofit/>
          </a:bodyPr>
          <a:lstStyle/>
          <a:p>
            <a:pPr marL="0" indent="0">
              <a:buNone/>
            </a:pPr>
            <a:r>
              <a:rPr lang="en-IN" b="1" i="1" dirty="0"/>
              <a:t>Why Classification?</a:t>
            </a:r>
          </a:p>
          <a:p>
            <a:pPr>
              <a:buFont typeface="Wingdings" panose="05000000000000000000" pitchFamily="2" charset="2"/>
              <a:buChar char="ü"/>
            </a:pPr>
            <a:r>
              <a:rPr lang="en-IN" dirty="0"/>
              <a:t>It condenses the data.</a:t>
            </a:r>
          </a:p>
          <a:p>
            <a:pPr>
              <a:buFont typeface="Wingdings" panose="05000000000000000000" pitchFamily="2" charset="2"/>
              <a:buChar char="ü"/>
            </a:pPr>
            <a:r>
              <a:rPr lang="en-IN" dirty="0"/>
              <a:t>It facilitates comparison.</a:t>
            </a:r>
          </a:p>
          <a:p>
            <a:pPr>
              <a:buFont typeface="Wingdings" panose="05000000000000000000" pitchFamily="2" charset="2"/>
              <a:buChar char="ü"/>
            </a:pPr>
            <a:r>
              <a:rPr lang="en-IN" dirty="0"/>
              <a:t>It helps to study the relationships.</a:t>
            </a:r>
          </a:p>
        </p:txBody>
      </p:sp>
    </p:spTree>
    <p:extLst>
      <p:ext uri="{BB962C8B-B14F-4D97-AF65-F5344CB8AC3E}">
        <p14:creationId xmlns:p14="http://schemas.microsoft.com/office/powerpoint/2010/main" val="32898483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38138"/>
          </a:xfrm>
        </p:spPr>
        <p:txBody>
          <a:bodyPr>
            <a:normAutofit fontScale="90000"/>
          </a:bodyPr>
          <a:lstStyle/>
          <a:p>
            <a:br>
              <a:rPr lang="en-IN" dirty="0"/>
            </a:br>
            <a:r>
              <a:rPr lang="en-IN" dirty="0"/>
              <a:t>Data Classification</a:t>
            </a:r>
            <a:br>
              <a:rPr lang="en-IN" dirty="0"/>
            </a:br>
            <a:endParaRPr lang="en-IN" dirty="0"/>
          </a:p>
        </p:txBody>
      </p:sp>
      <p:sp>
        <p:nvSpPr>
          <p:cNvPr id="3" name="Content Placeholder 2"/>
          <p:cNvSpPr>
            <a:spLocks noGrp="1"/>
          </p:cNvSpPr>
          <p:nvPr>
            <p:ph idx="1"/>
          </p:nvPr>
        </p:nvSpPr>
        <p:spPr/>
        <p:txBody>
          <a:bodyPr>
            <a:normAutofit fontScale="92500"/>
          </a:bodyPr>
          <a:lstStyle/>
          <a:p>
            <a:pPr marL="0" indent="0">
              <a:buNone/>
            </a:pPr>
            <a:r>
              <a:rPr lang="en-IN" b="1" i="1" dirty="0"/>
              <a:t>The statistical data collected are generally raw data or ungrouped data. </a:t>
            </a:r>
          </a:p>
          <a:p>
            <a:pPr marL="0" indent="0">
              <a:buNone/>
            </a:pPr>
            <a:r>
              <a:rPr lang="en-IN" sz="2800" dirty="0"/>
              <a:t>Monthly salary (</a:t>
            </a:r>
            <a:r>
              <a:rPr lang="en-IN" sz="2800" dirty="0" err="1"/>
              <a:t>Rs</a:t>
            </a:r>
            <a:r>
              <a:rPr lang="en-IN" sz="2800" dirty="0"/>
              <a:t>. In ,000) of 30 employees in a Company -  </a:t>
            </a:r>
          </a:p>
          <a:p>
            <a:pPr marL="0" indent="0">
              <a:buNone/>
            </a:pPr>
            <a:endParaRPr lang="en-IN" sz="2800" dirty="0"/>
          </a:p>
          <a:p>
            <a:pPr marL="0" indent="0">
              <a:buNone/>
            </a:pPr>
            <a:r>
              <a:rPr lang="en-IN" sz="2800" i="1" dirty="0"/>
              <a:t>80, 70, 55, 50, 60, 65, 40, 30, 80, 90, 75, 45, 35, 65, 70, 80, 82, 55, 65, 80, 60, 55, 38, 65, 75, 85, 90, 65, 45, 75</a:t>
            </a:r>
          </a:p>
          <a:p>
            <a:pPr marL="0" indent="0">
              <a:buNone/>
            </a:pPr>
            <a:endParaRPr lang="en-IN" sz="2800" i="1" dirty="0"/>
          </a:p>
          <a:p>
            <a:pPr>
              <a:buFont typeface="Wingdings" panose="05000000000000000000" pitchFamily="2" charset="2"/>
              <a:buChar char="ü"/>
            </a:pPr>
            <a:r>
              <a:rPr lang="en-IN" sz="2200" i="1" dirty="0"/>
              <a:t>The above figures are nothing but raw or ungrouped data.</a:t>
            </a:r>
          </a:p>
          <a:p>
            <a:pPr>
              <a:buFont typeface="Wingdings" panose="05000000000000000000" pitchFamily="2" charset="2"/>
              <a:buChar char="ü"/>
            </a:pPr>
            <a:r>
              <a:rPr lang="en-IN" sz="2400" i="1" dirty="0"/>
              <a:t>This representation of data does not furnish any useful information. </a:t>
            </a:r>
            <a:r>
              <a:rPr lang="en-IN" sz="2200" i="1" dirty="0"/>
              <a:t> </a:t>
            </a:r>
          </a:p>
        </p:txBody>
      </p:sp>
    </p:spTree>
    <p:extLst>
      <p:ext uri="{BB962C8B-B14F-4D97-AF65-F5344CB8AC3E}">
        <p14:creationId xmlns:p14="http://schemas.microsoft.com/office/powerpoint/2010/main" val="32158379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IN" sz="2400" b="1" i="1" dirty="0"/>
              <a:t>Ascending order - </a:t>
            </a:r>
          </a:p>
          <a:p>
            <a:pPr marL="400050" lvl="1" indent="0">
              <a:buNone/>
            </a:pPr>
            <a:r>
              <a:rPr lang="en-IN" dirty="0"/>
              <a:t>30, 35, 38, 40, 45, 45, 50, 55, 55, 55, 60, 60, 65, 65, 65, 65, 65, 65, 70, 70, 75, 75, 75, 80, 80, 80, 80, 85, 90, 90.</a:t>
            </a:r>
          </a:p>
          <a:p>
            <a:pPr marL="0" indent="0">
              <a:buNone/>
            </a:pPr>
            <a:r>
              <a:rPr lang="en-IN" sz="2400" b="1" i="1" dirty="0"/>
              <a:t>Advantages- </a:t>
            </a:r>
          </a:p>
          <a:p>
            <a:pPr>
              <a:buFont typeface="Wingdings" panose="05000000000000000000" pitchFamily="2" charset="2"/>
              <a:buChar char="ü"/>
            </a:pPr>
            <a:r>
              <a:rPr lang="en-IN" sz="2800" dirty="0"/>
              <a:t>Maximum and minimum values. </a:t>
            </a:r>
          </a:p>
          <a:p>
            <a:pPr>
              <a:buFont typeface="Wingdings" panose="05000000000000000000" pitchFamily="2" charset="2"/>
              <a:buChar char="ü"/>
            </a:pPr>
            <a:r>
              <a:rPr lang="en-IN" sz="2800" dirty="0"/>
              <a:t>It also gives a rough idea of the distribution of the items over the range .</a:t>
            </a:r>
          </a:p>
        </p:txBody>
      </p:sp>
      <p:sp>
        <p:nvSpPr>
          <p:cNvPr id="2" name="Rectangle 1"/>
          <p:cNvSpPr/>
          <p:nvPr/>
        </p:nvSpPr>
        <p:spPr>
          <a:xfrm>
            <a:off x="1187624" y="476672"/>
            <a:ext cx="6120680" cy="769441"/>
          </a:xfrm>
          <a:prstGeom prst="rect">
            <a:avLst/>
          </a:prstGeom>
        </p:spPr>
        <p:txBody>
          <a:bodyPr wrap="square">
            <a:spAutoFit/>
          </a:bodyPr>
          <a:lstStyle/>
          <a:p>
            <a:pPr algn="ctr"/>
            <a:r>
              <a:rPr lang="en-IN" sz="4400" dirty="0"/>
              <a:t>Data Classification</a:t>
            </a:r>
          </a:p>
        </p:txBody>
      </p:sp>
    </p:spTree>
    <p:extLst>
      <p:ext uri="{BB962C8B-B14F-4D97-AF65-F5344CB8AC3E}">
        <p14:creationId xmlns:p14="http://schemas.microsoft.com/office/powerpoint/2010/main" val="3155259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Frequency table</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957626686"/>
              </p:ext>
            </p:extLst>
          </p:nvPr>
        </p:nvGraphicFramePr>
        <p:xfrm>
          <a:off x="1979712" y="2132856"/>
          <a:ext cx="4680520" cy="3076186"/>
        </p:xfrm>
        <a:graphic>
          <a:graphicData uri="http://schemas.openxmlformats.org/drawingml/2006/table">
            <a:tbl>
              <a:tblPr firstRow="1" bandRow="1">
                <a:tableStyleId>{5C22544A-7EE6-4342-B048-85BDC9FD1C3A}</a:tableStyleId>
              </a:tblPr>
              <a:tblGrid>
                <a:gridCol w="2170561">
                  <a:extLst>
                    <a:ext uri="{9D8B030D-6E8A-4147-A177-3AD203B41FA5}">
                      <a16:colId xmlns:a16="http://schemas.microsoft.com/office/drawing/2014/main" val="20000"/>
                    </a:ext>
                  </a:extLst>
                </a:gridCol>
                <a:gridCol w="2509959">
                  <a:extLst>
                    <a:ext uri="{9D8B030D-6E8A-4147-A177-3AD203B41FA5}">
                      <a16:colId xmlns:a16="http://schemas.microsoft.com/office/drawing/2014/main" val="20001"/>
                    </a:ext>
                  </a:extLst>
                </a:gridCol>
              </a:tblGrid>
              <a:tr h="515866">
                <a:tc>
                  <a:txBody>
                    <a:bodyPr/>
                    <a:lstStyle/>
                    <a:p>
                      <a:r>
                        <a:rPr lang="en-IN" dirty="0"/>
                        <a:t>Average salary</a:t>
                      </a:r>
                    </a:p>
                  </a:txBody>
                  <a:tcPr/>
                </a:tc>
                <a:tc>
                  <a:txBody>
                    <a:bodyPr/>
                    <a:lstStyle/>
                    <a:p>
                      <a:pPr algn="ctr"/>
                      <a:r>
                        <a:rPr lang="en-IN" dirty="0"/>
                        <a:t>No. of Emp.</a:t>
                      </a:r>
                    </a:p>
                  </a:txBody>
                  <a:tcPr/>
                </a:tc>
                <a:extLst>
                  <a:ext uri="{0D108BD9-81ED-4DB2-BD59-A6C34878D82A}">
                    <a16:rowId xmlns:a16="http://schemas.microsoft.com/office/drawing/2014/main" val="10000"/>
                  </a:ext>
                </a:extLst>
              </a:tr>
              <a:tr h="328823">
                <a:tc>
                  <a:txBody>
                    <a:bodyPr/>
                    <a:lstStyle/>
                    <a:p>
                      <a:pPr algn="ctr"/>
                      <a:r>
                        <a:rPr lang="en-IN" dirty="0"/>
                        <a:t>30-40</a:t>
                      </a:r>
                    </a:p>
                  </a:txBody>
                  <a:tcPr/>
                </a:tc>
                <a:tc>
                  <a:txBody>
                    <a:bodyPr/>
                    <a:lstStyle/>
                    <a:p>
                      <a:pPr algn="ctr"/>
                      <a:r>
                        <a:rPr lang="en-IN" dirty="0"/>
                        <a:t>3</a:t>
                      </a:r>
                    </a:p>
                  </a:txBody>
                  <a:tcPr/>
                </a:tc>
                <a:extLst>
                  <a:ext uri="{0D108BD9-81ED-4DB2-BD59-A6C34878D82A}">
                    <a16:rowId xmlns:a16="http://schemas.microsoft.com/office/drawing/2014/main" val="10001"/>
                  </a:ext>
                </a:extLst>
              </a:tr>
              <a:tr h="328823">
                <a:tc>
                  <a:txBody>
                    <a:bodyPr/>
                    <a:lstStyle/>
                    <a:p>
                      <a:pPr algn="ctr"/>
                      <a:r>
                        <a:rPr lang="en-IN" dirty="0"/>
                        <a:t>40-50</a:t>
                      </a:r>
                    </a:p>
                  </a:txBody>
                  <a:tcPr/>
                </a:tc>
                <a:tc>
                  <a:txBody>
                    <a:bodyPr/>
                    <a:lstStyle/>
                    <a:p>
                      <a:pPr algn="ctr"/>
                      <a:r>
                        <a:rPr lang="en-IN" dirty="0"/>
                        <a:t>3</a:t>
                      </a:r>
                    </a:p>
                  </a:txBody>
                  <a:tcPr/>
                </a:tc>
                <a:extLst>
                  <a:ext uri="{0D108BD9-81ED-4DB2-BD59-A6C34878D82A}">
                    <a16:rowId xmlns:a16="http://schemas.microsoft.com/office/drawing/2014/main" val="10002"/>
                  </a:ext>
                </a:extLst>
              </a:tr>
              <a:tr h="328823">
                <a:tc>
                  <a:txBody>
                    <a:bodyPr/>
                    <a:lstStyle/>
                    <a:p>
                      <a:pPr algn="ctr"/>
                      <a:r>
                        <a:rPr lang="en-IN" dirty="0"/>
                        <a:t>50-60</a:t>
                      </a:r>
                    </a:p>
                  </a:txBody>
                  <a:tcPr/>
                </a:tc>
                <a:tc>
                  <a:txBody>
                    <a:bodyPr/>
                    <a:lstStyle/>
                    <a:p>
                      <a:pPr algn="ctr"/>
                      <a:r>
                        <a:rPr lang="en-IN" dirty="0"/>
                        <a:t>5</a:t>
                      </a:r>
                    </a:p>
                  </a:txBody>
                  <a:tcPr/>
                </a:tc>
                <a:extLst>
                  <a:ext uri="{0D108BD9-81ED-4DB2-BD59-A6C34878D82A}">
                    <a16:rowId xmlns:a16="http://schemas.microsoft.com/office/drawing/2014/main" val="10003"/>
                  </a:ext>
                </a:extLst>
              </a:tr>
              <a:tr h="328823">
                <a:tc>
                  <a:txBody>
                    <a:bodyPr/>
                    <a:lstStyle/>
                    <a:p>
                      <a:pPr algn="ctr"/>
                      <a:r>
                        <a:rPr lang="en-IN" dirty="0"/>
                        <a:t>60-70</a:t>
                      </a:r>
                    </a:p>
                  </a:txBody>
                  <a:tcPr/>
                </a:tc>
                <a:tc>
                  <a:txBody>
                    <a:bodyPr/>
                    <a:lstStyle/>
                    <a:p>
                      <a:pPr algn="ctr"/>
                      <a:r>
                        <a:rPr lang="en-IN" dirty="0"/>
                        <a:t>7</a:t>
                      </a:r>
                    </a:p>
                  </a:txBody>
                  <a:tcPr/>
                </a:tc>
                <a:extLst>
                  <a:ext uri="{0D108BD9-81ED-4DB2-BD59-A6C34878D82A}">
                    <a16:rowId xmlns:a16="http://schemas.microsoft.com/office/drawing/2014/main" val="10004"/>
                  </a:ext>
                </a:extLst>
              </a:tr>
              <a:tr h="328823">
                <a:tc>
                  <a:txBody>
                    <a:bodyPr/>
                    <a:lstStyle/>
                    <a:p>
                      <a:pPr algn="ctr"/>
                      <a:r>
                        <a:rPr lang="en-IN" dirty="0"/>
                        <a:t>70-80</a:t>
                      </a:r>
                    </a:p>
                  </a:txBody>
                  <a:tcPr/>
                </a:tc>
                <a:tc>
                  <a:txBody>
                    <a:bodyPr/>
                    <a:lstStyle/>
                    <a:p>
                      <a:pPr algn="ctr"/>
                      <a:r>
                        <a:rPr lang="en-IN" dirty="0"/>
                        <a:t>5</a:t>
                      </a:r>
                    </a:p>
                  </a:txBody>
                  <a:tcPr/>
                </a:tc>
                <a:extLst>
                  <a:ext uri="{0D108BD9-81ED-4DB2-BD59-A6C34878D82A}">
                    <a16:rowId xmlns:a16="http://schemas.microsoft.com/office/drawing/2014/main" val="10005"/>
                  </a:ext>
                </a:extLst>
              </a:tr>
              <a:tr h="328823">
                <a:tc>
                  <a:txBody>
                    <a:bodyPr/>
                    <a:lstStyle/>
                    <a:p>
                      <a:pPr algn="ctr"/>
                      <a:r>
                        <a:rPr lang="en-IN" dirty="0"/>
                        <a:t>80-90</a:t>
                      </a:r>
                    </a:p>
                  </a:txBody>
                  <a:tcPr/>
                </a:tc>
                <a:tc>
                  <a:txBody>
                    <a:bodyPr/>
                    <a:lstStyle/>
                    <a:p>
                      <a:pPr algn="ctr"/>
                      <a:r>
                        <a:rPr lang="en-IN" dirty="0"/>
                        <a:t>7</a:t>
                      </a:r>
                    </a:p>
                  </a:txBody>
                  <a:tcPr/>
                </a:tc>
                <a:extLst>
                  <a:ext uri="{0D108BD9-81ED-4DB2-BD59-A6C34878D82A}">
                    <a16:rowId xmlns:a16="http://schemas.microsoft.com/office/drawing/2014/main" val="10006"/>
                  </a:ext>
                </a:extLst>
              </a:tr>
              <a:tr h="328823">
                <a:tc>
                  <a:txBody>
                    <a:bodyPr/>
                    <a:lstStyle/>
                    <a:p>
                      <a:pPr algn="ctr"/>
                      <a:r>
                        <a:rPr lang="en-IN" b="1" dirty="0"/>
                        <a:t>Total</a:t>
                      </a:r>
                    </a:p>
                  </a:txBody>
                  <a:tcPr/>
                </a:tc>
                <a:tc>
                  <a:txBody>
                    <a:bodyPr/>
                    <a:lstStyle/>
                    <a:p>
                      <a:pPr algn="ctr"/>
                      <a:r>
                        <a:rPr lang="en-IN" b="1" dirty="0"/>
                        <a:t>30</a:t>
                      </a:r>
                    </a:p>
                  </a:txBody>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6671464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Discrete /Ungrouped frequency distribution</a:t>
            </a:r>
          </a:p>
        </p:txBody>
      </p:sp>
      <p:sp>
        <p:nvSpPr>
          <p:cNvPr id="3" name="Content Placeholder 2"/>
          <p:cNvSpPr>
            <a:spLocks noGrp="1"/>
          </p:cNvSpPr>
          <p:nvPr>
            <p:ph idx="1"/>
          </p:nvPr>
        </p:nvSpPr>
        <p:spPr/>
        <p:txBody>
          <a:bodyPr/>
          <a:lstStyle/>
          <a:p>
            <a:pPr>
              <a:buFont typeface="Wingdings" panose="05000000000000000000" pitchFamily="2" charset="2"/>
              <a:buChar char="ü"/>
            </a:pPr>
            <a:r>
              <a:rPr lang="en-IN" dirty="0"/>
              <a:t>A Survey of 40 football matched was conducted and following data obtained.</a:t>
            </a:r>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2852936"/>
            <a:ext cx="3672408" cy="10972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60032" y="3348008"/>
            <a:ext cx="3448050" cy="3028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517675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Discrete /Ungrouped frequency distribution</a:t>
            </a:r>
          </a:p>
        </p:txBody>
      </p:sp>
      <p:sp>
        <p:nvSpPr>
          <p:cNvPr id="3" name="Content Placeholder 2"/>
          <p:cNvSpPr>
            <a:spLocks noGrp="1"/>
          </p:cNvSpPr>
          <p:nvPr>
            <p:ph idx="1"/>
          </p:nvPr>
        </p:nvSpPr>
        <p:spPr/>
        <p:txBody>
          <a:bodyPr/>
          <a:lstStyle/>
          <a:p>
            <a:pPr algn="just"/>
            <a:r>
              <a:rPr lang="en-IN" dirty="0"/>
              <a:t>Frequency refers to discrete value. </a:t>
            </a:r>
          </a:p>
          <a:p>
            <a:pPr algn="just"/>
            <a:r>
              <a:rPr lang="en-IN" dirty="0"/>
              <a:t>Data are presented in a way that exact measurement of units are clearly indicated.</a:t>
            </a:r>
          </a:p>
          <a:p>
            <a:pPr algn="just"/>
            <a:r>
              <a:rPr lang="en-IN" dirty="0"/>
              <a:t>Each class is distinct and separate from the other class. </a:t>
            </a:r>
          </a:p>
          <a:p>
            <a:pPr algn="just"/>
            <a:r>
              <a:rPr lang="en-IN" dirty="0"/>
              <a:t>Non-continuity from one class to another class exist.</a:t>
            </a:r>
          </a:p>
        </p:txBody>
      </p:sp>
    </p:spTree>
    <p:extLst>
      <p:ext uri="{BB962C8B-B14F-4D97-AF65-F5344CB8AC3E}">
        <p14:creationId xmlns:p14="http://schemas.microsoft.com/office/powerpoint/2010/main" val="36232675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Continuous frequency distribution</a:t>
            </a:r>
          </a:p>
        </p:txBody>
      </p:sp>
      <p:sp>
        <p:nvSpPr>
          <p:cNvPr id="3" name="Content Placeholder 2"/>
          <p:cNvSpPr>
            <a:spLocks noGrp="1"/>
          </p:cNvSpPr>
          <p:nvPr>
            <p:ph idx="1"/>
          </p:nvPr>
        </p:nvSpPr>
        <p:spPr/>
        <p:txBody>
          <a:bodyPr/>
          <a:lstStyle/>
          <a:p>
            <a:pPr algn="just"/>
            <a:r>
              <a:rPr lang="en-IN" dirty="0"/>
              <a:t>Continuous frequency distribution refers to groups of values. </a:t>
            </a:r>
          </a:p>
          <a:p>
            <a:pPr algn="just"/>
            <a:r>
              <a:rPr lang="en-IN" dirty="0"/>
              <a:t>Advantage – Random variable can take any fractional value and the same can be presented in the form of contagious frequency distribution.</a:t>
            </a:r>
          </a:p>
          <a:p>
            <a:pPr marL="0" indent="0">
              <a:buNone/>
            </a:pPr>
            <a:endParaRPr lang="en-IN" dirty="0"/>
          </a:p>
        </p:txBody>
      </p:sp>
    </p:spTree>
    <p:extLst>
      <p:ext uri="{BB962C8B-B14F-4D97-AF65-F5344CB8AC3E}">
        <p14:creationId xmlns:p14="http://schemas.microsoft.com/office/powerpoint/2010/main" val="30234466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Continuous Frequency Distribution</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9752" y="1573276"/>
            <a:ext cx="4657560" cy="38719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759706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16632"/>
            <a:ext cx="8229600" cy="792088"/>
          </a:xfrm>
        </p:spPr>
        <p:txBody>
          <a:bodyPr/>
          <a:lstStyle/>
          <a:p>
            <a:r>
              <a:rPr lang="en-IN" dirty="0"/>
              <a:t>Statistics</a:t>
            </a:r>
          </a:p>
        </p:txBody>
      </p:sp>
      <p:sp>
        <p:nvSpPr>
          <p:cNvPr id="3" name="Content Placeholder 2"/>
          <p:cNvSpPr>
            <a:spLocks noGrp="1"/>
          </p:cNvSpPr>
          <p:nvPr>
            <p:ph idx="1"/>
          </p:nvPr>
        </p:nvSpPr>
        <p:spPr>
          <a:xfrm>
            <a:off x="467544" y="908720"/>
            <a:ext cx="8229600" cy="5616624"/>
          </a:xfrm>
        </p:spPr>
        <p:txBody>
          <a:bodyPr>
            <a:normAutofit/>
          </a:bodyPr>
          <a:lstStyle/>
          <a:p>
            <a:pPr marL="0" indent="0" algn="just">
              <a:buNone/>
            </a:pPr>
            <a:r>
              <a:rPr lang="en-IN" sz="2400" b="1" i="1" dirty="0"/>
              <a:t>“Statistics </a:t>
            </a:r>
            <a:r>
              <a:rPr lang="en-IN" sz="2400" i="1" dirty="0"/>
              <a:t>is the mathematical science involving the collection, analysis and interpretation of data” </a:t>
            </a:r>
          </a:p>
          <a:p>
            <a:pPr marL="0" indent="0" algn="just">
              <a:buNone/>
            </a:pPr>
            <a:endParaRPr lang="en-IN" sz="2400" i="1" dirty="0"/>
          </a:p>
          <a:p>
            <a:pPr marL="0" indent="0" algn="just">
              <a:buNone/>
            </a:pPr>
            <a:r>
              <a:rPr lang="en-IN" sz="2400" i="1" dirty="0"/>
              <a:t>“Statistics are the classified facts representing the conditions of people in a state. In particular they are the facts, which can be stated in numbers or in tables of numbers or in any tabular or classified arrangement”</a:t>
            </a:r>
          </a:p>
          <a:p>
            <a:pPr marL="0" indent="0" algn="just">
              <a:buNone/>
            </a:pPr>
            <a:endParaRPr lang="en-IN" sz="2400" dirty="0"/>
          </a:p>
          <a:p>
            <a:pPr marL="0" indent="0" algn="just">
              <a:buNone/>
            </a:pPr>
            <a:r>
              <a:rPr lang="en-IN" sz="2400" i="1" dirty="0"/>
              <a:t>	“Statistics are measurements, enumerations or estimates of natural phenomenon usually systematically arranged, analysed and presented as to exhibit important interrelationships among them”</a:t>
            </a:r>
          </a:p>
        </p:txBody>
      </p:sp>
    </p:spTree>
    <p:extLst>
      <p:ext uri="{BB962C8B-B14F-4D97-AF65-F5344CB8AC3E}">
        <p14:creationId xmlns:p14="http://schemas.microsoft.com/office/powerpoint/2010/main" val="102457571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Definitions</a:t>
            </a:r>
          </a:p>
        </p:txBody>
      </p:sp>
      <p:sp>
        <p:nvSpPr>
          <p:cNvPr id="3" name="Content Placeholder 2"/>
          <p:cNvSpPr>
            <a:spLocks noGrp="1"/>
          </p:cNvSpPr>
          <p:nvPr>
            <p:ph idx="1"/>
          </p:nvPr>
        </p:nvSpPr>
        <p:spPr/>
        <p:txBody>
          <a:bodyPr>
            <a:normAutofit fontScale="77500" lnSpcReduction="20000"/>
          </a:bodyPr>
          <a:lstStyle/>
          <a:p>
            <a:pPr algn="just"/>
            <a:r>
              <a:rPr lang="en-IN" dirty="0">
                <a:solidFill>
                  <a:srgbClr val="0070C0"/>
                </a:solidFill>
              </a:rPr>
              <a:t>Class limits- </a:t>
            </a:r>
            <a:r>
              <a:rPr lang="en-IN" dirty="0"/>
              <a:t>The class limits are the lowest and the highest values that can be included in the class. For example, take the class 30-40. The lowest value of the class is 30 and highest class is 40.</a:t>
            </a:r>
          </a:p>
          <a:p>
            <a:pPr algn="just"/>
            <a:r>
              <a:rPr lang="en-IN" dirty="0">
                <a:solidFill>
                  <a:srgbClr val="0070C0"/>
                </a:solidFill>
              </a:rPr>
              <a:t>Class Interval: </a:t>
            </a:r>
            <a:r>
              <a:rPr lang="en-IN" dirty="0"/>
              <a:t>The class interval may be defined as the size of each grouping of data. For example, 50-75, 75-100, 100-125… are class intervals. </a:t>
            </a:r>
          </a:p>
          <a:p>
            <a:pPr algn="just"/>
            <a:r>
              <a:rPr lang="en-IN" dirty="0">
                <a:solidFill>
                  <a:srgbClr val="0070C0"/>
                </a:solidFill>
              </a:rPr>
              <a:t>Width or size of the class interval: </a:t>
            </a:r>
            <a:r>
              <a:rPr lang="en-IN" dirty="0"/>
              <a:t>The difference between the lower and upper class limits is called Width or size of class interval and is denoted by ‘ C’ . </a:t>
            </a:r>
          </a:p>
          <a:p>
            <a:pPr algn="just"/>
            <a:r>
              <a:rPr lang="en-IN" dirty="0">
                <a:solidFill>
                  <a:srgbClr val="0070C0"/>
                </a:solidFill>
              </a:rPr>
              <a:t>Range: </a:t>
            </a:r>
            <a:r>
              <a:rPr lang="en-IN" dirty="0"/>
              <a:t>The difference between largest and smallest value of the observation is called The Range and is denoted by      ‘ R’ </a:t>
            </a:r>
            <a:r>
              <a:rPr lang="en-IN" dirty="0" err="1"/>
              <a:t>ie</a:t>
            </a:r>
            <a:r>
              <a:rPr lang="en-IN" dirty="0"/>
              <a:t> R = Largest value – Smallest value R = L - S</a:t>
            </a:r>
          </a:p>
        </p:txBody>
      </p:sp>
    </p:spTree>
    <p:extLst>
      <p:ext uri="{BB962C8B-B14F-4D97-AF65-F5344CB8AC3E}">
        <p14:creationId xmlns:p14="http://schemas.microsoft.com/office/powerpoint/2010/main" val="116297837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Definitions</a:t>
            </a:r>
          </a:p>
        </p:txBody>
      </p:sp>
      <p:sp>
        <p:nvSpPr>
          <p:cNvPr id="3" name="Content Placeholder 2"/>
          <p:cNvSpPr>
            <a:spLocks noGrp="1"/>
          </p:cNvSpPr>
          <p:nvPr>
            <p:ph idx="1"/>
          </p:nvPr>
        </p:nvSpPr>
        <p:spPr/>
        <p:txBody>
          <a:bodyPr/>
          <a:lstStyle/>
          <a:p>
            <a:pPr marL="0" indent="0">
              <a:buNone/>
            </a:pPr>
            <a:r>
              <a:rPr lang="en-IN" dirty="0">
                <a:solidFill>
                  <a:srgbClr val="0070C0"/>
                </a:solidFill>
              </a:rPr>
              <a:t>Mid-value or mid-point: </a:t>
            </a:r>
          </a:p>
          <a:p>
            <a:r>
              <a:rPr lang="en-IN" sz="2800" dirty="0"/>
              <a:t>The central point of a class interval is called the mid value or mid-point. It is found out by adding the upper and lower limits of a class and dividing the sum by 2. </a:t>
            </a:r>
          </a:p>
          <a:p>
            <a:r>
              <a:rPr lang="en-IN" sz="2800" dirty="0"/>
              <a:t>Mid-Value = (L+ U)/ 2 </a:t>
            </a:r>
          </a:p>
          <a:p>
            <a:r>
              <a:rPr lang="en-IN" sz="2800" dirty="0"/>
              <a:t> For example, if the class interval is 20-30 then the mid-value is (20 +30)/ 2 + = 25 </a:t>
            </a:r>
          </a:p>
        </p:txBody>
      </p:sp>
    </p:spTree>
    <p:extLst>
      <p:ext uri="{BB962C8B-B14F-4D97-AF65-F5344CB8AC3E}">
        <p14:creationId xmlns:p14="http://schemas.microsoft.com/office/powerpoint/2010/main" val="105768689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Definitions</a:t>
            </a:r>
          </a:p>
        </p:txBody>
      </p:sp>
      <p:sp>
        <p:nvSpPr>
          <p:cNvPr id="3" name="Content Placeholder 2"/>
          <p:cNvSpPr>
            <a:spLocks noGrp="1"/>
          </p:cNvSpPr>
          <p:nvPr>
            <p:ph idx="1"/>
          </p:nvPr>
        </p:nvSpPr>
        <p:spPr/>
        <p:txBody>
          <a:bodyPr>
            <a:normAutofit/>
          </a:bodyPr>
          <a:lstStyle/>
          <a:p>
            <a:pPr marL="0" indent="0">
              <a:buNone/>
            </a:pPr>
            <a:r>
              <a:rPr lang="en-IN" sz="2800" dirty="0">
                <a:solidFill>
                  <a:srgbClr val="00B0F0"/>
                </a:solidFill>
              </a:rPr>
              <a:t>Frequency: </a:t>
            </a:r>
            <a:r>
              <a:rPr lang="en-IN" sz="2800" dirty="0"/>
              <a:t>Number of observations falling within a particular class interval is called </a:t>
            </a:r>
            <a:r>
              <a:rPr lang="en-IN" sz="2800" b="1" i="1" dirty="0"/>
              <a:t>frequency</a:t>
            </a:r>
            <a:r>
              <a:rPr lang="en-IN" sz="2800" dirty="0"/>
              <a:t> of that class.</a:t>
            </a: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735" y="2708920"/>
            <a:ext cx="4005671" cy="29523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6660232" y="2852936"/>
            <a:ext cx="2160240" cy="369332"/>
          </a:xfrm>
          <a:prstGeom prst="rect">
            <a:avLst/>
          </a:prstGeom>
          <a:noFill/>
        </p:spPr>
        <p:txBody>
          <a:bodyPr wrap="square" rtlCol="0">
            <a:spAutoFit/>
          </a:bodyPr>
          <a:lstStyle/>
          <a:p>
            <a:r>
              <a:rPr lang="en-IN" b="1" dirty="0">
                <a:solidFill>
                  <a:prstClr val="black"/>
                </a:solidFill>
              </a:rPr>
              <a:t>Frequency</a:t>
            </a:r>
          </a:p>
        </p:txBody>
      </p:sp>
      <p:cxnSp>
        <p:nvCxnSpPr>
          <p:cNvPr id="6" name="Straight Arrow Connector 5"/>
          <p:cNvCxnSpPr/>
          <p:nvPr/>
        </p:nvCxnSpPr>
        <p:spPr>
          <a:xfrm flipH="1">
            <a:off x="6201406" y="3037602"/>
            <a:ext cx="38681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1959053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r>
              <a:rPr lang="en-IN" dirty="0"/>
              <a:t>Number of class intervals</a:t>
            </a:r>
          </a:p>
        </p:txBody>
      </p:sp>
      <p:sp>
        <p:nvSpPr>
          <p:cNvPr id="3" name="Content Placeholder 2"/>
          <p:cNvSpPr>
            <a:spLocks noGrp="1"/>
          </p:cNvSpPr>
          <p:nvPr>
            <p:ph idx="1"/>
          </p:nvPr>
        </p:nvSpPr>
        <p:spPr/>
        <p:txBody>
          <a:bodyPr>
            <a:normAutofit fontScale="92500"/>
          </a:bodyPr>
          <a:lstStyle/>
          <a:p>
            <a:pPr algn="just">
              <a:buFont typeface="Wingdings" pitchFamily="2" charset="2"/>
              <a:buChar char="Ø"/>
            </a:pPr>
            <a:r>
              <a:rPr lang="en-IN" sz="2800" dirty="0"/>
              <a:t>The number of class interval in a frequency is matter of importance.</a:t>
            </a:r>
          </a:p>
          <a:p>
            <a:pPr algn="just">
              <a:buFont typeface="Wingdings" pitchFamily="2" charset="2"/>
              <a:buChar char="Ø"/>
            </a:pPr>
            <a:r>
              <a:rPr lang="en-IN" sz="2800" dirty="0"/>
              <a:t> The number of class interval should not be too many. </a:t>
            </a:r>
          </a:p>
          <a:p>
            <a:pPr algn="just">
              <a:buFont typeface="Wingdings" pitchFamily="2" charset="2"/>
              <a:buChar char="Ø"/>
            </a:pPr>
            <a:r>
              <a:rPr lang="en-IN" sz="2800" dirty="0"/>
              <a:t>For an ideal frequency distribution, the number of class intervals can vary from 5 to 15. </a:t>
            </a:r>
          </a:p>
          <a:p>
            <a:pPr algn="just">
              <a:buFont typeface="Wingdings" pitchFamily="2" charset="2"/>
              <a:buChar char="Ø"/>
            </a:pPr>
            <a:r>
              <a:rPr lang="en-IN" sz="2800" dirty="0"/>
              <a:t>To decide the number of class intervals for the frequency distributive in the whole data, we choose the lowest and the highest of the values. The difference between them will enable us to decide the class intervals.</a:t>
            </a:r>
          </a:p>
        </p:txBody>
      </p:sp>
    </p:spTree>
    <p:extLst>
      <p:ext uri="{BB962C8B-B14F-4D97-AF65-F5344CB8AC3E}">
        <p14:creationId xmlns:p14="http://schemas.microsoft.com/office/powerpoint/2010/main" val="317177165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Number of class intervals:</a:t>
            </a:r>
          </a:p>
        </p:txBody>
      </p:sp>
      <p:sp>
        <p:nvSpPr>
          <p:cNvPr id="3" name="Content Placeholder 2"/>
          <p:cNvSpPr>
            <a:spLocks noGrp="1"/>
          </p:cNvSpPr>
          <p:nvPr>
            <p:ph idx="1"/>
          </p:nvPr>
        </p:nvSpPr>
        <p:spPr/>
        <p:txBody>
          <a:bodyPr/>
          <a:lstStyle/>
          <a:p>
            <a:pPr algn="just">
              <a:buFont typeface="Wingdings" panose="05000000000000000000" pitchFamily="2" charset="2"/>
              <a:buChar char="ü"/>
            </a:pPr>
            <a:r>
              <a:rPr lang="en-IN" dirty="0"/>
              <a:t>Decision the number of class groupings depends largely on the judgement of the individual investigator and/or the range that will be used to group the data.</a:t>
            </a:r>
          </a:p>
          <a:p>
            <a:pPr algn="just">
              <a:buFont typeface="Wingdings" panose="05000000000000000000" pitchFamily="2" charset="2"/>
              <a:buChar char="ü"/>
            </a:pPr>
            <a:r>
              <a:rPr lang="en-IN" dirty="0"/>
              <a:t>Following two rules are often used to decide approximate number of classes in a frequency distribution:</a:t>
            </a:r>
          </a:p>
          <a:p>
            <a:pPr marL="0" indent="0" algn="just">
              <a:buNone/>
            </a:pPr>
            <a:endParaRPr lang="en-IN" dirty="0"/>
          </a:p>
        </p:txBody>
      </p:sp>
    </p:spTree>
    <p:extLst>
      <p:ext uri="{BB962C8B-B14F-4D97-AF65-F5344CB8AC3E}">
        <p14:creationId xmlns:p14="http://schemas.microsoft.com/office/powerpoint/2010/main" val="322604126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Number of class intervals: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marL="0" indent="0">
                  <a:buNone/>
                </a:pPr>
                <a:r>
                  <a:rPr lang="en-IN" dirty="0"/>
                  <a:t>(a) If k represents the number of classes and N the total number of observations, then the value of k will be </a:t>
                </a:r>
                <a:r>
                  <a:rPr lang="en-IN"/>
                  <a:t>the smallest </a:t>
                </a:r>
                <a:r>
                  <a:rPr lang="en-IN" dirty="0"/>
                  <a:t>exponent of the number 2, so that </a:t>
                </a:r>
                <a14:m>
                  <m:oMath xmlns:m="http://schemas.openxmlformats.org/officeDocument/2006/math">
                    <m:sSup>
                      <m:sSupPr>
                        <m:ctrlPr>
                          <a:rPr lang="en-IN" i="1" smtClean="0">
                            <a:latin typeface="Cambria Math" panose="02040503050406030204" pitchFamily="18" charset="0"/>
                          </a:rPr>
                        </m:ctrlPr>
                      </m:sSupPr>
                      <m:e>
                        <m:r>
                          <a:rPr lang="en-IN" b="0" i="1" smtClean="0">
                            <a:latin typeface="Cambria Math"/>
                          </a:rPr>
                          <m:t>2</m:t>
                        </m:r>
                      </m:e>
                      <m:sup>
                        <m:r>
                          <a:rPr lang="en-IN" b="0" i="1" smtClean="0">
                            <a:latin typeface="Cambria Math"/>
                          </a:rPr>
                          <m:t>𝑘</m:t>
                        </m:r>
                      </m:sup>
                    </m:sSup>
                  </m:oMath>
                </a14:m>
                <a:r>
                  <a:rPr lang="en-IN" dirty="0"/>
                  <a:t>&gt;= N.</a:t>
                </a:r>
              </a:p>
              <a:p>
                <a:pPr marL="0" indent="0">
                  <a:buNone/>
                </a:pPr>
                <a:r>
                  <a:rPr lang="en-IN" dirty="0"/>
                  <a:t>e.g. If N = 30 observations.</a:t>
                </a:r>
              </a:p>
              <a:p>
                <a:pPr marL="0" indent="0">
                  <a:buNone/>
                </a:pPr>
                <a:endParaRPr lang="en-IN" dirty="0"/>
              </a:p>
              <a:p>
                <a:pPr marL="0" indent="0">
                  <a:buNone/>
                </a:pPr>
                <a14:m>
                  <m:oMath xmlns:m="http://schemas.openxmlformats.org/officeDocument/2006/math">
                    <m:sSup>
                      <m:sSupPr>
                        <m:ctrlPr>
                          <a:rPr lang="en-IN" i="1">
                            <a:latin typeface="Cambria Math" panose="02040503050406030204" pitchFamily="18" charset="0"/>
                          </a:rPr>
                        </m:ctrlPr>
                      </m:sSupPr>
                      <m:e>
                        <m:r>
                          <a:rPr lang="en-IN" i="1">
                            <a:latin typeface="Cambria Math"/>
                          </a:rPr>
                          <m:t>2</m:t>
                        </m:r>
                      </m:e>
                      <m:sup>
                        <m:r>
                          <a:rPr lang="en-IN" b="0" i="1" smtClean="0">
                            <a:latin typeface="Cambria Math"/>
                          </a:rPr>
                          <m:t>5</m:t>
                        </m:r>
                      </m:sup>
                    </m:sSup>
                  </m:oMath>
                </a14:m>
                <a:r>
                  <a:rPr lang="en-IN" dirty="0"/>
                  <a:t> = 32 ( &gt; 30) Thus we may choose k = 5</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852" t="-1752" r="-2815"/>
                </a:stretch>
              </a:blipFill>
            </p:spPr>
            <p:txBody>
              <a:bodyPr/>
              <a:lstStyle/>
              <a:p>
                <a:r>
                  <a:rPr lang="en-IN">
                    <a:noFill/>
                  </a:rPr>
                  <a:t> </a:t>
                </a:r>
              </a:p>
            </p:txBody>
          </p:sp>
        </mc:Fallback>
      </mc:AlternateContent>
    </p:spTree>
    <p:extLst>
      <p:ext uri="{BB962C8B-B14F-4D97-AF65-F5344CB8AC3E}">
        <p14:creationId xmlns:p14="http://schemas.microsoft.com/office/powerpoint/2010/main" val="78826101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Number of class intervals</a:t>
            </a:r>
          </a:p>
        </p:txBody>
      </p:sp>
      <p:sp>
        <p:nvSpPr>
          <p:cNvPr id="3" name="Content Placeholder 2"/>
          <p:cNvSpPr>
            <a:spLocks noGrp="1"/>
          </p:cNvSpPr>
          <p:nvPr>
            <p:ph idx="1"/>
          </p:nvPr>
        </p:nvSpPr>
        <p:spPr/>
        <p:txBody>
          <a:bodyPr>
            <a:normAutofit lnSpcReduction="10000"/>
          </a:bodyPr>
          <a:lstStyle/>
          <a:p>
            <a:pPr marL="0" indent="0">
              <a:buNone/>
            </a:pPr>
            <a:r>
              <a:rPr lang="en-IN" sz="2800" dirty="0"/>
              <a:t>(b)	 </a:t>
            </a:r>
            <a:r>
              <a:rPr lang="en-IN" sz="2800" dirty="0" err="1"/>
              <a:t>Sturges</a:t>
            </a:r>
            <a:r>
              <a:rPr lang="en-IN" sz="2800" dirty="0"/>
              <a:t>’ Rule  </a:t>
            </a:r>
            <a:r>
              <a:rPr lang="en-IN" sz="2800" dirty="0">
                <a:solidFill>
                  <a:srgbClr val="0070C0"/>
                </a:solidFill>
              </a:rPr>
              <a:t>K = 1 + 3. 322 log10 N </a:t>
            </a:r>
          </a:p>
          <a:p>
            <a:pPr marL="0" indent="0">
              <a:buNone/>
            </a:pPr>
            <a:r>
              <a:rPr lang="en-IN" sz="2800" dirty="0"/>
              <a:t>Where -</a:t>
            </a:r>
          </a:p>
          <a:p>
            <a:pPr marL="400050" lvl="1" indent="0">
              <a:buNone/>
            </a:pPr>
            <a:r>
              <a:rPr lang="en-IN" sz="2400" i="1" dirty="0"/>
              <a:t>N = Total number of observations. </a:t>
            </a:r>
          </a:p>
          <a:p>
            <a:pPr marL="400050" lvl="1" indent="0">
              <a:buNone/>
            </a:pPr>
            <a:r>
              <a:rPr lang="en-IN" sz="2400" i="1" dirty="0"/>
              <a:t>K = Number of class intervals.</a:t>
            </a:r>
          </a:p>
          <a:p>
            <a:pPr marL="0" indent="0">
              <a:buNone/>
            </a:pPr>
            <a:endParaRPr lang="en-IN" sz="2800" dirty="0"/>
          </a:p>
          <a:p>
            <a:pPr marL="0" indent="0">
              <a:buNone/>
            </a:pPr>
            <a:r>
              <a:rPr lang="en-IN" sz="2800" dirty="0"/>
              <a:t>Thus if the number of observation is 10, then the number of class intervals is K = 1 + 3. 322 log 10 = 4.322 </a:t>
            </a:r>
          </a:p>
          <a:p>
            <a:pPr marL="0" indent="0">
              <a:buNone/>
            </a:pPr>
            <a:endParaRPr lang="en-IN" sz="2800" dirty="0"/>
          </a:p>
          <a:p>
            <a:pPr marL="0" indent="0">
              <a:buNone/>
            </a:pPr>
            <a:r>
              <a:rPr lang="en-IN" sz="2800" dirty="0"/>
              <a:t>If 100 observations are being studied, the number of class interval is K = 1 + 3. 322 log 100 = 7.644 @ 8 </a:t>
            </a:r>
          </a:p>
        </p:txBody>
      </p:sp>
    </p:spTree>
    <p:extLst>
      <p:ext uri="{BB962C8B-B14F-4D97-AF65-F5344CB8AC3E}">
        <p14:creationId xmlns:p14="http://schemas.microsoft.com/office/powerpoint/2010/main" val="156994098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228600" y="228600"/>
            <a:ext cx="8229600" cy="2562225"/>
          </a:xfrm>
          <a:prstGeom prst="rect">
            <a:avLst/>
          </a:prstGeom>
          <a:noFill/>
          <a:ln w="9525">
            <a:noFill/>
            <a:miter lim="800000"/>
            <a:headEnd/>
            <a:tailEnd/>
          </a:ln>
          <a:effectLst/>
        </p:spPr>
      </p:pic>
      <p:pic>
        <p:nvPicPr>
          <p:cNvPr id="2051" name="Picture 3"/>
          <p:cNvPicPr>
            <a:picLocks noChangeAspect="1" noChangeArrowheads="1"/>
          </p:cNvPicPr>
          <p:nvPr/>
        </p:nvPicPr>
        <p:blipFill>
          <a:blip r:embed="rId3"/>
          <a:srcRect/>
          <a:stretch>
            <a:fillRect/>
          </a:stretch>
        </p:blipFill>
        <p:spPr bwMode="auto">
          <a:xfrm>
            <a:off x="457200" y="2971800"/>
            <a:ext cx="8258175" cy="3400425"/>
          </a:xfrm>
          <a:prstGeom prst="rect">
            <a:avLst/>
          </a:prstGeom>
          <a:noFill/>
          <a:ln w="9525">
            <a:noFill/>
            <a:miter lim="800000"/>
            <a:headEnd/>
            <a:tailEnd/>
          </a:ln>
          <a:effec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srcRect/>
          <a:stretch>
            <a:fillRect/>
          </a:stretch>
        </p:blipFill>
        <p:spPr bwMode="auto">
          <a:xfrm>
            <a:off x="838200" y="914400"/>
            <a:ext cx="7060311" cy="4419600"/>
          </a:xfrm>
          <a:prstGeom prst="rect">
            <a:avLst/>
          </a:prstGeom>
          <a:noFill/>
          <a:ln w="9525">
            <a:noFill/>
            <a:miter lim="800000"/>
            <a:headEnd/>
            <a:tailEnd/>
          </a:ln>
          <a:effec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Size of the class interval</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IN" dirty="0"/>
                  <a:t>Since the size of the class interval is inversely proportional to the number of class interval in a given distribution.</a:t>
                </a:r>
              </a:p>
              <a:p>
                <a:pPr marL="0" indent="0">
                  <a:buNone/>
                </a:pPr>
                <a:r>
                  <a:rPr lang="en-IN" dirty="0"/>
                  <a:t>Size of class interval = C </a:t>
                </a:r>
              </a:p>
              <a:p>
                <a:pPr marL="0" indent="0">
                  <a:buNone/>
                </a:pPr>
                <a:r>
                  <a:rPr lang="en-IN" dirty="0"/>
                  <a:t>C = Range/ Number of class intervals</a:t>
                </a:r>
              </a:p>
              <a:p>
                <a:pPr marL="0" indent="0">
                  <a:buNone/>
                </a:pPr>
                <a:r>
                  <a:rPr lang="en-IN" dirty="0"/>
                  <a:t>   = Range /1+3.322*</a:t>
                </a:r>
                <a14:m>
                  <m:oMath xmlns:m="http://schemas.openxmlformats.org/officeDocument/2006/math">
                    <m:sSub>
                      <m:sSubPr>
                        <m:ctrlPr>
                          <a:rPr lang="en-IN" i="1" dirty="0" smtClean="0">
                            <a:latin typeface="Cambria Math" panose="02040503050406030204" pitchFamily="18" charset="0"/>
                          </a:rPr>
                        </m:ctrlPr>
                      </m:sSubPr>
                      <m:e>
                        <m:r>
                          <m:rPr>
                            <m:sty m:val="p"/>
                          </m:rPr>
                          <a:rPr lang="en-IN" b="0" i="0" dirty="0" smtClean="0">
                            <a:latin typeface="Cambria Math"/>
                          </a:rPr>
                          <m:t>log</m:t>
                        </m:r>
                      </m:e>
                      <m:sub>
                        <m:r>
                          <a:rPr lang="en-IN" b="0" i="0" dirty="0" smtClean="0">
                            <a:latin typeface="Cambria Math"/>
                          </a:rPr>
                          <m:t>10</m:t>
                        </m:r>
                      </m:sub>
                    </m:sSub>
                  </m:oMath>
                </a14:m>
                <a:r>
                  <a:rPr lang="en-IN" dirty="0"/>
                  <a:t>N </a:t>
                </a:r>
              </a:p>
              <a:p>
                <a:pPr marL="0" indent="0">
                  <a:buNone/>
                </a:pPr>
                <a:r>
                  <a:rPr lang="en-IN" sz="2800" dirty="0"/>
                  <a:t>*where Range = Largest Value – smallest value in the distribution</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852" t="-1752" r="-1852"/>
                </a:stretch>
              </a:blipFill>
            </p:spPr>
            <p:txBody>
              <a:bodyPr/>
              <a:lstStyle/>
              <a:p>
                <a:r>
                  <a:rPr lang="en-IN">
                    <a:noFill/>
                  </a:rPr>
                  <a:t> </a:t>
                </a:r>
              </a:p>
            </p:txBody>
          </p:sp>
        </mc:Fallback>
      </mc:AlternateContent>
    </p:spTree>
    <p:extLst>
      <p:ext uri="{BB962C8B-B14F-4D97-AF65-F5344CB8AC3E}">
        <p14:creationId xmlns:p14="http://schemas.microsoft.com/office/powerpoint/2010/main" val="10118207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Collection of Data</a:t>
            </a:r>
            <a:endParaRPr lang="en-US" dirty="0"/>
          </a:p>
        </p:txBody>
      </p:sp>
      <p:sp>
        <p:nvSpPr>
          <p:cNvPr id="3" name="Content Placeholder 2"/>
          <p:cNvSpPr>
            <a:spLocks noGrp="1"/>
          </p:cNvSpPr>
          <p:nvPr>
            <p:ph idx="1"/>
          </p:nvPr>
        </p:nvSpPr>
        <p:spPr/>
        <p:txBody>
          <a:bodyPr>
            <a:normAutofit/>
          </a:bodyPr>
          <a:lstStyle/>
          <a:p>
            <a:pPr>
              <a:buNone/>
            </a:pPr>
            <a:r>
              <a:rPr lang="en-US" b="1" dirty="0"/>
              <a:t>1. Collection of Data: </a:t>
            </a:r>
            <a:r>
              <a:rPr lang="en-US" dirty="0"/>
              <a:t>It is the first step and this is the foundation upon which the entire data set. Careful planning is essential before collecting the data. There are different methods of collection of data such as census, sampling, primary, secondary, etc., and the investigator should make use of correct method.</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Types of class intervals</a:t>
            </a:r>
          </a:p>
        </p:txBody>
      </p:sp>
      <p:sp>
        <p:nvSpPr>
          <p:cNvPr id="3" name="Content Placeholder 2"/>
          <p:cNvSpPr>
            <a:spLocks noGrp="1"/>
          </p:cNvSpPr>
          <p:nvPr>
            <p:ph idx="1"/>
          </p:nvPr>
        </p:nvSpPr>
        <p:spPr/>
        <p:txBody>
          <a:bodyPr/>
          <a:lstStyle/>
          <a:p>
            <a:r>
              <a:rPr lang="en-IN" dirty="0"/>
              <a:t>Exclusive </a:t>
            </a:r>
          </a:p>
          <a:p>
            <a:r>
              <a:rPr lang="en-IN" dirty="0"/>
              <a:t>Inclusive </a:t>
            </a:r>
          </a:p>
          <a:p>
            <a:r>
              <a:rPr lang="en-IN" dirty="0"/>
              <a:t>Open-end</a:t>
            </a:r>
          </a:p>
        </p:txBody>
      </p:sp>
    </p:spTree>
    <p:extLst>
      <p:ext uri="{BB962C8B-B14F-4D97-AF65-F5344CB8AC3E}">
        <p14:creationId xmlns:p14="http://schemas.microsoft.com/office/powerpoint/2010/main" val="285903734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Exclusive method</a:t>
            </a:r>
          </a:p>
        </p:txBody>
      </p:sp>
      <p:sp>
        <p:nvSpPr>
          <p:cNvPr id="3" name="Content Placeholder 2"/>
          <p:cNvSpPr>
            <a:spLocks noGrp="1"/>
          </p:cNvSpPr>
          <p:nvPr>
            <p:ph idx="1"/>
          </p:nvPr>
        </p:nvSpPr>
        <p:spPr/>
        <p:txBody>
          <a:bodyPr/>
          <a:lstStyle/>
          <a:p>
            <a:pPr marL="0" indent="0" algn="just">
              <a:buFont typeface="Wingdings" pitchFamily="2" charset="2"/>
              <a:buChar char="ü"/>
            </a:pPr>
            <a:r>
              <a:rPr lang="en-IN" dirty="0"/>
              <a:t>When the data are classified in such a way that the upper limit of a class interval is the lower limit of the succeeding class interval (i.e. no data point falls into more than one class interval), then it is said be the exclusive method of classifying data.</a:t>
            </a:r>
          </a:p>
        </p:txBody>
      </p:sp>
    </p:spTree>
    <p:extLst>
      <p:ext uri="{BB962C8B-B14F-4D97-AF65-F5344CB8AC3E}">
        <p14:creationId xmlns:p14="http://schemas.microsoft.com/office/powerpoint/2010/main" val="380376162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Exclusive method</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388540541"/>
              </p:ext>
            </p:extLst>
          </p:nvPr>
        </p:nvGraphicFramePr>
        <p:xfrm>
          <a:off x="1331640" y="1700808"/>
          <a:ext cx="5853336" cy="2225040"/>
        </p:xfrm>
        <a:graphic>
          <a:graphicData uri="http://schemas.openxmlformats.org/drawingml/2006/table">
            <a:tbl>
              <a:tblPr firstRow="1" bandRow="1">
                <a:tableStyleId>{5C22544A-7EE6-4342-B048-85BDC9FD1C3A}</a:tableStyleId>
              </a:tblPr>
              <a:tblGrid>
                <a:gridCol w="2926668">
                  <a:extLst>
                    <a:ext uri="{9D8B030D-6E8A-4147-A177-3AD203B41FA5}">
                      <a16:colId xmlns:a16="http://schemas.microsoft.com/office/drawing/2014/main" val="20000"/>
                    </a:ext>
                  </a:extLst>
                </a:gridCol>
                <a:gridCol w="2926668">
                  <a:extLst>
                    <a:ext uri="{9D8B030D-6E8A-4147-A177-3AD203B41FA5}">
                      <a16:colId xmlns:a16="http://schemas.microsoft.com/office/drawing/2014/main" val="20001"/>
                    </a:ext>
                  </a:extLst>
                </a:gridCol>
              </a:tblGrid>
              <a:tr h="370840">
                <a:tc>
                  <a:txBody>
                    <a:bodyPr/>
                    <a:lstStyle/>
                    <a:p>
                      <a:pPr algn="ctr"/>
                      <a:r>
                        <a:rPr lang="en-IN" dirty="0" err="1"/>
                        <a:t>Dividents</a:t>
                      </a:r>
                      <a:r>
                        <a:rPr lang="en-IN" dirty="0"/>
                        <a:t> declared in %</a:t>
                      </a:r>
                    </a:p>
                  </a:txBody>
                  <a:tcPr/>
                </a:tc>
                <a:tc>
                  <a:txBody>
                    <a:bodyPr/>
                    <a:lstStyle/>
                    <a:p>
                      <a:r>
                        <a:rPr lang="en-IN" dirty="0"/>
                        <a:t>No. of companies</a:t>
                      </a:r>
                    </a:p>
                  </a:txBody>
                  <a:tcPr/>
                </a:tc>
                <a:extLst>
                  <a:ext uri="{0D108BD9-81ED-4DB2-BD59-A6C34878D82A}">
                    <a16:rowId xmlns:a16="http://schemas.microsoft.com/office/drawing/2014/main" val="10000"/>
                  </a:ext>
                </a:extLst>
              </a:tr>
              <a:tr h="370840">
                <a:tc>
                  <a:txBody>
                    <a:bodyPr/>
                    <a:lstStyle/>
                    <a:p>
                      <a:pPr algn="ctr"/>
                      <a:r>
                        <a:rPr lang="en-IN" dirty="0"/>
                        <a:t>0-10</a:t>
                      </a:r>
                    </a:p>
                  </a:txBody>
                  <a:tcPr/>
                </a:tc>
                <a:tc>
                  <a:txBody>
                    <a:bodyPr/>
                    <a:lstStyle/>
                    <a:p>
                      <a:pPr algn="ctr"/>
                      <a:r>
                        <a:rPr lang="en-IN" dirty="0"/>
                        <a:t>5</a:t>
                      </a:r>
                    </a:p>
                  </a:txBody>
                  <a:tcPr/>
                </a:tc>
                <a:extLst>
                  <a:ext uri="{0D108BD9-81ED-4DB2-BD59-A6C34878D82A}">
                    <a16:rowId xmlns:a16="http://schemas.microsoft.com/office/drawing/2014/main" val="10001"/>
                  </a:ext>
                </a:extLst>
              </a:tr>
              <a:tr h="370840">
                <a:tc>
                  <a:txBody>
                    <a:bodyPr/>
                    <a:lstStyle/>
                    <a:p>
                      <a:pPr algn="ctr"/>
                      <a:r>
                        <a:rPr lang="en-IN" dirty="0"/>
                        <a:t>10-20</a:t>
                      </a:r>
                    </a:p>
                  </a:txBody>
                  <a:tcPr/>
                </a:tc>
                <a:tc>
                  <a:txBody>
                    <a:bodyPr/>
                    <a:lstStyle/>
                    <a:p>
                      <a:pPr algn="ctr"/>
                      <a:r>
                        <a:rPr lang="en-IN" dirty="0"/>
                        <a:t>6</a:t>
                      </a:r>
                    </a:p>
                  </a:txBody>
                  <a:tcPr/>
                </a:tc>
                <a:extLst>
                  <a:ext uri="{0D108BD9-81ED-4DB2-BD59-A6C34878D82A}">
                    <a16:rowId xmlns:a16="http://schemas.microsoft.com/office/drawing/2014/main" val="10002"/>
                  </a:ext>
                </a:extLst>
              </a:tr>
              <a:tr h="370840">
                <a:tc>
                  <a:txBody>
                    <a:bodyPr/>
                    <a:lstStyle/>
                    <a:p>
                      <a:pPr algn="ctr"/>
                      <a:r>
                        <a:rPr lang="en-IN" dirty="0"/>
                        <a:t>20-30</a:t>
                      </a:r>
                    </a:p>
                  </a:txBody>
                  <a:tcPr/>
                </a:tc>
                <a:tc>
                  <a:txBody>
                    <a:bodyPr/>
                    <a:lstStyle/>
                    <a:p>
                      <a:pPr algn="ctr"/>
                      <a:r>
                        <a:rPr lang="en-IN" dirty="0"/>
                        <a:t>10</a:t>
                      </a:r>
                    </a:p>
                  </a:txBody>
                  <a:tcPr/>
                </a:tc>
                <a:extLst>
                  <a:ext uri="{0D108BD9-81ED-4DB2-BD59-A6C34878D82A}">
                    <a16:rowId xmlns:a16="http://schemas.microsoft.com/office/drawing/2014/main" val="10003"/>
                  </a:ext>
                </a:extLst>
              </a:tr>
              <a:tr h="370840">
                <a:tc>
                  <a:txBody>
                    <a:bodyPr/>
                    <a:lstStyle/>
                    <a:p>
                      <a:pPr algn="ctr"/>
                      <a:r>
                        <a:rPr lang="en-IN" dirty="0"/>
                        <a:t>30-40</a:t>
                      </a:r>
                    </a:p>
                  </a:txBody>
                  <a:tcPr/>
                </a:tc>
                <a:tc>
                  <a:txBody>
                    <a:bodyPr/>
                    <a:lstStyle/>
                    <a:p>
                      <a:pPr algn="ctr"/>
                      <a:r>
                        <a:rPr lang="en-IN" dirty="0"/>
                        <a:t>5</a:t>
                      </a:r>
                    </a:p>
                  </a:txBody>
                  <a:tcPr/>
                </a:tc>
                <a:extLst>
                  <a:ext uri="{0D108BD9-81ED-4DB2-BD59-A6C34878D82A}">
                    <a16:rowId xmlns:a16="http://schemas.microsoft.com/office/drawing/2014/main" val="10004"/>
                  </a:ext>
                </a:extLst>
              </a:tr>
              <a:tr h="370840">
                <a:tc>
                  <a:txBody>
                    <a:bodyPr/>
                    <a:lstStyle/>
                    <a:p>
                      <a:pPr algn="ctr"/>
                      <a:r>
                        <a:rPr lang="en-IN" dirty="0"/>
                        <a:t>40-50</a:t>
                      </a:r>
                    </a:p>
                  </a:txBody>
                  <a:tcPr/>
                </a:tc>
                <a:tc>
                  <a:txBody>
                    <a:bodyPr/>
                    <a:lstStyle/>
                    <a:p>
                      <a:pPr algn="ctr"/>
                      <a:r>
                        <a:rPr lang="en-IN" dirty="0"/>
                        <a:t>3</a:t>
                      </a:r>
                    </a:p>
                  </a:txBody>
                  <a:tcPr/>
                </a:tc>
                <a:extLst>
                  <a:ext uri="{0D108BD9-81ED-4DB2-BD59-A6C34878D82A}">
                    <a16:rowId xmlns:a16="http://schemas.microsoft.com/office/drawing/2014/main" val="10005"/>
                  </a:ext>
                </a:extLst>
              </a:tr>
            </a:tbl>
          </a:graphicData>
        </a:graphic>
      </p:graphicFrame>
      <p:sp>
        <p:nvSpPr>
          <p:cNvPr id="5" name="TextBox 4"/>
          <p:cNvSpPr txBox="1"/>
          <p:nvPr/>
        </p:nvSpPr>
        <p:spPr>
          <a:xfrm>
            <a:off x="533400" y="4114800"/>
            <a:ext cx="8001000" cy="1015663"/>
          </a:xfrm>
          <a:prstGeom prst="rect">
            <a:avLst/>
          </a:prstGeom>
          <a:noFill/>
        </p:spPr>
        <p:txBody>
          <a:bodyPr wrap="square" rtlCol="0">
            <a:spAutoFit/>
          </a:bodyPr>
          <a:lstStyle/>
          <a:p>
            <a:pPr marL="285750" indent="-285750" algn="just">
              <a:buFont typeface="Wingdings" panose="05000000000000000000" pitchFamily="2" charset="2"/>
              <a:buChar char="ü"/>
            </a:pPr>
            <a:r>
              <a:rPr lang="en-IN" sz="2000" dirty="0"/>
              <a:t>5 companies declared dividends ranging from 0 to 10 percent.</a:t>
            </a:r>
          </a:p>
          <a:p>
            <a:pPr algn="just"/>
            <a:r>
              <a:rPr lang="en-IN" sz="2000" dirty="0"/>
              <a:t>Company which declared exactly 10 % dividend would not be included in the class 0-10 but would be included in the next class 10-20.</a:t>
            </a:r>
          </a:p>
        </p:txBody>
      </p:sp>
    </p:spTree>
    <p:extLst>
      <p:ext uri="{BB962C8B-B14F-4D97-AF65-F5344CB8AC3E}">
        <p14:creationId xmlns:p14="http://schemas.microsoft.com/office/powerpoint/2010/main" val="18236826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Inclusive Method</a:t>
            </a:r>
          </a:p>
        </p:txBody>
      </p:sp>
      <p:sp>
        <p:nvSpPr>
          <p:cNvPr id="3" name="Content Placeholder 2"/>
          <p:cNvSpPr>
            <a:spLocks noGrp="1"/>
          </p:cNvSpPr>
          <p:nvPr>
            <p:ph idx="1"/>
          </p:nvPr>
        </p:nvSpPr>
        <p:spPr/>
        <p:txBody>
          <a:bodyPr>
            <a:normAutofit/>
          </a:bodyPr>
          <a:lstStyle/>
          <a:p>
            <a:pPr algn="just">
              <a:buFont typeface="Wingdings" panose="05000000000000000000" pitchFamily="2" charset="2"/>
              <a:buChar char="ü"/>
            </a:pPr>
            <a:r>
              <a:rPr lang="en-IN" sz="2400" dirty="0"/>
              <a:t>When the data are classified in such a way that both lower and upper limits of a class interval are included in the interval itself, then it is said to be the inclusive method of classifying data.</a:t>
            </a:r>
          </a:p>
        </p:txBody>
      </p:sp>
      <p:graphicFrame>
        <p:nvGraphicFramePr>
          <p:cNvPr id="4" name="Table 3"/>
          <p:cNvGraphicFramePr>
            <a:graphicFrameLocks noGrp="1"/>
          </p:cNvGraphicFramePr>
          <p:nvPr>
            <p:extLst>
              <p:ext uri="{D42A27DB-BD31-4B8C-83A1-F6EECF244321}">
                <p14:modId xmlns:p14="http://schemas.microsoft.com/office/powerpoint/2010/main" val="29546053"/>
              </p:ext>
            </p:extLst>
          </p:nvPr>
        </p:nvGraphicFramePr>
        <p:xfrm>
          <a:off x="1403648" y="3573016"/>
          <a:ext cx="6096000" cy="222504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370840">
                <a:tc>
                  <a:txBody>
                    <a:bodyPr/>
                    <a:lstStyle/>
                    <a:p>
                      <a:pPr algn="ctr"/>
                      <a:r>
                        <a:rPr lang="en-IN" dirty="0"/>
                        <a:t>Class intervals</a:t>
                      </a:r>
                    </a:p>
                  </a:txBody>
                  <a:tcPr/>
                </a:tc>
                <a:tc>
                  <a:txBody>
                    <a:bodyPr/>
                    <a:lstStyle/>
                    <a:p>
                      <a:pPr algn="ctr"/>
                      <a:r>
                        <a:rPr lang="en-IN" dirty="0"/>
                        <a:t>Frequency</a:t>
                      </a:r>
                    </a:p>
                  </a:txBody>
                  <a:tcPr/>
                </a:tc>
                <a:extLst>
                  <a:ext uri="{0D108BD9-81ED-4DB2-BD59-A6C34878D82A}">
                    <a16:rowId xmlns:a16="http://schemas.microsoft.com/office/drawing/2014/main" val="10000"/>
                  </a:ext>
                </a:extLst>
              </a:tr>
              <a:tr h="370840">
                <a:tc>
                  <a:txBody>
                    <a:bodyPr/>
                    <a:lstStyle/>
                    <a:p>
                      <a:pPr algn="ctr"/>
                      <a:r>
                        <a:rPr lang="en-IN" dirty="0"/>
                        <a:t>0-4</a:t>
                      </a:r>
                    </a:p>
                  </a:txBody>
                  <a:tcPr/>
                </a:tc>
                <a:tc>
                  <a:txBody>
                    <a:bodyPr/>
                    <a:lstStyle/>
                    <a:p>
                      <a:pPr algn="ctr"/>
                      <a:r>
                        <a:rPr lang="en-IN" dirty="0"/>
                        <a:t>5</a:t>
                      </a:r>
                    </a:p>
                  </a:txBody>
                  <a:tcPr/>
                </a:tc>
                <a:extLst>
                  <a:ext uri="{0D108BD9-81ED-4DB2-BD59-A6C34878D82A}">
                    <a16:rowId xmlns:a16="http://schemas.microsoft.com/office/drawing/2014/main" val="10001"/>
                  </a:ext>
                </a:extLst>
              </a:tr>
              <a:tr h="370840">
                <a:tc>
                  <a:txBody>
                    <a:bodyPr/>
                    <a:lstStyle/>
                    <a:p>
                      <a:pPr algn="ctr"/>
                      <a:r>
                        <a:rPr lang="en-IN" dirty="0"/>
                        <a:t>5-9</a:t>
                      </a:r>
                    </a:p>
                  </a:txBody>
                  <a:tcPr/>
                </a:tc>
                <a:tc>
                  <a:txBody>
                    <a:bodyPr/>
                    <a:lstStyle/>
                    <a:p>
                      <a:pPr algn="ctr"/>
                      <a:r>
                        <a:rPr lang="en-IN" dirty="0"/>
                        <a:t>22</a:t>
                      </a:r>
                    </a:p>
                  </a:txBody>
                  <a:tcPr/>
                </a:tc>
                <a:extLst>
                  <a:ext uri="{0D108BD9-81ED-4DB2-BD59-A6C34878D82A}">
                    <a16:rowId xmlns:a16="http://schemas.microsoft.com/office/drawing/2014/main" val="10002"/>
                  </a:ext>
                </a:extLst>
              </a:tr>
              <a:tr h="370840">
                <a:tc>
                  <a:txBody>
                    <a:bodyPr/>
                    <a:lstStyle/>
                    <a:p>
                      <a:pPr algn="ctr"/>
                      <a:r>
                        <a:rPr lang="en-IN" dirty="0"/>
                        <a:t>10-14</a:t>
                      </a:r>
                    </a:p>
                  </a:txBody>
                  <a:tcPr/>
                </a:tc>
                <a:tc>
                  <a:txBody>
                    <a:bodyPr/>
                    <a:lstStyle/>
                    <a:p>
                      <a:pPr algn="ctr"/>
                      <a:r>
                        <a:rPr lang="en-IN" dirty="0"/>
                        <a:t>13</a:t>
                      </a:r>
                    </a:p>
                  </a:txBody>
                  <a:tcPr/>
                </a:tc>
                <a:extLst>
                  <a:ext uri="{0D108BD9-81ED-4DB2-BD59-A6C34878D82A}">
                    <a16:rowId xmlns:a16="http://schemas.microsoft.com/office/drawing/2014/main" val="10003"/>
                  </a:ext>
                </a:extLst>
              </a:tr>
              <a:tr h="370840">
                <a:tc>
                  <a:txBody>
                    <a:bodyPr/>
                    <a:lstStyle/>
                    <a:p>
                      <a:pPr algn="ctr"/>
                      <a:r>
                        <a:rPr lang="en-IN" dirty="0"/>
                        <a:t>15-19</a:t>
                      </a:r>
                    </a:p>
                  </a:txBody>
                  <a:tcPr/>
                </a:tc>
                <a:tc>
                  <a:txBody>
                    <a:bodyPr/>
                    <a:lstStyle/>
                    <a:p>
                      <a:pPr algn="ctr"/>
                      <a:r>
                        <a:rPr lang="en-IN" dirty="0"/>
                        <a:t>8</a:t>
                      </a:r>
                    </a:p>
                  </a:txBody>
                  <a:tcPr/>
                </a:tc>
                <a:extLst>
                  <a:ext uri="{0D108BD9-81ED-4DB2-BD59-A6C34878D82A}">
                    <a16:rowId xmlns:a16="http://schemas.microsoft.com/office/drawing/2014/main" val="10004"/>
                  </a:ext>
                </a:extLst>
              </a:tr>
              <a:tr h="370840">
                <a:tc>
                  <a:txBody>
                    <a:bodyPr/>
                    <a:lstStyle/>
                    <a:p>
                      <a:pPr algn="ctr"/>
                      <a:r>
                        <a:rPr lang="en-IN" dirty="0"/>
                        <a:t>20-24</a:t>
                      </a:r>
                    </a:p>
                  </a:txBody>
                  <a:tcPr/>
                </a:tc>
                <a:tc>
                  <a:txBody>
                    <a:bodyPr/>
                    <a:lstStyle/>
                    <a:p>
                      <a:pPr algn="ctr"/>
                      <a:r>
                        <a:rPr lang="en-IN" dirty="0"/>
                        <a:t>2</a:t>
                      </a: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47439174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Open end classes</a:t>
            </a:r>
          </a:p>
        </p:txBody>
      </p:sp>
      <p:sp>
        <p:nvSpPr>
          <p:cNvPr id="3" name="Content Placeholder 2"/>
          <p:cNvSpPr>
            <a:spLocks noGrp="1"/>
          </p:cNvSpPr>
          <p:nvPr>
            <p:ph idx="1"/>
          </p:nvPr>
        </p:nvSpPr>
        <p:spPr/>
        <p:txBody>
          <a:bodyPr>
            <a:normAutofit/>
          </a:bodyPr>
          <a:lstStyle/>
          <a:p>
            <a:pPr marL="0" indent="0" algn="just">
              <a:buNone/>
            </a:pPr>
            <a:endParaRPr lang="en-IN" sz="2400" dirty="0"/>
          </a:p>
          <a:p>
            <a:pPr marL="0" indent="0" algn="just">
              <a:buNone/>
            </a:pPr>
            <a:endParaRPr lang="en-IN" sz="2400" dirty="0"/>
          </a:p>
          <a:p>
            <a:pPr marL="0" indent="0" algn="just">
              <a:buNone/>
            </a:pPr>
            <a:endParaRPr lang="en-IN" sz="2400" dirty="0"/>
          </a:p>
          <a:p>
            <a:pPr marL="0" indent="0" algn="just">
              <a:buNone/>
            </a:pPr>
            <a:endParaRPr lang="en-IN" sz="2400" dirty="0"/>
          </a:p>
          <a:p>
            <a:pPr marL="0" indent="0" algn="just">
              <a:buNone/>
            </a:pPr>
            <a:endParaRPr lang="en-IN" sz="2400" dirty="0"/>
          </a:p>
          <a:p>
            <a:pPr marL="0" indent="0" algn="just">
              <a:buNone/>
            </a:pPr>
            <a:endParaRPr lang="en-IN" sz="2400" dirty="0"/>
          </a:p>
        </p:txBody>
      </p:sp>
      <p:pic>
        <p:nvPicPr>
          <p:cNvPr id="717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3497" y="1772816"/>
            <a:ext cx="3248858" cy="23042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1105823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Percentage frequency table</a:t>
            </a:r>
          </a:p>
        </p:txBody>
      </p:sp>
      <p:pic>
        <p:nvPicPr>
          <p:cNvPr id="921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828800"/>
            <a:ext cx="7171473" cy="8290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2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600" y="3048000"/>
            <a:ext cx="4429473" cy="33959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5327427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srcRect/>
          <a:stretch>
            <a:fillRect/>
          </a:stretch>
        </p:blipFill>
        <p:spPr bwMode="auto">
          <a:xfrm>
            <a:off x="385763" y="1190625"/>
            <a:ext cx="8372475" cy="4476750"/>
          </a:xfrm>
          <a:prstGeom prst="rect">
            <a:avLst/>
          </a:prstGeom>
          <a:noFill/>
          <a:ln w="9525">
            <a:noFill/>
            <a:miter lim="800000"/>
            <a:headEnd/>
            <a:tailEnd/>
          </a:ln>
          <a:effectLst/>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Cumulative frequency table</a:t>
            </a:r>
          </a:p>
        </p:txBody>
      </p:sp>
      <p:pic>
        <p:nvPicPr>
          <p:cNvPr id="1024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85800" y="1752600"/>
            <a:ext cx="7416670" cy="37855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3782214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3600" dirty="0"/>
              <a:t>Conversion of cumulative frequency to simple Frequency - </a:t>
            </a:r>
          </a:p>
        </p:txBody>
      </p:sp>
      <p:pic>
        <p:nvPicPr>
          <p:cNvPr id="1126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43608" y="1484784"/>
            <a:ext cx="5808938" cy="21602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26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3608" y="3861048"/>
            <a:ext cx="5760640" cy="21964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7121019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dirty="0"/>
              <a:t>Cumulative percentage Frequency table</a:t>
            </a:r>
          </a:p>
        </p:txBody>
      </p:sp>
      <p:pic>
        <p:nvPicPr>
          <p:cNvPr id="1229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1535655"/>
            <a:ext cx="7060073" cy="29734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828802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Presentation of data</a:t>
            </a:r>
            <a:endParaRPr lang="en-US" dirty="0"/>
          </a:p>
        </p:txBody>
      </p:sp>
      <p:sp>
        <p:nvSpPr>
          <p:cNvPr id="3" name="Content Placeholder 2"/>
          <p:cNvSpPr>
            <a:spLocks noGrp="1"/>
          </p:cNvSpPr>
          <p:nvPr>
            <p:ph idx="1"/>
          </p:nvPr>
        </p:nvSpPr>
        <p:spPr/>
        <p:txBody>
          <a:bodyPr/>
          <a:lstStyle/>
          <a:p>
            <a:pPr>
              <a:buNone/>
            </a:pPr>
            <a:r>
              <a:rPr lang="en-US" dirty="0"/>
              <a:t>The mass data collected should be presented in a suitable, concise form for further analysis. The collected data may be presented in the form of tabular or diagrammatic or graphic form.</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67544" y="908720"/>
            <a:ext cx="6879621" cy="18722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560" y="3129905"/>
            <a:ext cx="5346934" cy="24482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00192" y="3150865"/>
            <a:ext cx="1847850" cy="1276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3527511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IN" dirty="0"/>
              <a:t>Measures of Central Tendency</a:t>
            </a:r>
          </a:p>
        </p:txBody>
      </p:sp>
      <p:sp>
        <p:nvSpPr>
          <p:cNvPr id="3" name="Content Placeholder 2"/>
          <p:cNvSpPr>
            <a:spLocks noGrp="1"/>
          </p:cNvSpPr>
          <p:nvPr>
            <p:ph idx="1"/>
          </p:nvPr>
        </p:nvSpPr>
        <p:spPr>
          <a:xfrm>
            <a:off x="457200" y="1143000"/>
            <a:ext cx="8229600" cy="5486400"/>
          </a:xfrm>
        </p:spPr>
        <p:txBody>
          <a:bodyPr>
            <a:noAutofit/>
          </a:bodyPr>
          <a:lstStyle/>
          <a:p>
            <a:pPr algn="just">
              <a:buFont typeface="Wingdings" pitchFamily="2" charset="2"/>
              <a:buChar char="ü"/>
            </a:pPr>
            <a:r>
              <a:rPr lang="en-IN" sz="2400" dirty="0"/>
              <a:t>Frequency distributions and corresponding graphical representations make raw data more meaningful, yet they fail to identify three major properties that describe a set of quantitative data.</a:t>
            </a:r>
          </a:p>
          <a:p>
            <a:pPr>
              <a:buFont typeface="Wingdings" pitchFamily="2" charset="2"/>
              <a:buChar char="ü"/>
            </a:pPr>
            <a:r>
              <a:rPr lang="en-IN" sz="2400" dirty="0"/>
              <a:t>The numerical value of an observation (also called as central value) around which most numerical values of other observations in the data set show a tendency to cluster or group, which is called central tendency.</a:t>
            </a:r>
          </a:p>
          <a:p>
            <a:pPr>
              <a:buFont typeface="Wingdings" pitchFamily="2" charset="2"/>
              <a:buChar char="ü"/>
            </a:pPr>
            <a:r>
              <a:rPr lang="en-IN" sz="2400" dirty="0"/>
              <a:t>The extent to which numerical values are dispersed around the central value, which is called variation (measure of dispersion)</a:t>
            </a:r>
          </a:p>
          <a:p>
            <a:pPr>
              <a:buFont typeface="Wingdings" pitchFamily="2" charset="2"/>
              <a:buChar char="ü"/>
            </a:pPr>
            <a:r>
              <a:rPr lang="en-IN" sz="2400" dirty="0"/>
              <a:t>The extent of the departure of numerical values from symmetrical( normal) distribution around the central value, which is called </a:t>
            </a:r>
            <a:r>
              <a:rPr lang="en-IN" sz="2400" dirty="0" err="1"/>
              <a:t>skewness</a:t>
            </a:r>
            <a:r>
              <a:rPr lang="en-IN" sz="2400" dirty="0"/>
              <a:t>.</a:t>
            </a:r>
          </a:p>
        </p:txBody>
      </p:sp>
    </p:spTree>
    <p:extLst>
      <p:ext uri="{BB962C8B-B14F-4D97-AF65-F5344CB8AC3E}">
        <p14:creationId xmlns:p14="http://schemas.microsoft.com/office/powerpoint/2010/main" val="173106765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Measures of Central Tendency</a:t>
            </a:r>
          </a:p>
        </p:txBody>
      </p:sp>
      <p:sp>
        <p:nvSpPr>
          <p:cNvPr id="3" name="Content Placeholder 2"/>
          <p:cNvSpPr>
            <a:spLocks noGrp="1"/>
          </p:cNvSpPr>
          <p:nvPr>
            <p:ph idx="1"/>
          </p:nvPr>
        </p:nvSpPr>
        <p:spPr>
          <a:xfrm>
            <a:off x="457200" y="1340768"/>
            <a:ext cx="8229600" cy="4785395"/>
          </a:xfrm>
        </p:spPr>
        <p:txBody>
          <a:bodyPr>
            <a:normAutofit fontScale="92500" lnSpcReduction="10000"/>
          </a:bodyPr>
          <a:lstStyle/>
          <a:p>
            <a:pPr>
              <a:buFont typeface="Wingdings" panose="05000000000000000000" pitchFamily="2" charset="2"/>
              <a:buChar char="ü"/>
            </a:pPr>
            <a:r>
              <a:rPr lang="en-IN" b="1" dirty="0"/>
              <a:t>Mathematical Averages</a:t>
            </a:r>
          </a:p>
          <a:p>
            <a:pPr marL="914400" lvl="1" indent="-514350">
              <a:buAutoNum type="alphaLcParenBoth"/>
            </a:pPr>
            <a:r>
              <a:rPr lang="en-IN" dirty="0"/>
              <a:t>Arithmetic Mean</a:t>
            </a:r>
          </a:p>
          <a:p>
            <a:pPr marL="914400" lvl="1" indent="-514350">
              <a:buAutoNum type="alphaLcParenBoth"/>
            </a:pPr>
            <a:r>
              <a:rPr lang="en-IN" dirty="0"/>
              <a:t>Geometric Mean</a:t>
            </a:r>
          </a:p>
          <a:p>
            <a:pPr marL="914400" lvl="1" indent="-514350">
              <a:buAutoNum type="alphaLcParenBoth"/>
            </a:pPr>
            <a:r>
              <a:rPr lang="en-IN" dirty="0"/>
              <a:t>Harmonic Mean</a:t>
            </a:r>
          </a:p>
          <a:p>
            <a:pPr>
              <a:buFont typeface="Wingdings" panose="05000000000000000000" pitchFamily="2" charset="2"/>
              <a:buChar char="ü"/>
            </a:pPr>
            <a:r>
              <a:rPr lang="en-IN" b="1" dirty="0"/>
              <a:t>Averages of Position</a:t>
            </a:r>
          </a:p>
          <a:p>
            <a:pPr marL="914400" lvl="1" indent="-514350">
              <a:buAutoNum type="alphaLcParenBoth"/>
            </a:pPr>
            <a:r>
              <a:rPr lang="en-IN" dirty="0"/>
              <a:t>Median</a:t>
            </a:r>
          </a:p>
          <a:p>
            <a:pPr marL="914400" lvl="1" indent="-514350">
              <a:buAutoNum type="alphaLcParenBoth"/>
            </a:pPr>
            <a:r>
              <a:rPr lang="en-IN" dirty="0"/>
              <a:t>Quartiles</a:t>
            </a:r>
          </a:p>
          <a:p>
            <a:pPr marL="914400" lvl="1" indent="-514350">
              <a:buAutoNum type="alphaLcParenBoth"/>
            </a:pPr>
            <a:r>
              <a:rPr lang="en-IN" dirty="0"/>
              <a:t>Deciles</a:t>
            </a:r>
          </a:p>
          <a:p>
            <a:pPr marL="914400" lvl="1" indent="-514350">
              <a:buAutoNum type="alphaLcParenBoth"/>
            </a:pPr>
            <a:r>
              <a:rPr lang="en-IN" dirty="0"/>
              <a:t>Percentiles</a:t>
            </a:r>
          </a:p>
          <a:p>
            <a:pPr marL="914400" lvl="1" indent="-514350">
              <a:buAutoNum type="alphaLcParenBoth"/>
            </a:pPr>
            <a:r>
              <a:rPr lang="en-IN" dirty="0"/>
              <a:t>Mode</a:t>
            </a:r>
          </a:p>
        </p:txBody>
      </p:sp>
    </p:spTree>
    <p:extLst>
      <p:ext uri="{BB962C8B-B14F-4D97-AF65-F5344CB8AC3E}">
        <p14:creationId xmlns:p14="http://schemas.microsoft.com/office/powerpoint/2010/main" val="21522869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Measures of Central Tendency</a:t>
            </a: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2420105945"/>
              </p:ext>
            </p:extLst>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3894217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Diagram 8"/>
          <p:cNvGraphicFramePr/>
          <p:nvPr>
            <p:extLst>
              <p:ext uri="{D42A27DB-BD31-4B8C-83A1-F6EECF244321}">
                <p14:modId xmlns:p14="http://schemas.microsoft.com/office/powerpoint/2010/main" val="3164352488"/>
              </p:ext>
            </p:extLst>
          </p:nvPr>
        </p:nvGraphicFramePr>
        <p:xfrm>
          <a:off x="457200" y="274638"/>
          <a:ext cx="8229600" cy="1143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028" name="Picture 4" descr="https://statistics.laerd.com/statistical-guides/img/measures-of-central-tendency-4.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5575" y="-190500"/>
            <a:ext cx="571500" cy="40005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p:cNvPicPr>
            <a:picLocks noChangeAspect="1" noChangeArrowheads="1"/>
          </p:cNvPicPr>
          <p:nvPr/>
        </p:nvPicPr>
        <p:blipFill>
          <a:blip r:embed="rId8"/>
          <a:srcRect/>
          <a:stretch>
            <a:fillRect/>
          </a:stretch>
        </p:blipFill>
        <p:spPr bwMode="auto">
          <a:xfrm>
            <a:off x="381000" y="1905000"/>
            <a:ext cx="8315442" cy="3657600"/>
          </a:xfrm>
          <a:prstGeom prst="rect">
            <a:avLst/>
          </a:prstGeom>
          <a:noFill/>
          <a:ln w="9525">
            <a:noFill/>
            <a:miter lim="800000"/>
            <a:headEnd/>
            <a:tailEnd/>
          </a:ln>
          <a:effectLst/>
        </p:spPr>
      </p:pic>
    </p:spTree>
    <p:extLst>
      <p:ext uri="{BB962C8B-B14F-4D97-AF65-F5344CB8AC3E}">
        <p14:creationId xmlns:p14="http://schemas.microsoft.com/office/powerpoint/2010/main" val="311002285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IN" dirty="0"/>
            </a:br>
            <a:r>
              <a:rPr lang="en-IN" dirty="0"/>
              <a:t>Arithmetic Mean</a:t>
            </a:r>
            <a:br>
              <a:rPr lang="en-IN" dirty="0"/>
            </a:br>
            <a:endParaRPr lang="en-IN"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lnSpcReduction="10000"/>
              </a:bodyPr>
              <a:lstStyle/>
              <a:p>
                <a:r>
                  <a:rPr lang="en-IN" dirty="0"/>
                  <a:t>Find the arithmetic mean (average) of TCS share price.</a:t>
                </a:r>
              </a:p>
              <a:p>
                <a:pPr marL="0" indent="0">
                  <a:buNone/>
                </a:pPr>
                <a:endParaRPr lang="en-IN" dirty="0"/>
              </a:p>
              <a:p>
                <a:pPr marL="0" indent="0">
                  <a:buNone/>
                </a:pPr>
                <a:r>
                  <a:rPr lang="en-IN" dirty="0"/>
                  <a:t>      Price- 2600,2533, 2631, 2628,2740,2644</a:t>
                </a:r>
              </a:p>
              <a:p>
                <a:pPr marL="0" indent="0">
                  <a:buNone/>
                </a:pPr>
                <a:endParaRPr lang="en-IN" dirty="0"/>
              </a:p>
              <a:p>
                <a:pPr marL="0" indent="0">
                  <a:buNone/>
                </a:pPr>
                <a14:m>
                  <m:oMath xmlns:m="http://schemas.openxmlformats.org/officeDocument/2006/math">
                    <m:acc>
                      <m:accPr>
                        <m:chr m:val="̅"/>
                        <m:ctrlPr>
                          <a:rPr lang="en-IN" i="1" smtClean="0">
                            <a:latin typeface="Cambria Math" panose="02040503050406030204" pitchFamily="18" charset="0"/>
                          </a:rPr>
                        </m:ctrlPr>
                      </m:accPr>
                      <m:e>
                        <m:r>
                          <a:rPr lang="en-IN" b="0" i="1" smtClean="0">
                            <a:latin typeface="Cambria Math"/>
                          </a:rPr>
                          <m:t>𝑥</m:t>
                        </m:r>
                      </m:e>
                    </m:acc>
                  </m:oMath>
                </a14:m>
                <a:r>
                  <a:rPr lang="en-IN" dirty="0"/>
                  <a:t> = </a:t>
                </a:r>
                <a14:m>
                  <m:oMath xmlns:m="http://schemas.openxmlformats.org/officeDocument/2006/math">
                    <m:f>
                      <m:fPr>
                        <m:ctrlPr>
                          <a:rPr lang="en-IN" i="1" smtClean="0">
                            <a:latin typeface="Cambria Math" panose="02040503050406030204" pitchFamily="18" charset="0"/>
                          </a:rPr>
                        </m:ctrlPr>
                      </m:fPr>
                      <m:num>
                        <m:r>
                          <m:rPr>
                            <m:nor/>
                          </m:rPr>
                          <a:rPr lang="en-IN" dirty="0"/>
                          <m:t>2600</m:t>
                        </m:r>
                        <m:r>
                          <m:rPr>
                            <m:nor/>
                          </m:rPr>
                          <a:rPr lang="en-IN" b="0" i="0" dirty="0" smtClean="0"/>
                          <m:t>+</m:t>
                        </m:r>
                        <m:r>
                          <m:rPr>
                            <m:nor/>
                          </m:rPr>
                          <a:rPr lang="en-IN" dirty="0"/>
                          <m:t>2533</m:t>
                        </m:r>
                        <m:r>
                          <m:rPr>
                            <m:nor/>
                          </m:rPr>
                          <a:rPr lang="en-IN" b="0" i="0" dirty="0" smtClean="0"/>
                          <m:t>+</m:t>
                        </m:r>
                        <m:r>
                          <m:rPr>
                            <m:nor/>
                          </m:rPr>
                          <a:rPr lang="en-IN" dirty="0"/>
                          <m:t> 2631</m:t>
                        </m:r>
                        <m:r>
                          <m:rPr>
                            <m:nor/>
                          </m:rPr>
                          <a:rPr lang="en-IN" b="0" i="0" dirty="0" smtClean="0"/>
                          <m:t>+</m:t>
                        </m:r>
                        <m:r>
                          <m:rPr>
                            <m:nor/>
                          </m:rPr>
                          <a:rPr lang="en-IN" dirty="0"/>
                          <m:t>2628</m:t>
                        </m:r>
                        <m:r>
                          <m:rPr>
                            <m:nor/>
                          </m:rPr>
                          <a:rPr lang="en-IN" b="0" i="0" dirty="0" smtClean="0"/>
                          <m:t>+</m:t>
                        </m:r>
                        <m:r>
                          <m:rPr>
                            <m:nor/>
                          </m:rPr>
                          <a:rPr lang="en-IN" dirty="0"/>
                          <m:t>2740</m:t>
                        </m:r>
                        <m:r>
                          <m:rPr>
                            <m:nor/>
                          </m:rPr>
                          <a:rPr lang="en-IN" b="0" i="0" dirty="0" smtClean="0"/>
                          <m:t>+</m:t>
                        </m:r>
                        <m:r>
                          <m:rPr>
                            <m:nor/>
                          </m:rPr>
                          <a:rPr lang="en-IN" dirty="0"/>
                          <m:t>2644 </m:t>
                        </m:r>
                      </m:num>
                      <m:den>
                        <m:r>
                          <a:rPr lang="en-IN" b="0" i="1" smtClean="0">
                            <a:latin typeface="Cambria Math"/>
                          </a:rPr>
                          <m:t>6</m:t>
                        </m:r>
                      </m:den>
                    </m:f>
                  </m:oMath>
                </a14:m>
                <a:endParaRPr lang="en-IN" dirty="0"/>
              </a:p>
              <a:p>
                <a:pPr marL="0" indent="0">
                  <a:buNone/>
                </a:pPr>
                <a:endParaRPr lang="en-IN" dirty="0"/>
              </a:p>
              <a:p>
                <a:pPr marL="0" indent="0">
                  <a:buNone/>
                </a:pPr>
                <a14:m>
                  <m:oMath xmlns:m="http://schemas.openxmlformats.org/officeDocument/2006/math">
                    <m:acc>
                      <m:accPr>
                        <m:chr m:val="̅"/>
                        <m:ctrlPr>
                          <a:rPr lang="en-IN" i="1">
                            <a:latin typeface="Cambria Math" panose="02040503050406030204" pitchFamily="18" charset="0"/>
                          </a:rPr>
                        </m:ctrlPr>
                      </m:accPr>
                      <m:e>
                        <m:r>
                          <a:rPr lang="en-IN" i="1">
                            <a:latin typeface="Cambria Math"/>
                          </a:rPr>
                          <m:t>𝑥</m:t>
                        </m:r>
                      </m:e>
                    </m:acc>
                  </m:oMath>
                </a14:m>
                <a:r>
                  <a:rPr lang="en-IN" dirty="0"/>
                  <a:t>  = 2629</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630" t="-2830" b="-3774"/>
                </a:stretch>
              </a:blipFill>
            </p:spPr>
            <p:txBody>
              <a:bodyPr/>
              <a:lstStyle/>
              <a:p>
                <a:r>
                  <a:rPr lang="en-IN">
                    <a:noFill/>
                  </a:rPr>
                  <a:t> </a:t>
                </a:r>
              </a:p>
            </p:txBody>
          </p:sp>
        </mc:Fallback>
      </mc:AlternateContent>
    </p:spTree>
    <p:extLst>
      <p:ext uri="{BB962C8B-B14F-4D97-AF65-F5344CB8AC3E}">
        <p14:creationId xmlns:p14="http://schemas.microsoft.com/office/powerpoint/2010/main" val="236555239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Arithmetic Mean</a:t>
            </a:r>
          </a:p>
        </p:txBody>
      </p:sp>
      <p:pic>
        <p:nvPicPr>
          <p:cNvPr id="2050" name="Picture 2"/>
          <p:cNvPicPr>
            <a:picLocks noChangeAspect="1" noChangeArrowheads="1"/>
          </p:cNvPicPr>
          <p:nvPr/>
        </p:nvPicPr>
        <p:blipFill>
          <a:blip r:embed="rId2"/>
          <a:srcRect/>
          <a:stretch>
            <a:fillRect/>
          </a:stretch>
        </p:blipFill>
        <p:spPr bwMode="auto">
          <a:xfrm>
            <a:off x="169667" y="1828800"/>
            <a:ext cx="8364733" cy="3054030"/>
          </a:xfrm>
          <a:prstGeom prst="rect">
            <a:avLst/>
          </a:prstGeom>
          <a:noFill/>
          <a:ln w="9525">
            <a:noFill/>
            <a:miter lim="800000"/>
            <a:headEnd/>
            <a:tailEnd/>
          </a:ln>
          <a:effectLst/>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Arithmetic Mean</a:t>
            </a:r>
          </a:p>
        </p:txBody>
      </p:sp>
      <p:pic>
        <p:nvPicPr>
          <p:cNvPr id="2050" name="Picture 2"/>
          <p:cNvPicPr>
            <a:picLocks noChangeAspect="1" noChangeArrowheads="1"/>
          </p:cNvPicPr>
          <p:nvPr/>
        </p:nvPicPr>
        <p:blipFill>
          <a:blip r:embed="rId2"/>
          <a:srcRect/>
          <a:stretch>
            <a:fillRect/>
          </a:stretch>
        </p:blipFill>
        <p:spPr bwMode="auto">
          <a:xfrm>
            <a:off x="169667" y="1828800"/>
            <a:ext cx="8364733" cy="3054030"/>
          </a:xfrm>
          <a:prstGeom prst="rect">
            <a:avLst/>
          </a:prstGeom>
          <a:noFill/>
          <a:ln w="9525">
            <a:noFill/>
            <a:miter lim="800000"/>
            <a:headEnd/>
            <a:tailEnd/>
          </a:ln>
          <a:effectLst/>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602553528"/>
              </p:ext>
            </p:extLst>
          </p:nvPr>
        </p:nvGraphicFramePr>
        <p:xfrm>
          <a:off x="457200" y="0"/>
          <a:ext cx="8229600" cy="10527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3314" name="Picture 2"/>
          <p:cNvPicPr>
            <a:picLocks noGrp="1" noChangeAspect="1" noChangeArrowheads="1"/>
          </p:cNvPicPr>
          <p:nvPr>
            <p:ph idx="1"/>
          </p:nvPr>
        </p:nvPicPr>
        <p:blipFill>
          <a:blip r:embed="rId7">
            <a:extLst>
              <a:ext uri="{28A0092B-C50C-407E-A947-70E740481C1C}">
                <a14:useLocalDpi xmlns:a14="http://schemas.microsoft.com/office/drawing/2010/main" val="0"/>
              </a:ext>
            </a:extLst>
          </a:blip>
          <a:srcRect/>
          <a:stretch>
            <a:fillRect/>
          </a:stretch>
        </p:blipFill>
        <p:spPr bwMode="auto">
          <a:xfrm>
            <a:off x="467544" y="1052736"/>
            <a:ext cx="7864302" cy="15841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6" name="Straight Connector 5"/>
          <p:cNvCxnSpPr/>
          <p:nvPr/>
        </p:nvCxnSpPr>
        <p:spPr>
          <a:xfrm flipV="1">
            <a:off x="827584" y="2996952"/>
            <a:ext cx="7416824" cy="72008"/>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683568" y="3284984"/>
            <a:ext cx="7776864" cy="646331"/>
          </a:xfrm>
          <a:prstGeom prst="rect">
            <a:avLst/>
          </a:prstGeom>
          <a:noFill/>
        </p:spPr>
        <p:txBody>
          <a:bodyPr wrap="square" rtlCol="0">
            <a:spAutoFit/>
          </a:bodyPr>
          <a:lstStyle/>
          <a:p>
            <a:r>
              <a:rPr lang="en-IN" dirty="0"/>
              <a:t>Share price of a company for the 5 days is – 75 , 68, 80, 92, 56. Find average share price</a:t>
            </a:r>
          </a:p>
        </p:txBody>
      </p:sp>
      <p:pic>
        <p:nvPicPr>
          <p:cNvPr id="13317"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38470" y="4078961"/>
            <a:ext cx="2869434" cy="17166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318" name="Picture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535996" y="3933056"/>
            <a:ext cx="1764196" cy="23770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2399207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1903115186"/>
              </p:ext>
            </p:extLst>
          </p:nvPr>
        </p:nvGraphicFramePr>
        <p:xfrm>
          <a:off x="457200" y="0"/>
          <a:ext cx="8229600" cy="10527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6387"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9552" y="1143000"/>
            <a:ext cx="6084296" cy="14939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3" name="Straight Connector 2"/>
          <p:cNvCxnSpPr/>
          <p:nvPr/>
        </p:nvCxnSpPr>
        <p:spPr>
          <a:xfrm>
            <a:off x="539552" y="2636912"/>
            <a:ext cx="7920880" cy="0"/>
          </a:xfrm>
          <a:prstGeom prst="line">
            <a:avLst/>
          </a:prstGeom>
        </p:spPr>
        <p:style>
          <a:lnRef idx="1">
            <a:schemeClr val="accent1"/>
          </a:lnRef>
          <a:fillRef idx="0">
            <a:schemeClr val="accent1"/>
          </a:fillRef>
          <a:effectRef idx="0">
            <a:schemeClr val="accent1"/>
          </a:effectRef>
          <a:fontRef idx="minor">
            <a:schemeClr val="tx1"/>
          </a:fontRef>
        </p:style>
      </p:cxnSp>
      <p:pic>
        <p:nvPicPr>
          <p:cNvPr id="16388"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68896" y="2780928"/>
            <a:ext cx="5527104" cy="36009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147788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Analysis of data</a:t>
            </a:r>
            <a:endParaRPr lang="en-US" dirty="0"/>
          </a:p>
        </p:txBody>
      </p:sp>
      <p:sp>
        <p:nvSpPr>
          <p:cNvPr id="3" name="Content Placeholder 2"/>
          <p:cNvSpPr>
            <a:spLocks noGrp="1"/>
          </p:cNvSpPr>
          <p:nvPr>
            <p:ph idx="1"/>
          </p:nvPr>
        </p:nvSpPr>
        <p:spPr/>
        <p:txBody>
          <a:bodyPr/>
          <a:lstStyle/>
          <a:p>
            <a:pPr algn="just">
              <a:buNone/>
            </a:pPr>
            <a:r>
              <a:rPr lang="en-US" dirty="0"/>
              <a:t>The data presented should be carefully </a:t>
            </a:r>
            <a:r>
              <a:rPr lang="en-US" dirty="0" err="1"/>
              <a:t>analysed</a:t>
            </a:r>
            <a:r>
              <a:rPr lang="en-US" dirty="0"/>
              <a:t> for making inference from the presented data such as measures of central tendencies, dispersion, correlation, regression etc.,</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1327957877"/>
              </p:ext>
            </p:extLst>
          </p:nvPr>
        </p:nvGraphicFramePr>
        <p:xfrm>
          <a:off x="457200" y="0"/>
          <a:ext cx="8229600" cy="10527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5362"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55575" y="1556792"/>
            <a:ext cx="7596111" cy="49202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319677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445647044"/>
              </p:ext>
            </p:extLst>
          </p:nvPr>
        </p:nvGraphicFramePr>
        <p:xfrm>
          <a:off x="457200" y="0"/>
          <a:ext cx="8229600" cy="10527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074"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7544" y="1196752"/>
            <a:ext cx="5795812" cy="37444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xmlns:a14="http://schemas.microsoft.com/office/drawing/2010/main">
        <mc:Choice Requires="a14">
          <p:sp>
            <p:nvSpPr>
              <p:cNvPr id="6" name="TextBox 5"/>
              <p:cNvSpPr txBox="1"/>
              <p:nvPr/>
            </p:nvSpPr>
            <p:spPr>
              <a:xfrm>
                <a:off x="3923928" y="5157192"/>
                <a:ext cx="3312368" cy="798873"/>
              </a:xfrm>
              <a:prstGeom prst="rect">
                <a:avLst/>
              </a:prstGeom>
              <a:noFill/>
            </p:spPr>
            <p:txBody>
              <a:bodyPr wrap="square" rtlCol="0">
                <a:spAutoFit/>
              </a:bodyPr>
              <a:lstStyle/>
              <a:p>
                <a14:m>
                  <m:oMath xmlns:m="http://schemas.openxmlformats.org/officeDocument/2006/math">
                    <m:acc>
                      <m:accPr>
                        <m:chr m:val="̅"/>
                        <m:ctrlPr>
                          <a:rPr lang="en-IN" sz="3200" i="1" smtClean="0">
                            <a:latin typeface="Cambria Math" panose="02040503050406030204" pitchFamily="18" charset="0"/>
                          </a:rPr>
                        </m:ctrlPr>
                      </m:accPr>
                      <m:e>
                        <m:r>
                          <a:rPr lang="en-IN" sz="3200" b="0" i="1" smtClean="0">
                            <a:latin typeface="Cambria Math"/>
                          </a:rPr>
                          <m:t>𝑥</m:t>
                        </m:r>
                      </m:e>
                    </m:acc>
                  </m:oMath>
                </a14:m>
                <a:r>
                  <a:rPr lang="en-IN" sz="3200" dirty="0"/>
                  <a:t> = </a:t>
                </a:r>
                <a14:m>
                  <m:oMath xmlns:m="http://schemas.openxmlformats.org/officeDocument/2006/math">
                    <m:f>
                      <m:fPr>
                        <m:ctrlPr>
                          <a:rPr lang="en-IN" sz="3200" i="1" smtClean="0">
                            <a:latin typeface="Cambria Math" panose="02040503050406030204" pitchFamily="18" charset="0"/>
                          </a:rPr>
                        </m:ctrlPr>
                      </m:fPr>
                      <m:num>
                        <m:r>
                          <a:rPr lang="el-GR" sz="3200" i="1">
                            <a:latin typeface="Cambria Math"/>
                          </a:rPr>
                          <m:t>𝛴</m:t>
                        </m:r>
                        <m:r>
                          <a:rPr lang="en-IN" sz="3200" b="0" i="1" smtClean="0">
                            <a:latin typeface="Cambria Math"/>
                          </a:rPr>
                          <m:t>𝑓𝑋</m:t>
                        </m:r>
                      </m:num>
                      <m:den>
                        <m:r>
                          <a:rPr lang="en-IN" sz="3200" b="0" i="1" smtClean="0">
                            <a:latin typeface="Cambria Math"/>
                          </a:rPr>
                          <m:t>𝑁</m:t>
                        </m:r>
                      </m:den>
                    </m:f>
                  </m:oMath>
                </a14:m>
                <a:r>
                  <a:rPr lang="en-IN" sz="3200" dirty="0"/>
                  <a:t> = </a:t>
                </a:r>
                <a14:m>
                  <m:oMath xmlns:m="http://schemas.openxmlformats.org/officeDocument/2006/math">
                    <m:f>
                      <m:fPr>
                        <m:ctrlPr>
                          <a:rPr lang="en-IN" sz="3200" i="1" smtClean="0">
                            <a:latin typeface="Cambria Math" panose="02040503050406030204" pitchFamily="18" charset="0"/>
                          </a:rPr>
                        </m:ctrlPr>
                      </m:fPr>
                      <m:num>
                        <m:r>
                          <a:rPr lang="en-IN" sz="3200" b="0" i="1" smtClean="0">
                            <a:latin typeface="Cambria Math"/>
                          </a:rPr>
                          <m:t>1550</m:t>
                        </m:r>
                      </m:num>
                      <m:den>
                        <m:r>
                          <a:rPr lang="en-IN" sz="3200" b="0" i="1" smtClean="0">
                            <a:latin typeface="Cambria Math"/>
                          </a:rPr>
                          <m:t>50</m:t>
                        </m:r>
                      </m:den>
                    </m:f>
                  </m:oMath>
                </a14:m>
                <a:r>
                  <a:rPr lang="en-IN" sz="3200" dirty="0"/>
                  <a:t> = 31 </a:t>
                </a:r>
              </a:p>
            </p:txBody>
          </p:sp>
        </mc:Choice>
        <mc:Fallback xmlns="">
          <p:sp>
            <p:nvSpPr>
              <p:cNvPr id="6" name="TextBox 5"/>
              <p:cNvSpPr txBox="1">
                <a:spLocks noRot="1" noChangeAspect="1" noMove="1" noResize="1" noEditPoints="1" noAdjustHandles="1" noChangeArrowheads="1" noChangeShapeType="1" noTextEdit="1"/>
              </p:cNvSpPr>
              <p:nvPr/>
            </p:nvSpPr>
            <p:spPr>
              <a:xfrm>
                <a:off x="3923928" y="5157192"/>
                <a:ext cx="3312368" cy="798873"/>
              </a:xfrm>
              <a:prstGeom prst="rect">
                <a:avLst/>
              </a:prstGeom>
              <a:blipFill rotWithShape="1">
                <a:blip r:embed="rId8"/>
                <a:stretch>
                  <a:fillRect r="-5341" b="-12977"/>
                </a:stretch>
              </a:blipFill>
            </p:spPr>
            <p:txBody>
              <a:bodyPr/>
              <a:lstStyle/>
              <a:p>
                <a:r>
                  <a:rPr lang="en-IN">
                    <a:noFill/>
                  </a:rPr>
                  <a:t> </a:t>
                </a:r>
              </a:p>
            </p:txBody>
          </p:sp>
        </mc:Fallback>
      </mc:AlternateContent>
      <p:pic>
        <p:nvPicPr>
          <p:cNvPr id="2" name="Picture 2"/>
          <p:cNvPicPr>
            <a:picLocks noChangeAspect="1" noChangeArrowheads="1"/>
          </p:cNvPicPr>
          <p:nvPr/>
        </p:nvPicPr>
        <p:blipFill>
          <a:blip r:embed="rId9"/>
          <a:srcRect/>
          <a:stretch>
            <a:fillRect/>
          </a:stretch>
        </p:blipFill>
        <p:spPr bwMode="auto">
          <a:xfrm>
            <a:off x="6324600" y="1676400"/>
            <a:ext cx="2590800" cy="918830"/>
          </a:xfrm>
          <a:prstGeom prst="rect">
            <a:avLst/>
          </a:prstGeom>
          <a:noFill/>
          <a:ln w="9525">
            <a:noFill/>
            <a:miter lim="800000"/>
            <a:headEnd/>
            <a:tailEnd/>
          </a:ln>
          <a:effectLst/>
        </p:spPr>
      </p:pic>
      <p:pic>
        <p:nvPicPr>
          <p:cNvPr id="3" name="Picture 3"/>
          <p:cNvPicPr>
            <a:picLocks noChangeAspect="1" noChangeArrowheads="1"/>
          </p:cNvPicPr>
          <p:nvPr/>
        </p:nvPicPr>
        <p:blipFill>
          <a:blip r:embed="rId10"/>
          <a:srcRect/>
          <a:stretch>
            <a:fillRect/>
          </a:stretch>
        </p:blipFill>
        <p:spPr bwMode="auto">
          <a:xfrm>
            <a:off x="6477000" y="2667000"/>
            <a:ext cx="2476038" cy="1666875"/>
          </a:xfrm>
          <a:prstGeom prst="rect">
            <a:avLst/>
          </a:prstGeom>
          <a:noFill/>
          <a:ln w="9525">
            <a:noFill/>
            <a:miter lim="800000"/>
            <a:headEnd/>
            <a:tailEnd/>
          </a:ln>
          <a:effectLst/>
        </p:spPr>
      </p:pic>
    </p:spTree>
    <p:extLst>
      <p:ext uri="{BB962C8B-B14F-4D97-AF65-F5344CB8AC3E}">
        <p14:creationId xmlns:p14="http://schemas.microsoft.com/office/powerpoint/2010/main" val="358943975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Weighted AM</a:t>
            </a:r>
          </a:p>
        </p:txBody>
      </p:sp>
      <p:sp>
        <p:nvSpPr>
          <p:cNvPr id="3" name="Content Placeholder 2"/>
          <p:cNvSpPr>
            <a:spLocks noGrp="1"/>
          </p:cNvSpPr>
          <p:nvPr>
            <p:ph idx="1"/>
          </p:nvPr>
        </p:nvSpPr>
        <p:spPr/>
        <p:txBody>
          <a:bodyPr>
            <a:normAutofit/>
          </a:bodyPr>
          <a:lstStyle/>
          <a:p>
            <a:pPr>
              <a:buFont typeface="Wingdings" pitchFamily="2" charset="2"/>
              <a:buChar char="ü"/>
            </a:pPr>
            <a:r>
              <a:rPr lang="en-IN" sz="2400" dirty="0"/>
              <a:t>AM gives equal importance (or weight) to each observation in the data set.</a:t>
            </a:r>
          </a:p>
          <a:p>
            <a:pPr>
              <a:buFont typeface="Wingdings" pitchFamily="2" charset="2"/>
              <a:buChar char="ü"/>
            </a:pPr>
            <a:r>
              <a:rPr lang="en-IN" sz="2400" dirty="0"/>
              <a:t>However there are situations in which values of individual observations in the data set are not of equal importance.</a:t>
            </a:r>
          </a:p>
          <a:p>
            <a:pPr>
              <a:buFont typeface="Wingdings" pitchFamily="2" charset="2"/>
              <a:buChar char="ü"/>
            </a:pPr>
            <a:r>
              <a:rPr lang="en-IN" sz="2400" dirty="0"/>
              <a:t>If the values occur with different frequencies, then computing AM of values may not be a rue representative of the data set characteristic and thus may be misleading.</a:t>
            </a:r>
          </a:p>
          <a:p>
            <a:pPr>
              <a:buFont typeface="Wingdings" pitchFamily="2" charset="2"/>
              <a:buChar char="ü"/>
            </a:pPr>
            <a:r>
              <a:rPr lang="en-IN" sz="2400" dirty="0"/>
              <a:t>Under these circumstances, we may attach to each observation value “weight” w1, w2--- </a:t>
            </a:r>
            <a:r>
              <a:rPr lang="en-IN" sz="2400" dirty="0" err="1"/>
              <a:t>wn</a:t>
            </a:r>
            <a:r>
              <a:rPr lang="en-IN" sz="2400" dirty="0"/>
              <a:t> as the indicator of their importance and calculate weighted AM.</a:t>
            </a:r>
          </a:p>
        </p:txBody>
      </p:sp>
    </p:spTree>
    <p:extLst>
      <p:ext uri="{BB962C8B-B14F-4D97-AF65-F5344CB8AC3E}">
        <p14:creationId xmlns:p14="http://schemas.microsoft.com/office/powerpoint/2010/main" val="21009363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nvGraphicFramePr>
        <p:xfrm>
          <a:off x="457200" y="0"/>
          <a:ext cx="8229600" cy="10527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ontent Placeholder 2"/>
          <p:cNvSpPr>
            <a:spLocks noGrp="1"/>
          </p:cNvSpPr>
          <p:nvPr>
            <p:ph idx="1"/>
          </p:nvPr>
        </p:nvSpPr>
        <p:spPr>
          <a:xfrm>
            <a:off x="467544" y="1196752"/>
            <a:ext cx="8229600" cy="4525963"/>
          </a:xfrm>
        </p:spPr>
        <p:txBody>
          <a:bodyPr>
            <a:normAutofit/>
          </a:bodyPr>
          <a:lstStyle/>
          <a:p>
            <a:pPr marL="0" indent="0" algn="just">
              <a:buNone/>
            </a:pPr>
            <a:r>
              <a:rPr lang="en-IN" sz="2800" i="1" dirty="0"/>
              <a:t>The average whose component items are being multiplied by certain values known as “weights” and the aggregate of the multiplied results are being divided by the total sum of their “weight” is called weighted AM.</a:t>
            </a:r>
          </a:p>
          <a:p>
            <a:pPr marL="0" indent="0" algn="just">
              <a:buNone/>
            </a:pPr>
            <a:endParaRPr lang="en-IN" sz="2800" i="1" dirty="0"/>
          </a:p>
        </p:txBody>
      </p:sp>
      <p:pic>
        <p:nvPicPr>
          <p:cNvPr id="17410"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7544" y="3284984"/>
            <a:ext cx="8280042" cy="15121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4080362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nvGraphicFramePr>
        <p:xfrm>
          <a:off x="457200" y="0"/>
          <a:ext cx="8229600" cy="10527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098" name="Picture 2"/>
          <p:cNvPicPr>
            <a:picLocks noChangeAspect="1" noChangeArrowheads="1"/>
          </p:cNvPicPr>
          <p:nvPr/>
        </p:nvPicPr>
        <p:blipFill>
          <a:blip r:embed="rId7"/>
          <a:srcRect/>
          <a:stretch>
            <a:fillRect/>
          </a:stretch>
        </p:blipFill>
        <p:spPr bwMode="auto">
          <a:xfrm>
            <a:off x="762000" y="1600200"/>
            <a:ext cx="8151381" cy="2209800"/>
          </a:xfrm>
          <a:prstGeom prst="rect">
            <a:avLst/>
          </a:prstGeom>
          <a:noFill/>
          <a:ln w="9525">
            <a:noFill/>
            <a:miter lim="800000"/>
            <a:headEnd/>
            <a:tailEnd/>
          </a:ln>
          <a:effectLst/>
        </p:spPr>
      </p:pic>
    </p:spTree>
    <p:extLst>
      <p:ext uri="{BB962C8B-B14F-4D97-AF65-F5344CB8AC3E}">
        <p14:creationId xmlns:p14="http://schemas.microsoft.com/office/powerpoint/2010/main" val="224080362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nvGraphicFramePr>
        <p:xfrm>
          <a:off x="457200" y="0"/>
          <a:ext cx="8229600" cy="10527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8434"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17310" y="1113114"/>
            <a:ext cx="4376534" cy="1800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6" name="Straight Arrow Connector 5"/>
          <p:cNvCxnSpPr/>
          <p:nvPr/>
        </p:nvCxnSpPr>
        <p:spPr>
          <a:xfrm flipV="1">
            <a:off x="755576" y="2924944"/>
            <a:ext cx="7704856" cy="720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18435"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62000" y="3277128"/>
            <a:ext cx="5105400" cy="35808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6412633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nvGraphicFramePr>
        <p:xfrm>
          <a:off x="457200" y="0"/>
          <a:ext cx="8229600" cy="10527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Box 6"/>
          <p:cNvSpPr txBox="1"/>
          <p:nvPr/>
        </p:nvSpPr>
        <p:spPr>
          <a:xfrm>
            <a:off x="533400" y="1447800"/>
            <a:ext cx="7391400" cy="923330"/>
          </a:xfrm>
          <a:prstGeom prst="rect">
            <a:avLst/>
          </a:prstGeom>
          <a:noFill/>
        </p:spPr>
        <p:txBody>
          <a:bodyPr wrap="square" rtlCol="0">
            <a:spAutoFit/>
          </a:bodyPr>
          <a:lstStyle/>
          <a:p>
            <a:r>
              <a:rPr lang="en-US" dirty="0"/>
              <a:t>A candidate obtained the following % of marks in examination: English 60; Hindi 75; </a:t>
            </a:r>
            <a:r>
              <a:rPr lang="en-US" dirty="0" err="1"/>
              <a:t>Maths</a:t>
            </a:r>
            <a:r>
              <a:rPr lang="en-US" dirty="0"/>
              <a:t> 63, Physics 59, Chemistry 55. Find the candidate weighted AM if weights 1,2,1,3,3 respectively are allocated to subjects</a:t>
            </a:r>
          </a:p>
        </p:txBody>
      </p:sp>
      <p:graphicFrame>
        <p:nvGraphicFramePr>
          <p:cNvPr id="8" name="Table 7"/>
          <p:cNvGraphicFramePr>
            <a:graphicFrameLocks noGrp="1"/>
          </p:cNvGraphicFramePr>
          <p:nvPr/>
        </p:nvGraphicFramePr>
        <p:xfrm>
          <a:off x="1143000" y="2590800"/>
          <a:ext cx="6096000" cy="2595880"/>
        </p:xfrm>
        <a:graphic>
          <a:graphicData uri="http://schemas.openxmlformats.org/drawingml/2006/table">
            <a:tbl>
              <a:tblPr firstRow="1" bandRow="1">
                <a:tableStyleId>{5C22544A-7EE6-4342-B048-85BDC9FD1C3A}</a:tableStyleId>
              </a:tblPr>
              <a:tblGrid>
                <a:gridCol w="15240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524000">
                  <a:extLst>
                    <a:ext uri="{9D8B030D-6E8A-4147-A177-3AD203B41FA5}">
                      <a16:colId xmlns:a16="http://schemas.microsoft.com/office/drawing/2014/main" val="20002"/>
                    </a:ext>
                  </a:extLst>
                </a:gridCol>
                <a:gridCol w="1524000">
                  <a:extLst>
                    <a:ext uri="{9D8B030D-6E8A-4147-A177-3AD203B41FA5}">
                      <a16:colId xmlns:a16="http://schemas.microsoft.com/office/drawing/2014/main" val="20003"/>
                    </a:ext>
                  </a:extLst>
                </a:gridCol>
              </a:tblGrid>
              <a:tr h="370840">
                <a:tc>
                  <a:txBody>
                    <a:bodyPr/>
                    <a:lstStyle/>
                    <a:p>
                      <a:r>
                        <a:rPr lang="en-US" dirty="0"/>
                        <a:t>Subject</a:t>
                      </a:r>
                    </a:p>
                  </a:txBody>
                  <a:tcPr/>
                </a:tc>
                <a:tc>
                  <a:txBody>
                    <a:bodyPr/>
                    <a:lstStyle/>
                    <a:p>
                      <a:r>
                        <a:rPr lang="en-US" dirty="0"/>
                        <a:t>Marks (%)</a:t>
                      </a:r>
                    </a:p>
                  </a:txBody>
                  <a:tcPr/>
                </a:tc>
                <a:tc>
                  <a:txBody>
                    <a:bodyPr/>
                    <a:lstStyle/>
                    <a:p>
                      <a:r>
                        <a:rPr lang="en-US" dirty="0"/>
                        <a:t>Weight(W)</a:t>
                      </a:r>
                    </a:p>
                  </a:txBody>
                  <a:tcPr/>
                </a:tc>
                <a:tc>
                  <a:txBody>
                    <a:bodyPr/>
                    <a:lstStyle/>
                    <a:p>
                      <a:pPr algn="ctr"/>
                      <a:r>
                        <a:rPr lang="en-US" dirty="0"/>
                        <a:t>WX</a:t>
                      </a:r>
                    </a:p>
                  </a:txBody>
                  <a:tcPr/>
                </a:tc>
                <a:extLst>
                  <a:ext uri="{0D108BD9-81ED-4DB2-BD59-A6C34878D82A}">
                    <a16:rowId xmlns:a16="http://schemas.microsoft.com/office/drawing/2014/main" val="10000"/>
                  </a:ext>
                </a:extLst>
              </a:tr>
              <a:tr h="370840">
                <a:tc>
                  <a:txBody>
                    <a:bodyPr/>
                    <a:lstStyle/>
                    <a:p>
                      <a:r>
                        <a:rPr lang="en-US" dirty="0"/>
                        <a:t>English</a:t>
                      </a:r>
                    </a:p>
                  </a:txBody>
                  <a:tcPr/>
                </a:tc>
                <a:tc>
                  <a:txBody>
                    <a:bodyPr/>
                    <a:lstStyle/>
                    <a:p>
                      <a:pPr algn="ctr"/>
                      <a:r>
                        <a:rPr lang="en-US" dirty="0"/>
                        <a:t>60</a:t>
                      </a:r>
                    </a:p>
                  </a:txBody>
                  <a:tcPr/>
                </a:tc>
                <a:tc>
                  <a:txBody>
                    <a:bodyPr/>
                    <a:lstStyle/>
                    <a:p>
                      <a:pPr algn="ctr"/>
                      <a:r>
                        <a:rPr lang="en-US" dirty="0"/>
                        <a:t>1</a:t>
                      </a:r>
                    </a:p>
                  </a:txBody>
                  <a:tcPr/>
                </a:tc>
                <a:tc>
                  <a:txBody>
                    <a:bodyPr/>
                    <a:lstStyle/>
                    <a:p>
                      <a:pPr algn="r"/>
                      <a:r>
                        <a:rPr lang="en-US" dirty="0"/>
                        <a:t>60</a:t>
                      </a:r>
                    </a:p>
                  </a:txBody>
                  <a:tcPr/>
                </a:tc>
                <a:extLst>
                  <a:ext uri="{0D108BD9-81ED-4DB2-BD59-A6C34878D82A}">
                    <a16:rowId xmlns:a16="http://schemas.microsoft.com/office/drawing/2014/main" val="10001"/>
                  </a:ext>
                </a:extLst>
              </a:tr>
              <a:tr h="370840">
                <a:tc>
                  <a:txBody>
                    <a:bodyPr/>
                    <a:lstStyle/>
                    <a:p>
                      <a:r>
                        <a:rPr lang="en-US" dirty="0"/>
                        <a:t>Hindi</a:t>
                      </a:r>
                    </a:p>
                  </a:txBody>
                  <a:tcPr/>
                </a:tc>
                <a:tc>
                  <a:txBody>
                    <a:bodyPr/>
                    <a:lstStyle/>
                    <a:p>
                      <a:pPr algn="ctr"/>
                      <a:r>
                        <a:rPr lang="en-US" dirty="0"/>
                        <a:t>75</a:t>
                      </a:r>
                    </a:p>
                  </a:txBody>
                  <a:tcPr/>
                </a:tc>
                <a:tc>
                  <a:txBody>
                    <a:bodyPr/>
                    <a:lstStyle/>
                    <a:p>
                      <a:pPr algn="ctr"/>
                      <a:r>
                        <a:rPr lang="en-US" dirty="0"/>
                        <a:t>2</a:t>
                      </a:r>
                    </a:p>
                  </a:txBody>
                  <a:tcPr/>
                </a:tc>
                <a:tc>
                  <a:txBody>
                    <a:bodyPr/>
                    <a:lstStyle/>
                    <a:p>
                      <a:pPr algn="r"/>
                      <a:r>
                        <a:rPr lang="en-US" dirty="0"/>
                        <a:t>150</a:t>
                      </a:r>
                    </a:p>
                  </a:txBody>
                  <a:tcPr/>
                </a:tc>
                <a:extLst>
                  <a:ext uri="{0D108BD9-81ED-4DB2-BD59-A6C34878D82A}">
                    <a16:rowId xmlns:a16="http://schemas.microsoft.com/office/drawing/2014/main" val="10002"/>
                  </a:ext>
                </a:extLst>
              </a:tr>
              <a:tr h="370840">
                <a:tc>
                  <a:txBody>
                    <a:bodyPr/>
                    <a:lstStyle/>
                    <a:p>
                      <a:r>
                        <a:rPr lang="en-US" dirty="0" err="1"/>
                        <a:t>Maths</a:t>
                      </a:r>
                      <a:endParaRPr lang="en-US" dirty="0"/>
                    </a:p>
                  </a:txBody>
                  <a:tcPr/>
                </a:tc>
                <a:tc>
                  <a:txBody>
                    <a:bodyPr/>
                    <a:lstStyle/>
                    <a:p>
                      <a:pPr algn="ctr"/>
                      <a:r>
                        <a:rPr lang="en-US" dirty="0"/>
                        <a:t>63</a:t>
                      </a:r>
                    </a:p>
                  </a:txBody>
                  <a:tcPr/>
                </a:tc>
                <a:tc>
                  <a:txBody>
                    <a:bodyPr/>
                    <a:lstStyle/>
                    <a:p>
                      <a:pPr algn="ctr"/>
                      <a:r>
                        <a:rPr lang="en-US" dirty="0"/>
                        <a:t>1</a:t>
                      </a:r>
                    </a:p>
                  </a:txBody>
                  <a:tcPr/>
                </a:tc>
                <a:tc>
                  <a:txBody>
                    <a:bodyPr/>
                    <a:lstStyle/>
                    <a:p>
                      <a:pPr algn="r"/>
                      <a:r>
                        <a:rPr lang="en-US" dirty="0"/>
                        <a:t>63</a:t>
                      </a:r>
                    </a:p>
                  </a:txBody>
                  <a:tcPr/>
                </a:tc>
                <a:extLst>
                  <a:ext uri="{0D108BD9-81ED-4DB2-BD59-A6C34878D82A}">
                    <a16:rowId xmlns:a16="http://schemas.microsoft.com/office/drawing/2014/main" val="10003"/>
                  </a:ext>
                </a:extLst>
              </a:tr>
              <a:tr h="370840">
                <a:tc>
                  <a:txBody>
                    <a:bodyPr/>
                    <a:lstStyle/>
                    <a:p>
                      <a:r>
                        <a:rPr lang="en-US" dirty="0"/>
                        <a:t>Physics</a:t>
                      </a:r>
                    </a:p>
                  </a:txBody>
                  <a:tcPr/>
                </a:tc>
                <a:tc>
                  <a:txBody>
                    <a:bodyPr/>
                    <a:lstStyle/>
                    <a:p>
                      <a:pPr algn="ctr"/>
                      <a:r>
                        <a:rPr lang="en-US" dirty="0"/>
                        <a:t>59</a:t>
                      </a:r>
                    </a:p>
                  </a:txBody>
                  <a:tcPr/>
                </a:tc>
                <a:tc>
                  <a:txBody>
                    <a:bodyPr/>
                    <a:lstStyle/>
                    <a:p>
                      <a:pPr algn="ctr"/>
                      <a:r>
                        <a:rPr lang="en-US" dirty="0"/>
                        <a:t>3</a:t>
                      </a:r>
                    </a:p>
                  </a:txBody>
                  <a:tcPr/>
                </a:tc>
                <a:tc>
                  <a:txBody>
                    <a:bodyPr/>
                    <a:lstStyle/>
                    <a:p>
                      <a:pPr algn="r"/>
                      <a:r>
                        <a:rPr lang="en-US" dirty="0"/>
                        <a:t>177</a:t>
                      </a:r>
                    </a:p>
                  </a:txBody>
                  <a:tcPr/>
                </a:tc>
                <a:extLst>
                  <a:ext uri="{0D108BD9-81ED-4DB2-BD59-A6C34878D82A}">
                    <a16:rowId xmlns:a16="http://schemas.microsoft.com/office/drawing/2014/main" val="10004"/>
                  </a:ext>
                </a:extLst>
              </a:tr>
              <a:tr h="370840">
                <a:tc>
                  <a:txBody>
                    <a:bodyPr/>
                    <a:lstStyle/>
                    <a:p>
                      <a:r>
                        <a:rPr lang="en-US" dirty="0"/>
                        <a:t>Chemistry</a:t>
                      </a:r>
                    </a:p>
                  </a:txBody>
                  <a:tcPr/>
                </a:tc>
                <a:tc>
                  <a:txBody>
                    <a:bodyPr/>
                    <a:lstStyle/>
                    <a:p>
                      <a:pPr algn="ctr"/>
                      <a:r>
                        <a:rPr lang="en-US" dirty="0"/>
                        <a:t>55</a:t>
                      </a:r>
                    </a:p>
                  </a:txBody>
                  <a:tcPr/>
                </a:tc>
                <a:tc>
                  <a:txBody>
                    <a:bodyPr/>
                    <a:lstStyle/>
                    <a:p>
                      <a:pPr algn="ctr"/>
                      <a:r>
                        <a:rPr lang="en-US" dirty="0"/>
                        <a:t>3</a:t>
                      </a:r>
                    </a:p>
                  </a:txBody>
                  <a:tcPr/>
                </a:tc>
                <a:tc>
                  <a:txBody>
                    <a:bodyPr/>
                    <a:lstStyle/>
                    <a:p>
                      <a:pPr algn="r"/>
                      <a:r>
                        <a:rPr lang="en-US" dirty="0"/>
                        <a:t>165</a:t>
                      </a:r>
                    </a:p>
                  </a:txBody>
                  <a:tcPr/>
                </a:tc>
                <a:extLst>
                  <a:ext uri="{0D108BD9-81ED-4DB2-BD59-A6C34878D82A}">
                    <a16:rowId xmlns:a16="http://schemas.microsoft.com/office/drawing/2014/main" val="10005"/>
                  </a:ext>
                </a:extLst>
              </a:tr>
              <a:tr h="370840">
                <a:tc>
                  <a:txBody>
                    <a:bodyPr/>
                    <a:lstStyle/>
                    <a:p>
                      <a:endParaRPr lang="en-US"/>
                    </a:p>
                  </a:txBody>
                  <a:tcPr/>
                </a:tc>
                <a:tc>
                  <a:txBody>
                    <a:bodyPr/>
                    <a:lstStyle/>
                    <a:p>
                      <a:pPr algn="ctr"/>
                      <a:endParaRPr lang="en-US" dirty="0"/>
                    </a:p>
                  </a:txBody>
                  <a:tcPr/>
                </a:tc>
                <a:tc>
                  <a:txBody>
                    <a:bodyPr/>
                    <a:lstStyle/>
                    <a:p>
                      <a:r>
                        <a:rPr lang="en-US" dirty="0"/>
                        <a:t>         10</a:t>
                      </a:r>
                    </a:p>
                  </a:txBody>
                  <a:tcPr/>
                </a:tc>
                <a:tc>
                  <a:txBody>
                    <a:bodyPr/>
                    <a:lstStyle/>
                    <a:p>
                      <a:pPr algn="r"/>
                      <a:r>
                        <a:rPr lang="en-US" dirty="0"/>
                        <a:t>615</a:t>
                      </a:r>
                    </a:p>
                  </a:txBody>
                  <a:tcPr/>
                </a:tc>
                <a:extLst>
                  <a:ext uri="{0D108BD9-81ED-4DB2-BD59-A6C34878D82A}">
                    <a16:rowId xmlns:a16="http://schemas.microsoft.com/office/drawing/2014/main" val="10006"/>
                  </a:ext>
                </a:extLst>
              </a:tr>
            </a:tbl>
          </a:graphicData>
        </a:graphic>
      </p:graphicFrame>
      <p:sp>
        <p:nvSpPr>
          <p:cNvPr id="9" name="TextBox 8"/>
          <p:cNvSpPr txBox="1"/>
          <p:nvPr/>
        </p:nvSpPr>
        <p:spPr>
          <a:xfrm>
            <a:off x="914400" y="5486400"/>
            <a:ext cx="6858000" cy="369332"/>
          </a:xfrm>
          <a:prstGeom prst="rect">
            <a:avLst/>
          </a:prstGeom>
          <a:noFill/>
        </p:spPr>
        <p:txBody>
          <a:bodyPr wrap="square" rtlCol="0">
            <a:spAutoFit/>
          </a:bodyPr>
          <a:lstStyle/>
          <a:p>
            <a:r>
              <a:rPr lang="en-US" dirty="0"/>
              <a:t>Weighted AM (in%) = 615/10 = 61.5</a:t>
            </a:r>
          </a:p>
        </p:txBody>
      </p:sp>
    </p:spTree>
    <p:extLst>
      <p:ext uri="{BB962C8B-B14F-4D97-AF65-F5344CB8AC3E}">
        <p14:creationId xmlns:p14="http://schemas.microsoft.com/office/powerpoint/2010/main" val="106412633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0277"/>
            <a:ext cx="8229600" cy="1143000"/>
          </a:xfrm>
        </p:spPr>
        <p:txBody>
          <a:bodyPr/>
          <a:lstStyle/>
          <a:p>
            <a:r>
              <a:rPr lang="en-IN" dirty="0"/>
              <a:t>Properties - AM</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67544" y="1052736"/>
                <a:ext cx="8229600" cy="5184576"/>
              </a:xfrm>
            </p:spPr>
            <p:txBody>
              <a:bodyPr>
                <a:noAutofit/>
              </a:bodyPr>
              <a:lstStyle/>
              <a:p>
                <a:pPr>
                  <a:buFont typeface="Wingdings" panose="05000000000000000000" pitchFamily="2" charset="2"/>
                  <a:buChar char="ü"/>
                </a:pPr>
                <a:r>
                  <a:rPr lang="en-IN" sz="2400" dirty="0"/>
                  <a:t>The algebraic sum of the deviations of given set of observations from their arithmetic mean is zero. </a:t>
                </a:r>
                <a14:m>
                  <m:oMath xmlns:m="http://schemas.openxmlformats.org/officeDocument/2006/math">
                    <m:nary>
                      <m:naryPr>
                        <m:chr m:val="∑"/>
                        <m:ctrlPr>
                          <a:rPr lang="en-IN" sz="2400" i="1" smtClean="0">
                            <a:latin typeface="Cambria Math" panose="02040503050406030204" pitchFamily="18" charset="0"/>
                          </a:rPr>
                        </m:ctrlPr>
                      </m:naryPr>
                      <m:sub>
                        <m:r>
                          <m:rPr>
                            <m:brk m:alnAt="23"/>
                          </m:rPr>
                          <a:rPr lang="en-IN" sz="2400" b="0" i="1" smtClean="0">
                            <a:latin typeface="Cambria Math"/>
                          </a:rPr>
                          <m:t>𝑖</m:t>
                        </m:r>
                        <m:r>
                          <a:rPr lang="en-IN" sz="2400" b="0" i="1" smtClean="0">
                            <a:latin typeface="Cambria Math"/>
                          </a:rPr>
                          <m:t>=1</m:t>
                        </m:r>
                      </m:sub>
                      <m:sup>
                        <m:r>
                          <a:rPr lang="en-IN" sz="2400" b="0" i="1" smtClean="0">
                            <a:latin typeface="Cambria Math"/>
                          </a:rPr>
                          <m:t>𝑛</m:t>
                        </m:r>
                      </m:sup>
                      <m:e>
                        <m:r>
                          <a:rPr lang="en-IN" sz="2400" b="0" i="1" smtClean="0">
                            <a:latin typeface="Cambria Math"/>
                          </a:rPr>
                          <m:t>(</m:t>
                        </m:r>
                        <m:r>
                          <a:rPr lang="en-IN" sz="2400" b="0" i="1" smtClean="0">
                            <a:latin typeface="Cambria Math"/>
                          </a:rPr>
                          <m:t>𝑥𝑖</m:t>
                        </m:r>
                        <m:r>
                          <a:rPr lang="en-IN" sz="2400" b="0" i="1" smtClean="0">
                            <a:latin typeface="Cambria Math"/>
                          </a:rPr>
                          <m:t>−</m:t>
                        </m:r>
                        <m:r>
                          <a:rPr lang="en-IN" sz="2400" b="0" i="1" smtClean="0">
                            <a:latin typeface="Cambria Math"/>
                          </a:rPr>
                          <m:t>𝑚𝑒𝑎𝑛</m:t>
                        </m:r>
                        <m:r>
                          <a:rPr lang="en-IN" sz="2400" b="0" i="1" smtClean="0">
                            <a:latin typeface="Cambria Math"/>
                          </a:rPr>
                          <m:t>)=0</m:t>
                        </m:r>
                      </m:e>
                    </m:nary>
                  </m:oMath>
                </a14:m>
                <a:endParaRPr lang="en-IN" sz="2400" dirty="0"/>
              </a:p>
              <a:p>
                <a:pPr>
                  <a:buFont typeface="Wingdings" panose="05000000000000000000" pitchFamily="2" charset="2"/>
                  <a:buChar char="ü"/>
                </a:pPr>
                <a:r>
                  <a:rPr lang="en-IN" sz="2400" dirty="0"/>
                  <a:t>If we know the sizes and means of two component series, then we can find the mean of the resultant series obtained on combination of given series. If n1 and n2 are the sizes and </a:t>
                </a:r>
                <a14:m>
                  <m:oMath xmlns:m="http://schemas.openxmlformats.org/officeDocument/2006/math">
                    <m:acc>
                      <m:accPr>
                        <m:chr m:val="̅"/>
                        <m:ctrlPr>
                          <a:rPr lang="en-IN" sz="2400" i="1" smtClean="0">
                            <a:latin typeface="Cambria Math" panose="02040503050406030204" pitchFamily="18" charset="0"/>
                          </a:rPr>
                        </m:ctrlPr>
                      </m:accPr>
                      <m:e>
                        <m:r>
                          <a:rPr lang="en-IN" sz="2400" b="0" i="1" smtClean="0">
                            <a:latin typeface="Cambria Math"/>
                          </a:rPr>
                          <m:t>𝑋</m:t>
                        </m:r>
                      </m:e>
                    </m:acc>
                    <m:r>
                      <a:rPr lang="en-IN" sz="2400" b="0" i="1" smtClean="0">
                        <a:latin typeface="Cambria Math"/>
                      </a:rPr>
                      <m:t>1</m:t>
                    </m:r>
                  </m:oMath>
                </a14:m>
                <a:r>
                  <a:rPr lang="en-IN" sz="2400" dirty="0"/>
                  <a:t> and </a:t>
                </a:r>
                <a14:m>
                  <m:oMath xmlns:m="http://schemas.openxmlformats.org/officeDocument/2006/math">
                    <m:acc>
                      <m:accPr>
                        <m:chr m:val="̅"/>
                        <m:ctrlPr>
                          <a:rPr lang="en-IN" sz="2400" i="1">
                            <a:latin typeface="Cambria Math" panose="02040503050406030204" pitchFamily="18" charset="0"/>
                          </a:rPr>
                        </m:ctrlPr>
                      </m:accPr>
                      <m:e>
                        <m:r>
                          <a:rPr lang="en-IN" sz="2400" i="1">
                            <a:latin typeface="Cambria Math"/>
                          </a:rPr>
                          <m:t>𝑋</m:t>
                        </m:r>
                      </m:e>
                    </m:acc>
                    <m:r>
                      <a:rPr lang="en-IN" sz="2400" b="0" i="1" smtClean="0">
                        <a:latin typeface="Cambria Math"/>
                      </a:rPr>
                      <m:t>2 </m:t>
                    </m:r>
                    <m:r>
                      <a:rPr lang="en-IN" sz="2400" b="0" i="1" smtClean="0">
                        <a:latin typeface="Cambria Math"/>
                      </a:rPr>
                      <m:t>𝑎𝑟𝑒</m:t>
                    </m:r>
                    <m:r>
                      <a:rPr lang="en-IN" sz="2400" b="0" i="1" smtClean="0">
                        <a:latin typeface="Cambria Math"/>
                      </a:rPr>
                      <m:t> </m:t>
                    </m:r>
                    <m:r>
                      <a:rPr lang="en-IN" sz="2400" b="0" i="1" smtClean="0">
                        <a:latin typeface="Cambria Math"/>
                      </a:rPr>
                      <m:t>𝑡h𝑒</m:t>
                    </m:r>
                    <m:r>
                      <a:rPr lang="en-IN" sz="2400" b="0" i="1" smtClean="0">
                        <a:latin typeface="Cambria Math"/>
                      </a:rPr>
                      <m:t> </m:t>
                    </m:r>
                    <m:r>
                      <a:rPr lang="en-IN" sz="2400" b="0" i="1" smtClean="0">
                        <a:latin typeface="Cambria Math"/>
                      </a:rPr>
                      <m:t>𝑟𝑒𝑠𝑝𝑒𝑐𝑡𝑖𝑣𝑒</m:t>
                    </m:r>
                    <m:r>
                      <a:rPr lang="en-IN" sz="2400" b="0" i="1" smtClean="0">
                        <a:latin typeface="Cambria Math"/>
                      </a:rPr>
                      <m:t> </m:t>
                    </m:r>
                    <m:r>
                      <a:rPr lang="en-IN" sz="2400" b="0" i="1" smtClean="0">
                        <a:latin typeface="Cambria Math"/>
                      </a:rPr>
                      <m:t>𝑚𝑒𝑎𝑛𝑠</m:t>
                    </m:r>
                    <m:r>
                      <a:rPr lang="en-IN" sz="2400" b="0" i="1" smtClean="0">
                        <a:latin typeface="Cambria Math"/>
                      </a:rPr>
                      <m:t> </m:t>
                    </m:r>
                    <m:r>
                      <a:rPr lang="en-IN" sz="2400" b="0" i="1" smtClean="0">
                        <a:latin typeface="Cambria Math"/>
                      </a:rPr>
                      <m:t>𝑜𝑓</m:t>
                    </m:r>
                    <m:r>
                      <a:rPr lang="en-IN" sz="2400" b="0" i="1" smtClean="0">
                        <a:latin typeface="Cambria Math"/>
                      </a:rPr>
                      <m:t> </m:t>
                    </m:r>
                    <m:r>
                      <a:rPr lang="en-IN" sz="2400" b="0" i="1" smtClean="0">
                        <a:latin typeface="Cambria Math"/>
                      </a:rPr>
                      <m:t>𝑡h𝑒</m:t>
                    </m:r>
                    <m:r>
                      <a:rPr lang="en-IN" sz="2400" b="0" i="1" smtClean="0">
                        <a:latin typeface="Cambria Math"/>
                      </a:rPr>
                      <m:t> </m:t>
                    </m:r>
                    <m:r>
                      <a:rPr lang="en-IN" sz="2400" b="0" i="1" smtClean="0">
                        <a:latin typeface="Cambria Math"/>
                      </a:rPr>
                      <m:t>𝑡𝑤𝑜</m:t>
                    </m:r>
                    <m:r>
                      <a:rPr lang="en-IN" sz="2400" b="0" i="1" smtClean="0">
                        <a:latin typeface="Cambria Math"/>
                      </a:rPr>
                      <m:t> </m:t>
                    </m:r>
                    <m:r>
                      <a:rPr lang="en-IN" sz="2400" b="0" i="1" smtClean="0">
                        <a:latin typeface="Cambria Math"/>
                      </a:rPr>
                      <m:t>𝑔𝑟𝑜𝑢𝑝𝑠</m:t>
                    </m:r>
                    <m:r>
                      <a:rPr lang="en-IN" sz="2400" b="0" i="1" smtClean="0">
                        <a:latin typeface="Cambria Math"/>
                      </a:rPr>
                      <m:t> </m:t>
                    </m:r>
                    <m:r>
                      <a:rPr lang="en-IN" sz="2400" b="0" i="1" smtClean="0">
                        <a:latin typeface="Cambria Math"/>
                      </a:rPr>
                      <m:t>𝑡h𝑒𝑛</m:t>
                    </m:r>
                    <m:r>
                      <a:rPr lang="en-IN" sz="2400" b="0" i="1" smtClean="0">
                        <a:latin typeface="Cambria Math"/>
                      </a:rPr>
                      <m:t>    </m:t>
                    </m:r>
                    <m:acc>
                      <m:accPr>
                        <m:chr m:val="̅"/>
                        <m:ctrlPr>
                          <a:rPr lang="en-IN" sz="2400" b="0" i="1" smtClean="0">
                            <a:latin typeface="Cambria Math" panose="02040503050406030204" pitchFamily="18" charset="0"/>
                          </a:rPr>
                        </m:ctrlPr>
                      </m:accPr>
                      <m:e>
                        <m:r>
                          <a:rPr lang="en-IN" sz="2400" b="0" i="1" smtClean="0">
                            <a:latin typeface="Cambria Math"/>
                          </a:rPr>
                          <m:t>𝑋</m:t>
                        </m:r>
                        <m:r>
                          <a:rPr lang="en-IN" sz="2400" b="0" i="1" smtClean="0">
                            <a:latin typeface="Cambria Math"/>
                          </a:rPr>
                          <m:t> </m:t>
                        </m:r>
                      </m:e>
                    </m:acc>
                    <m:r>
                      <a:rPr lang="en-IN" sz="2400" b="0" i="1" smtClean="0">
                        <a:latin typeface="Cambria Math"/>
                      </a:rPr>
                      <m:t> </m:t>
                    </m:r>
                    <m:r>
                      <a:rPr lang="en-IN" sz="2400" b="0" i="1" smtClean="0">
                        <a:latin typeface="Cambria Math"/>
                      </a:rPr>
                      <m:t>𝑜𝑓</m:t>
                    </m:r>
                    <m:r>
                      <a:rPr lang="en-IN" sz="2400" b="0" i="1" smtClean="0">
                        <a:latin typeface="Cambria Math"/>
                      </a:rPr>
                      <m:t> </m:t>
                    </m:r>
                  </m:oMath>
                </a14:m>
                <a:endParaRPr lang="en-IN" sz="2400" b="0" i="1" dirty="0">
                  <a:latin typeface="Cambria Math"/>
                </a:endParaRPr>
              </a:p>
              <a:p>
                <a:pPr marL="0" indent="0">
                  <a:buNone/>
                </a:pPr>
                <a14:m>
                  <m:oMathPara xmlns:m="http://schemas.openxmlformats.org/officeDocument/2006/math">
                    <m:oMathParaPr>
                      <m:jc m:val="centerGroup"/>
                    </m:oMathParaPr>
                    <m:oMath xmlns:m="http://schemas.openxmlformats.org/officeDocument/2006/math">
                      <m:r>
                        <a:rPr lang="en-IN" sz="2400" b="0" i="1" smtClean="0">
                          <a:latin typeface="Cambria Math"/>
                        </a:rPr>
                        <m:t>𝑡h𝑒</m:t>
                      </m:r>
                      <m:r>
                        <a:rPr lang="en-IN" sz="2400" b="0" i="1" smtClean="0">
                          <a:latin typeface="Cambria Math"/>
                        </a:rPr>
                        <m:t> </m:t>
                      </m:r>
                      <m:r>
                        <a:rPr lang="en-IN" sz="2400" b="0" i="1" smtClean="0">
                          <a:latin typeface="Cambria Math"/>
                        </a:rPr>
                        <m:t>𝑐𝑜𝑚𝑏𝑖𝑛𝑒𝑑</m:t>
                      </m:r>
                      <m:r>
                        <a:rPr lang="en-IN" sz="2400" b="0" i="1" smtClean="0">
                          <a:latin typeface="Cambria Math"/>
                        </a:rPr>
                        <m:t> </m:t>
                      </m:r>
                      <m:r>
                        <a:rPr lang="en-IN" sz="2400" b="0" i="1" smtClean="0">
                          <a:latin typeface="Cambria Math"/>
                        </a:rPr>
                        <m:t>𝑔𝑟𝑜𝑢𝑝</m:t>
                      </m:r>
                      <m:r>
                        <a:rPr lang="en-IN" sz="2400" b="0" i="1" smtClean="0">
                          <a:latin typeface="Cambria Math"/>
                        </a:rPr>
                        <m:t> </m:t>
                      </m:r>
                      <m:r>
                        <a:rPr lang="en-IN" sz="2400" b="0" i="1" smtClean="0">
                          <a:latin typeface="Cambria Math"/>
                        </a:rPr>
                        <m:t>𝑜𝑓</m:t>
                      </m:r>
                      <m:r>
                        <a:rPr lang="en-IN" sz="2400" b="0" i="1" smtClean="0">
                          <a:latin typeface="Cambria Math"/>
                        </a:rPr>
                        <m:t> </m:t>
                      </m:r>
                      <m:r>
                        <a:rPr lang="en-IN" sz="2400" b="0" i="1" smtClean="0">
                          <a:latin typeface="Cambria Math"/>
                        </a:rPr>
                        <m:t>𝑠𝑖𝑧𝑒</m:t>
                      </m:r>
                      <m:r>
                        <a:rPr lang="en-IN" sz="2400" b="0" i="1" smtClean="0">
                          <a:latin typeface="Cambria Math"/>
                        </a:rPr>
                        <m:t> </m:t>
                      </m:r>
                      <m:r>
                        <a:rPr lang="en-IN" sz="2400" b="0" i="1" smtClean="0">
                          <a:latin typeface="Cambria Math"/>
                        </a:rPr>
                        <m:t>𝑛</m:t>
                      </m:r>
                      <m:r>
                        <a:rPr lang="en-IN" sz="2400" b="0" i="1" smtClean="0">
                          <a:latin typeface="Cambria Math"/>
                        </a:rPr>
                        <m:t>1+</m:t>
                      </m:r>
                      <m:r>
                        <a:rPr lang="en-IN" sz="2400" b="0" i="1" smtClean="0">
                          <a:latin typeface="Cambria Math"/>
                        </a:rPr>
                        <m:t>𝑛</m:t>
                      </m:r>
                      <m:r>
                        <a:rPr lang="en-IN" sz="2400" b="0" i="1" smtClean="0">
                          <a:latin typeface="Cambria Math"/>
                        </a:rPr>
                        <m:t>2 </m:t>
                      </m:r>
                      <m:r>
                        <a:rPr lang="en-IN" sz="2400" b="0" i="1" smtClean="0">
                          <a:latin typeface="Cambria Math"/>
                        </a:rPr>
                        <m:t>𝑖𝑠</m:t>
                      </m:r>
                      <m:r>
                        <a:rPr lang="en-IN" sz="2400" b="0" i="1" smtClean="0">
                          <a:latin typeface="Cambria Math"/>
                        </a:rPr>
                        <m:t> </m:t>
                      </m:r>
                      <m:r>
                        <a:rPr lang="en-IN" sz="2400" b="0" i="1" smtClean="0">
                          <a:latin typeface="Cambria Math"/>
                        </a:rPr>
                        <m:t>𝑔𝑖𝑣𝑒𝑛</m:t>
                      </m:r>
                      <m:r>
                        <a:rPr lang="en-IN" sz="2400" b="0" i="1" smtClean="0">
                          <a:latin typeface="Cambria Math"/>
                        </a:rPr>
                        <m:t> </m:t>
                      </m:r>
                      <m:r>
                        <a:rPr lang="en-IN" sz="2400" b="0" i="1" smtClean="0">
                          <a:latin typeface="Cambria Math"/>
                        </a:rPr>
                        <m:t>𝑏𝑦</m:t>
                      </m:r>
                    </m:oMath>
                  </m:oMathPara>
                </a14:m>
                <a:endParaRPr lang="en-IN" sz="2400" dirty="0"/>
              </a:p>
              <a:p>
                <a:pPr marL="0" indent="0">
                  <a:buNone/>
                </a:pPr>
                <a14:m>
                  <m:oMathPara xmlns:m="http://schemas.openxmlformats.org/officeDocument/2006/math">
                    <m:oMathParaPr>
                      <m:jc m:val="centerGroup"/>
                    </m:oMathParaPr>
                    <m:oMath xmlns:m="http://schemas.openxmlformats.org/officeDocument/2006/math">
                      <m:acc>
                        <m:accPr>
                          <m:chr m:val="̅"/>
                          <m:ctrlPr>
                            <a:rPr lang="en-IN" sz="2400" i="1" smtClean="0">
                              <a:latin typeface="Cambria Math" panose="02040503050406030204" pitchFamily="18" charset="0"/>
                            </a:rPr>
                          </m:ctrlPr>
                        </m:accPr>
                        <m:e>
                          <m:r>
                            <a:rPr lang="en-IN" sz="2400" b="0" i="1" smtClean="0">
                              <a:latin typeface="Cambria Math"/>
                            </a:rPr>
                            <m:t>𝑋</m:t>
                          </m:r>
                        </m:e>
                      </m:acc>
                      <m:r>
                        <a:rPr lang="en-IN" sz="2400" b="0" i="1" smtClean="0">
                          <a:latin typeface="Cambria Math"/>
                        </a:rPr>
                        <m:t>= </m:t>
                      </m:r>
                      <m:f>
                        <m:fPr>
                          <m:ctrlPr>
                            <a:rPr lang="en-IN" sz="2400" i="1" dirty="0" smtClean="0">
                              <a:latin typeface="Cambria Math" panose="02040503050406030204" pitchFamily="18" charset="0"/>
                            </a:rPr>
                          </m:ctrlPr>
                        </m:fPr>
                        <m:num>
                          <m:r>
                            <a:rPr lang="en-IN" sz="2400" b="0" i="1" dirty="0" smtClean="0">
                              <a:latin typeface="Cambria Math"/>
                            </a:rPr>
                            <m:t>𝑛</m:t>
                          </m:r>
                          <m:r>
                            <a:rPr lang="en-IN" sz="2400" b="0" i="1" dirty="0" smtClean="0">
                              <a:latin typeface="Cambria Math"/>
                            </a:rPr>
                            <m:t>1</m:t>
                          </m:r>
                          <m:acc>
                            <m:accPr>
                              <m:chr m:val="̅"/>
                              <m:ctrlPr>
                                <a:rPr lang="en-IN" sz="2400" i="1">
                                  <a:latin typeface="Cambria Math" panose="02040503050406030204" pitchFamily="18" charset="0"/>
                                </a:rPr>
                              </m:ctrlPr>
                            </m:accPr>
                            <m:e>
                              <m:r>
                                <a:rPr lang="en-IN" sz="2400" i="1">
                                  <a:latin typeface="Cambria Math"/>
                                </a:rPr>
                                <m:t>𝑋</m:t>
                              </m:r>
                            </m:e>
                          </m:acc>
                          <m:r>
                            <a:rPr lang="en-IN" sz="2400" i="1">
                              <a:latin typeface="Cambria Math"/>
                            </a:rPr>
                            <m:t>1</m:t>
                          </m:r>
                          <m:r>
                            <a:rPr lang="en-IN" sz="2400" b="0" i="1" smtClean="0">
                              <a:latin typeface="Cambria Math"/>
                            </a:rPr>
                            <m:t>+</m:t>
                          </m:r>
                          <m:r>
                            <a:rPr lang="en-IN" sz="2400" i="1" dirty="0">
                              <a:latin typeface="Cambria Math"/>
                            </a:rPr>
                            <m:t>𝑛</m:t>
                          </m:r>
                          <m:r>
                            <a:rPr lang="en-IN" sz="2400" b="0" i="1" dirty="0" smtClean="0">
                              <a:latin typeface="Cambria Math"/>
                            </a:rPr>
                            <m:t>2</m:t>
                          </m:r>
                          <m:acc>
                            <m:accPr>
                              <m:chr m:val="̅"/>
                              <m:ctrlPr>
                                <a:rPr lang="en-IN" sz="2400" i="1" smtClean="0">
                                  <a:latin typeface="Cambria Math" panose="02040503050406030204" pitchFamily="18" charset="0"/>
                                </a:rPr>
                              </m:ctrlPr>
                            </m:accPr>
                            <m:e>
                              <m:r>
                                <a:rPr lang="en-IN" sz="2400" i="1">
                                  <a:latin typeface="Cambria Math"/>
                                </a:rPr>
                                <m:t>𝑋</m:t>
                              </m:r>
                            </m:e>
                          </m:acc>
                          <m:r>
                            <a:rPr lang="en-IN" sz="2400" b="0" i="1" smtClean="0">
                              <a:latin typeface="Cambria Math"/>
                            </a:rPr>
                            <m:t>2</m:t>
                          </m:r>
                        </m:num>
                        <m:den>
                          <m:r>
                            <a:rPr lang="en-IN" sz="2400" b="0" i="1" dirty="0" smtClean="0">
                              <a:latin typeface="Cambria Math"/>
                            </a:rPr>
                            <m:t>𝑛</m:t>
                          </m:r>
                          <m:r>
                            <a:rPr lang="en-IN" sz="2400" b="0" i="1" dirty="0" smtClean="0">
                              <a:latin typeface="Cambria Math"/>
                            </a:rPr>
                            <m:t>1+</m:t>
                          </m:r>
                          <m:r>
                            <a:rPr lang="en-IN" sz="2400" b="0" i="1" dirty="0" smtClean="0">
                              <a:latin typeface="Cambria Math"/>
                            </a:rPr>
                            <m:t>𝑛</m:t>
                          </m:r>
                          <m:r>
                            <a:rPr lang="en-IN" sz="2400" b="0" i="1" dirty="0" smtClean="0">
                              <a:latin typeface="Cambria Math"/>
                            </a:rPr>
                            <m:t>2</m:t>
                          </m:r>
                        </m:den>
                      </m:f>
                    </m:oMath>
                  </m:oMathPara>
                </a14:m>
                <a:endParaRPr lang="en-IN" sz="2400" dirty="0"/>
              </a:p>
              <a:p>
                <a:pPr>
                  <a:buFont typeface="Wingdings" panose="05000000000000000000" pitchFamily="2" charset="2"/>
                  <a:buChar char="ü"/>
                </a:pPr>
                <a:r>
                  <a:rPr lang="en-IN" sz="2400" dirty="0"/>
                  <a:t>The sum of squares of deviations of the given set of observations is minimum when taken from arithmetic mean.</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67544" y="1052736"/>
                <a:ext cx="8229600" cy="5184576"/>
              </a:xfrm>
              <a:blipFill rotWithShape="1">
                <a:blip r:embed="rId2"/>
                <a:stretch>
                  <a:fillRect l="-1630" t="-941" r="-5037"/>
                </a:stretch>
              </a:blipFill>
            </p:spPr>
            <p:txBody>
              <a:bodyPr/>
              <a:lstStyle/>
              <a:p>
                <a:r>
                  <a:rPr lang="en-IN">
                    <a:noFill/>
                  </a:rPr>
                  <a:t> </a:t>
                </a:r>
              </a:p>
            </p:txBody>
          </p:sp>
        </mc:Fallback>
      </mc:AlternateContent>
    </p:spTree>
    <p:extLst>
      <p:ext uri="{BB962C8B-B14F-4D97-AF65-F5344CB8AC3E}">
        <p14:creationId xmlns:p14="http://schemas.microsoft.com/office/powerpoint/2010/main" val="190380361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08720"/>
          </a:xfrm>
        </p:spPr>
        <p:txBody>
          <a:bodyPr/>
          <a:lstStyle/>
          <a:p>
            <a:r>
              <a:rPr lang="en-IN" dirty="0"/>
              <a:t>Arithmetic Mean</a:t>
            </a:r>
          </a:p>
        </p:txBody>
      </p:sp>
      <p:sp>
        <p:nvSpPr>
          <p:cNvPr id="3" name="Content Placeholder 2"/>
          <p:cNvSpPr>
            <a:spLocks noGrp="1"/>
          </p:cNvSpPr>
          <p:nvPr>
            <p:ph idx="1"/>
          </p:nvPr>
        </p:nvSpPr>
        <p:spPr>
          <a:xfrm>
            <a:off x="467544" y="980728"/>
            <a:ext cx="8229600" cy="5112568"/>
          </a:xfrm>
        </p:spPr>
        <p:txBody>
          <a:bodyPr>
            <a:normAutofit fontScale="92500" lnSpcReduction="20000"/>
          </a:bodyPr>
          <a:lstStyle/>
          <a:p>
            <a:pPr marL="0" indent="0">
              <a:buNone/>
            </a:pPr>
            <a:r>
              <a:rPr lang="en-IN" dirty="0"/>
              <a:t>    Merits – </a:t>
            </a:r>
          </a:p>
          <a:p>
            <a:pPr marL="0" indent="0">
              <a:buNone/>
            </a:pPr>
            <a:endParaRPr lang="en-IN" dirty="0"/>
          </a:p>
          <a:p>
            <a:pPr>
              <a:buFont typeface="Wingdings" panose="05000000000000000000" pitchFamily="2" charset="2"/>
              <a:buChar char="ü"/>
            </a:pPr>
            <a:r>
              <a:rPr lang="en-IN" dirty="0"/>
              <a:t>Arithmetic mean rigidly defined by Algebraic Formula.</a:t>
            </a:r>
          </a:p>
          <a:p>
            <a:pPr>
              <a:buFont typeface="Wingdings" panose="05000000000000000000" pitchFamily="2" charset="2"/>
              <a:buChar char="ü"/>
            </a:pPr>
            <a:r>
              <a:rPr lang="en-IN" dirty="0"/>
              <a:t>It is easy to calculate and simple to understand.</a:t>
            </a:r>
          </a:p>
          <a:p>
            <a:pPr>
              <a:buFont typeface="Wingdings" panose="05000000000000000000" pitchFamily="2" charset="2"/>
              <a:buChar char="ü"/>
            </a:pPr>
            <a:r>
              <a:rPr lang="en-IN" dirty="0"/>
              <a:t>It is based on all observations of the given data.</a:t>
            </a:r>
          </a:p>
          <a:p>
            <a:pPr>
              <a:buFont typeface="Wingdings" panose="05000000000000000000" pitchFamily="2" charset="2"/>
              <a:buChar char="ü"/>
            </a:pPr>
            <a:r>
              <a:rPr lang="en-IN" dirty="0"/>
              <a:t>It is capable of being treated mathematically hence it is widely used in statistical analysis.</a:t>
            </a:r>
          </a:p>
          <a:p>
            <a:pPr marL="0" indent="0">
              <a:buNone/>
            </a:pPr>
            <a:br>
              <a:rPr lang="en-IN" dirty="0"/>
            </a:br>
            <a:br>
              <a:rPr lang="en-IN" dirty="0"/>
            </a:br>
            <a:endParaRPr lang="en-IN" dirty="0"/>
          </a:p>
        </p:txBody>
      </p:sp>
    </p:spTree>
    <p:extLst>
      <p:ext uri="{BB962C8B-B14F-4D97-AF65-F5344CB8AC3E}">
        <p14:creationId xmlns:p14="http://schemas.microsoft.com/office/powerpoint/2010/main" val="412452561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Arithmetic Mean</a:t>
            </a:r>
          </a:p>
        </p:txBody>
      </p:sp>
      <p:sp>
        <p:nvSpPr>
          <p:cNvPr id="3" name="Content Placeholder 2"/>
          <p:cNvSpPr>
            <a:spLocks noGrp="1"/>
          </p:cNvSpPr>
          <p:nvPr>
            <p:ph idx="1"/>
          </p:nvPr>
        </p:nvSpPr>
        <p:spPr/>
        <p:txBody>
          <a:bodyPr>
            <a:normAutofit/>
          </a:bodyPr>
          <a:lstStyle/>
          <a:p>
            <a:pPr marL="0" indent="0">
              <a:buNone/>
            </a:pPr>
            <a:r>
              <a:rPr lang="en-IN" dirty="0"/>
              <a:t>Demerits –</a:t>
            </a:r>
          </a:p>
          <a:p>
            <a:pPr>
              <a:buFont typeface="Wingdings" panose="05000000000000000000" pitchFamily="2" charset="2"/>
              <a:buChar char="ü"/>
            </a:pPr>
            <a:r>
              <a:rPr lang="en-IN" sz="2400" dirty="0"/>
              <a:t>As the data becomes skewed the mean loses its ability to provide the best central location for the data. i.e. It is affected very much by extreme values.</a:t>
            </a:r>
          </a:p>
          <a:p>
            <a:pPr>
              <a:buFont typeface="Wingdings" panose="05000000000000000000" pitchFamily="2" charset="2"/>
              <a:buChar char="ü"/>
            </a:pPr>
            <a:r>
              <a:rPr lang="en-IN" sz="2400" dirty="0"/>
              <a:t>It can neither be determined by inspection or by graphical location</a:t>
            </a:r>
          </a:p>
          <a:p>
            <a:pPr>
              <a:buFont typeface="Wingdings" panose="05000000000000000000" pitchFamily="2" charset="2"/>
              <a:buChar char="ü"/>
            </a:pPr>
            <a:r>
              <a:rPr lang="en-IN" sz="2400" dirty="0"/>
              <a:t>Arithmetic mean cannot be computed for non parametric data.</a:t>
            </a:r>
          </a:p>
          <a:p>
            <a:pPr>
              <a:buFont typeface="Wingdings" panose="05000000000000000000" pitchFamily="2" charset="2"/>
              <a:buChar char="ü"/>
            </a:pPr>
            <a:r>
              <a:rPr lang="en-IN" sz="2400" dirty="0"/>
              <a:t>It cannot be calculated for open-end classes</a:t>
            </a:r>
          </a:p>
          <a:p>
            <a:pPr marL="0" indent="0">
              <a:buNone/>
            </a:pPr>
            <a:endParaRPr lang="en-IN" sz="2400" dirty="0"/>
          </a:p>
        </p:txBody>
      </p:sp>
    </p:spTree>
    <p:extLst>
      <p:ext uri="{BB962C8B-B14F-4D97-AF65-F5344CB8AC3E}">
        <p14:creationId xmlns:p14="http://schemas.microsoft.com/office/powerpoint/2010/main" val="28690548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Interpretation of data</a:t>
            </a:r>
            <a:endParaRPr lang="en-US" dirty="0"/>
          </a:p>
        </p:txBody>
      </p:sp>
      <p:sp>
        <p:nvSpPr>
          <p:cNvPr id="3" name="Content Placeholder 2"/>
          <p:cNvSpPr>
            <a:spLocks noGrp="1"/>
          </p:cNvSpPr>
          <p:nvPr>
            <p:ph idx="1"/>
          </p:nvPr>
        </p:nvSpPr>
        <p:spPr/>
        <p:txBody>
          <a:bodyPr/>
          <a:lstStyle/>
          <a:p>
            <a:pPr>
              <a:buNone/>
            </a:pPr>
            <a:r>
              <a:rPr lang="en-US" dirty="0"/>
              <a:t>The final step is drawing conclusion from the data collected. A valid conclusion must be drawn on the basis of analysis. A high degree of skill and experience is necessary for the interpretation.</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7236296" y="2492896"/>
            <a:ext cx="1296144" cy="5932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p:nvPr>
        </p:nvSpPr>
        <p:spPr/>
        <p:txBody>
          <a:bodyPr/>
          <a:lstStyle/>
          <a:p>
            <a:r>
              <a:rPr lang="en-IN" dirty="0"/>
              <a:t>Arithmetic Mean</a:t>
            </a:r>
          </a:p>
        </p:txBody>
      </p:sp>
      <p:sp>
        <p:nvSpPr>
          <p:cNvPr id="3" name="Content Placeholder 2"/>
          <p:cNvSpPr>
            <a:spLocks noGrp="1"/>
          </p:cNvSpPr>
          <p:nvPr>
            <p:ph idx="1"/>
          </p:nvPr>
        </p:nvSpPr>
        <p:spPr/>
        <p:txBody>
          <a:bodyPr/>
          <a:lstStyle/>
          <a:p>
            <a:r>
              <a:rPr lang="en-IN" dirty="0"/>
              <a:t>Demerits – </a:t>
            </a:r>
          </a:p>
          <a:p>
            <a:endParaRPr lang="en-IN" dirty="0"/>
          </a:p>
          <a:p>
            <a:pPr marL="0" indent="0">
              <a:buNone/>
            </a:pPr>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3447430047"/>
              </p:ext>
            </p:extLst>
          </p:nvPr>
        </p:nvGraphicFramePr>
        <p:xfrm>
          <a:off x="251517" y="2492896"/>
          <a:ext cx="8568956" cy="670560"/>
        </p:xfrm>
        <a:graphic>
          <a:graphicData uri="http://schemas.openxmlformats.org/drawingml/2006/table">
            <a:tbl>
              <a:tblPr/>
              <a:tblGrid>
                <a:gridCol w="778996">
                  <a:extLst>
                    <a:ext uri="{9D8B030D-6E8A-4147-A177-3AD203B41FA5}">
                      <a16:colId xmlns:a16="http://schemas.microsoft.com/office/drawing/2014/main" val="20000"/>
                    </a:ext>
                  </a:extLst>
                </a:gridCol>
                <a:gridCol w="778996">
                  <a:extLst>
                    <a:ext uri="{9D8B030D-6E8A-4147-A177-3AD203B41FA5}">
                      <a16:colId xmlns:a16="http://schemas.microsoft.com/office/drawing/2014/main" val="20001"/>
                    </a:ext>
                  </a:extLst>
                </a:gridCol>
                <a:gridCol w="778996">
                  <a:extLst>
                    <a:ext uri="{9D8B030D-6E8A-4147-A177-3AD203B41FA5}">
                      <a16:colId xmlns:a16="http://schemas.microsoft.com/office/drawing/2014/main" val="20002"/>
                    </a:ext>
                  </a:extLst>
                </a:gridCol>
                <a:gridCol w="778996">
                  <a:extLst>
                    <a:ext uri="{9D8B030D-6E8A-4147-A177-3AD203B41FA5}">
                      <a16:colId xmlns:a16="http://schemas.microsoft.com/office/drawing/2014/main" val="20003"/>
                    </a:ext>
                  </a:extLst>
                </a:gridCol>
                <a:gridCol w="778996">
                  <a:extLst>
                    <a:ext uri="{9D8B030D-6E8A-4147-A177-3AD203B41FA5}">
                      <a16:colId xmlns:a16="http://schemas.microsoft.com/office/drawing/2014/main" val="20004"/>
                    </a:ext>
                  </a:extLst>
                </a:gridCol>
                <a:gridCol w="778996">
                  <a:extLst>
                    <a:ext uri="{9D8B030D-6E8A-4147-A177-3AD203B41FA5}">
                      <a16:colId xmlns:a16="http://schemas.microsoft.com/office/drawing/2014/main" val="20005"/>
                    </a:ext>
                  </a:extLst>
                </a:gridCol>
                <a:gridCol w="778996">
                  <a:extLst>
                    <a:ext uri="{9D8B030D-6E8A-4147-A177-3AD203B41FA5}">
                      <a16:colId xmlns:a16="http://schemas.microsoft.com/office/drawing/2014/main" val="20006"/>
                    </a:ext>
                  </a:extLst>
                </a:gridCol>
                <a:gridCol w="778996">
                  <a:extLst>
                    <a:ext uri="{9D8B030D-6E8A-4147-A177-3AD203B41FA5}">
                      <a16:colId xmlns:a16="http://schemas.microsoft.com/office/drawing/2014/main" val="20007"/>
                    </a:ext>
                  </a:extLst>
                </a:gridCol>
                <a:gridCol w="778996">
                  <a:extLst>
                    <a:ext uri="{9D8B030D-6E8A-4147-A177-3AD203B41FA5}">
                      <a16:colId xmlns:a16="http://schemas.microsoft.com/office/drawing/2014/main" val="20008"/>
                    </a:ext>
                  </a:extLst>
                </a:gridCol>
                <a:gridCol w="778996">
                  <a:extLst>
                    <a:ext uri="{9D8B030D-6E8A-4147-A177-3AD203B41FA5}">
                      <a16:colId xmlns:a16="http://schemas.microsoft.com/office/drawing/2014/main" val="20009"/>
                    </a:ext>
                  </a:extLst>
                </a:gridCol>
                <a:gridCol w="778996">
                  <a:extLst>
                    <a:ext uri="{9D8B030D-6E8A-4147-A177-3AD203B41FA5}">
                      <a16:colId xmlns:a16="http://schemas.microsoft.com/office/drawing/2014/main" val="20010"/>
                    </a:ext>
                  </a:extLst>
                </a:gridCol>
              </a:tblGrid>
              <a:tr h="0">
                <a:tc>
                  <a:txBody>
                    <a:bodyPr/>
                    <a:lstStyle/>
                    <a:p>
                      <a:r>
                        <a:rPr lang="en-IN" sz="1400" dirty="0" err="1">
                          <a:effectLst/>
                        </a:rPr>
                        <a:t>Emp.No</a:t>
                      </a:r>
                      <a:endParaRPr lang="en-IN" sz="1400" dirty="0">
                        <a:effectLst/>
                      </a:endParaRPr>
                    </a:p>
                  </a:txBody>
                  <a:tcPr anchor="ctr">
                    <a:lnL>
                      <a:noFill/>
                    </a:lnL>
                    <a:lnR>
                      <a:noFill/>
                    </a:lnR>
                    <a:lnT w="9525" cap="flat" cmpd="sng" algn="ctr">
                      <a:solidFill>
                        <a:srgbClr val="CCCCCC"/>
                      </a:solidFill>
                      <a:prstDash val="solid"/>
                      <a:round/>
                      <a:headEnd type="none" w="med" len="med"/>
                      <a:tailEnd type="none" w="med" len="med"/>
                    </a:lnT>
                    <a:lnB>
                      <a:noFill/>
                    </a:lnB>
                  </a:tcPr>
                </a:tc>
                <a:tc>
                  <a:txBody>
                    <a:bodyPr/>
                    <a:lstStyle/>
                    <a:p>
                      <a:r>
                        <a:rPr lang="en-IN" sz="1600">
                          <a:effectLst/>
                        </a:rPr>
                        <a:t>1</a:t>
                      </a:r>
                    </a:p>
                  </a:txBody>
                  <a:tcPr anchor="ctr">
                    <a:lnL>
                      <a:noFill/>
                    </a:lnL>
                    <a:lnR>
                      <a:noFill/>
                    </a:lnR>
                    <a:lnT w="9525" cap="flat" cmpd="sng" algn="ctr">
                      <a:solidFill>
                        <a:srgbClr val="CCCCCC"/>
                      </a:solidFill>
                      <a:prstDash val="solid"/>
                      <a:round/>
                      <a:headEnd type="none" w="med" len="med"/>
                      <a:tailEnd type="none" w="med" len="med"/>
                    </a:lnT>
                    <a:lnB>
                      <a:noFill/>
                    </a:lnB>
                  </a:tcPr>
                </a:tc>
                <a:tc>
                  <a:txBody>
                    <a:bodyPr/>
                    <a:lstStyle/>
                    <a:p>
                      <a:r>
                        <a:rPr lang="en-IN" sz="1600">
                          <a:effectLst/>
                        </a:rPr>
                        <a:t>2</a:t>
                      </a:r>
                    </a:p>
                  </a:txBody>
                  <a:tcPr anchor="ctr">
                    <a:lnL>
                      <a:noFill/>
                    </a:lnL>
                    <a:lnR>
                      <a:noFill/>
                    </a:lnR>
                    <a:lnT w="9525" cap="flat" cmpd="sng" algn="ctr">
                      <a:solidFill>
                        <a:srgbClr val="CCCCCC"/>
                      </a:solidFill>
                      <a:prstDash val="solid"/>
                      <a:round/>
                      <a:headEnd type="none" w="med" len="med"/>
                      <a:tailEnd type="none" w="med" len="med"/>
                    </a:lnT>
                    <a:lnB>
                      <a:noFill/>
                    </a:lnB>
                  </a:tcPr>
                </a:tc>
                <a:tc>
                  <a:txBody>
                    <a:bodyPr/>
                    <a:lstStyle/>
                    <a:p>
                      <a:r>
                        <a:rPr lang="en-IN" sz="1600">
                          <a:effectLst/>
                        </a:rPr>
                        <a:t>3</a:t>
                      </a:r>
                    </a:p>
                  </a:txBody>
                  <a:tcPr anchor="ctr">
                    <a:lnL>
                      <a:noFill/>
                    </a:lnL>
                    <a:lnR>
                      <a:noFill/>
                    </a:lnR>
                    <a:lnT w="9525" cap="flat" cmpd="sng" algn="ctr">
                      <a:solidFill>
                        <a:srgbClr val="CCCCCC"/>
                      </a:solidFill>
                      <a:prstDash val="solid"/>
                      <a:round/>
                      <a:headEnd type="none" w="med" len="med"/>
                      <a:tailEnd type="none" w="med" len="med"/>
                    </a:lnT>
                    <a:lnB>
                      <a:noFill/>
                    </a:lnB>
                  </a:tcPr>
                </a:tc>
                <a:tc>
                  <a:txBody>
                    <a:bodyPr/>
                    <a:lstStyle/>
                    <a:p>
                      <a:r>
                        <a:rPr lang="en-IN" sz="1600">
                          <a:effectLst/>
                        </a:rPr>
                        <a:t>4</a:t>
                      </a:r>
                    </a:p>
                  </a:txBody>
                  <a:tcPr anchor="ctr">
                    <a:lnL>
                      <a:noFill/>
                    </a:lnL>
                    <a:lnR>
                      <a:noFill/>
                    </a:lnR>
                    <a:lnT w="9525" cap="flat" cmpd="sng" algn="ctr">
                      <a:solidFill>
                        <a:srgbClr val="CCCCCC"/>
                      </a:solidFill>
                      <a:prstDash val="solid"/>
                      <a:round/>
                      <a:headEnd type="none" w="med" len="med"/>
                      <a:tailEnd type="none" w="med" len="med"/>
                    </a:lnT>
                    <a:lnB>
                      <a:noFill/>
                    </a:lnB>
                  </a:tcPr>
                </a:tc>
                <a:tc>
                  <a:txBody>
                    <a:bodyPr/>
                    <a:lstStyle/>
                    <a:p>
                      <a:r>
                        <a:rPr lang="en-IN" sz="1600">
                          <a:effectLst/>
                        </a:rPr>
                        <a:t>5</a:t>
                      </a:r>
                    </a:p>
                  </a:txBody>
                  <a:tcPr anchor="ctr">
                    <a:lnL>
                      <a:noFill/>
                    </a:lnL>
                    <a:lnR>
                      <a:noFill/>
                    </a:lnR>
                    <a:lnT w="9525" cap="flat" cmpd="sng" algn="ctr">
                      <a:solidFill>
                        <a:srgbClr val="CCCCCC"/>
                      </a:solidFill>
                      <a:prstDash val="solid"/>
                      <a:round/>
                      <a:headEnd type="none" w="med" len="med"/>
                      <a:tailEnd type="none" w="med" len="med"/>
                    </a:lnT>
                    <a:lnB>
                      <a:noFill/>
                    </a:lnB>
                  </a:tcPr>
                </a:tc>
                <a:tc>
                  <a:txBody>
                    <a:bodyPr/>
                    <a:lstStyle/>
                    <a:p>
                      <a:r>
                        <a:rPr lang="en-IN" sz="1600">
                          <a:effectLst/>
                        </a:rPr>
                        <a:t>6</a:t>
                      </a:r>
                    </a:p>
                  </a:txBody>
                  <a:tcPr anchor="ctr">
                    <a:lnL>
                      <a:noFill/>
                    </a:lnL>
                    <a:lnR>
                      <a:noFill/>
                    </a:lnR>
                    <a:lnT w="9525" cap="flat" cmpd="sng" algn="ctr">
                      <a:solidFill>
                        <a:srgbClr val="CCCCCC"/>
                      </a:solidFill>
                      <a:prstDash val="solid"/>
                      <a:round/>
                      <a:headEnd type="none" w="med" len="med"/>
                      <a:tailEnd type="none" w="med" len="med"/>
                    </a:lnT>
                    <a:lnB>
                      <a:noFill/>
                    </a:lnB>
                  </a:tcPr>
                </a:tc>
                <a:tc>
                  <a:txBody>
                    <a:bodyPr/>
                    <a:lstStyle/>
                    <a:p>
                      <a:r>
                        <a:rPr lang="en-IN" sz="1600">
                          <a:effectLst/>
                        </a:rPr>
                        <a:t>7</a:t>
                      </a:r>
                    </a:p>
                  </a:txBody>
                  <a:tcPr anchor="ctr">
                    <a:lnL>
                      <a:noFill/>
                    </a:lnL>
                    <a:lnR>
                      <a:noFill/>
                    </a:lnR>
                    <a:lnT w="9525" cap="flat" cmpd="sng" algn="ctr">
                      <a:solidFill>
                        <a:srgbClr val="CCCCCC"/>
                      </a:solidFill>
                      <a:prstDash val="solid"/>
                      <a:round/>
                      <a:headEnd type="none" w="med" len="med"/>
                      <a:tailEnd type="none" w="med" len="med"/>
                    </a:lnT>
                    <a:lnB>
                      <a:noFill/>
                    </a:lnB>
                  </a:tcPr>
                </a:tc>
                <a:tc>
                  <a:txBody>
                    <a:bodyPr/>
                    <a:lstStyle/>
                    <a:p>
                      <a:r>
                        <a:rPr lang="en-IN" sz="1600">
                          <a:effectLst/>
                        </a:rPr>
                        <a:t>8</a:t>
                      </a:r>
                    </a:p>
                  </a:txBody>
                  <a:tcPr anchor="ctr">
                    <a:lnL>
                      <a:noFill/>
                    </a:lnL>
                    <a:lnR>
                      <a:noFill/>
                    </a:lnR>
                    <a:lnT w="9525" cap="flat" cmpd="sng" algn="ctr">
                      <a:solidFill>
                        <a:srgbClr val="CCCCCC"/>
                      </a:solidFill>
                      <a:prstDash val="solid"/>
                      <a:round/>
                      <a:headEnd type="none" w="med" len="med"/>
                      <a:tailEnd type="none" w="med" len="med"/>
                    </a:lnT>
                    <a:lnB>
                      <a:noFill/>
                    </a:lnB>
                  </a:tcPr>
                </a:tc>
                <a:tc>
                  <a:txBody>
                    <a:bodyPr/>
                    <a:lstStyle/>
                    <a:p>
                      <a:r>
                        <a:rPr lang="en-IN" sz="1600">
                          <a:effectLst/>
                        </a:rPr>
                        <a:t>9</a:t>
                      </a:r>
                    </a:p>
                  </a:txBody>
                  <a:tcPr anchor="ctr">
                    <a:lnL>
                      <a:noFill/>
                    </a:lnL>
                    <a:lnR>
                      <a:noFill/>
                    </a:lnR>
                    <a:lnT w="9525" cap="flat" cmpd="sng" algn="ctr">
                      <a:solidFill>
                        <a:srgbClr val="CCCCCC"/>
                      </a:solidFill>
                      <a:prstDash val="solid"/>
                      <a:round/>
                      <a:headEnd type="none" w="med" len="med"/>
                      <a:tailEnd type="none" w="med" len="med"/>
                    </a:lnT>
                    <a:lnB>
                      <a:noFill/>
                    </a:lnB>
                  </a:tcPr>
                </a:tc>
                <a:tc>
                  <a:txBody>
                    <a:bodyPr/>
                    <a:lstStyle/>
                    <a:p>
                      <a:r>
                        <a:rPr lang="en-IN" sz="1600">
                          <a:effectLst/>
                        </a:rPr>
                        <a:t>10</a:t>
                      </a:r>
                    </a:p>
                  </a:txBody>
                  <a:tcPr anchor="ctr">
                    <a:lnL>
                      <a:noFill/>
                    </a:lnL>
                    <a:lnR>
                      <a:noFill/>
                    </a:lnR>
                    <a:lnT w="9525" cap="flat" cmpd="sng" algn="ctr">
                      <a:solidFill>
                        <a:srgbClr val="CCCCCC"/>
                      </a:solidFill>
                      <a:prstDash val="solid"/>
                      <a:round/>
                      <a:headEnd type="none" w="med" len="med"/>
                      <a:tailEnd type="none" w="med" len="med"/>
                    </a:lnT>
                    <a:lnB>
                      <a:noFill/>
                    </a:lnB>
                  </a:tcPr>
                </a:tc>
                <a:extLst>
                  <a:ext uri="{0D108BD9-81ED-4DB2-BD59-A6C34878D82A}">
                    <a16:rowId xmlns:a16="http://schemas.microsoft.com/office/drawing/2014/main" val="10000"/>
                  </a:ext>
                </a:extLst>
              </a:tr>
              <a:tr h="0">
                <a:tc>
                  <a:txBody>
                    <a:bodyPr/>
                    <a:lstStyle/>
                    <a:p>
                      <a:r>
                        <a:rPr lang="en-IN" sz="1600" dirty="0">
                          <a:effectLst/>
                        </a:rPr>
                        <a:t>Salary</a:t>
                      </a:r>
                    </a:p>
                  </a:txBody>
                  <a:tcPr anchor="ctr">
                    <a:lnL>
                      <a:noFill/>
                    </a:lnL>
                    <a:lnR>
                      <a:noFill/>
                    </a:lnR>
                    <a:lnT>
                      <a:noFill/>
                    </a:lnT>
                    <a:lnB w="9525" cap="flat" cmpd="sng" algn="ctr">
                      <a:solidFill>
                        <a:srgbClr val="CCCCCC"/>
                      </a:solidFill>
                      <a:prstDash val="solid"/>
                      <a:round/>
                      <a:headEnd type="none" w="med" len="med"/>
                      <a:tailEnd type="none" w="med" len="med"/>
                    </a:lnB>
                  </a:tcPr>
                </a:tc>
                <a:tc>
                  <a:txBody>
                    <a:bodyPr/>
                    <a:lstStyle/>
                    <a:p>
                      <a:r>
                        <a:rPr lang="en-IN" sz="1600" dirty="0">
                          <a:effectLst/>
                        </a:rPr>
                        <a:t>15k</a:t>
                      </a:r>
                    </a:p>
                  </a:txBody>
                  <a:tcPr anchor="ctr">
                    <a:lnL>
                      <a:noFill/>
                    </a:lnL>
                    <a:lnR>
                      <a:noFill/>
                    </a:lnR>
                    <a:lnT>
                      <a:noFill/>
                    </a:lnT>
                    <a:lnB w="9525" cap="flat" cmpd="sng" algn="ctr">
                      <a:solidFill>
                        <a:srgbClr val="CCCCCC"/>
                      </a:solidFill>
                      <a:prstDash val="solid"/>
                      <a:round/>
                      <a:headEnd type="none" w="med" len="med"/>
                      <a:tailEnd type="none" w="med" len="med"/>
                    </a:lnB>
                  </a:tcPr>
                </a:tc>
                <a:tc>
                  <a:txBody>
                    <a:bodyPr/>
                    <a:lstStyle/>
                    <a:p>
                      <a:r>
                        <a:rPr lang="en-IN" sz="1600" dirty="0">
                          <a:effectLst/>
                        </a:rPr>
                        <a:t>18k</a:t>
                      </a:r>
                    </a:p>
                  </a:txBody>
                  <a:tcPr anchor="ctr">
                    <a:lnL>
                      <a:noFill/>
                    </a:lnL>
                    <a:lnR>
                      <a:noFill/>
                    </a:lnR>
                    <a:lnT>
                      <a:noFill/>
                    </a:lnT>
                    <a:lnB w="9525" cap="flat" cmpd="sng" algn="ctr">
                      <a:solidFill>
                        <a:srgbClr val="CCCCCC"/>
                      </a:solidFill>
                      <a:prstDash val="solid"/>
                      <a:round/>
                      <a:headEnd type="none" w="med" len="med"/>
                      <a:tailEnd type="none" w="med" len="med"/>
                    </a:lnB>
                  </a:tcPr>
                </a:tc>
                <a:tc>
                  <a:txBody>
                    <a:bodyPr/>
                    <a:lstStyle/>
                    <a:p>
                      <a:r>
                        <a:rPr lang="en-IN" sz="1600" dirty="0">
                          <a:effectLst/>
                        </a:rPr>
                        <a:t>16k</a:t>
                      </a:r>
                    </a:p>
                  </a:txBody>
                  <a:tcPr anchor="ctr">
                    <a:lnL>
                      <a:noFill/>
                    </a:lnL>
                    <a:lnR>
                      <a:noFill/>
                    </a:lnR>
                    <a:lnT>
                      <a:noFill/>
                    </a:lnT>
                    <a:lnB w="9525" cap="flat" cmpd="sng" algn="ctr">
                      <a:solidFill>
                        <a:srgbClr val="CCCCCC"/>
                      </a:solidFill>
                      <a:prstDash val="solid"/>
                      <a:round/>
                      <a:headEnd type="none" w="med" len="med"/>
                      <a:tailEnd type="none" w="med" len="med"/>
                    </a:lnB>
                  </a:tcPr>
                </a:tc>
                <a:tc>
                  <a:txBody>
                    <a:bodyPr/>
                    <a:lstStyle/>
                    <a:p>
                      <a:r>
                        <a:rPr lang="en-IN" sz="1600">
                          <a:effectLst/>
                        </a:rPr>
                        <a:t>14k</a:t>
                      </a:r>
                    </a:p>
                  </a:txBody>
                  <a:tcPr anchor="ctr">
                    <a:lnL>
                      <a:noFill/>
                    </a:lnL>
                    <a:lnR>
                      <a:noFill/>
                    </a:lnR>
                    <a:lnT>
                      <a:noFill/>
                    </a:lnT>
                    <a:lnB w="9525" cap="flat" cmpd="sng" algn="ctr">
                      <a:solidFill>
                        <a:srgbClr val="CCCCCC"/>
                      </a:solidFill>
                      <a:prstDash val="solid"/>
                      <a:round/>
                      <a:headEnd type="none" w="med" len="med"/>
                      <a:tailEnd type="none" w="med" len="med"/>
                    </a:lnB>
                  </a:tcPr>
                </a:tc>
                <a:tc>
                  <a:txBody>
                    <a:bodyPr/>
                    <a:lstStyle/>
                    <a:p>
                      <a:r>
                        <a:rPr lang="en-IN" sz="1600">
                          <a:effectLst/>
                        </a:rPr>
                        <a:t>15k</a:t>
                      </a:r>
                    </a:p>
                  </a:txBody>
                  <a:tcPr anchor="ctr">
                    <a:lnL>
                      <a:noFill/>
                    </a:lnL>
                    <a:lnR>
                      <a:noFill/>
                    </a:lnR>
                    <a:lnT>
                      <a:noFill/>
                    </a:lnT>
                    <a:lnB w="9525" cap="flat" cmpd="sng" algn="ctr">
                      <a:solidFill>
                        <a:srgbClr val="CCCCCC"/>
                      </a:solidFill>
                      <a:prstDash val="solid"/>
                      <a:round/>
                      <a:headEnd type="none" w="med" len="med"/>
                      <a:tailEnd type="none" w="med" len="med"/>
                    </a:lnB>
                  </a:tcPr>
                </a:tc>
                <a:tc>
                  <a:txBody>
                    <a:bodyPr/>
                    <a:lstStyle/>
                    <a:p>
                      <a:r>
                        <a:rPr lang="en-IN" sz="1600">
                          <a:effectLst/>
                        </a:rPr>
                        <a:t>15k</a:t>
                      </a:r>
                    </a:p>
                  </a:txBody>
                  <a:tcPr anchor="ctr">
                    <a:lnL>
                      <a:noFill/>
                    </a:lnL>
                    <a:lnR>
                      <a:noFill/>
                    </a:lnR>
                    <a:lnT>
                      <a:noFill/>
                    </a:lnT>
                    <a:lnB w="9525" cap="flat" cmpd="sng" algn="ctr">
                      <a:solidFill>
                        <a:srgbClr val="CCCCCC"/>
                      </a:solidFill>
                      <a:prstDash val="solid"/>
                      <a:round/>
                      <a:headEnd type="none" w="med" len="med"/>
                      <a:tailEnd type="none" w="med" len="med"/>
                    </a:lnB>
                  </a:tcPr>
                </a:tc>
                <a:tc>
                  <a:txBody>
                    <a:bodyPr/>
                    <a:lstStyle/>
                    <a:p>
                      <a:r>
                        <a:rPr lang="en-IN" sz="1600">
                          <a:effectLst/>
                        </a:rPr>
                        <a:t>12k</a:t>
                      </a:r>
                    </a:p>
                  </a:txBody>
                  <a:tcPr anchor="ctr">
                    <a:lnL>
                      <a:noFill/>
                    </a:lnL>
                    <a:lnR>
                      <a:noFill/>
                    </a:lnR>
                    <a:lnT>
                      <a:noFill/>
                    </a:lnT>
                    <a:lnB w="9525" cap="flat" cmpd="sng" algn="ctr">
                      <a:solidFill>
                        <a:srgbClr val="CCCCCC"/>
                      </a:solidFill>
                      <a:prstDash val="solid"/>
                      <a:round/>
                      <a:headEnd type="none" w="med" len="med"/>
                      <a:tailEnd type="none" w="med" len="med"/>
                    </a:lnB>
                  </a:tcPr>
                </a:tc>
                <a:tc>
                  <a:txBody>
                    <a:bodyPr/>
                    <a:lstStyle/>
                    <a:p>
                      <a:r>
                        <a:rPr lang="en-IN" sz="1600" dirty="0">
                          <a:effectLst/>
                        </a:rPr>
                        <a:t>17k</a:t>
                      </a:r>
                    </a:p>
                  </a:txBody>
                  <a:tcPr anchor="ctr">
                    <a:lnL>
                      <a:noFill/>
                    </a:lnL>
                    <a:lnR>
                      <a:noFill/>
                    </a:lnR>
                    <a:lnT>
                      <a:noFill/>
                    </a:lnT>
                    <a:lnB w="9525" cap="flat" cmpd="sng" algn="ctr">
                      <a:solidFill>
                        <a:srgbClr val="CCCCCC"/>
                      </a:solidFill>
                      <a:prstDash val="solid"/>
                      <a:round/>
                      <a:headEnd type="none" w="med" len="med"/>
                      <a:tailEnd type="none" w="med" len="med"/>
                    </a:lnB>
                  </a:tcPr>
                </a:tc>
                <a:tc>
                  <a:txBody>
                    <a:bodyPr/>
                    <a:lstStyle/>
                    <a:p>
                      <a:r>
                        <a:rPr lang="en-IN" sz="1600">
                          <a:effectLst/>
                        </a:rPr>
                        <a:t>90k</a:t>
                      </a:r>
                    </a:p>
                  </a:txBody>
                  <a:tcPr anchor="ctr">
                    <a:lnL>
                      <a:noFill/>
                    </a:lnL>
                    <a:lnR>
                      <a:noFill/>
                    </a:lnR>
                    <a:lnT>
                      <a:noFill/>
                    </a:lnT>
                    <a:lnB w="9525" cap="flat" cmpd="sng" algn="ctr">
                      <a:solidFill>
                        <a:srgbClr val="CCCCCC"/>
                      </a:solidFill>
                      <a:prstDash val="solid"/>
                      <a:round/>
                      <a:headEnd type="none" w="med" len="med"/>
                      <a:tailEnd type="none" w="med" len="med"/>
                    </a:lnB>
                  </a:tcPr>
                </a:tc>
                <a:tc>
                  <a:txBody>
                    <a:bodyPr/>
                    <a:lstStyle/>
                    <a:p>
                      <a:r>
                        <a:rPr lang="en-IN" sz="1600" dirty="0">
                          <a:effectLst/>
                        </a:rPr>
                        <a:t>95k</a:t>
                      </a:r>
                    </a:p>
                  </a:txBody>
                  <a:tcPr anchor="ctr">
                    <a:lnL>
                      <a:noFill/>
                    </a:lnL>
                    <a:lnR>
                      <a:noFill/>
                    </a:lnR>
                    <a:lnT>
                      <a:noFill/>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5" name="Rectangle 1"/>
          <p:cNvSpPr>
            <a:spLocks noChangeArrowheads="1"/>
          </p:cNvSpPr>
          <p:nvPr/>
        </p:nvSpPr>
        <p:spPr bwMode="auto">
          <a:xfrm>
            <a:off x="2190750" y="30861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charset="0"/>
                <a:cs typeface="Arial" charset="0"/>
              </a:rPr>
            </a:br>
            <a:endParaRPr kumimoji="0" lang="en-US" altLang="en-US" sz="1800" b="0" i="0" u="none" strike="noStrike" cap="none" normalizeH="0" baseline="0">
              <a:ln>
                <a:noFill/>
              </a:ln>
              <a:solidFill>
                <a:schemeClr val="tx1"/>
              </a:solidFill>
              <a:effectLst/>
              <a:latin typeface="Arial" charset="0"/>
              <a:cs typeface="Arial" charset="0"/>
            </a:endParaRPr>
          </a:p>
        </p:txBody>
      </p:sp>
      <p:sp>
        <p:nvSpPr>
          <p:cNvPr id="6" name="TextBox 5"/>
          <p:cNvSpPr txBox="1"/>
          <p:nvPr/>
        </p:nvSpPr>
        <p:spPr>
          <a:xfrm>
            <a:off x="755576" y="4077072"/>
            <a:ext cx="3096344" cy="369332"/>
          </a:xfrm>
          <a:prstGeom prst="rect">
            <a:avLst/>
          </a:prstGeom>
          <a:noFill/>
        </p:spPr>
        <p:txBody>
          <a:bodyPr wrap="square" rtlCol="0">
            <a:spAutoFit/>
          </a:bodyPr>
          <a:lstStyle/>
          <a:p>
            <a:r>
              <a:rPr lang="en-IN" dirty="0"/>
              <a:t>µ = 30.7</a:t>
            </a:r>
          </a:p>
        </p:txBody>
      </p:sp>
    </p:spTree>
    <p:extLst>
      <p:ext uri="{BB962C8B-B14F-4D97-AF65-F5344CB8AC3E}">
        <p14:creationId xmlns:p14="http://schemas.microsoft.com/office/powerpoint/2010/main" val="380954786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Arithmetic Mean</a:t>
            </a:r>
          </a:p>
        </p:txBody>
      </p:sp>
      <p:sp>
        <p:nvSpPr>
          <p:cNvPr id="3" name="Content Placeholder 2"/>
          <p:cNvSpPr>
            <a:spLocks noGrp="1"/>
          </p:cNvSpPr>
          <p:nvPr>
            <p:ph idx="1"/>
          </p:nvPr>
        </p:nvSpPr>
        <p:spPr/>
        <p:txBody>
          <a:bodyPr/>
          <a:lstStyle/>
          <a:p>
            <a:pPr algn="just"/>
            <a:r>
              <a:rPr lang="en-IN" dirty="0"/>
              <a:t>Trimmed mean: A trimmed mean is computed by trimming away a certain percent of both the largest and smallest set of values.</a:t>
            </a:r>
          </a:p>
        </p:txBody>
      </p:sp>
    </p:spTree>
    <p:extLst>
      <p:ext uri="{BB962C8B-B14F-4D97-AF65-F5344CB8AC3E}">
        <p14:creationId xmlns:p14="http://schemas.microsoft.com/office/powerpoint/2010/main" val="85194827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0277"/>
            <a:ext cx="8229600" cy="826435"/>
          </a:xfrm>
        </p:spPr>
        <p:txBody>
          <a:bodyPr/>
          <a:lstStyle/>
          <a:p>
            <a:r>
              <a:rPr lang="en-IN" dirty="0"/>
              <a:t>Geometric Mean</a:t>
            </a:r>
          </a:p>
        </p:txBody>
      </p:sp>
      <p:sp>
        <p:nvSpPr>
          <p:cNvPr id="3" name="Content Placeholder 2"/>
          <p:cNvSpPr>
            <a:spLocks noGrp="1"/>
          </p:cNvSpPr>
          <p:nvPr>
            <p:ph idx="1"/>
          </p:nvPr>
        </p:nvSpPr>
        <p:spPr>
          <a:xfrm>
            <a:off x="467544" y="908720"/>
            <a:ext cx="8229600" cy="5544616"/>
          </a:xfrm>
        </p:spPr>
        <p:txBody>
          <a:bodyPr/>
          <a:lstStyle/>
          <a:p>
            <a:pPr marL="0" indent="0">
              <a:buNone/>
            </a:pPr>
            <a:r>
              <a:rPr lang="en-IN" sz="2400" b="1" dirty="0"/>
              <a:t>Geometric Mean</a:t>
            </a:r>
            <a:r>
              <a:rPr lang="en-IN" sz="2400" dirty="0"/>
              <a:t> of set of n observations is the nth root of their products.</a:t>
            </a:r>
          </a:p>
          <a:p>
            <a:pPr marL="0" indent="0">
              <a:buNone/>
            </a:pPr>
            <a:r>
              <a:rPr lang="en-IN" sz="2400" b="1" dirty="0"/>
              <a:t>If </a:t>
            </a:r>
            <a:r>
              <a:rPr lang="en-IN" sz="2400" b="1" i="1" dirty="0"/>
              <a:t>x1, x2 . . . </a:t>
            </a:r>
            <a:r>
              <a:rPr lang="en-IN" sz="2400" b="1" i="1" dirty="0" err="1"/>
              <a:t>Xn</a:t>
            </a:r>
            <a:r>
              <a:rPr lang="en-IN" sz="2400" b="1" i="1" dirty="0"/>
              <a:t> are the observations then</a:t>
            </a:r>
          </a:p>
          <a:p>
            <a:pPr marL="0" indent="0">
              <a:buNone/>
            </a:pPr>
            <a:endParaRPr lang="en-IN" i="1" dirty="0"/>
          </a:p>
          <a:p>
            <a:pPr marL="0" indent="0">
              <a:buNone/>
            </a:pPr>
            <a:endParaRPr lang="en-IN" dirty="0"/>
          </a:p>
          <a:p>
            <a:pPr marL="0" indent="0">
              <a:buNone/>
            </a:pPr>
            <a:r>
              <a:rPr lang="en-IN" dirty="0"/>
              <a:t>	 </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5775" y="2133600"/>
            <a:ext cx="3891611" cy="3095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69552" y="5517232"/>
            <a:ext cx="5056142" cy="10359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5" name="Straight Connector 4"/>
          <p:cNvCxnSpPr/>
          <p:nvPr/>
        </p:nvCxnSpPr>
        <p:spPr>
          <a:xfrm>
            <a:off x="2057400" y="5486400"/>
            <a:ext cx="460851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4398242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Geometric Mean</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4600" y="2362200"/>
            <a:ext cx="3744416" cy="42589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827584" y="1340768"/>
            <a:ext cx="6984776" cy="830997"/>
          </a:xfrm>
          <a:prstGeom prst="rect">
            <a:avLst/>
          </a:prstGeom>
          <a:noFill/>
        </p:spPr>
        <p:txBody>
          <a:bodyPr wrap="square" rtlCol="0">
            <a:spAutoFit/>
          </a:bodyPr>
          <a:lstStyle/>
          <a:p>
            <a:r>
              <a:rPr lang="en-IN" sz="2400" dirty="0"/>
              <a:t>Calculate the Geometric average monthly income of 5 families. </a:t>
            </a:r>
          </a:p>
        </p:txBody>
      </p:sp>
    </p:spTree>
    <p:extLst>
      <p:ext uri="{BB962C8B-B14F-4D97-AF65-F5344CB8AC3E}">
        <p14:creationId xmlns:p14="http://schemas.microsoft.com/office/powerpoint/2010/main" val="102813416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Geometric Mean</a:t>
            </a:r>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55576" y="1484784"/>
            <a:ext cx="5186899" cy="5040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5940" y="1916832"/>
            <a:ext cx="6561271" cy="15121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23727" y="3717032"/>
            <a:ext cx="4906157" cy="25313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324333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Geometric Mean</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1" y="1844824"/>
            <a:ext cx="6287293" cy="33843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0470867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Geometric Mean</a:t>
            </a:r>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63688" y="1556792"/>
            <a:ext cx="5328592" cy="47326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073141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2657475"/>
            <a:ext cx="8227918" cy="10595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xmlns:a14="http://schemas.microsoft.com/office/drawing/2010/main">
        <mc:Choice Requires="a14">
          <p:sp>
            <p:nvSpPr>
              <p:cNvPr id="4" name="TextBox 3"/>
              <p:cNvSpPr txBox="1"/>
              <p:nvPr/>
            </p:nvSpPr>
            <p:spPr>
              <a:xfrm>
                <a:off x="836170" y="4638980"/>
                <a:ext cx="3816424" cy="933012"/>
              </a:xfrm>
              <a:prstGeom prst="rect">
                <a:avLst/>
              </a:prstGeom>
              <a:noFill/>
            </p:spPr>
            <p:txBody>
              <a:bodyPr wrap="square" rtlCol="0">
                <a:spAutoFit/>
              </a:bodyPr>
              <a:lstStyle/>
              <a:p>
                <a:r>
                  <a:rPr lang="en-IN" dirty="0"/>
                  <a:t>GM = </a:t>
                </a:r>
                <a14:m>
                  <m:oMath xmlns:m="http://schemas.openxmlformats.org/officeDocument/2006/math">
                    <m:rad>
                      <m:radPr>
                        <m:ctrlPr>
                          <a:rPr lang="en-IN" i="1" smtClean="0">
                            <a:latin typeface="Cambria Math" panose="02040503050406030204" pitchFamily="18" charset="0"/>
                          </a:rPr>
                        </m:ctrlPr>
                      </m:radPr>
                      <m:deg>
                        <m:r>
                          <m:rPr>
                            <m:brk m:alnAt="7"/>
                          </m:rPr>
                          <a:rPr lang="en-IN" b="0" i="1" smtClean="0">
                            <a:latin typeface="Cambria Math"/>
                          </a:rPr>
                          <m:t>5</m:t>
                        </m:r>
                      </m:deg>
                      <m:e>
                        <m:eqArr>
                          <m:eqArrPr>
                            <m:ctrlPr>
                              <a:rPr lang="en-IN" b="0" i="1" smtClean="0">
                                <a:latin typeface="Cambria Math" panose="02040503050406030204" pitchFamily="18" charset="0"/>
                              </a:rPr>
                            </m:ctrlPr>
                          </m:eqArrPr>
                          <m:e>
                            <m:r>
                              <a:rPr lang="en-IN" b="0" i="1" smtClean="0">
                                <a:latin typeface="Cambria Math"/>
                              </a:rPr>
                              <m:t>1.05∗1.2∗1.25.0.9∗1.2</m:t>
                            </m:r>
                          </m:e>
                          <m:e/>
                        </m:eqArr>
                      </m:e>
                    </m:rad>
                  </m:oMath>
                </a14:m>
                <a:endParaRPr lang="en-IN" dirty="0"/>
              </a:p>
              <a:p>
                <a:r>
                  <a:rPr lang="en-IN" dirty="0"/>
                  <a:t>GM = 11.20</a:t>
                </a:r>
              </a:p>
            </p:txBody>
          </p:sp>
        </mc:Choice>
        <mc:Fallback xmlns="">
          <p:sp>
            <p:nvSpPr>
              <p:cNvPr id="4" name="TextBox 3"/>
              <p:cNvSpPr txBox="1">
                <a:spLocks noRot="1" noChangeAspect="1" noMove="1" noResize="1" noEditPoints="1" noAdjustHandles="1" noChangeArrowheads="1" noChangeShapeType="1" noTextEdit="1"/>
              </p:cNvSpPr>
              <p:nvPr/>
            </p:nvSpPr>
            <p:spPr>
              <a:xfrm>
                <a:off x="836170" y="4638980"/>
                <a:ext cx="3816424" cy="933012"/>
              </a:xfrm>
              <a:prstGeom prst="rect">
                <a:avLst/>
              </a:prstGeom>
              <a:blipFill rotWithShape="1">
                <a:blip r:embed="rId3"/>
                <a:stretch>
                  <a:fillRect l="-1278" b="-9804"/>
                </a:stretch>
              </a:blipFill>
            </p:spPr>
            <p:txBody>
              <a:bodyPr/>
              <a:lstStyle/>
              <a:p>
                <a:r>
                  <a:rPr lang="en-IN">
                    <a:noFill/>
                  </a:rPr>
                  <a:t> </a:t>
                </a:r>
              </a:p>
            </p:txBody>
          </p:sp>
        </mc:Fallback>
      </mc:AlternateContent>
      <p:sp>
        <p:nvSpPr>
          <p:cNvPr id="2" name="Content Placeholder 1"/>
          <p:cNvSpPr>
            <a:spLocks noGrp="1"/>
          </p:cNvSpPr>
          <p:nvPr>
            <p:ph idx="1"/>
          </p:nvPr>
        </p:nvSpPr>
        <p:spPr/>
        <p:txBody>
          <a:bodyPr>
            <a:normAutofit/>
          </a:bodyPr>
          <a:lstStyle/>
          <a:p>
            <a:pPr>
              <a:buFont typeface="Wingdings" panose="05000000000000000000" pitchFamily="2" charset="2"/>
              <a:buChar char="ü"/>
            </a:pPr>
            <a:r>
              <a:rPr lang="en-IN" sz="2800" dirty="0"/>
              <a:t>Investment return for Rs. 10,000  is as below.</a:t>
            </a:r>
          </a:p>
          <a:p>
            <a:pPr marL="0" indent="0">
              <a:buNone/>
            </a:pPr>
            <a:r>
              <a:rPr lang="en-IN" sz="2800" dirty="0"/>
              <a:t>Find the average rate of return.</a:t>
            </a:r>
          </a:p>
        </p:txBody>
      </p:sp>
      <p:sp>
        <p:nvSpPr>
          <p:cNvPr id="3" name="TextBox 2"/>
          <p:cNvSpPr txBox="1"/>
          <p:nvPr/>
        </p:nvSpPr>
        <p:spPr>
          <a:xfrm>
            <a:off x="971600" y="476672"/>
            <a:ext cx="6768752" cy="646331"/>
          </a:xfrm>
          <a:prstGeom prst="rect">
            <a:avLst/>
          </a:prstGeom>
          <a:noFill/>
        </p:spPr>
        <p:txBody>
          <a:bodyPr wrap="square" rtlCol="0">
            <a:spAutoFit/>
          </a:bodyPr>
          <a:lstStyle/>
          <a:p>
            <a:pPr algn="ctr"/>
            <a:r>
              <a:rPr lang="en-IN" sz="3600" dirty="0"/>
              <a:t>Geometric Mean</a:t>
            </a:r>
          </a:p>
        </p:txBody>
      </p:sp>
    </p:spTree>
    <p:extLst>
      <p:ext uri="{BB962C8B-B14F-4D97-AF65-F5344CB8AC3E}">
        <p14:creationId xmlns:p14="http://schemas.microsoft.com/office/powerpoint/2010/main" val="62097939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IN" dirty="0"/>
              <a:t>1</a:t>
            </a:r>
            <a:r>
              <a:rPr lang="en-IN" baseline="30000" dirty="0"/>
              <a:t>st</a:t>
            </a:r>
            <a:r>
              <a:rPr lang="en-IN" dirty="0"/>
              <a:t> year  = 100% return</a:t>
            </a:r>
          </a:p>
          <a:p>
            <a:r>
              <a:rPr lang="en-IN" dirty="0"/>
              <a:t>2</a:t>
            </a:r>
            <a:r>
              <a:rPr lang="en-IN" baseline="30000" dirty="0"/>
              <a:t>nd</a:t>
            </a:r>
            <a:r>
              <a:rPr lang="en-IN" dirty="0"/>
              <a:t> year = -50% return</a:t>
            </a:r>
          </a:p>
          <a:p>
            <a:endParaRPr lang="en-IN" dirty="0"/>
          </a:p>
          <a:p>
            <a:r>
              <a:rPr lang="en-IN" dirty="0"/>
              <a:t>Is your average return 25% or 0%</a:t>
            </a:r>
          </a:p>
        </p:txBody>
      </p:sp>
      <p:sp>
        <p:nvSpPr>
          <p:cNvPr id="4" name="TextBox 3"/>
          <p:cNvSpPr txBox="1"/>
          <p:nvPr/>
        </p:nvSpPr>
        <p:spPr>
          <a:xfrm>
            <a:off x="1187624" y="548680"/>
            <a:ext cx="6768752" cy="646331"/>
          </a:xfrm>
          <a:prstGeom prst="rect">
            <a:avLst/>
          </a:prstGeom>
          <a:noFill/>
        </p:spPr>
        <p:txBody>
          <a:bodyPr wrap="square" rtlCol="0">
            <a:spAutoFit/>
          </a:bodyPr>
          <a:lstStyle/>
          <a:p>
            <a:pPr algn="ctr"/>
            <a:r>
              <a:rPr lang="en-IN" sz="3600" dirty="0"/>
              <a:t>Geometric Mean</a:t>
            </a:r>
          </a:p>
        </p:txBody>
      </p:sp>
    </p:spTree>
    <p:extLst>
      <p:ext uri="{BB962C8B-B14F-4D97-AF65-F5344CB8AC3E}">
        <p14:creationId xmlns:p14="http://schemas.microsoft.com/office/powerpoint/2010/main" val="184371949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0000" lnSpcReduction="20000"/>
          </a:bodyPr>
          <a:lstStyle/>
          <a:p>
            <a:r>
              <a:rPr lang="en-IN" dirty="0"/>
              <a:t>Suppose your stock portfolio earned a 10% return in year 1 and a 20% return in year 2. </a:t>
            </a:r>
            <a:br>
              <a:rPr lang="en-IN" dirty="0"/>
            </a:br>
            <a:br>
              <a:rPr lang="en-IN" dirty="0"/>
            </a:br>
            <a:r>
              <a:rPr lang="en-IN" dirty="0"/>
              <a:t>What happened? If you invested $100, then at the end of year 1 it grows to $100 x (1 + 10%) = $100 x (1.10) = $110. So, we start year 2 with $110, and that year goes very well, and we earn 20%, so our balance grows to $110 x 1.20 = $132.</a:t>
            </a:r>
            <a:br>
              <a:rPr lang="en-IN" dirty="0"/>
            </a:br>
            <a:br>
              <a:rPr lang="en-IN" dirty="0"/>
            </a:br>
            <a:r>
              <a:rPr lang="en-IN" dirty="0"/>
              <a:t>What is the geometric average return? It turns out that it's 14.89%</a:t>
            </a:r>
            <a:br>
              <a:rPr lang="en-IN" dirty="0"/>
            </a:br>
            <a:br>
              <a:rPr lang="en-IN" dirty="0"/>
            </a:br>
            <a:r>
              <a:rPr lang="en-IN" dirty="0"/>
              <a:t>Now, let's look at what would have happened if we had earned that geometric average return every year: We start out investing $100, and we get a return of 14.89% in the first year, so we end the first year with a balance of $100 x 1.1489 = $114.89. Then, we start year 2 with $114.89, and again we get a return of 14.89%, so we end year 2 with a balance of $114.89 x 1.1489 = $132. </a:t>
            </a:r>
          </a:p>
        </p:txBody>
      </p:sp>
      <p:sp>
        <p:nvSpPr>
          <p:cNvPr id="4" name="TextBox 3"/>
          <p:cNvSpPr txBox="1"/>
          <p:nvPr/>
        </p:nvSpPr>
        <p:spPr>
          <a:xfrm>
            <a:off x="1187624" y="548680"/>
            <a:ext cx="6768752" cy="646331"/>
          </a:xfrm>
          <a:prstGeom prst="rect">
            <a:avLst/>
          </a:prstGeom>
          <a:noFill/>
        </p:spPr>
        <p:txBody>
          <a:bodyPr wrap="square" rtlCol="0">
            <a:spAutoFit/>
          </a:bodyPr>
          <a:lstStyle/>
          <a:p>
            <a:pPr algn="ctr"/>
            <a:r>
              <a:rPr lang="en-IN" sz="3600" dirty="0"/>
              <a:t>Geometric Mean</a:t>
            </a:r>
          </a:p>
        </p:txBody>
      </p:sp>
    </p:spTree>
    <p:extLst>
      <p:ext uri="{BB962C8B-B14F-4D97-AF65-F5344CB8AC3E}">
        <p14:creationId xmlns:p14="http://schemas.microsoft.com/office/powerpoint/2010/main" val="42283073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78098"/>
          </a:xfrm>
        </p:spPr>
        <p:txBody>
          <a:bodyPr>
            <a:normAutofit fontScale="90000"/>
          </a:bodyPr>
          <a:lstStyle/>
          <a:p>
            <a:br>
              <a:rPr lang="en-IN" dirty="0"/>
            </a:br>
            <a:r>
              <a:rPr lang="en-IN" dirty="0"/>
              <a:t>List of fields of application of statistics</a:t>
            </a:r>
            <a:br>
              <a:rPr lang="en-IN" dirty="0"/>
            </a:br>
            <a:endParaRPr lang="en-IN" dirty="0"/>
          </a:p>
        </p:txBody>
      </p:sp>
      <p:sp>
        <p:nvSpPr>
          <p:cNvPr id="3" name="Content Placeholder 2"/>
          <p:cNvSpPr>
            <a:spLocks noGrp="1"/>
          </p:cNvSpPr>
          <p:nvPr>
            <p:ph idx="1"/>
          </p:nvPr>
        </p:nvSpPr>
        <p:spPr>
          <a:xfrm>
            <a:off x="467544" y="1124744"/>
            <a:ext cx="8229600" cy="5433467"/>
          </a:xfrm>
        </p:spPr>
        <p:txBody>
          <a:bodyPr>
            <a:normAutofit fontScale="32500" lnSpcReduction="20000"/>
          </a:bodyPr>
          <a:lstStyle/>
          <a:p>
            <a:pPr algn="just"/>
            <a:r>
              <a:rPr lang="en-IN" sz="4500" b="1" dirty="0"/>
              <a:t>Actuarial science</a:t>
            </a:r>
            <a:r>
              <a:rPr lang="en-IN" sz="4500" dirty="0"/>
              <a:t> is the discipline that applies mathematical and statistical methods to assess risk in the insurance and finance industries.</a:t>
            </a:r>
          </a:p>
          <a:p>
            <a:pPr algn="just"/>
            <a:r>
              <a:rPr lang="en-IN" sz="4500" b="1" dirty="0" err="1"/>
              <a:t>Astrostatistics</a:t>
            </a:r>
            <a:r>
              <a:rPr lang="en-IN" sz="4500" dirty="0"/>
              <a:t> is the discipline that applies statistical analysis to the understanding of astronomical data.</a:t>
            </a:r>
          </a:p>
          <a:p>
            <a:pPr algn="just"/>
            <a:r>
              <a:rPr lang="en-IN" sz="4500" b="1" dirty="0"/>
              <a:t>Biostatistics</a:t>
            </a:r>
            <a:r>
              <a:rPr lang="en-IN" sz="4500" dirty="0"/>
              <a:t> is a branch of biology that studies biological phenomena and observations by means of statistical analysis, and includes medical statistics.</a:t>
            </a:r>
          </a:p>
          <a:p>
            <a:pPr algn="just"/>
            <a:r>
              <a:rPr lang="en-IN" sz="4500" b="1" dirty="0"/>
              <a:t>Business analytics</a:t>
            </a:r>
            <a:r>
              <a:rPr lang="en-IN" sz="4500" dirty="0"/>
              <a:t> is a rapidly developing business process that applies statistical methods to data sets (often very large) to develop new insights and understanding of business performance &amp; opportunities</a:t>
            </a:r>
          </a:p>
          <a:p>
            <a:pPr algn="just"/>
            <a:r>
              <a:rPr lang="en-IN" sz="4500" b="1" dirty="0"/>
              <a:t>Chemo-metrics</a:t>
            </a:r>
            <a:r>
              <a:rPr lang="en-IN" sz="4500" dirty="0"/>
              <a:t> is the science of relating measurements made on a chemical system or process to the state of the system via application of mathematical or statistical methods.</a:t>
            </a:r>
          </a:p>
          <a:p>
            <a:pPr algn="just"/>
            <a:r>
              <a:rPr lang="en-IN" sz="4500" b="1" dirty="0"/>
              <a:t>Demography</a:t>
            </a:r>
            <a:r>
              <a:rPr lang="en-IN" sz="4500" dirty="0"/>
              <a:t> is the statistical study of all populations. It can be a very general science that can be applied to any kind of dynamic population, that is, one that changes over time or space.</a:t>
            </a:r>
          </a:p>
          <a:p>
            <a:pPr algn="just"/>
            <a:r>
              <a:rPr lang="en-IN" sz="4500" b="1" dirty="0"/>
              <a:t>Econometrics</a:t>
            </a:r>
            <a:r>
              <a:rPr lang="en-IN" sz="4500" dirty="0"/>
              <a:t> is a branch of economics that applies statistical methods to the empirical study of economic theories and relationships.</a:t>
            </a:r>
          </a:p>
          <a:p>
            <a:pPr algn="just"/>
            <a:r>
              <a:rPr lang="en-IN" sz="4500" b="1" dirty="0"/>
              <a:t>Environmental statistics</a:t>
            </a:r>
            <a:r>
              <a:rPr lang="en-IN" sz="4500" dirty="0"/>
              <a:t> is the application of statistical methods to environmental science. Weather, climate, air and water quality are included, as are studies of plant and animal populations.</a:t>
            </a:r>
          </a:p>
          <a:p>
            <a:pPr algn="just"/>
            <a:r>
              <a:rPr lang="en-IN" sz="4500" b="1" dirty="0"/>
              <a:t>Epidemiology</a:t>
            </a:r>
            <a:r>
              <a:rPr lang="en-IN" sz="4500" dirty="0"/>
              <a:t> is the study of factors affecting the health and illness of populations, and serves as the foundation and logic of interventions made in the interest of public health and preventive medicine.</a:t>
            </a:r>
          </a:p>
          <a:p>
            <a:pPr algn="just"/>
            <a:r>
              <a:rPr lang="en-IN" sz="4500" b="1" dirty="0" err="1"/>
              <a:t>Geostatistics</a:t>
            </a:r>
            <a:r>
              <a:rPr lang="en-IN" sz="4500" dirty="0"/>
              <a:t> is a branch of geography that deals with the analysis of data from disciplines such as petroleum geology, hydrogeology, hydrology, meteorology, oceanography, geochemistry, geography.</a:t>
            </a:r>
          </a:p>
          <a:p>
            <a:pPr algn="just"/>
            <a:r>
              <a:rPr lang="en-IN" sz="4500" b="1" dirty="0"/>
              <a:t>Machine Learning</a:t>
            </a:r>
            <a:endParaRPr lang="en-IN" sz="4500" dirty="0"/>
          </a:p>
          <a:p>
            <a:pPr marL="0" indent="0">
              <a:buNone/>
            </a:pPr>
            <a:endParaRPr lang="en-IN" dirty="0"/>
          </a:p>
        </p:txBody>
      </p:sp>
    </p:spTree>
    <p:extLst>
      <p:ext uri="{BB962C8B-B14F-4D97-AF65-F5344CB8AC3E}">
        <p14:creationId xmlns:p14="http://schemas.microsoft.com/office/powerpoint/2010/main" val="81619715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Geometric distribution</a:t>
            </a:r>
          </a:p>
        </p:txBody>
      </p:sp>
      <p:sp>
        <p:nvSpPr>
          <p:cNvPr id="3" name="Content Placeholder 2"/>
          <p:cNvSpPr>
            <a:spLocks noGrp="1"/>
          </p:cNvSpPr>
          <p:nvPr>
            <p:ph idx="1"/>
          </p:nvPr>
        </p:nvSpPr>
        <p:spPr/>
        <p:txBody>
          <a:bodyPr/>
          <a:lstStyle/>
          <a:p>
            <a:r>
              <a:rPr lang="en-US" dirty="0"/>
              <a:t>Find the average rate of increase in population which in the first decade had increased by 20%, in the next by 30% and in the third by 40%</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Geometric Mean</a:t>
            </a:r>
          </a:p>
        </p:txBody>
      </p:sp>
      <p:sp>
        <p:nvSpPr>
          <p:cNvPr id="3" name="Content Placeholder 2"/>
          <p:cNvSpPr>
            <a:spLocks noGrp="1"/>
          </p:cNvSpPr>
          <p:nvPr>
            <p:ph idx="1"/>
          </p:nvPr>
        </p:nvSpPr>
        <p:spPr/>
        <p:txBody>
          <a:bodyPr/>
          <a:lstStyle/>
          <a:p>
            <a:pPr>
              <a:buFont typeface="Wingdings" pitchFamily="2" charset="2"/>
              <a:buChar char="ü"/>
            </a:pPr>
            <a:r>
              <a:rPr lang="en-IN" dirty="0"/>
              <a:t>The geometric mean is used when dealing with average investment returns, Growth Rates, Portfolio return, etc.</a:t>
            </a:r>
          </a:p>
        </p:txBody>
      </p:sp>
    </p:spTree>
    <p:extLst>
      <p:ext uri="{BB962C8B-B14F-4D97-AF65-F5344CB8AC3E}">
        <p14:creationId xmlns:p14="http://schemas.microsoft.com/office/powerpoint/2010/main" val="391484352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Geometric Mean</a:t>
            </a:r>
          </a:p>
        </p:txBody>
      </p:sp>
      <p:sp>
        <p:nvSpPr>
          <p:cNvPr id="3" name="Content Placeholder 2"/>
          <p:cNvSpPr>
            <a:spLocks noGrp="1"/>
          </p:cNvSpPr>
          <p:nvPr>
            <p:ph idx="1"/>
          </p:nvPr>
        </p:nvSpPr>
        <p:spPr/>
        <p:txBody>
          <a:bodyPr>
            <a:normAutofit fontScale="92500" lnSpcReduction="10000"/>
          </a:bodyPr>
          <a:lstStyle/>
          <a:p>
            <a:pPr marL="0" indent="0">
              <a:buNone/>
            </a:pPr>
            <a:r>
              <a:rPr lang="en-IN" b="1" dirty="0"/>
              <a:t>Merits:</a:t>
            </a:r>
          </a:p>
          <a:p>
            <a:pPr algn="just">
              <a:buFont typeface="Wingdings" panose="05000000000000000000" pitchFamily="2" charset="2"/>
              <a:buChar char="ü"/>
            </a:pPr>
            <a:r>
              <a:rPr lang="en-IN" dirty="0"/>
              <a:t>It is rigidly defined. </a:t>
            </a:r>
          </a:p>
          <a:p>
            <a:pPr algn="just">
              <a:buFont typeface="Wingdings" panose="05000000000000000000" pitchFamily="2" charset="2"/>
              <a:buChar char="ü"/>
            </a:pPr>
            <a:r>
              <a:rPr lang="en-IN" dirty="0"/>
              <a:t>2. It is based on all items.</a:t>
            </a:r>
          </a:p>
          <a:p>
            <a:pPr algn="just">
              <a:buFont typeface="Wingdings" panose="05000000000000000000" pitchFamily="2" charset="2"/>
              <a:buChar char="ü"/>
            </a:pPr>
            <a:r>
              <a:rPr lang="en-IN" dirty="0"/>
              <a:t>3. It is very suitable for averaging ratios, rates and percentages. </a:t>
            </a:r>
          </a:p>
          <a:p>
            <a:pPr algn="just">
              <a:buFont typeface="Wingdings" panose="05000000000000000000" pitchFamily="2" charset="2"/>
              <a:buChar char="ü"/>
            </a:pPr>
            <a:r>
              <a:rPr lang="en-IN" dirty="0"/>
              <a:t>4. It is capable of further mathematical treatment. </a:t>
            </a:r>
          </a:p>
          <a:p>
            <a:pPr algn="just">
              <a:buFont typeface="Wingdings" panose="05000000000000000000" pitchFamily="2" charset="2"/>
              <a:buChar char="ü"/>
            </a:pPr>
            <a:r>
              <a:rPr lang="en-IN" dirty="0"/>
              <a:t>5. Unlike AM, it is not affected much by the presence of extreme values. </a:t>
            </a:r>
          </a:p>
        </p:txBody>
      </p:sp>
    </p:spTree>
    <p:extLst>
      <p:ext uri="{BB962C8B-B14F-4D97-AF65-F5344CB8AC3E}">
        <p14:creationId xmlns:p14="http://schemas.microsoft.com/office/powerpoint/2010/main" val="43523502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Geometric Mean</a:t>
            </a:r>
          </a:p>
        </p:txBody>
      </p:sp>
      <p:sp>
        <p:nvSpPr>
          <p:cNvPr id="3" name="Content Placeholder 2"/>
          <p:cNvSpPr>
            <a:spLocks noGrp="1"/>
          </p:cNvSpPr>
          <p:nvPr>
            <p:ph idx="1"/>
          </p:nvPr>
        </p:nvSpPr>
        <p:spPr/>
        <p:txBody>
          <a:bodyPr>
            <a:normAutofit/>
          </a:bodyPr>
          <a:lstStyle/>
          <a:p>
            <a:pPr marL="0" indent="0">
              <a:buNone/>
            </a:pPr>
            <a:r>
              <a:rPr lang="en-IN" b="1" dirty="0"/>
              <a:t>Demerits:</a:t>
            </a:r>
          </a:p>
          <a:p>
            <a:pPr algn="just">
              <a:buFont typeface="Wingdings" panose="05000000000000000000" pitchFamily="2" charset="2"/>
              <a:buChar char="ü"/>
            </a:pPr>
            <a:r>
              <a:rPr lang="en-IN" dirty="0"/>
              <a:t>It cannot be used when the values are negative or if any of the observations is zero </a:t>
            </a:r>
          </a:p>
          <a:p>
            <a:pPr algn="just">
              <a:buFont typeface="Wingdings" panose="05000000000000000000" pitchFamily="2" charset="2"/>
              <a:buChar char="ü"/>
            </a:pPr>
            <a:r>
              <a:rPr lang="en-IN" dirty="0"/>
              <a:t>It is difficult to calculate particularly when the items are very large or when there is a frequency distribution.</a:t>
            </a:r>
          </a:p>
        </p:txBody>
      </p:sp>
    </p:spTree>
    <p:extLst>
      <p:ext uri="{BB962C8B-B14F-4D97-AF65-F5344CB8AC3E}">
        <p14:creationId xmlns:p14="http://schemas.microsoft.com/office/powerpoint/2010/main" val="3023204315"/>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Weighted GM</a:t>
            </a: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59" y="1340768"/>
            <a:ext cx="5342533" cy="39170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1143000" y="5867400"/>
            <a:ext cx="4495800" cy="461665"/>
          </a:xfrm>
          <a:prstGeom prst="rect">
            <a:avLst/>
          </a:prstGeom>
          <a:noFill/>
        </p:spPr>
        <p:txBody>
          <a:bodyPr wrap="square" rtlCol="0">
            <a:spAutoFit/>
          </a:bodyPr>
          <a:lstStyle/>
          <a:p>
            <a:r>
              <a:rPr lang="en-IN" sz="2400" dirty="0"/>
              <a:t>GM(W) = Antilog(∑</a:t>
            </a:r>
            <a:r>
              <a:rPr lang="en-IN" sz="2400" dirty="0" err="1"/>
              <a:t>WlogX</a:t>
            </a:r>
            <a:r>
              <a:rPr lang="en-IN" sz="2400" dirty="0"/>
              <a:t>/ ∑W)</a:t>
            </a:r>
          </a:p>
        </p:txBody>
      </p:sp>
    </p:spTree>
    <p:extLst>
      <p:ext uri="{BB962C8B-B14F-4D97-AF65-F5344CB8AC3E}">
        <p14:creationId xmlns:p14="http://schemas.microsoft.com/office/powerpoint/2010/main" val="110829258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Harmonic Mean</a:t>
            </a: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1447800"/>
            <a:ext cx="7346082" cy="45954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85576067"/>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Harmonic Mean</a:t>
            </a:r>
          </a:p>
        </p:txBody>
      </p:sp>
      <p:pic>
        <p:nvPicPr>
          <p:cNvPr id="819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67544" y="1844824"/>
            <a:ext cx="5324092" cy="5040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1720" y="2636911"/>
            <a:ext cx="4349080" cy="39206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04941209"/>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Harmonic Mean</a:t>
            </a:r>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8970" y="1772816"/>
            <a:ext cx="6657378" cy="15037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2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576" y="3543300"/>
            <a:ext cx="4812483" cy="2400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22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62600" y="3810000"/>
            <a:ext cx="3186239" cy="1905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25331711"/>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Harmonic Mean</a:t>
            </a:r>
          </a:p>
        </p:txBody>
      </p:sp>
      <p:sp>
        <p:nvSpPr>
          <p:cNvPr id="3" name="Content Placeholder 2"/>
          <p:cNvSpPr>
            <a:spLocks noGrp="1"/>
          </p:cNvSpPr>
          <p:nvPr>
            <p:ph idx="1"/>
          </p:nvPr>
        </p:nvSpPr>
        <p:spPr/>
        <p:txBody>
          <a:bodyPr>
            <a:normAutofit/>
          </a:bodyPr>
          <a:lstStyle/>
          <a:p>
            <a:pPr algn="just">
              <a:buFont typeface="Wingdings" panose="05000000000000000000" pitchFamily="2" charset="2"/>
              <a:buChar char="ü"/>
            </a:pPr>
            <a:r>
              <a:rPr lang="en-IN" sz="2800" dirty="0"/>
              <a:t>A cyclist pedals from his house to his college at a speed of 10 </a:t>
            </a:r>
            <a:r>
              <a:rPr lang="en-IN" sz="2800" dirty="0" err="1"/>
              <a:t>k.m.p.h</a:t>
            </a:r>
            <a:r>
              <a:rPr lang="en-IN" sz="2800" dirty="0"/>
              <a:t>. and back from the college to his house at 15 </a:t>
            </a:r>
            <a:r>
              <a:rPr lang="en-IN" sz="2800" dirty="0" err="1"/>
              <a:t>k.m.p.h</a:t>
            </a:r>
            <a:r>
              <a:rPr lang="en-IN" sz="2800" dirty="0"/>
              <a:t>. Find the average speed.</a:t>
            </a:r>
          </a:p>
          <a:p>
            <a:pPr marL="0" indent="0" algn="just">
              <a:buNone/>
            </a:pPr>
            <a:r>
              <a:rPr lang="en-IN" sz="2800" b="1" dirty="0"/>
              <a:t>Solution: </a:t>
            </a:r>
            <a:r>
              <a:rPr lang="en-IN" sz="2800" dirty="0"/>
              <a:t>Speed = Distance/ Time.</a:t>
            </a:r>
          </a:p>
          <a:p>
            <a:pPr marL="0" indent="0" algn="just">
              <a:buNone/>
            </a:pPr>
            <a:r>
              <a:rPr lang="en-IN" sz="2800" dirty="0"/>
              <a:t>Let x be the distance from house to college.</a:t>
            </a:r>
          </a:p>
          <a:p>
            <a:pPr marL="0" indent="0" algn="just">
              <a:buNone/>
            </a:pPr>
            <a:r>
              <a:rPr lang="en-IN" sz="2800" dirty="0"/>
              <a:t>Average speed = Total distance/Total time.</a:t>
            </a:r>
          </a:p>
          <a:p>
            <a:pPr marL="0" indent="0" algn="just">
              <a:buNone/>
            </a:pPr>
            <a:r>
              <a:rPr lang="en-IN" sz="2800" dirty="0"/>
              <a:t>Average speed = 2x/[x/10 + x/15] = 12 </a:t>
            </a:r>
            <a:r>
              <a:rPr lang="en-IN" sz="2800" dirty="0" err="1"/>
              <a:t>kmph</a:t>
            </a:r>
            <a:r>
              <a:rPr lang="en-IN" sz="2800" dirty="0"/>
              <a:t>.</a:t>
            </a:r>
          </a:p>
          <a:p>
            <a:pPr marL="0" indent="0" algn="just">
              <a:buNone/>
            </a:pPr>
            <a:endParaRPr lang="en-IN" sz="2800" dirty="0"/>
          </a:p>
        </p:txBody>
      </p:sp>
    </p:spTree>
    <p:extLst>
      <p:ext uri="{BB962C8B-B14F-4D97-AF65-F5344CB8AC3E}">
        <p14:creationId xmlns:p14="http://schemas.microsoft.com/office/powerpoint/2010/main" val="2929602112"/>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1143000"/>
          </a:xfrm>
        </p:spPr>
        <p:txBody>
          <a:bodyPr/>
          <a:lstStyle/>
          <a:p>
            <a:r>
              <a:rPr lang="en-IN" dirty="0"/>
              <a:t>Harmonic Mean</a:t>
            </a:r>
          </a:p>
        </p:txBody>
      </p:sp>
      <p:sp>
        <p:nvSpPr>
          <p:cNvPr id="3" name="Content Placeholder 2"/>
          <p:cNvSpPr>
            <a:spLocks noGrp="1"/>
          </p:cNvSpPr>
          <p:nvPr>
            <p:ph idx="1"/>
          </p:nvPr>
        </p:nvSpPr>
        <p:spPr>
          <a:xfrm>
            <a:off x="381000" y="990600"/>
            <a:ext cx="8229600" cy="5410200"/>
          </a:xfrm>
        </p:spPr>
        <p:txBody>
          <a:bodyPr>
            <a:normAutofit/>
          </a:bodyPr>
          <a:lstStyle/>
          <a:p>
            <a:pPr algn="just">
              <a:buFont typeface="Wingdings" panose="05000000000000000000" pitchFamily="2" charset="2"/>
              <a:buChar char="ü"/>
            </a:pPr>
            <a:r>
              <a:rPr lang="en-IN" sz="2000" dirty="0"/>
              <a:t>An investor buys Rs. 1,200 worth of shares in a company each month. During the first 5 months, he bought the shares at a price of </a:t>
            </a:r>
            <a:r>
              <a:rPr lang="en-IN" sz="2000" dirty="0" err="1"/>
              <a:t>Rs</a:t>
            </a:r>
            <a:r>
              <a:rPr lang="en-IN" sz="2000" dirty="0"/>
              <a:t>. 10, </a:t>
            </a:r>
            <a:r>
              <a:rPr lang="en-IN" sz="2000" dirty="0" err="1"/>
              <a:t>Rs</a:t>
            </a:r>
            <a:r>
              <a:rPr lang="en-IN" sz="2000" dirty="0"/>
              <a:t>. 12, Rs.15, </a:t>
            </a:r>
            <a:r>
              <a:rPr lang="en-IN" sz="2000" dirty="0" err="1"/>
              <a:t>Rs</a:t>
            </a:r>
            <a:r>
              <a:rPr lang="en-IN" sz="2000" dirty="0"/>
              <a:t>, 20 and </a:t>
            </a:r>
            <a:r>
              <a:rPr lang="en-IN" sz="2000" dirty="0" err="1"/>
              <a:t>Rs</a:t>
            </a:r>
            <a:r>
              <a:rPr lang="en-IN" sz="2000" dirty="0"/>
              <a:t>. 24 per share. After 5 months what is the average price paid for the shares by him?</a:t>
            </a:r>
          </a:p>
          <a:p>
            <a:pPr algn="just">
              <a:buNone/>
            </a:pPr>
            <a:r>
              <a:rPr lang="en-IN" sz="2000" b="1" dirty="0"/>
              <a:t>Solution: Since the share value is </a:t>
            </a:r>
            <a:r>
              <a:rPr lang="en-IN" sz="2000" b="1" dirty="0" err="1"/>
              <a:t>chngine</a:t>
            </a:r>
            <a:r>
              <a:rPr lang="en-IN" sz="2000" b="1" dirty="0"/>
              <a:t> after a fixed unit of time ( 1 month), The required average price per share is harmonic mean of 10,12,15,20,24.</a:t>
            </a:r>
          </a:p>
          <a:p>
            <a:pPr algn="just">
              <a:buNone/>
            </a:pPr>
            <a:endParaRPr lang="en-IN" sz="2000" b="1" dirty="0"/>
          </a:p>
          <a:p>
            <a:pPr algn="just">
              <a:buNone/>
            </a:pPr>
            <a:r>
              <a:rPr lang="en-IN" sz="2000" b="1" dirty="0"/>
              <a:t>	5/ [ 1/10 + 1/12 + 1/ 15 + 1/20 = 1/24] = 14.63.</a:t>
            </a:r>
          </a:p>
        </p:txBody>
      </p:sp>
    </p:spTree>
    <p:extLst>
      <p:ext uri="{BB962C8B-B14F-4D97-AF65-F5344CB8AC3E}">
        <p14:creationId xmlns:p14="http://schemas.microsoft.com/office/powerpoint/2010/main" val="29296021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2074"/>
          </a:xfrm>
        </p:spPr>
        <p:txBody>
          <a:bodyPr>
            <a:normAutofit fontScale="90000"/>
          </a:bodyPr>
          <a:lstStyle/>
          <a:p>
            <a:br>
              <a:rPr lang="en-IN" dirty="0"/>
            </a:br>
            <a:r>
              <a:rPr lang="en-IN" dirty="0"/>
              <a:t>List of fields of application of statistics</a:t>
            </a:r>
            <a:br>
              <a:rPr lang="en-IN" dirty="0"/>
            </a:br>
            <a:endParaRPr lang="en-IN" dirty="0"/>
          </a:p>
        </p:txBody>
      </p:sp>
      <p:sp>
        <p:nvSpPr>
          <p:cNvPr id="3" name="Content Placeholder 2"/>
          <p:cNvSpPr>
            <a:spLocks noGrp="1"/>
          </p:cNvSpPr>
          <p:nvPr>
            <p:ph idx="1"/>
          </p:nvPr>
        </p:nvSpPr>
        <p:spPr>
          <a:xfrm>
            <a:off x="395536" y="1124744"/>
            <a:ext cx="8229600" cy="5433467"/>
          </a:xfrm>
        </p:spPr>
        <p:txBody>
          <a:bodyPr>
            <a:normAutofit fontScale="47500" lnSpcReduction="20000"/>
          </a:bodyPr>
          <a:lstStyle/>
          <a:p>
            <a:r>
              <a:rPr lang="en-IN" b="1" dirty="0"/>
              <a:t>Operations research</a:t>
            </a:r>
            <a:r>
              <a:rPr lang="en-IN" dirty="0"/>
              <a:t> (or Operational Research) is an interdisciplinary branch of applied mathematics and formal science that uses methods such as mathematical </a:t>
            </a:r>
            <a:r>
              <a:rPr lang="en-IN" dirty="0" err="1"/>
              <a:t>modeling</a:t>
            </a:r>
            <a:r>
              <a:rPr lang="en-IN" dirty="0"/>
              <a:t>, statistics, and algorithms to arrive at optimal or near optimal solutions to complex problems.</a:t>
            </a:r>
          </a:p>
          <a:p>
            <a:r>
              <a:rPr lang="en-IN" b="1" dirty="0"/>
              <a:t>Population ecology</a:t>
            </a:r>
            <a:r>
              <a:rPr lang="en-IN" dirty="0"/>
              <a:t> is a sub-field of ecology that deals with the dynamics of species populations and how these populations interact with the environment.</a:t>
            </a:r>
          </a:p>
          <a:p>
            <a:r>
              <a:rPr lang="en-IN" b="1" dirty="0"/>
              <a:t>Psychometric</a:t>
            </a:r>
            <a:r>
              <a:rPr lang="en-IN" dirty="0"/>
              <a:t> is the theory and technique of educational and psychological measurement of knowledge, abilities, attitudes, and personality traits.</a:t>
            </a:r>
          </a:p>
          <a:p>
            <a:r>
              <a:rPr lang="en-IN" b="1" dirty="0"/>
              <a:t>Quality control</a:t>
            </a:r>
            <a:r>
              <a:rPr lang="en-IN" dirty="0"/>
              <a:t> reviews the factors involved in manufacturing and production; it can make use of statistical sampling of product items to aid decisions in process control or in accepting deliveries.</a:t>
            </a:r>
          </a:p>
          <a:p>
            <a:r>
              <a:rPr lang="en-IN" b="1" dirty="0"/>
              <a:t>Quantitative psychology</a:t>
            </a:r>
            <a:r>
              <a:rPr lang="en-IN" dirty="0"/>
              <a:t> is the science of statistically explaining and changing mental processes and </a:t>
            </a:r>
            <a:r>
              <a:rPr lang="en-IN" dirty="0" err="1"/>
              <a:t>behaviors</a:t>
            </a:r>
            <a:r>
              <a:rPr lang="en-IN" dirty="0"/>
              <a:t> in humans.</a:t>
            </a:r>
          </a:p>
          <a:p>
            <a:r>
              <a:rPr lang="en-IN" b="1" dirty="0"/>
              <a:t>Reliability Engineering</a:t>
            </a:r>
            <a:r>
              <a:rPr lang="en-IN" dirty="0"/>
              <a:t> is the study of the ability of a system or component to perform its required functions under stated conditions for a specified period of time</a:t>
            </a:r>
          </a:p>
          <a:p>
            <a:r>
              <a:rPr lang="en-IN" b="1" dirty="0"/>
              <a:t>Statistical finance</a:t>
            </a:r>
            <a:r>
              <a:rPr lang="en-IN" dirty="0"/>
              <a:t>, an area of </a:t>
            </a:r>
            <a:r>
              <a:rPr lang="en-IN" dirty="0" err="1"/>
              <a:t>econophysics</a:t>
            </a:r>
            <a:r>
              <a:rPr lang="en-IN" dirty="0"/>
              <a:t>, is an empirical attempt to shift finance from its normative roots to a positivist framework using exemplars from statistical physics with an emphasis on emergent or collective properties of financial markets.</a:t>
            </a:r>
          </a:p>
          <a:p>
            <a:r>
              <a:rPr lang="en-IN" b="1" dirty="0"/>
              <a:t>Statistical mechanics</a:t>
            </a:r>
            <a:r>
              <a:rPr lang="en-IN" dirty="0"/>
              <a:t> is the application of probability theory, which includes mathematical tools for dealing with large populations, to the field of mechanics, which is concerned with the motion of particles or objects when subjected to a force.</a:t>
            </a:r>
          </a:p>
          <a:p>
            <a:r>
              <a:rPr lang="en-IN" b="1" dirty="0"/>
              <a:t>Statistical physics</a:t>
            </a:r>
            <a:r>
              <a:rPr lang="en-IN" dirty="0"/>
              <a:t> is one of the fundamental theories of physics, and uses methods of probability theory in solving physical problems.</a:t>
            </a:r>
          </a:p>
          <a:p>
            <a:r>
              <a:rPr lang="en-IN" b="1" dirty="0"/>
              <a:t>Statistical Signal Processing</a:t>
            </a:r>
            <a:endParaRPr lang="en-IN" dirty="0"/>
          </a:p>
          <a:p>
            <a:r>
              <a:rPr lang="en-IN" b="1" dirty="0"/>
              <a:t>Statistical thermodynamics</a:t>
            </a:r>
            <a:r>
              <a:rPr lang="en-IN" dirty="0"/>
              <a:t> is the study of the microscopic </a:t>
            </a:r>
            <a:r>
              <a:rPr lang="en-IN" dirty="0" err="1"/>
              <a:t>behaviors</a:t>
            </a:r>
            <a:r>
              <a:rPr lang="en-IN" dirty="0"/>
              <a:t> of thermodynamic systems using probability theory and provides a molecular level interpretation of thermodynamic quantities such as work, heat, free energy, and entropy.</a:t>
            </a:r>
          </a:p>
          <a:p>
            <a:pPr marL="0" indent="0">
              <a:buNone/>
            </a:pPr>
            <a:endParaRPr lang="en-IN" dirty="0"/>
          </a:p>
        </p:txBody>
      </p:sp>
    </p:spTree>
    <p:extLst>
      <p:ext uri="{BB962C8B-B14F-4D97-AF65-F5344CB8AC3E}">
        <p14:creationId xmlns:p14="http://schemas.microsoft.com/office/powerpoint/2010/main" val="4036762744"/>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457200" y="609600"/>
          <a:ext cx="8229600" cy="2865120"/>
        </p:xfrm>
        <a:graphic>
          <a:graphicData uri="http://schemas.openxmlformats.org/drawingml/2006/table">
            <a:tbl>
              <a:tblPr firstRow="1" bandRow="1">
                <a:tableStyleId>{5C22544A-7EE6-4342-B048-85BDC9FD1C3A}</a:tableStyleId>
              </a:tblPr>
              <a:tblGrid>
                <a:gridCol w="2057400">
                  <a:extLst>
                    <a:ext uri="{9D8B030D-6E8A-4147-A177-3AD203B41FA5}">
                      <a16:colId xmlns:a16="http://schemas.microsoft.com/office/drawing/2014/main" val="20000"/>
                    </a:ext>
                  </a:extLst>
                </a:gridCol>
                <a:gridCol w="2057400">
                  <a:extLst>
                    <a:ext uri="{9D8B030D-6E8A-4147-A177-3AD203B41FA5}">
                      <a16:colId xmlns:a16="http://schemas.microsoft.com/office/drawing/2014/main" val="20001"/>
                    </a:ext>
                  </a:extLst>
                </a:gridCol>
                <a:gridCol w="2057400">
                  <a:extLst>
                    <a:ext uri="{9D8B030D-6E8A-4147-A177-3AD203B41FA5}">
                      <a16:colId xmlns:a16="http://schemas.microsoft.com/office/drawing/2014/main" val="20002"/>
                    </a:ext>
                  </a:extLst>
                </a:gridCol>
                <a:gridCol w="2057400">
                  <a:extLst>
                    <a:ext uri="{9D8B030D-6E8A-4147-A177-3AD203B41FA5}">
                      <a16:colId xmlns:a16="http://schemas.microsoft.com/office/drawing/2014/main" val="20003"/>
                    </a:ext>
                  </a:extLst>
                </a:gridCol>
              </a:tblGrid>
              <a:tr h="370840">
                <a:tc>
                  <a:txBody>
                    <a:bodyPr/>
                    <a:lstStyle/>
                    <a:p>
                      <a:r>
                        <a:rPr lang="en-US" dirty="0"/>
                        <a:t>Month</a:t>
                      </a:r>
                    </a:p>
                  </a:txBody>
                  <a:tcPr/>
                </a:tc>
                <a:tc>
                  <a:txBody>
                    <a:bodyPr/>
                    <a:lstStyle/>
                    <a:p>
                      <a:r>
                        <a:rPr lang="en-US" dirty="0"/>
                        <a:t>Price per share [x] </a:t>
                      </a:r>
                    </a:p>
                  </a:txBody>
                  <a:tcPr/>
                </a:tc>
                <a:tc>
                  <a:txBody>
                    <a:bodyPr/>
                    <a:lstStyle/>
                    <a:p>
                      <a:r>
                        <a:rPr lang="en-US" dirty="0"/>
                        <a:t>Total cost [ </a:t>
                      </a:r>
                      <a:r>
                        <a:rPr lang="en-US" dirty="0" err="1"/>
                        <a:t>fx</a:t>
                      </a:r>
                      <a:r>
                        <a:rPr lang="en-US" dirty="0"/>
                        <a:t>]</a:t>
                      </a:r>
                    </a:p>
                  </a:txBody>
                  <a:tcPr/>
                </a:tc>
                <a:tc>
                  <a:txBody>
                    <a:bodyPr/>
                    <a:lstStyle/>
                    <a:p>
                      <a:r>
                        <a:rPr lang="en-US" dirty="0"/>
                        <a:t>Number of shares </a:t>
                      </a:r>
                      <a:r>
                        <a:rPr lang="en-US" dirty="0" err="1"/>
                        <a:t>boutht</a:t>
                      </a:r>
                      <a:r>
                        <a:rPr lang="en-US" dirty="0"/>
                        <a:t> [ f]</a:t>
                      </a:r>
                    </a:p>
                  </a:txBody>
                  <a:tcPr/>
                </a:tc>
                <a:extLst>
                  <a:ext uri="{0D108BD9-81ED-4DB2-BD59-A6C34878D82A}">
                    <a16:rowId xmlns:a16="http://schemas.microsoft.com/office/drawing/2014/main" val="10000"/>
                  </a:ext>
                </a:extLst>
              </a:tr>
              <a:tr h="370840">
                <a:tc>
                  <a:txBody>
                    <a:bodyPr/>
                    <a:lstStyle/>
                    <a:p>
                      <a:r>
                        <a:rPr lang="en-US" dirty="0"/>
                        <a:t>1</a:t>
                      </a:r>
                    </a:p>
                  </a:txBody>
                  <a:tcPr/>
                </a:tc>
                <a:tc>
                  <a:txBody>
                    <a:bodyPr/>
                    <a:lstStyle/>
                    <a:p>
                      <a:pPr algn="r"/>
                      <a:r>
                        <a:rPr lang="en-US" dirty="0"/>
                        <a:t>10</a:t>
                      </a:r>
                    </a:p>
                  </a:txBody>
                  <a:tcPr/>
                </a:tc>
                <a:tc>
                  <a:txBody>
                    <a:bodyPr/>
                    <a:lstStyle/>
                    <a:p>
                      <a:pPr algn="r"/>
                      <a:r>
                        <a:rPr lang="en-US" dirty="0"/>
                        <a:t>1200</a:t>
                      </a:r>
                    </a:p>
                  </a:txBody>
                  <a:tcPr/>
                </a:tc>
                <a:tc>
                  <a:txBody>
                    <a:bodyPr/>
                    <a:lstStyle/>
                    <a:p>
                      <a:pPr algn="r"/>
                      <a:r>
                        <a:rPr lang="en-US" dirty="0"/>
                        <a:t>120</a:t>
                      </a:r>
                    </a:p>
                  </a:txBody>
                  <a:tcPr/>
                </a:tc>
                <a:extLst>
                  <a:ext uri="{0D108BD9-81ED-4DB2-BD59-A6C34878D82A}">
                    <a16:rowId xmlns:a16="http://schemas.microsoft.com/office/drawing/2014/main" val="10001"/>
                  </a:ext>
                </a:extLst>
              </a:tr>
              <a:tr h="370840">
                <a:tc>
                  <a:txBody>
                    <a:bodyPr/>
                    <a:lstStyle/>
                    <a:p>
                      <a:r>
                        <a:rPr lang="en-US" dirty="0"/>
                        <a:t>2</a:t>
                      </a:r>
                    </a:p>
                  </a:txBody>
                  <a:tcPr/>
                </a:tc>
                <a:tc>
                  <a:txBody>
                    <a:bodyPr/>
                    <a:lstStyle/>
                    <a:p>
                      <a:pPr algn="r"/>
                      <a:r>
                        <a:rPr lang="en-US" dirty="0"/>
                        <a:t>12</a:t>
                      </a:r>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dirty="0"/>
                        <a:t>1200</a:t>
                      </a:r>
                    </a:p>
                  </a:txBody>
                  <a:tcPr/>
                </a:tc>
                <a:tc>
                  <a:txBody>
                    <a:bodyPr/>
                    <a:lstStyle/>
                    <a:p>
                      <a:pPr algn="r"/>
                      <a:r>
                        <a:rPr lang="en-US" dirty="0"/>
                        <a:t>100</a:t>
                      </a:r>
                    </a:p>
                  </a:txBody>
                  <a:tcPr/>
                </a:tc>
                <a:extLst>
                  <a:ext uri="{0D108BD9-81ED-4DB2-BD59-A6C34878D82A}">
                    <a16:rowId xmlns:a16="http://schemas.microsoft.com/office/drawing/2014/main" val="10002"/>
                  </a:ext>
                </a:extLst>
              </a:tr>
              <a:tr h="370840">
                <a:tc>
                  <a:txBody>
                    <a:bodyPr/>
                    <a:lstStyle/>
                    <a:p>
                      <a:r>
                        <a:rPr lang="en-US" dirty="0"/>
                        <a:t>3</a:t>
                      </a:r>
                    </a:p>
                  </a:txBody>
                  <a:tcPr/>
                </a:tc>
                <a:tc>
                  <a:txBody>
                    <a:bodyPr/>
                    <a:lstStyle/>
                    <a:p>
                      <a:pPr algn="r"/>
                      <a:r>
                        <a:rPr lang="en-US" dirty="0"/>
                        <a:t>15</a:t>
                      </a:r>
                    </a:p>
                  </a:txBody>
                  <a:tcPr/>
                </a:tc>
                <a:tc>
                  <a:txBody>
                    <a:bodyPr/>
                    <a:lstStyle/>
                    <a:p>
                      <a:pPr algn="r"/>
                      <a:r>
                        <a:rPr lang="en-US" dirty="0"/>
                        <a:t>1200</a:t>
                      </a:r>
                    </a:p>
                  </a:txBody>
                  <a:tcPr/>
                </a:tc>
                <a:tc>
                  <a:txBody>
                    <a:bodyPr/>
                    <a:lstStyle/>
                    <a:p>
                      <a:pPr algn="r"/>
                      <a:r>
                        <a:rPr lang="en-US" dirty="0"/>
                        <a:t>80</a:t>
                      </a:r>
                    </a:p>
                  </a:txBody>
                  <a:tcPr/>
                </a:tc>
                <a:extLst>
                  <a:ext uri="{0D108BD9-81ED-4DB2-BD59-A6C34878D82A}">
                    <a16:rowId xmlns:a16="http://schemas.microsoft.com/office/drawing/2014/main" val="10003"/>
                  </a:ext>
                </a:extLst>
              </a:tr>
              <a:tr h="370840">
                <a:tc>
                  <a:txBody>
                    <a:bodyPr/>
                    <a:lstStyle/>
                    <a:p>
                      <a:r>
                        <a:rPr lang="en-US" dirty="0"/>
                        <a:t>4</a:t>
                      </a:r>
                    </a:p>
                  </a:txBody>
                  <a:tcPr/>
                </a:tc>
                <a:tc>
                  <a:txBody>
                    <a:bodyPr/>
                    <a:lstStyle/>
                    <a:p>
                      <a:pPr algn="r"/>
                      <a:r>
                        <a:rPr lang="en-US" dirty="0"/>
                        <a:t>20</a:t>
                      </a:r>
                    </a:p>
                  </a:txBody>
                  <a:tcPr/>
                </a:tc>
                <a:tc>
                  <a:txBody>
                    <a:bodyPr/>
                    <a:lstStyle/>
                    <a:p>
                      <a:pPr algn="r"/>
                      <a:r>
                        <a:rPr lang="en-US" dirty="0"/>
                        <a:t>1200</a:t>
                      </a:r>
                    </a:p>
                  </a:txBody>
                  <a:tcPr/>
                </a:tc>
                <a:tc>
                  <a:txBody>
                    <a:bodyPr/>
                    <a:lstStyle/>
                    <a:p>
                      <a:pPr algn="r"/>
                      <a:r>
                        <a:rPr lang="en-US" dirty="0"/>
                        <a:t>60</a:t>
                      </a:r>
                    </a:p>
                  </a:txBody>
                  <a:tcPr/>
                </a:tc>
                <a:extLst>
                  <a:ext uri="{0D108BD9-81ED-4DB2-BD59-A6C34878D82A}">
                    <a16:rowId xmlns:a16="http://schemas.microsoft.com/office/drawing/2014/main" val="10004"/>
                  </a:ext>
                </a:extLst>
              </a:tr>
              <a:tr h="370840">
                <a:tc>
                  <a:txBody>
                    <a:bodyPr/>
                    <a:lstStyle/>
                    <a:p>
                      <a:r>
                        <a:rPr lang="en-US" dirty="0"/>
                        <a:t>5</a:t>
                      </a:r>
                    </a:p>
                  </a:txBody>
                  <a:tcPr/>
                </a:tc>
                <a:tc>
                  <a:txBody>
                    <a:bodyPr/>
                    <a:lstStyle/>
                    <a:p>
                      <a:pPr algn="r"/>
                      <a:r>
                        <a:rPr lang="en-US" dirty="0"/>
                        <a:t>24</a:t>
                      </a:r>
                    </a:p>
                  </a:txBody>
                  <a:tcPr/>
                </a:tc>
                <a:tc>
                  <a:txBody>
                    <a:bodyPr/>
                    <a:lstStyle/>
                    <a:p>
                      <a:pPr algn="r"/>
                      <a:r>
                        <a:rPr lang="en-US" dirty="0"/>
                        <a:t>1200</a:t>
                      </a:r>
                    </a:p>
                  </a:txBody>
                  <a:tcPr/>
                </a:tc>
                <a:tc>
                  <a:txBody>
                    <a:bodyPr/>
                    <a:lstStyle/>
                    <a:p>
                      <a:pPr algn="r"/>
                      <a:r>
                        <a:rPr lang="en-US" dirty="0"/>
                        <a:t>50</a:t>
                      </a:r>
                    </a:p>
                  </a:txBody>
                  <a:tcPr/>
                </a:tc>
                <a:extLst>
                  <a:ext uri="{0D108BD9-81ED-4DB2-BD59-A6C34878D82A}">
                    <a16:rowId xmlns:a16="http://schemas.microsoft.com/office/drawing/2014/main" val="10005"/>
                  </a:ext>
                </a:extLst>
              </a:tr>
              <a:tr h="370840">
                <a:tc>
                  <a:txBody>
                    <a:bodyPr/>
                    <a:lstStyle/>
                    <a:p>
                      <a:endParaRPr lang="en-US" dirty="0"/>
                    </a:p>
                  </a:txBody>
                  <a:tcPr/>
                </a:tc>
                <a:tc>
                  <a:txBody>
                    <a:bodyPr/>
                    <a:lstStyle/>
                    <a:p>
                      <a:endParaRPr lang="en-US" dirty="0"/>
                    </a:p>
                  </a:txBody>
                  <a:tcPr/>
                </a:tc>
                <a:tc>
                  <a:txBody>
                    <a:bodyPr/>
                    <a:lstStyle/>
                    <a:p>
                      <a:pPr algn="r"/>
                      <a:r>
                        <a:rPr lang="el-GR" dirty="0"/>
                        <a:t>Σ </a:t>
                      </a:r>
                      <a:r>
                        <a:rPr lang="en-US" dirty="0" err="1"/>
                        <a:t>fx</a:t>
                      </a:r>
                      <a:r>
                        <a:rPr lang="en-US" dirty="0"/>
                        <a:t> = 6000</a:t>
                      </a:r>
                    </a:p>
                  </a:txBody>
                  <a:tcPr/>
                </a:tc>
                <a:tc>
                  <a:txBody>
                    <a:bodyPr/>
                    <a:lstStyle/>
                    <a:p>
                      <a:pPr algn="r"/>
                      <a:r>
                        <a:rPr lang="el-GR" dirty="0"/>
                        <a:t>Σ </a:t>
                      </a:r>
                      <a:r>
                        <a:rPr lang="en-US" dirty="0"/>
                        <a:t>f=  410</a:t>
                      </a:r>
                    </a:p>
                  </a:txBody>
                  <a:tcPr/>
                </a:tc>
                <a:extLst>
                  <a:ext uri="{0D108BD9-81ED-4DB2-BD59-A6C34878D82A}">
                    <a16:rowId xmlns:a16="http://schemas.microsoft.com/office/drawing/2014/main" val="10006"/>
                  </a:ext>
                </a:extLst>
              </a:tr>
            </a:tbl>
          </a:graphicData>
        </a:graphic>
      </p:graphicFrame>
      <p:sp>
        <p:nvSpPr>
          <p:cNvPr id="5" name="TextBox 4"/>
          <p:cNvSpPr txBox="1"/>
          <p:nvPr/>
        </p:nvSpPr>
        <p:spPr>
          <a:xfrm>
            <a:off x="990600" y="4267200"/>
            <a:ext cx="3276600" cy="1477328"/>
          </a:xfrm>
          <a:prstGeom prst="rect">
            <a:avLst/>
          </a:prstGeom>
          <a:noFill/>
        </p:spPr>
        <p:txBody>
          <a:bodyPr wrap="square" rtlCol="0">
            <a:spAutoFit/>
          </a:bodyPr>
          <a:lstStyle/>
          <a:p>
            <a:r>
              <a:rPr lang="en-US" dirty="0"/>
              <a:t>Average price = </a:t>
            </a:r>
            <a:r>
              <a:rPr lang="el-GR" dirty="0"/>
              <a:t>Σ </a:t>
            </a:r>
            <a:r>
              <a:rPr lang="en-US" dirty="0" err="1"/>
              <a:t>fx</a:t>
            </a:r>
            <a:r>
              <a:rPr lang="en-US" dirty="0"/>
              <a:t> / </a:t>
            </a:r>
            <a:r>
              <a:rPr lang="el-GR" dirty="0"/>
              <a:t>Σ </a:t>
            </a:r>
            <a:r>
              <a:rPr lang="en-US" dirty="0"/>
              <a:t>f</a:t>
            </a:r>
          </a:p>
          <a:p>
            <a:r>
              <a:rPr lang="en-US" dirty="0"/>
              <a:t>	</a:t>
            </a:r>
          </a:p>
          <a:p>
            <a:r>
              <a:rPr lang="en-US" dirty="0"/>
              <a:t>	       = 6000 / 410</a:t>
            </a:r>
          </a:p>
          <a:p>
            <a:endParaRPr lang="en-US" dirty="0"/>
          </a:p>
          <a:p>
            <a:r>
              <a:rPr lang="en-US" dirty="0"/>
              <a:t>	       = 14.63 </a:t>
            </a: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Harmonic Mean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algn="just">
                  <a:buFont typeface="Wingdings" panose="05000000000000000000" pitchFamily="2" charset="2"/>
                  <a:buChar char="ü"/>
                </a:pPr>
                <a:r>
                  <a:rPr lang="en-IN" sz="2400" b="1" dirty="0"/>
                  <a:t>Weighted HM: </a:t>
                </a:r>
                <a:r>
                  <a:rPr lang="en-IN" sz="2400" dirty="0"/>
                  <a:t>Instead of fixed (constant) distance being travelled with varying speeds, let us now suppose that different distances are travelled with corresponding different speeds. What is the average speed.</a:t>
                </a:r>
              </a:p>
              <a:p>
                <a:pPr marL="0" indent="0" algn="just">
                  <a:buNone/>
                </a:pPr>
                <a:r>
                  <a:rPr lang="en-IN" sz="2400" dirty="0"/>
                  <a:t>Speed = </a:t>
                </a:r>
                <a14:m>
                  <m:oMath xmlns:m="http://schemas.openxmlformats.org/officeDocument/2006/math">
                    <m:f>
                      <m:fPr>
                        <m:ctrlPr>
                          <a:rPr lang="en-IN" sz="2400" i="1" smtClean="0">
                            <a:latin typeface="Cambria Math" panose="02040503050406030204" pitchFamily="18" charset="0"/>
                          </a:rPr>
                        </m:ctrlPr>
                      </m:fPr>
                      <m:num>
                        <m:r>
                          <a:rPr lang="en-IN" sz="2400" b="0" i="1" smtClean="0">
                            <a:latin typeface="Cambria Math"/>
                          </a:rPr>
                          <m:t>𝐷𝑖𝑠𝑡𝑎𝑛𝑐𝑒</m:t>
                        </m:r>
                        <m:r>
                          <a:rPr lang="en-IN" sz="2400" b="0" i="1" smtClean="0">
                            <a:latin typeface="Cambria Math"/>
                          </a:rPr>
                          <m:t>(</m:t>
                        </m:r>
                        <m:r>
                          <a:rPr lang="en-IN" sz="2400" b="0" i="1" smtClean="0">
                            <a:latin typeface="Cambria Math"/>
                          </a:rPr>
                          <m:t>𝑆</m:t>
                        </m:r>
                        <m:r>
                          <a:rPr lang="en-IN" sz="2400" b="0" i="1" smtClean="0">
                            <a:latin typeface="Cambria Math"/>
                          </a:rPr>
                          <m:t>)</m:t>
                        </m:r>
                      </m:num>
                      <m:den>
                        <m:r>
                          <a:rPr lang="en-IN" sz="2400" b="0" i="1" smtClean="0">
                            <a:latin typeface="Cambria Math"/>
                          </a:rPr>
                          <m:t>𝑇𝑖𝑚𝑒</m:t>
                        </m:r>
                        <m:r>
                          <a:rPr lang="en-IN" sz="2400" b="0" i="1" smtClean="0">
                            <a:latin typeface="Cambria Math"/>
                          </a:rPr>
                          <m:t>(</m:t>
                        </m:r>
                        <m:r>
                          <a:rPr lang="en-IN" sz="2400" b="0" i="1" smtClean="0">
                            <a:latin typeface="Cambria Math"/>
                          </a:rPr>
                          <m:t>𝑡</m:t>
                        </m:r>
                        <m:r>
                          <a:rPr lang="en-IN" sz="2400" b="0" i="1" smtClean="0">
                            <a:latin typeface="Cambria Math"/>
                          </a:rPr>
                          <m:t>)</m:t>
                        </m:r>
                      </m:den>
                    </m:f>
                  </m:oMath>
                </a14:m>
                <a:endParaRPr lang="en-IN" sz="2400" dirty="0"/>
              </a:p>
              <a:p>
                <a:pPr marL="0" indent="0">
                  <a:buNone/>
                </a:pPr>
                <a:r>
                  <a:rPr lang="en-IN" sz="2400" dirty="0"/>
                  <a:t>	t1 = </a:t>
                </a:r>
                <a14:m>
                  <m:oMath xmlns:m="http://schemas.openxmlformats.org/officeDocument/2006/math">
                    <m:f>
                      <m:fPr>
                        <m:ctrlPr>
                          <a:rPr lang="en-IN" sz="2400" i="1" smtClean="0">
                            <a:latin typeface="Cambria Math" panose="02040503050406030204" pitchFamily="18" charset="0"/>
                          </a:rPr>
                        </m:ctrlPr>
                      </m:fPr>
                      <m:num>
                        <m:r>
                          <a:rPr lang="en-IN" sz="2400" b="0" i="1" smtClean="0">
                            <a:latin typeface="Cambria Math"/>
                          </a:rPr>
                          <m:t>𝑠</m:t>
                        </m:r>
                        <m:r>
                          <a:rPr lang="en-IN" sz="2400" b="0" i="1" smtClean="0">
                            <a:latin typeface="Cambria Math"/>
                          </a:rPr>
                          <m:t>1</m:t>
                        </m:r>
                      </m:num>
                      <m:den>
                        <m:r>
                          <a:rPr lang="en-IN" sz="2400" b="0" i="1" smtClean="0">
                            <a:latin typeface="Cambria Math"/>
                          </a:rPr>
                          <m:t>𝑣</m:t>
                        </m:r>
                        <m:r>
                          <a:rPr lang="en-IN" sz="2400" b="0" i="1" smtClean="0">
                            <a:latin typeface="Cambria Math"/>
                          </a:rPr>
                          <m:t>1 </m:t>
                        </m:r>
                      </m:den>
                    </m:f>
                  </m:oMath>
                </a14:m>
                <a:r>
                  <a:rPr lang="en-IN" sz="2400" dirty="0"/>
                  <a:t>    t2 = </a:t>
                </a:r>
                <a14:m>
                  <m:oMath xmlns:m="http://schemas.openxmlformats.org/officeDocument/2006/math">
                    <m:f>
                      <m:fPr>
                        <m:ctrlPr>
                          <a:rPr lang="en-IN" sz="2400" i="1">
                            <a:latin typeface="Cambria Math" panose="02040503050406030204" pitchFamily="18" charset="0"/>
                          </a:rPr>
                        </m:ctrlPr>
                      </m:fPr>
                      <m:num>
                        <m:r>
                          <a:rPr lang="en-IN" sz="2400" i="1">
                            <a:latin typeface="Cambria Math"/>
                          </a:rPr>
                          <m:t>𝑠</m:t>
                        </m:r>
                        <m:r>
                          <a:rPr lang="en-IN" sz="2400" b="0" i="1" smtClean="0">
                            <a:latin typeface="Cambria Math"/>
                          </a:rPr>
                          <m:t>2</m:t>
                        </m:r>
                      </m:num>
                      <m:den>
                        <m:r>
                          <a:rPr lang="en-IN" sz="2400" i="1">
                            <a:latin typeface="Cambria Math"/>
                          </a:rPr>
                          <m:t>𝑣</m:t>
                        </m:r>
                        <m:r>
                          <a:rPr lang="en-IN" sz="2400" b="0" i="1" smtClean="0">
                            <a:latin typeface="Cambria Math"/>
                          </a:rPr>
                          <m:t>2</m:t>
                        </m:r>
                      </m:den>
                    </m:f>
                  </m:oMath>
                </a14:m>
                <a:r>
                  <a:rPr lang="en-IN" sz="2400" dirty="0"/>
                  <a:t>   …….. </a:t>
                </a:r>
                <a:r>
                  <a:rPr lang="en-IN" sz="2400" dirty="0" err="1"/>
                  <a:t>tn</a:t>
                </a:r>
                <a:r>
                  <a:rPr lang="en-IN" sz="2400" dirty="0"/>
                  <a:t>= </a:t>
                </a:r>
                <a14:m>
                  <m:oMath xmlns:m="http://schemas.openxmlformats.org/officeDocument/2006/math">
                    <m:f>
                      <m:fPr>
                        <m:ctrlPr>
                          <a:rPr lang="en-IN" sz="2400" i="1">
                            <a:latin typeface="Cambria Math" panose="02040503050406030204" pitchFamily="18" charset="0"/>
                          </a:rPr>
                        </m:ctrlPr>
                      </m:fPr>
                      <m:num>
                        <m:r>
                          <a:rPr lang="en-IN" sz="2400" i="1">
                            <a:latin typeface="Cambria Math"/>
                          </a:rPr>
                          <m:t>𝑠</m:t>
                        </m:r>
                        <m:r>
                          <a:rPr lang="en-IN" sz="2400" b="0" i="1" smtClean="0">
                            <a:latin typeface="Cambria Math"/>
                          </a:rPr>
                          <m:t>𝑛</m:t>
                        </m:r>
                      </m:num>
                      <m:den>
                        <m:r>
                          <a:rPr lang="en-IN" sz="2400" i="1">
                            <a:latin typeface="Cambria Math"/>
                          </a:rPr>
                          <m:t>𝑣</m:t>
                        </m:r>
                        <m:r>
                          <a:rPr lang="en-IN" sz="2400" b="0" i="1" smtClean="0">
                            <a:latin typeface="Cambria Math"/>
                          </a:rPr>
                          <m:t>𝑛</m:t>
                        </m:r>
                      </m:den>
                    </m:f>
                  </m:oMath>
                </a14:m>
                <a:endParaRPr lang="en-IN" sz="24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963" t="-1078" r="-1111"/>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971600" y="4835849"/>
                <a:ext cx="4176464" cy="911916"/>
              </a:xfrm>
              <a:prstGeom prst="rect">
                <a:avLst/>
              </a:prstGeom>
              <a:noFill/>
            </p:spPr>
            <p:txBody>
              <a:bodyPr wrap="square" rtlCol="0">
                <a:spAutoFit/>
              </a:bodyPr>
              <a:lstStyle/>
              <a:p>
                <a:r>
                  <a:rPr lang="en-IN" sz="2800" dirty="0"/>
                  <a:t>    Average speed = </a:t>
                </a:r>
                <a14:m>
                  <m:oMath xmlns:m="http://schemas.openxmlformats.org/officeDocument/2006/math">
                    <m:f>
                      <m:fPr>
                        <m:ctrlPr>
                          <a:rPr lang="en-IN" sz="2800" i="1" smtClean="0">
                            <a:latin typeface="Cambria Math" panose="02040503050406030204" pitchFamily="18" charset="0"/>
                          </a:rPr>
                        </m:ctrlPr>
                      </m:fPr>
                      <m:num>
                        <m:r>
                          <m:rPr>
                            <m:nor/>
                          </m:rPr>
                          <a:rPr lang="el-GR" sz="2800"/>
                          <m:t> </m:t>
                        </m:r>
                        <m:r>
                          <m:rPr>
                            <m:nor/>
                          </m:rPr>
                          <a:rPr lang="el-GR" sz="2800"/>
                          <m:t>Σ</m:t>
                        </m:r>
                        <m:r>
                          <a:rPr lang="en-IN" sz="2800" b="0" i="1" smtClean="0">
                            <a:latin typeface="Cambria Math"/>
                          </a:rPr>
                          <m:t>𝑠</m:t>
                        </m:r>
                      </m:num>
                      <m:den>
                        <m:r>
                          <m:rPr>
                            <m:nor/>
                          </m:rPr>
                          <a:rPr lang="el-GR" sz="2800"/>
                          <m:t> </m:t>
                        </m:r>
                        <m:r>
                          <m:rPr>
                            <m:nor/>
                          </m:rPr>
                          <a:rPr lang="el-GR" sz="2800"/>
                          <m:t>Σ</m:t>
                        </m:r>
                        <m:r>
                          <a:rPr lang="en-IN" sz="2800" b="0" i="1" smtClean="0">
                            <a:latin typeface="Cambria Math"/>
                          </a:rPr>
                          <m:t>(</m:t>
                        </m:r>
                        <m:f>
                          <m:fPr>
                            <m:ctrlPr>
                              <a:rPr lang="en-IN" sz="2800" b="0" i="1" smtClean="0">
                                <a:latin typeface="Cambria Math" panose="02040503050406030204" pitchFamily="18" charset="0"/>
                              </a:rPr>
                            </m:ctrlPr>
                          </m:fPr>
                          <m:num>
                            <m:r>
                              <a:rPr lang="en-IN" sz="2800" b="0" i="1" smtClean="0">
                                <a:latin typeface="Cambria Math"/>
                              </a:rPr>
                              <m:t>𝑠</m:t>
                            </m:r>
                          </m:num>
                          <m:den>
                            <m:r>
                              <a:rPr lang="en-IN" sz="2800" b="0" i="1" smtClean="0">
                                <a:latin typeface="Cambria Math"/>
                              </a:rPr>
                              <m:t>𝑣</m:t>
                            </m:r>
                          </m:den>
                        </m:f>
                        <m:r>
                          <a:rPr lang="en-IN" sz="2800" b="0" i="1" smtClean="0">
                            <a:latin typeface="Cambria Math"/>
                          </a:rPr>
                          <m:t>)</m:t>
                        </m:r>
                      </m:den>
                    </m:f>
                  </m:oMath>
                </a14:m>
                <a:endParaRPr lang="en-IN" sz="2800" dirty="0"/>
              </a:p>
            </p:txBody>
          </p:sp>
        </mc:Choice>
        <mc:Fallback xmlns="">
          <p:sp>
            <p:nvSpPr>
              <p:cNvPr id="5" name="TextBox 4"/>
              <p:cNvSpPr txBox="1">
                <a:spLocks noRot="1" noChangeAspect="1" noMove="1" noResize="1" noEditPoints="1" noAdjustHandles="1" noChangeArrowheads="1" noChangeShapeType="1" noTextEdit="1"/>
              </p:cNvSpPr>
              <p:nvPr/>
            </p:nvSpPr>
            <p:spPr>
              <a:xfrm>
                <a:off x="971600" y="4835849"/>
                <a:ext cx="4176464" cy="911916"/>
              </a:xfrm>
              <a:prstGeom prst="rect">
                <a:avLst/>
              </a:prstGeom>
              <a:blipFill rotWithShape="1">
                <a:blip r:embed="rId3"/>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351360222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Harmonic Mean</a:t>
            </a:r>
          </a:p>
        </p:txBody>
      </p:sp>
      <p:sp>
        <p:nvSpPr>
          <p:cNvPr id="3" name="Content Placeholder 2"/>
          <p:cNvSpPr>
            <a:spLocks noGrp="1"/>
          </p:cNvSpPr>
          <p:nvPr>
            <p:ph idx="1"/>
          </p:nvPr>
        </p:nvSpPr>
        <p:spPr/>
        <p:txBody>
          <a:bodyPr>
            <a:normAutofit/>
          </a:bodyPr>
          <a:lstStyle/>
          <a:p>
            <a:pPr algn="just"/>
            <a:r>
              <a:rPr lang="en-IN" sz="2000" dirty="0"/>
              <a:t>If you make a trip which entails travelling 900 </a:t>
            </a:r>
            <a:r>
              <a:rPr lang="en-IN" sz="2000" dirty="0" err="1"/>
              <a:t>kms</a:t>
            </a:r>
            <a:r>
              <a:rPr lang="en-IN" sz="2000" dirty="0"/>
              <a:t> by train at an average speed of 60 </a:t>
            </a:r>
            <a:r>
              <a:rPr lang="en-IN" sz="2000" dirty="0" err="1"/>
              <a:t>kmph</a:t>
            </a:r>
            <a:r>
              <a:rPr lang="en-IN" sz="2000" dirty="0"/>
              <a:t>; 3000 </a:t>
            </a:r>
            <a:r>
              <a:rPr lang="en-IN" sz="2000" dirty="0" err="1"/>
              <a:t>kms</a:t>
            </a:r>
            <a:r>
              <a:rPr lang="en-IN" sz="2000" dirty="0"/>
              <a:t> by </a:t>
            </a:r>
            <a:r>
              <a:rPr lang="en-IN" sz="2000" dirty="0" err="1"/>
              <a:t>boad</a:t>
            </a:r>
            <a:r>
              <a:rPr lang="en-IN" sz="2000" dirty="0"/>
              <a:t> at an average speed of 25 </a:t>
            </a:r>
            <a:r>
              <a:rPr lang="en-IN" sz="2000" dirty="0" err="1"/>
              <a:t>kmph</a:t>
            </a:r>
            <a:r>
              <a:rPr lang="en-IN" sz="2000" dirty="0"/>
              <a:t>; 400 </a:t>
            </a:r>
            <a:r>
              <a:rPr lang="en-IN" sz="2000" dirty="0" err="1"/>
              <a:t>kms</a:t>
            </a:r>
            <a:r>
              <a:rPr lang="en-IN" sz="2000" dirty="0"/>
              <a:t> by plane at 350 </a:t>
            </a:r>
            <a:r>
              <a:rPr lang="en-IN" sz="2000" dirty="0" err="1"/>
              <a:t>kmph</a:t>
            </a:r>
            <a:r>
              <a:rPr lang="en-IN" sz="2000" dirty="0"/>
              <a:t>, and finally 15 </a:t>
            </a:r>
            <a:r>
              <a:rPr lang="en-IN" sz="2000" dirty="0" err="1"/>
              <a:t>ksm</a:t>
            </a:r>
            <a:r>
              <a:rPr lang="en-IN" sz="2000" dirty="0"/>
              <a:t> by taxi at 25 </a:t>
            </a:r>
            <a:r>
              <a:rPr lang="en-IN" sz="2000" dirty="0" err="1"/>
              <a:t>kmph</a:t>
            </a:r>
            <a:r>
              <a:rPr lang="en-IN" sz="2000" dirty="0"/>
              <a:t>. What is your average speed for the entire distance.</a:t>
            </a:r>
          </a:p>
        </p:txBody>
      </p:sp>
      <p:graphicFrame>
        <p:nvGraphicFramePr>
          <p:cNvPr id="4" name="Table 3"/>
          <p:cNvGraphicFramePr>
            <a:graphicFrameLocks noGrp="1"/>
          </p:cNvGraphicFramePr>
          <p:nvPr>
            <p:extLst>
              <p:ext uri="{D42A27DB-BD31-4B8C-83A1-F6EECF244321}">
                <p14:modId xmlns:p14="http://schemas.microsoft.com/office/powerpoint/2010/main" val="1390613277"/>
              </p:ext>
            </p:extLst>
          </p:nvPr>
        </p:nvGraphicFramePr>
        <p:xfrm>
          <a:off x="755576" y="3501008"/>
          <a:ext cx="3816423" cy="2194560"/>
        </p:xfrm>
        <a:graphic>
          <a:graphicData uri="http://schemas.openxmlformats.org/drawingml/2006/table">
            <a:tbl>
              <a:tblPr firstRow="1" bandRow="1">
                <a:tableStyleId>{5C22544A-7EE6-4342-B048-85BDC9FD1C3A}</a:tableStyleId>
              </a:tblPr>
              <a:tblGrid>
                <a:gridCol w="1272141">
                  <a:extLst>
                    <a:ext uri="{9D8B030D-6E8A-4147-A177-3AD203B41FA5}">
                      <a16:colId xmlns:a16="http://schemas.microsoft.com/office/drawing/2014/main" val="20000"/>
                    </a:ext>
                  </a:extLst>
                </a:gridCol>
                <a:gridCol w="1464163">
                  <a:extLst>
                    <a:ext uri="{9D8B030D-6E8A-4147-A177-3AD203B41FA5}">
                      <a16:colId xmlns:a16="http://schemas.microsoft.com/office/drawing/2014/main" val="20001"/>
                    </a:ext>
                  </a:extLst>
                </a:gridCol>
                <a:gridCol w="1080119">
                  <a:extLst>
                    <a:ext uri="{9D8B030D-6E8A-4147-A177-3AD203B41FA5}">
                      <a16:colId xmlns:a16="http://schemas.microsoft.com/office/drawing/2014/main" val="20002"/>
                    </a:ext>
                  </a:extLst>
                </a:gridCol>
              </a:tblGrid>
              <a:tr h="228025">
                <a:tc>
                  <a:txBody>
                    <a:bodyPr/>
                    <a:lstStyle/>
                    <a:p>
                      <a:r>
                        <a:rPr lang="en-IN" dirty="0"/>
                        <a:t>X (speed)</a:t>
                      </a:r>
                    </a:p>
                  </a:txBody>
                  <a:tcPr/>
                </a:tc>
                <a:tc>
                  <a:txBody>
                    <a:bodyPr/>
                    <a:lstStyle/>
                    <a:p>
                      <a:r>
                        <a:rPr lang="en-IN" dirty="0"/>
                        <a:t>W(Distance)</a:t>
                      </a:r>
                    </a:p>
                  </a:txBody>
                  <a:tcPr/>
                </a:tc>
                <a:tc>
                  <a:txBody>
                    <a:bodyPr/>
                    <a:lstStyle/>
                    <a:p>
                      <a:r>
                        <a:rPr lang="en-IN" dirty="0"/>
                        <a:t>W/X</a:t>
                      </a:r>
                    </a:p>
                  </a:txBody>
                  <a:tcPr/>
                </a:tc>
                <a:extLst>
                  <a:ext uri="{0D108BD9-81ED-4DB2-BD59-A6C34878D82A}">
                    <a16:rowId xmlns:a16="http://schemas.microsoft.com/office/drawing/2014/main" val="10000"/>
                  </a:ext>
                </a:extLst>
              </a:tr>
              <a:tr h="228025">
                <a:tc>
                  <a:txBody>
                    <a:bodyPr/>
                    <a:lstStyle/>
                    <a:p>
                      <a:r>
                        <a:rPr lang="en-IN" dirty="0"/>
                        <a:t>60</a:t>
                      </a:r>
                    </a:p>
                  </a:txBody>
                  <a:tcPr/>
                </a:tc>
                <a:tc>
                  <a:txBody>
                    <a:bodyPr/>
                    <a:lstStyle/>
                    <a:p>
                      <a:r>
                        <a:rPr lang="en-IN" dirty="0"/>
                        <a:t>900</a:t>
                      </a:r>
                    </a:p>
                  </a:txBody>
                  <a:tcPr/>
                </a:tc>
                <a:tc>
                  <a:txBody>
                    <a:bodyPr/>
                    <a:lstStyle/>
                    <a:p>
                      <a:r>
                        <a:rPr lang="en-IN" dirty="0"/>
                        <a:t>15</a:t>
                      </a:r>
                    </a:p>
                  </a:txBody>
                  <a:tcPr/>
                </a:tc>
                <a:extLst>
                  <a:ext uri="{0D108BD9-81ED-4DB2-BD59-A6C34878D82A}">
                    <a16:rowId xmlns:a16="http://schemas.microsoft.com/office/drawing/2014/main" val="10001"/>
                  </a:ext>
                </a:extLst>
              </a:tr>
              <a:tr h="228025">
                <a:tc>
                  <a:txBody>
                    <a:bodyPr/>
                    <a:lstStyle/>
                    <a:p>
                      <a:r>
                        <a:rPr lang="en-IN" dirty="0"/>
                        <a:t>25</a:t>
                      </a:r>
                    </a:p>
                  </a:txBody>
                  <a:tcPr/>
                </a:tc>
                <a:tc>
                  <a:txBody>
                    <a:bodyPr/>
                    <a:lstStyle/>
                    <a:p>
                      <a:r>
                        <a:rPr lang="en-IN" dirty="0"/>
                        <a:t>3000</a:t>
                      </a:r>
                    </a:p>
                  </a:txBody>
                  <a:tcPr/>
                </a:tc>
                <a:tc>
                  <a:txBody>
                    <a:bodyPr/>
                    <a:lstStyle/>
                    <a:p>
                      <a:r>
                        <a:rPr lang="en-IN" dirty="0"/>
                        <a:t>120</a:t>
                      </a:r>
                    </a:p>
                  </a:txBody>
                  <a:tcPr/>
                </a:tc>
                <a:extLst>
                  <a:ext uri="{0D108BD9-81ED-4DB2-BD59-A6C34878D82A}">
                    <a16:rowId xmlns:a16="http://schemas.microsoft.com/office/drawing/2014/main" val="10002"/>
                  </a:ext>
                </a:extLst>
              </a:tr>
              <a:tr h="228025">
                <a:tc>
                  <a:txBody>
                    <a:bodyPr/>
                    <a:lstStyle/>
                    <a:p>
                      <a:r>
                        <a:rPr lang="en-IN" dirty="0"/>
                        <a:t>350</a:t>
                      </a:r>
                    </a:p>
                  </a:txBody>
                  <a:tcPr/>
                </a:tc>
                <a:tc>
                  <a:txBody>
                    <a:bodyPr/>
                    <a:lstStyle/>
                    <a:p>
                      <a:r>
                        <a:rPr lang="en-IN" dirty="0"/>
                        <a:t>400</a:t>
                      </a:r>
                    </a:p>
                  </a:txBody>
                  <a:tcPr/>
                </a:tc>
                <a:tc>
                  <a:txBody>
                    <a:bodyPr/>
                    <a:lstStyle/>
                    <a:p>
                      <a:r>
                        <a:rPr lang="en-IN" dirty="0"/>
                        <a:t>1.43</a:t>
                      </a:r>
                    </a:p>
                  </a:txBody>
                  <a:tcPr/>
                </a:tc>
                <a:extLst>
                  <a:ext uri="{0D108BD9-81ED-4DB2-BD59-A6C34878D82A}">
                    <a16:rowId xmlns:a16="http://schemas.microsoft.com/office/drawing/2014/main" val="10003"/>
                  </a:ext>
                </a:extLst>
              </a:tr>
              <a:tr h="228025">
                <a:tc>
                  <a:txBody>
                    <a:bodyPr/>
                    <a:lstStyle/>
                    <a:p>
                      <a:r>
                        <a:rPr lang="en-IN" dirty="0"/>
                        <a:t>25</a:t>
                      </a:r>
                    </a:p>
                  </a:txBody>
                  <a:tcPr/>
                </a:tc>
                <a:tc>
                  <a:txBody>
                    <a:bodyPr/>
                    <a:lstStyle/>
                    <a:p>
                      <a:r>
                        <a:rPr lang="en-IN" dirty="0"/>
                        <a:t>15</a:t>
                      </a:r>
                    </a:p>
                  </a:txBody>
                  <a:tcPr/>
                </a:tc>
                <a:tc>
                  <a:txBody>
                    <a:bodyPr/>
                    <a:lstStyle/>
                    <a:p>
                      <a:r>
                        <a:rPr lang="en-IN" dirty="0"/>
                        <a:t>0.60</a:t>
                      </a:r>
                    </a:p>
                  </a:txBody>
                  <a:tcPr/>
                </a:tc>
                <a:extLst>
                  <a:ext uri="{0D108BD9-81ED-4DB2-BD59-A6C34878D82A}">
                    <a16:rowId xmlns:a16="http://schemas.microsoft.com/office/drawing/2014/main" val="10004"/>
                  </a:ext>
                </a:extLst>
              </a:tr>
              <a:tr h="228025">
                <a:tc>
                  <a:txBody>
                    <a:bodyPr/>
                    <a:lstStyle/>
                    <a:p>
                      <a:r>
                        <a:rPr lang="en-IN" dirty="0"/>
                        <a:t>Total</a:t>
                      </a:r>
                    </a:p>
                  </a:txBody>
                  <a:tcPr/>
                </a:tc>
                <a:tc>
                  <a:txBody>
                    <a:bodyPr/>
                    <a:lstStyle/>
                    <a:p>
                      <a:r>
                        <a:rPr lang="en-IN" dirty="0"/>
                        <a:t>4315</a:t>
                      </a:r>
                    </a:p>
                  </a:txBody>
                  <a:tcPr/>
                </a:tc>
                <a:tc>
                  <a:txBody>
                    <a:bodyPr/>
                    <a:lstStyle/>
                    <a:p>
                      <a:r>
                        <a:rPr lang="en-IN" dirty="0"/>
                        <a:t>137.03</a:t>
                      </a:r>
                    </a:p>
                  </a:txBody>
                  <a:tcPr/>
                </a:tc>
                <a:extLst>
                  <a:ext uri="{0D108BD9-81ED-4DB2-BD59-A6C34878D82A}">
                    <a16:rowId xmlns:a16="http://schemas.microsoft.com/office/drawing/2014/main" val="10005"/>
                  </a:ext>
                </a:extLst>
              </a:tr>
            </a:tbl>
          </a:graphicData>
        </a:graphic>
      </p:graphicFrame>
      <mc:AlternateContent xmlns:mc="http://schemas.openxmlformats.org/markup-compatibility/2006" xmlns:a14="http://schemas.microsoft.com/office/drawing/2010/main">
        <mc:Choice Requires="a14">
          <p:sp>
            <p:nvSpPr>
              <p:cNvPr id="5" name="TextBox 4"/>
              <p:cNvSpPr txBox="1"/>
              <p:nvPr/>
            </p:nvSpPr>
            <p:spPr>
              <a:xfrm>
                <a:off x="4932040" y="3501008"/>
                <a:ext cx="3168352" cy="650947"/>
              </a:xfrm>
              <a:prstGeom prst="rect">
                <a:avLst/>
              </a:prstGeom>
              <a:noFill/>
            </p:spPr>
            <p:txBody>
              <a:bodyPr wrap="square" rtlCol="0">
                <a:spAutoFit/>
              </a:bodyPr>
              <a:lstStyle/>
              <a:p>
                <a:r>
                  <a:rPr lang="en-IN" dirty="0"/>
                  <a:t>Average speed = </a:t>
                </a:r>
                <a14:m>
                  <m:oMath xmlns:m="http://schemas.openxmlformats.org/officeDocument/2006/math">
                    <m:f>
                      <m:fPr>
                        <m:ctrlPr>
                          <a:rPr lang="en-IN" i="1" smtClean="0">
                            <a:latin typeface="Cambria Math" panose="02040503050406030204" pitchFamily="18" charset="0"/>
                          </a:rPr>
                        </m:ctrlPr>
                      </m:fPr>
                      <m:num>
                        <m:r>
                          <m:rPr>
                            <m:nor/>
                          </m:rPr>
                          <a:rPr lang="el-GR"/>
                          <m:t> </m:t>
                        </m:r>
                        <m:r>
                          <m:rPr>
                            <m:nor/>
                          </m:rPr>
                          <a:rPr lang="el-GR"/>
                          <m:t>Σ</m:t>
                        </m:r>
                        <m:r>
                          <a:rPr lang="en-IN" b="0" i="1" smtClean="0">
                            <a:latin typeface="Cambria Math"/>
                          </a:rPr>
                          <m:t>𝑊</m:t>
                        </m:r>
                      </m:num>
                      <m:den>
                        <m:r>
                          <m:rPr>
                            <m:nor/>
                          </m:rPr>
                          <a:rPr lang="el-GR"/>
                          <m:t> </m:t>
                        </m:r>
                        <m:r>
                          <m:rPr>
                            <m:nor/>
                          </m:rPr>
                          <a:rPr lang="el-GR"/>
                          <m:t>Σ</m:t>
                        </m:r>
                        <m:r>
                          <a:rPr lang="en-IN" b="0" i="1" smtClean="0">
                            <a:latin typeface="Cambria Math"/>
                          </a:rPr>
                          <m:t>(</m:t>
                        </m:r>
                        <m:f>
                          <m:fPr>
                            <m:ctrlPr>
                              <a:rPr lang="en-IN" b="0" i="1" smtClean="0">
                                <a:latin typeface="Cambria Math" panose="02040503050406030204" pitchFamily="18" charset="0"/>
                              </a:rPr>
                            </m:ctrlPr>
                          </m:fPr>
                          <m:num>
                            <m:r>
                              <a:rPr lang="en-IN" b="0" i="1" smtClean="0">
                                <a:latin typeface="Cambria Math"/>
                              </a:rPr>
                              <m:t>𝑊</m:t>
                            </m:r>
                          </m:num>
                          <m:den>
                            <m:r>
                              <a:rPr lang="en-IN" b="0" i="1" smtClean="0">
                                <a:latin typeface="Cambria Math"/>
                              </a:rPr>
                              <m:t>𝑋</m:t>
                            </m:r>
                          </m:den>
                        </m:f>
                        <m:r>
                          <a:rPr lang="en-IN" b="0" i="1" smtClean="0">
                            <a:latin typeface="Cambria Math"/>
                          </a:rPr>
                          <m:t>)</m:t>
                        </m:r>
                      </m:den>
                    </m:f>
                  </m:oMath>
                </a14:m>
                <a:endParaRPr lang="en-IN" dirty="0"/>
              </a:p>
            </p:txBody>
          </p:sp>
        </mc:Choice>
        <mc:Fallback xmlns="">
          <p:sp>
            <p:nvSpPr>
              <p:cNvPr id="5" name="TextBox 4"/>
              <p:cNvSpPr txBox="1">
                <a:spLocks noRot="1" noChangeAspect="1" noMove="1" noResize="1" noEditPoints="1" noAdjustHandles="1" noChangeArrowheads="1" noChangeShapeType="1" noTextEdit="1"/>
              </p:cNvSpPr>
              <p:nvPr/>
            </p:nvSpPr>
            <p:spPr>
              <a:xfrm>
                <a:off x="4932040" y="3501008"/>
                <a:ext cx="3168352" cy="650947"/>
              </a:xfrm>
              <a:prstGeom prst="rect">
                <a:avLst/>
              </a:prstGeom>
              <a:blipFill rotWithShape="1">
                <a:blip r:embed="rId2"/>
                <a:stretch>
                  <a:fillRect l="-1538"/>
                </a:stretch>
              </a:blipFill>
            </p:spPr>
            <p:txBody>
              <a:bodyPr/>
              <a:lstStyle/>
              <a:p>
                <a:r>
                  <a:rPr lang="en-IN">
                    <a:noFill/>
                  </a:rPr>
                  <a:t> </a:t>
                </a:r>
              </a:p>
            </p:txBody>
          </p:sp>
        </mc:Fallback>
      </mc:AlternateContent>
      <p:sp>
        <p:nvSpPr>
          <p:cNvPr id="6" name="TextBox 5"/>
          <p:cNvSpPr txBox="1"/>
          <p:nvPr/>
        </p:nvSpPr>
        <p:spPr>
          <a:xfrm>
            <a:off x="5181600" y="4495800"/>
            <a:ext cx="2743200" cy="923330"/>
          </a:xfrm>
          <a:prstGeom prst="rect">
            <a:avLst/>
          </a:prstGeom>
          <a:noFill/>
        </p:spPr>
        <p:txBody>
          <a:bodyPr wrap="square" rtlCol="0">
            <a:spAutoFit/>
          </a:bodyPr>
          <a:lstStyle/>
          <a:p>
            <a:r>
              <a:rPr lang="en-US" dirty="0"/>
              <a:t>= 4315/ 134.03</a:t>
            </a:r>
          </a:p>
          <a:p>
            <a:endParaRPr lang="en-US" dirty="0"/>
          </a:p>
          <a:p>
            <a:r>
              <a:rPr lang="en-US" dirty="0"/>
              <a:t>= 31.49 km. ph.</a:t>
            </a:r>
          </a:p>
        </p:txBody>
      </p:sp>
    </p:spTree>
    <p:extLst>
      <p:ext uri="{BB962C8B-B14F-4D97-AF65-F5344CB8AC3E}">
        <p14:creationId xmlns:p14="http://schemas.microsoft.com/office/powerpoint/2010/main" val="1992702664"/>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Harmonic Mean</a:t>
            </a:r>
          </a:p>
        </p:txBody>
      </p:sp>
      <p:sp>
        <p:nvSpPr>
          <p:cNvPr id="3" name="Content Placeholder 2"/>
          <p:cNvSpPr>
            <a:spLocks noGrp="1"/>
          </p:cNvSpPr>
          <p:nvPr>
            <p:ph idx="1"/>
          </p:nvPr>
        </p:nvSpPr>
        <p:spPr/>
        <p:txBody>
          <a:bodyPr>
            <a:normAutofit fontScale="92500" lnSpcReduction="10000"/>
          </a:bodyPr>
          <a:lstStyle/>
          <a:p>
            <a:pPr marL="0" indent="0">
              <a:buNone/>
            </a:pPr>
            <a:r>
              <a:rPr lang="en-IN" dirty="0"/>
              <a:t>Merits:</a:t>
            </a:r>
          </a:p>
          <a:p>
            <a:pPr algn="just">
              <a:buFont typeface="Wingdings" panose="05000000000000000000" pitchFamily="2" charset="2"/>
              <a:buChar char="ü"/>
            </a:pPr>
            <a:r>
              <a:rPr lang="en-IN" dirty="0"/>
              <a:t>It is rigidly defined. </a:t>
            </a:r>
          </a:p>
          <a:p>
            <a:pPr algn="just">
              <a:buFont typeface="Wingdings" panose="05000000000000000000" pitchFamily="2" charset="2"/>
              <a:buChar char="ü"/>
            </a:pPr>
            <a:r>
              <a:rPr lang="en-IN" dirty="0"/>
              <a:t>It is defined on all observations.</a:t>
            </a:r>
          </a:p>
          <a:p>
            <a:pPr algn="just">
              <a:buFont typeface="Wingdings" panose="05000000000000000000" pitchFamily="2" charset="2"/>
              <a:buChar char="ü"/>
            </a:pPr>
            <a:r>
              <a:rPr lang="en-IN" dirty="0"/>
              <a:t>It is the most suitable average when it is desired to give greater weight to smaller observations and less weight to the larger ones.</a:t>
            </a:r>
          </a:p>
          <a:p>
            <a:pPr algn="just">
              <a:buFont typeface="Wingdings" panose="05000000000000000000" pitchFamily="2" charset="2"/>
              <a:buChar char="ü"/>
            </a:pPr>
            <a:r>
              <a:rPr lang="en-IN" dirty="0"/>
              <a:t>It gives greater importance to small items and is therefore, useful only when small items have to be given greater </a:t>
            </a:r>
            <a:r>
              <a:rPr lang="en-IN" dirty="0" err="1"/>
              <a:t>weightage</a:t>
            </a:r>
            <a:r>
              <a:rPr lang="en-IN" dirty="0"/>
              <a:t>.</a:t>
            </a:r>
          </a:p>
          <a:p>
            <a:pPr algn="just">
              <a:buFont typeface="Wingdings" panose="05000000000000000000" pitchFamily="2" charset="2"/>
              <a:buChar char="ü"/>
            </a:pPr>
            <a:endParaRPr lang="en-IN" dirty="0"/>
          </a:p>
        </p:txBody>
      </p:sp>
    </p:spTree>
    <p:extLst>
      <p:ext uri="{BB962C8B-B14F-4D97-AF65-F5344CB8AC3E}">
        <p14:creationId xmlns:p14="http://schemas.microsoft.com/office/powerpoint/2010/main" val="227955048"/>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Harmonic Mean</a:t>
            </a:r>
          </a:p>
        </p:txBody>
      </p:sp>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67544" y="1772816"/>
            <a:ext cx="4562070" cy="1800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611560" y="3933056"/>
            <a:ext cx="7704856" cy="1200329"/>
          </a:xfrm>
          <a:prstGeom prst="rect">
            <a:avLst/>
          </a:prstGeom>
          <a:noFill/>
        </p:spPr>
        <p:txBody>
          <a:bodyPr wrap="square" rtlCol="0">
            <a:spAutoFit/>
          </a:bodyPr>
          <a:lstStyle/>
          <a:p>
            <a:pPr algn="just"/>
            <a:r>
              <a:rPr lang="en-IN" dirty="0">
                <a:latin typeface="Times New Roman" panose="02020603050405020304" pitchFamily="18" charset="0"/>
                <a:cs typeface="Times New Roman" panose="02020603050405020304" pitchFamily="18" charset="0"/>
              </a:rPr>
              <a:t>If the population (or sample) has a few data points that are much higher than the rest (outliers), the harmonic mean is the appropriate average to use.  Unlike the arithmetic mean, the harmonic mean gives less significance to high-value outliers–providing a truer picture of the average.</a:t>
            </a:r>
          </a:p>
        </p:txBody>
      </p:sp>
    </p:spTree>
    <p:extLst>
      <p:ext uri="{BB962C8B-B14F-4D97-AF65-F5344CB8AC3E}">
        <p14:creationId xmlns:p14="http://schemas.microsoft.com/office/powerpoint/2010/main" val="3471836408"/>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Median</a:t>
            </a:r>
          </a:p>
        </p:txBody>
      </p:sp>
      <p:sp>
        <p:nvSpPr>
          <p:cNvPr id="3" name="Content Placeholder 2"/>
          <p:cNvSpPr>
            <a:spLocks noGrp="1"/>
          </p:cNvSpPr>
          <p:nvPr>
            <p:ph idx="1"/>
          </p:nvPr>
        </p:nvSpPr>
        <p:spPr/>
        <p:txBody>
          <a:bodyPr>
            <a:normAutofit/>
          </a:bodyPr>
          <a:lstStyle/>
          <a:p>
            <a:pPr marL="0" indent="0" algn="just">
              <a:buFont typeface="Wingdings" pitchFamily="2" charset="2"/>
              <a:buChar char="ü"/>
            </a:pPr>
            <a:r>
              <a:rPr lang="en-IN" sz="2800" dirty="0"/>
              <a:t>“</a:t>
            </a:r>
            <a:r>
              <a:rPr lang="en-IN" sz="2800" i="1" dirty="0"/>
              <a:t>The median is that value of the variable which divides the group into two equal parts, one part comprising all the values greater and the other, all the values less than median</a:t>
            </a:r>
            <a:r>
              <a:rPr lang="en-IN" sz="2800" dirty="0"/>
              <a:t>” – L.R. Conner</a:t>
            </a:r>
          </a:p>
          <a:p>
            <a:pPr marL="0" indent="0">
              <a:buFont typeface="Wingdings" pitchFamily="2" charset="2"/>
              <a:buChar char="ü"/>
            </a:pPr>
            <a:endParaRPr lang="en-IN" sz="2800" dirty="0"/>
          </a:p>
          <a:p>
            <a:pPr marL="0" indent="0" algn="just">
              <a:buFont typeface="Wingdings" pitchFamily="2" charset="2"/>
              <a:buChar char="ü"/>
            </a:pPr>
            <a:r>
              <a:rPr lang="en-IN" sz="2800" dirty="0"/>
              <a:t>Thus median of distribution may be defined as that value f the variable which exceeds and is exceeded by the same number of observations.</a:t>
            </a:r>
          </a:p>
        </p:txBody>
      </p:sp>
    </p:spTree>
    <p:extLst>
      <p:ext uri="{BB962C8B-B14F-4D97-AF65-F5344CB8AC3E}">
        <p14:creationId xmlns:p14="http://schemas.microsoft.com/office/powerpoint/2010/main" val="868142390"/>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Median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0" indent="0">
                  <a:buNone/>
                </a:pPr>
                <a:r>
                  <a:rPr lang="en-IN" sz="2400" b="1" dirty="0"/>
                  <a:t>Ungrouped Data :</a:t>
                </a:r>
              </a:p>
              <a:p>
                <a:pPr marL="0" indent="0">
                  <a:buNone/>
                </a:pPr>
                <a:r>
                  <a:rPr lang="en-IN" sz="2400" dirty="0"/>
                  <a:t>Arrange the given values in the increasing or decreasing order.</a:t>
                </a:r>
              </a:p>
              <a:p>
                <a:pPr marL="0" indent="0">
                  <a:buNone/>
                </a:pPr>
                <a:r>
                  <a:rPr lang="en-IN" sz="2400" dirty="0"/>
                  <a:t>If the number of values are odd, median is the middle value.</a:t>
                </a:r>
              </a:p>
              <a:p>
                <a:pPr marL="0" indent="0">
                  <a:buNone/>
                </a:pPr>
                <a:endParaRPr lang="en-IN" sz="2400" dirty="0"/>
              </a:p>
              <a:p>
                <a:pPr marL="0" indent="0">
                  <a:buNone/>
                </a:pPr>
                <a:r>
                  <a:rPr lang="en-IN" sz="2400" dirty="0"/>
                  <a:t>If the number of values are even, median is the mean of middle two values. By formula Median = </a:t>
                </a:r>
                <a:r>
                  <a:rPr lang="en-IN" sz="2400" dirty="0" err="1"/>
                  <a:t>Md</a:t>
                </a:r>
                <a:r>
                  <a:rPr lang="en-IN" sz="2400" dirty="0"/>
                  <a:t> = </a:t>
                </a:r>
                <a14:m>
                  <m:oMath xmlns:m="http://schemas.openxmlformats.org/officeDocument/2006/math">
                    <m:f>
                      <m:fPr>
                        <m:ctrlPr>
                          <a:rPr lang="en-IN" sz="2400" i="1" smtClean="0">
                            <a:latin typeface="Cambria Math" panose="02040503050406030204" pitchFamily="18" charset="0"/>
                          </a:rPr>
                        </m:ctrlPr>
                      </m:fPr>
                      <m:num>
                        <m:r>
                          <a:rPr lang="en-IN" sz="2400" b="0" i="1" smtClean="0">
                            <a:latin typeface="Cambria Math"/>
                          </a:rPr>
                          <m:t>(</m:t>
                        </m:r>
                        <m:r>
                          <a:rPr lang="en-IN" sz="2400" b="0" i="1" smtClean="0">
                            <a:latin typeface="Cambria Math"/>
                          </a:rPr>
                          <m:t>𝑛</m:t>
                        </m:r>
                        <m:r>
                          <a:rPr lang="en-IN" sz="2400" b="0" i="1" smtClean="0">
                            <a:latin typeface="Cambria Math"/>
                          </a:rPr>
                          <m:t>+1)</m:t>
                        </m:r>
                      </m:num>
                      <m:den>
                        <m:r>
                          <a:rPr lang="en-IN" sz="2400" b="0" i="1" smtClean="0">
                            <a:latin typeface="Cambria Math"/>
                          </a:rPr>
                          <m:t>2</m:t>
                        </m:r>
                      </m:den>
                    </m:f>
                  </m:oMath>
                </a14:m>
                <a:r>
                  <a:rPr lang="en-IN" sz="2400" dirty="0" err="1"/>
                  <a:t>th</a:t>
                </a:r>
                <a:r>
                  <a:rPr lang="en-IN" sz="2400" dirty="0"/>
                  <a:t>item. </a:t>
                </a:r>
                <a:endParaRPr lang="en-IN" sz="2400" b="1"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111" t="-1078"/>
                </a:stretch>
              </a:blipFill>
            </p:spPr>
            <p:txBody>
              <a:bodyPr/>
              <a:lstStyle/>
              <a:p>
                <a:r>
                  <a:rPr lang="en-IN">
                    <a:noFill/>
                  </a:rPr>
                  <a:t> </a:t>
                </a:r>
              </a:p>
            </p:txBody>
          </p:sp>
        </mc:Fallback>
      </mc:AlternateContent>
    </p:spTree>
    <p:extLst>
      <p:ext uri="{BB962C8B-B14F-4D97-AF65-F5344CB8AC3E}">
        <p14:creationId xmlns:p14="http://schemas.microsoft.com/office/powerpoint/2010/main" val="886898201"/>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Median</a:t>
            </a:r>
          </a:p>
        </p:txBody>
      </p:sp>
      <p:sp>
        <p:nvSpPr>
          <p:cNvPr id="3" name="Content Placeholder 2"/>
          <p:cNvSpPr>
            <a:spLocks noGrp="1"/>
          </p:cNvSpPr>
          <p:nvPr>
            <p:ph idx="1"/>
          </p:nvPr>
        </p:nvSpPr>
        <p:spPr>
          <a:xfrm>
            <a:off x="381000" y="1295400"/>
            <a:ext cx="8229600" cy="5257800"/>
          </a:xfrm>
        </p:spPr>
        <p:txBody>
          <a:bodyPr>
            <a:normAutofit/>
          </a:bodyPr>
          <a:lstStyle/>
          <a:p>
            <a:pPr marL="0" indent="0">
              <a:buNone/>
            </a:pPr>
            <a:r>
              <a:rPr lang="en-IN" sz="2400" b="1" dirty="0"/>
              <a:t>Ungrouped Data :</a:t>
            </a:r>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828800"/>
            <a:ext cx="5935110" cy="4724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43275640"/>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Median</a:t>
            </a:r>
          </a:p>
        </p:txBody>
      </p:sp>
      <p:sp>
        <p:nvSpPr>
          <p:cNvPr id="3" name="Content Placeholder 2"/>
          <p:cNvSpPr>
            <a:spLocks noGrp="1"/>
          </p:cNvSpPr>
          <p:nvPr>
            <p:ph idx="1"/>
          </p:nvPr>
        </p:nvSpPr>
        <p:spPr/>
        <p:txBody>
          <a:bodyPr>
            <a:normAutofit/>
          </a:bodyPr>
          <a:lstStyle/>
          <a:p>
            <a:pPr marL="0" indent="0">
              <a:buNone/>
            </a:pPr>
            <a:r>
              <a:rPr lang="en-IN" sz="2400" b="1" dirty="0"/>
              <a:t>Ungrouped Data :</a:t>
            </a:r>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2204864"/>
            <a:ext cx="5065833" cy="40324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82766646"/>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Median</a:t>
            </a:r>
          </a:p>
        </p:txBody>
      </p:sp>
      <p:pic>
        <p:nvPicPr>
          <p:cNvPr id="1126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85800" y="1219200"/>
            <a:ext cx="5876367" cy="7200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26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95599" y="1981200"/>
            <a:ext cx="4057537" cy="4724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339157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2BC63BB8D2F2749A30F6262D62428A9" ma:contentTypeVersion="10" ma:contentTypeDescription="Create a new document." ma:contentTypeScope="" ma:versionID="65f2b200004277b479732f76e38ef915">
  <xsd:schema xmlns:xsd="http://www.w3.org/2001/XMLSchema" xmlns:xs="http://www.w3.org/2001/XMLSchema" xmlns:p="http://schemas.microsoft.com/office/2006/metadata/properties" xmlns:ns2="94177f91-bb0a-4bfa-88d5-f5554a87ed69" xmlns:ns3="234edd4b-dbd3-429e-9700-03df225c5d3c" targetNamespace="http://schemas.microsoft.com/office/2006/metadata/properties" ma:root="true" ma:fieldsID="36fa890072042e148c2917775d92de68" ns2:_="" ns3:_="">
    <xsd:import namespace="94177f91-bb0a-4bfa-88d5-f5554a87ed69"/>
    <xsd:import namespace="234edd4b-dbd3-429e-9700-03df225c5d3c"/>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GenerationTime" minOccurs="0"/>
                <xsd:element ref="ns2:MediaServiceEventHashCode" minOccurs="0"/>
                <xsd:element ref="ns2:MediaLengthInSecond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4177f91-bb0a-4bfa-88d5-f5554a87ed6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LengthInSeconds" ma:index="15"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234edd4b-dbd3-429e-9700-03df225c5d3c"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2741E9E-8301-4824-BB7B-FADAADCEB008}"/>
</file>

<file path=customXml/itemProps2.xml><?xml version="1.0" encoding="utf-8"?>
<ds:datastoreItem xmlns:ds="http://schemas.openxmlformats.org/officeDocument/2006/customXml" ds:itemID="{4147859D-DC72-4348-89AB-6FB4CD171165}"/>
</file>

<file path=customXml/itemProps3.xml><?xml version="1.0" encoding="utf-8"?>
<ds:datastoreItem xmlns:ds="http://schemas.openxmlformats.org/officeDocument/2006/customXml" ds:itemID="{0F6E4A52-B211-4940-9DD3-7840C0D7CC49}"/>
</file>

<file path=docProps/app.xml><?xml version="1.0" encoding="utf-8"?>
<Properties xmlns="http://schemas.openxmlformats.org/officeDocument/2006/extended-properties" xmlns:vt="http://schemas.openxmlformats.org/officeDocument/2006/docPropsVTypes">
  <TotalTime>11747</TotalTime>
  <Words>5449</Words>
  <Application>Microsoft Office PowerPoint</Application>
  <PresentationFormat>On-screen Show (4:3)</PresentationFormat>
  <Paragraphs>620</Paragraphs>
  <Slides>130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130</vt:i4>
      </vt:variant>
    </vt:vector>
  </HeadingPairs>
  <TitlesOfParts>
    <vt:vector size="136" baseType="lpstr">
      <vt:lpstr>Arial</vt:lpstr>
      <vt:lpstr>Calibri</vt:lpstr>
      <vt:lpstr>Cambria Math</vt:lpstr>
      <vt:lpstr>Times New Roman</vt:lpstr>
      <vt:lpstr>Wingdings</vt:lpstr>
      <vt:lpstr>Office Theme</vt:lpstr>
      <vt:lpstr>Statistics</vt:lpstr>
      <vt:lpstr>Statistics</vt:lpstr>
      <vt:lpstr>Statistics</vt:lpstr>
      <vt:lpstr>Collection of Data</vt:lpstr>
      <vt:lpstr>Presentation of data</vt:lpstr>
      <vt:lpstr>Analysis of data</vt:lpstr>
      <vt:lpstr>Interpretation of data</vt:lpstr>
      <vt:lpstr> List of fields of application of statistics </vt:lpstr>
      <vt:lpstr> List of fields of application of statistics </vt:lpstr>
      <vt:lpstr>Statistics</vt:lpstr>
      <vt:lpstr>Statistics</vt:lpstr>
      <vt:lpstr>Data Collection</vt:lpstr>
      <vt:lpstr>Data Collection</vt:lpstr>
      <vt:lpstr>Data Collection</vt:lpstr>
      <vt:lpstr>Data Classification</vt:lpstr>
      <vt:lpstr>Data Classification</vt:lpstr>
      <vt:lpstr>Data Classification</vt:lpstr>
      <vt:lpstr>Data Classification</vt:lpstr>
      <vt:lpstr>Classification</vt:lpstr>
      <vt:lpstr>Data Classification</vt:lpstr>
      <vt:lpstr>Data Classification</vt:lpstr>
      <vt:lpstr>Data Classification</vt:lpstr>
      <vt:lpstr> Data Classification </vt:lpstr>
      <vt:lpstr>PowerPoint Presentation</vt:lpstr>
      <vt:lpstr>Frequency table</vt:lpstr>
      <vt:lpstr>Discrete /Ungrouped frequency distribution</vt:lpstr>
      <vt:lpstr>Discrete /Ungrouped frequency distribution</vt:lpstr>
      <vt:lpstr>Continuous frequency distribution</vt:lpstr>
      <vt:lpstr>Continuous Frequency Distribution</vt:lpstr>
      <vt:lpstr>Definitions</vt:lpstr>
      <vt:lpstr>Definitions</vt:lpstr>
      <vt:lpstr>Definitions</vt:lpstr>
      <vt:lpstr>Number of class intervals</vt:lpstr>
      <vt:lpstr>Number of class intervals:</vt:lpstr>
      <vt:lpstr>Number of class intervals:</vt:lpstr>
      <vt:lpstr>Number of class intervals</vt:lpstr>
      <vt:lpstr>PowerPoint Presentation</vt:lpstr>
      <vt:lpstr>PowerPoint Presentation</vt:lpstr>
      <vt:lpstr>Size of the class interval</vt:lpstr>
      <vt:lpstr>Types of class intervals</vt:lpstr>
      <vt:lpstr>Exclusive method</vt:lpstr>
      <vt:lpstr>Exclusive method</vt:lpstr>
      <vt:lpstr>Inclusive Method</vt:lpstr>
      <vt:lpstr>Open end classes</vt:lpstr>
      <vt:lpstr>Percentage frequency table</vt:lpstr>
      <vt:lpstr>PowerPoint Presentation</vt:lpstr>
      <vt:lpstr>Cumulative frequency table</vt:lpstr>
      <vt:lpstr>Conversion of cumulative frequency to simple Frequency - </vt:lpstr>
      <vt:lpstr>Cumulative percentage Frequency table</vt:lpstr>
      <vt:lpstr>PowerPoint Presentation</vt:lpstr>
      <vt:lpstr>Measures of Central Tendency</vt:lpstr>
      <vt:lpstr>Measures of Central Tendency</vt:lpstr>
      <vt:lpstr>Measures of Central Tendency</vt:lpstr>
      <vt:lpstr>PowerPoint Presentation</vt:lpstr>
      <vt:lpstr> Arithmetic Mean </vt:lpstr>
      <vt:lpstr>Arithmetic Mean</vt:lpstr>
      <vt:lpstr>Arithmetic Mean</vt:lpstr>
      <vt:lpstr>PowerPoint Presentation</vt:lpstr>
      <vt:lpstr>PowerPoint Presentation</vt:lpstr>
      <vt:lpstr>PowerPoint Presentation</vt:lpstr>
      <vt:lpstr>PowerPoint Presentation</vt:lpstr>
      <vt:lpstr>Weighted AM</vt:lpstr>
      <vt:lpstr>PowerPoint Presentation</vt:lpstr>
      <vt:lpstr>PowerPoint Presentation</vt:lpstr>
      <vt:lpstr>PowerPoint Presentation</vt:lpstr>
      <vt:lpstr>PowerPoint Presentation</vt:lpstr>
      <vt:lpstr>Properties - AM</vt:lpstr>
      <vt:lpstr>Arithmetic Mean</vt:lpstr>
      <vt:lpstr>Arithmetic Mean</vt:lpstr>
      <vt:lpstr>Arithmetic Mean</vt:lpstr>
      <vt:lpstr>Arithmetic Mean</vt:lpstr>
      <vt:lpstr>Geometric Mean</vt:lpstr>
      <vt:lpstr>Geometric Mean</vt:lpstr>
      <vt:lpstr>Geometric Mean</vt:lpstr>
      <vt:lpstr>Geometric Mean</vt:lpstr>
      <vt:lpstr>Geometric Mean</vt:lpstr>
      <vt:lpstr>PowerPoint Presentation</vt:lpstr>
      <vt:lpstr>PowerPoint Presentation</vt:lpstr>
      <vt:lpstr>PowerPoint Presentation</vt:lpstr>
      <vt:lpstr>Geometric distribution</vt:lpstr>
      <vt:lpstr>Geometric Mean</vt:lpstr>
      <vt:lpstr>Geometric Mean</vt:lpstr>
      <vt:lpstr>Geometric Mean</vt:lpstr>
      <vt:lpstr>Weighted GM</vt:lpstr>
      <vt:lpstr>Harmonic Mean</vt:lpstr>
      <vt:lpstr>Harmonic Mean</vt:lpstr>
      <vt:lpstr>Harmonic Mean</vt:lpstr>
      <vt:lpstr>Harmonic Mean</vt:lpstr>
      <vt:lpstr>Harmonic Mean</vt:lpstr>
      <vt:lpstr>PowerPoint Presentation</vt:lpstr>
      <vt:lpstr>Harmonic Mean</vt:lpstr>
      <vt:lpstr>Harmonic Mean</vt:lpstr>
      <vt:lpstr>Harmonic Mean</vt:lpstr>
      <vt:lpstr>Harmonic Mean</vt:lpstr>
      <vt:lpstr>Median</vt:lpstr>
      <vt:lpstr>Median</vt:lpstr>
      <vt:lpstr>Median</vt:lpstr>
      <vt:lpstr>Median</vt:lpstr>
      <vt:lpstr>Median</vt:lpstr>
      <vt:lpstr>Median</vt:lpstr>
      <vt:lpstr>Median</vt:lpstr>
      <vt:lpstr>Median</vt:lpstr>
      <vt:lpstr>Median</vt:lpstr>
      <vt:lpstr>Median</vt:lpstr>
      <vt:lpstr>Median</vt:lpstr>
      <vt:lpstr>Median</vt:lpstr>
      <vt:lpstr>Median</vt:lpstr>
      <vt:lpstr>Median</vt:lpstr>
      <vt:lpstr>Partition Values</vt:lpstr>
      <vt:lpstr>Partition Values</vt:lpstr>
      <vt:lpstr>Quartile Deviation</vt:lpstr>
      <vt:lpstr>Quartile Deviation</vt:lpstr>
      <vt:lpstr>Quartile Deviation</vt:lpstr>
      <vt:lpstr>Quartile Deviation</vt:lpstr>
      <vt:lpstr>Quartile Deviation</vt:lpstr>
      <vt:lpstr>PowerPoint Presentation</vt:lpstr>
      <vt:lpstr>Deciles</vt:lpstr>
      <vt:lpstr>PowerPoint Presentation</vt:lpstr>
      <vt:lpstr>Percentiles</vt:lpstr>
      <vt:lpstr>Percentiles</vt:lpstr>
      <vt:lpstr>Percentiles</vt:lpstr>
      <vt:lpstr>Mode</vt:lpstr>
      <vt:lpstr>Mode</vt:lpstr>
      <vt:lpstr>Mode</vt:lpstr>
      <vt:lpstr>PowerPoint Presentation</vt:lpstr>
      <vt:lpstr>PowerPoint Presentation</vt:lpstr>
      <vt:lpstr>Mode</vt:lpstr>
      <vt:lpstr>Mode</vt:lpstr>
      <vt:lpstr>Relationship Between AM, GM, HM</vt:lpstr>
      <vt:lpstr>Selection of Average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kulk</dc:creator>
  <cp:lastModifiedBy>Ravi Ramawat</cp:lastModifiedBy>
  <cp:revision>157</cp:revision>
  <dcterms:created xsi:type="dcterms:W3CDTF">2016-07-29T05:03:05Z</dcterms:created>
  <dcterms:modified xsi:type="dcterms:W3CDTF">2020-09-10T02:00:35Z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0x01010082BC63BB8D2F2749A30F6262D62428A9</vt:lpwstr>
  </property>
</Properties>
</file>