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4.xml" ContentType="application/vnd.ms-office.chartstyle+xml"/>
  <Override PartName="/ppt/charts/chart5.xml" ContentType="application/vnd.openxmlformats-officedocument.drawingml.chart+xml"/>
  <Override PartName="/ppt/charts/style5.xml" ContentType="application/vnd.ms-office.chartstyle+xml"/>
  <Override PartName="/ppt/charts/colors4.xml" ContentType="application/vnd.ms-office.chartcolorstyle+xml"/>
  <Override PartName="/ppt/charts/colors5.xml" ContentType="application/vnd.ms-office.chartcolorstyle+xml"/>
  <Override PartName="/ppt/charts/chart4.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76" r:id="rId12"/>
    <p:sldId id="278" r:id="rId13"/>
    <p:sldId id="277" r:id="rId14"/>
    <p:sldId id="280" r:id="rId15"/>
    <p:sldId id="279" r:id="rId16"/>
    <p:sldId id="281" r:id="rId17"/>
    <p:sldId id="266" r:id="rId18"/>
    <p:sldId id="267" r:id="rId19"/>
    <p:sldId id="268" r:id="rId20"/>
    <p:sldId id="269" r:id="rId21"/>
    <p:sldId id="282" r:id="rId22"/>
    <p:sldId id="271" r:id="rId23"/>
    <p:sldId id="272" r:id="rId24"/>
    <p:sldId id="273" r:id="rId25"/>
    <p:sldId id="274" r:id="rId26"/>
    <p:sldId id="286" r:id="rId27"/>
    <p:sldId id="287" r:id="rId28"/>
    <p:sldId id="288" r:id="rId29"/>
    <p:sldId id="284" r:id="rId30"/>
    <p:sldId id="289" r:id="rId31"/>
    <p:sldId id="291" r:id="rId32"/>
    <p:sldId id="290" r:id="rId33"/>
    <p:sldId id="295" r:id="rId34"/>
    <p:sldId id="292" r:id="rId35"/>
    <p:sldId id="293" r:id="rId36"/>
    <p:sldId id="294" r:id="rId37"/>
    <p:sldId id="283"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7CCA62"/>
    <a:srgbClr val="FFB310"/>
    <a:srgbClr val="FFC000"/>
    <a:srgbClr val="FF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3" autoAdjust="0"/>
    <p:restoredTop sz="94660"/>
  </p:normalViewPr>
  <p:slideViewPr>
    <p:cSldViewPr snapToGrid="0">
      <p:cViewPr varScale="1">
        <p:scale>
          <a:sx n="101" d="100"/>
          <a:sy n="101" d="100"/>
        </p:scale>
        <p:origin x="63" y="79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1</c:v>
                </c:pt>
                <c:pt idx="1">
                  <c:v>0</c:v>
                </c:pt>
                <c:pt idx="2">
                  <c:v>1</c:v>
                </c:pt>
                <c:pt idx="3">
                  <c:v>1</c:v>
                </c:pt>
                <c:pt idx="4">
                  <c:v>2</c:v>
                </c:pt>
              </c:numCache>
            </c:numRef>
          </c:val>
          <c:extLst>
            <c:ext xmlns:c16="http://schemas.microsoft.com/office/drawing/2014/chart" uri="{C3380CC4-5D6E-409C-BE32-E72D297353CC}">
              <c16:uniqueId val="{00000000-932A-479A-B7FA-26E0148219D1}"/>
            </c:ext>
          </c:extLst>
        </c:ser>
        <c:dLbls>
          <c:showLegendKey val="0"/>
          <c:showVal val="0"/>
          <c:showCatName val="0"/>
          <c:showSerName val="0"/>
          <c:showPercent val="0"/>
          <c:showBubbleSize val="0"/>
        </c:dLbls>
        <c:gapWidth val="100"/>
        <c:axId val="271778624"/>
        <c:axId val="271774400"/>
      </c:barChart>
      <c:catAx>
        <c:axId val="271778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774400"/>
        <c:crosses val="autoZero"/>
        <c:auto val="1"/>
        <c:lblAlgn val="ctr"/>
        <c:lblOffset val="100"/>
        <c:noMultiLvlLbl val="0"/>
      </c:catAx>
      <c:valAx>
        <c:axId val="271774400"/>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778624"/>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1</c:v>
                </c:pt>
                <c:pt idx="1">
                  <c:v>2</c:v>
                </c:pt>
                <c:pt idx="2">
                  <c:v>3</c:v>
                </c:pt>
                <c:pt idx="3">
                  <c:v>1</c:v>
                </c:pt>
                <c:pt idx="4">
                  <c:v>2</c:v>
                </c:pt>
              </c:numCache>
            </c:numRef>
          </c:val>
          <c:extLst>
            <c:ext xmlns:c16="http://schemas.microsoft.com/office/drawing/2014/chart" uri="{C3380CC4-5D6E-409C-BE32-E72D297353CC}">
              <c16:uniqueId val="{00000000-6FC4-4C58-B847-12E7C4CE6A5D}"/>
            </c:ext>
          </c:extLst>
        </c:ser>
        <c:dLbls>
          <c:showLegendKey val="0"/>
          <c:showVal val="0"/>
          <c:showCatName val="0"/>
          <c:showSerName val="0"/>
          <c:showPercent val="0"/>
          <c:showBubbleSize val="0"/>
        </c:dLbls>
        <c:gapWidth val="100"/>
        <c:axId val="271901040"/>
        <c:axId val="271939440"/>
      </c:barChart>
      <c:catAx>
        <c:axId val="271901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939440"/>
        <c:crosses val="autoZero"/>
        <c:auto val="1"/>
        <c:lblAlgn val="ctr"/>
        <c:lblOffset val="100"/>
        <c:noMultiLvlLbl val="0"/>
      </c:catAx>
      <c:valAx>
        <c:axId val="271939440"/>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90104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3</c:v>
                </c:pt>
                <c:pt idx="1">
                  <c:v>0</c:v>
                </c:pt>
                <c:pt idx="2">
                  <c:v>2</c:v>
                </c:pt>
                <c:pt idx="3">
                  <c:v>2</c:v>
                </c:pt>
                <c:pt idx="4">
                  <c:v>3</c:v>
                </c:pt>
              </c:numCache>
            </c:numRef>
          </c:val>
          <c:extLst>
            <c:ext xmlns:c16="http://schemas.microsoft.com/office/drawing/2014/chart" uri="{C3380CC4-5D6E-409C-BE32-E72D297353CC}">
              <c16:uniqueId val="{00000000-6FC4-4C58-B847-12E7C4CE6A5D}"/>
            </c:ext>
          </c:extLst>
        </c:ser>
        <c:dLbls>
          <c:showLegendKey val="0"/>
          <c:showVal val="0"/>
          <c:showCatName val="0"/>
          <c:showSerName val="0"/>
          <c:showPercent val="0"/>
          <c:showBubbleSize val="0"/>
        </c:dLbls>
        <c:gapWidth val="100"/>
        <c:axId val="271897352"/>
        <c:axId val="271895392"/>
      </c:barChart>
      <c:catAx>
        <c:axId val="271897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895392"/>
        <c:crosses val="autoZero"/>
        <c:auto val="1"/>
        <c:lblAlgn val="ctr"/>
        <c:lblOffset val="100"/>
        <c:noMultiLvlLbl val="0"/>
      </c:catAx>
      <c:valAx>
        <c:axId val="271895392"/>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89735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3</c:v>
                </c:pt>
                <c:pt idx="1">
                  <c:v>3</c:v>
                </c:pt>
                <c:pt idx="2">
                  <c:v>2</c:v>
                </c:pt>
                <c:pt idx="3">
                  <c:v>2</c:v>
                </c:pt>
                <c:pt idx="4">
                  <c:v>3</c:v>
                </c:pt>
              </c:numCache>
            </c:numRef>
          </c:val>
          <c:extLst>
            <c:ext xmlns:c16="http://schemas.microsoft.com/office/drawing/2014/chart" uri="{C3380CC4-5D6E-409C-BE32-E72D297353CC}">
              <c16:uniqueId val="{00000000-9E11-475D-A7C0-517C8AC7AD26}"/>
            </c:ext>
          </c:extLst>
        </c:ser>
        <c:dLbls>
          <c:showLegendKey val="0"/>
          <c:showVal val="0"/>
          <c:showCatName val="0"/>
          <c:showSerName val="0"/>
          <c:showPercent val="0"/>
          <c:showBubbleSize val="0"/>
        </c:dLbls>
        <c:gapWidth val="100"/>
        <c:axId val="271898528"/>
        <c:axId val="271895784"/>
      </c:barChart>
      <c:catAx>
        <c:axId val="271898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895784"/>
        <c:crosses val="autoZero"/>
        <c:auto val="1"/>
        <c:lblAlgn val="ctr"/>
        <c:lblOffset val="100"/>
        <c:noMultiLvlLbl val="0"/>
      </c:catAx>
      <c:valAx>
        <c:axId val="271895784"/>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898528"/>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0</c:v>
                </c:pt>
                <c:pt idx="1">
                  <c:v>0</c:v>
                </c:pt>
                <c:pt idx="2">
                  <c:v>2</c:v>
                </c:pt>
                <c:pt idx="3">
                  <c:v>3</c:v>
                </c:pt>
                <c:pt idx="4">
                  <c:v>0</c:v>
                </c:pt>
              </c:numCache>
            </c:numRef>
          </c:val>
          <c:extLst>
            <c:ext xmlns:c16="http://schemas.microsoft.com/office/drawing/2014/chart" uri="{C3380CC4-5D6E-409C-BE32-E72D297353CC}">
              <c16:uniqueId val="{00000000-932A-479A-B7FA-26E0148219D1}"/>
            </c:ext>
          </c:extLst>
        </c:ser>
        <c:dLbls>
          <c:showLegendKey val="0"/>
          <c:showVal val="0"/>
          <c:showCatName val="0"/>
          <c:showSerName val="0"/>
          <c:showPercent val="0"/>
          <c:showBubbleSize val="0"/>
        </c:dLbls>
        <c:gapWidth val="100"/>
        <c:axId val="271896568"/>
        <c:axId val="271897744"/>
      </c:barChart>
      <c:catAx>
        <c:axId val="271896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897744"/>
        <c:crosses val="autoZero"/>
        <c:auto val="1"/>
        <c:lblAlgn val="ctr"/>
        <c:lblOffset val="100"/>
        <c:noMultiLvlLbl val="0"/>
      </c:catAx>
      <c:valAx>
        <c:axId val="271897744"/>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896568"/>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2</c:v>
                </c:pt>
                <c:pt idx="1">
                  <c:v>0</c:v>
                </c:pt>
                <c:pt idx="2">
                  <c:v>1</c:v>
                </c:pt>
                <c:pt idx="3">
                  <c:v>1</c:v>
                </c:pt>
                <c:pt idx="4">
                  <c:v>4</c:v>
                </c:pt>
              </c:numCache>
            </c:numRef>
          </c:val>
          <c:extLst>
            <c:ext xmlns:c16="http://schemas.microsoft.com/office/drawing/2014/chart" uri="{C3380CC4-5D6E-409C-BE32-E72D297353CC}">
              <c16:uniqueId val="{00000000-C74B-451C-834B-F28CB577D36A}"/>
            </c:ext>
          </c:extLst>
        </c:ser>
        <c:dLbls>
          <c:showLegendKey val="0"/>
          <c:showVal val="0"/>
          <c:showCatName val="0"/>
          <c:showSerName val="0"/>
          <c:showPercent val="0"/>
          <c:showBubbleSize val="0"/>
        </c:dLbls>
        <c:gapWidth val="100"/>
        <c:axId val="272470672"/>
        <c:axId val="272469888"/>
      </c:barChart>
      <c:catAx>
        <c:axId val="272470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469888"/>
        <c:crosses val="autoZero"/>
        <c:auto val="1"/>
        <c:lblAlgn val="ctr"/>
        <c:lblOffset val="100"/>
        <c:noMultiLvlLbl val="0"/>
      </c:catAx>
      <c:valAx>
        <c:axId val="272469888"/>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247067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496B3-F8AC-43A4-B014-6F6F1BBF2003}"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EB514-1F84-46A5-9C2D-BD88FC259AB2}" type="slidenum">
              <a:rPr lang="en-US" smtClean="0"/>
              <a:t>‹#›</a:t>
            </a:fld>
            <a:endParaRPr lang="en-US"/>
          </a:p>
        </p:txBody>
      </p:sp>
    </p:spTree>
    <p:extLst>
      <p:ext uri="{BB962C8B-B14F-4D97-AF65-F5344CB8AC3E}">
        <p14:creationId xmlns:p14="http://schemas.microsoft.com/office/powerpoint/2010/main" val="7794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90AA9E8-F8A4-44BB-83CC-A2E1F412D741}" type="datetime1">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57184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E115E8F-FDAF-4870-8265-65157972BA7C}" type="datetime1">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70623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49C3E3-16E3-4122-8262-02CB9B93FAE7}" type="datetime1">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60870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33363" indent="-233363">
              <a:buClr>
                <a:schemeClr val="accent2"/>
              </a:buClr>
              <a:buFont typeface="Arial" panose="020B0604020202020204" pitchFamily="34" charset="0"/>
              <a:buChar char="•"/>
              <a:defRPr sz="2400"/>
            </a:lvl1pPr>
            <a:lvl2pPr marL="685800" indent="-228600">
              <a:buClr>
                <a:schemeClr val="accent2"/>
              </a:buClr>
              <a:buFont typeface="Arial" panose="020B0604020202020204" pitchFamily="34" charset="0"/>
              <a:buChar char="•"/>
              <a:defRPr sz="2200"/>
            </a:lvl2pPr>
            <a:lvl3pPr marL="1143000" indent="-228600">
              <a:buClr>
                <a:schemeClr val="accent2"/>
              </a:buClr>
              <a:buFont typeface="Arial" panose="020B0604020202020204" pitchFamily="34" charset="0"/>
              <a:buChar char="•"/>
              <a:defRPr sz="2000"/>
            </a:lvl3pPr>
            <a:lvl4pPr marL="1600200" indent="-228600">
              <a:buClr>
                <a:schemeClr val="accent2"/>
              </a:buClr>
              <a:buFont typeface="Arial" panose="020B0604020202020204" pitchFamily="34" charset="0"/>
              <a:buChar char="•"/>
              <a:defRPr sz="1800"/>
            </a:lvl4pPr>
            <a:lvl5pPr marL="2057400" indent="-228600">
              <a:buClr>
                <a:schemeClr val="accent2"/>
              </a:buClr>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0DB29C-D69F-439E-B236-FD5AE1AAFBE5}" type="datetime1">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78070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7E2D3-50E2-4D9B-9C65-7FD8762BDE1E}" type="datetime1">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08261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585ADB3-C1A6-4C5C-BD94-76CF819EA98E}" type="datetime1">
              <a:rPr lang="en-US" smtClean="0"/>
              <a:t>12/14/2019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2853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C78750D-7C5A-49B7-98EF-CECE34FA880B}" type="datetime1">
              <a:rPr lang="en-US" smtClean="0"/>
              <a:t>12/14/2019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04398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621BAA4-3869-4B47-80EB-663A07DA270B}" type="datetime1">
              <a:rPr lang="en-US" smtClean="0"/>
              <a:t>12/14/2019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5923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378BCD-6A65-41E2-97E5-62FA59B7C7D8}" type="datetime1">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95211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marL="2057400" indent="-228600" algn="l" rtl="0" eaLnBrk="1" latinLnBrk="0" hangingPunct="1">
              <a:lnSpc>
                <a:spcPct val="90000"/>
              </a:lnSpc>
              <a:spcBef>
                <a:spcPts val="250"/>
              </a:spcBef>
              <a:spcAft>
                <a:spcPts val="250"/>
              </a:spcAft>
              <a:buClr>
                <a:schemeClr val="accent2"/>
              </a:buClr>
              <a:buSzPts val="2400"/>
              <a:buFont typeface="Wingdings 2" panose="05020102010507070707" pitchFamily="18" charset="2"/>
              <a:buChar char=""/>
              <a:defRPr sz="16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marL="237744" indent="-237744" algn="l" rtl="0" eaLnBrk="1" latinLnBrk="0" hangingPunct="1">
              <a:lnSpc>
                <a:spcPct val="90000"/>
              </a:lnSpc>
              <a:spcBef>
                <a:spcPts val="1200"/>
              </a:spcBef>
              <a:spcAft>
                <a:spcPts val="0"/>
              </a:spcAft>
              <a:buClr>
                <a:schemeClr val="accent2"/>
              </a:buClr>
              <a:buSzPts val="2400"/>
              <a:buFont typeface="Wingdings 2" panose="05020102010507070707" pitchFamily="18" charset="2"/>
              <a:buChar char=""/>
            </a:pPr>
            <a:r>
              <a:rPr lang="en-US" sz="2400" kern="1200" dirty="0">
                <a:solidFill>
                  <a:srgbClr val="595959"/>
                </a:solidFill>
                <a:effectLst/>
                <a:latin typeface="Corbel" panose="020B0503020204020204" pitchFamily="34" charset="0"/>
                <a:ea typeface="+mn-ea"/>
                <a:cs typeface="+mn-cs"/>
              </a:rPr>
              <a:t>Click to edit Master text styles</a:t>
            </a:r>
            <a:endParaRPr lang="en-US" sz="2400" dirty="0">
              <a:effectLst/>
            </a:endParaRPr>
          </a:p>
          <a:p>
            <a:pPr marL="685800" indent="-228600" algn="l" rtl="0" eaLnBrk="1" latinLnBrk="0" hangingPunct="1">
              <a:lnSpc>
                <a:spcPct val="90000"/>
              </a:lnSpc>
              <a:spcBef>
                <a:spcPts val="250"/>
              </a:spcBef>
              <a:spcAft>
                <a:spcPts val="250"/>
              </a:spcAft>
            </a:pPr>
            <a:r>
              <a:rPr lang="en-US" sz="2200" kern="1200" dirty="0">
                <a:solidFill>
                  <a:srgbClr val="595959"/>
                </a:solidFill>
                <a:effectLst/>
                <a:latin typeface="Corbel" panose="020B0503020204020204" pitchFamily="34" charset="0"/>
                <a:ea typeface="+mn-ea"/>
                <a:cs typeface="+mn-cs"/>
              </a:rPr>
              <a:t>Second level</a:t>
            </a:r>
            <a:endParaRPr lang="en-US" dirty="0">
              <a:effectLst/>
            </a:endParaRPr>
          </a:p>
          <a:p>
            <a:pPr marL="1143000" indent="-228600" algn="l" rtl="0" eaLnBrk="1" latinLnBrk="0" hangingPunct="1">
              <a:lnSpc>
                <a:spcPct val="90000"/>
              </a:lnSpc>
              <a:spcBef>
                <a:spcPts val="250"/>
              </a:spcBef>
              <a:spcAft>
                <a:spcPts val="250"/>
              </a:spcAft>
            </a:pPr>
            <a:r>
              <a:rPr lang="en-US" sz="2000" kern="1200" dirty="0">
                <a:solidFill>
                  <a:srgbClr val="595959"/>
                </a:solidFill>
                <a:effectLst/>
                <a:latin typeface="Corbel" panose="020B0503020204020204" pitchFamily="34" charset="0"/>
                <a:ea typeface="+mn-ea"/>
                <a:cs typeface="+mn-cs"/>
              </a:rPr>
              <a:t>Third level</a:t>
            </a:r>
            <a:endParaRPr lang="en-US" dirty="0">
              <a:effectLst/>
            </a:endParaRPr>
          </a:p>
          <a:p>
            <a:pPr marL="1600200" indent="-228600" algn="l" rtl="0" eaLnBrk="1" latinLnBrk="0" hangingPunct="1">
              <a:lnSpc>
                <a:spcPct val="90000"/>
              </a:lnSpc>
              <a:spcBef>
                <a:spcPts val="250"/>
              </a:spcBef>
              <a:spcAft>
                <a:spcPts val="250"/>
              </a:spcAft>
            </a:pPr>
            <a:r>
              <a:rPr lang="en-US" sz="1800" kern="1200" dirty="0">
                <a:solidFill>
                  <a:srgbClr val="595959"/>
                </a:solidFill>
                <a:effectLst/>
                <a:latin typeface="Corbel" panose="020B0503020204020204" pitchFamily="34" charset="0"/>
                <a:ea typeface="+mn-ea"/>
                <a:cs typeface="+mn-cs"/>
              </a:rPr>
              <a:t>Fourth level</a:t>
            </a:r>
            <a:endParaRPr lang="en-US" dirty="0">
              <a:effectLst/>
            </a:endParaRPr>
          </a:p>
          <a:p>
            <a:pPr marL="2057400" indent="-228600" algn="l" rtl="0" eaLnBrk="1" latinLnBrk="0" hangingPunct="1">
              <a:lnSpc>
                <a:spcPct val="90000"/>
              </a:lnSpc>
              <a:spcBef>
                <a:spcPts val="250"/>
              </a:spcBef>
              <a:spcAft>
                <a:spcPts val="250"/>
              </a:spcAft>
            </a:pPr>
            <a:r>
              <a:rPr lang="en-US" sz="1800" kern="1200" dirty="0">
                <a:solidFill>
                  <a:srgbClr val="595959"/>
                </a:solidFill>
                <a:effectLst/>
                <a:latin typeface="Corbel" panose="020B0503020204020204" pitchFamily="34" charset="0"/>
                <a:ea typeface="+mn-ea"/>
                <a:cs typeface="+mn-cs"/>
              </a:rPr>
              <a:t>Fifth level</a:t>
            </a:r>
            <a:endParaRPr lang="en-US" dirty="0">
              <a:effectLst/>
            </a:endParaRP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FDD4D2F-8477-4D70-8E14-6177B861F94F}" type="datetime1">
              <a:rPr lang="en-US" smtClean="0"/>
              <a:t>12/14/2019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42261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AED0BD6-75C4-4745-A5C4-905F4DB2A0D0}" type="datetime1">
              <a:rPr lang="en-US" smtClean="0"/>
              <a:t>12/14/2019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422196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13970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65212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722336" y="864108"/>
            <a:ext cx="7462132"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9D9698F-70A2-404C-89F8-9D4092C34D42}" type="datetime1">
              <a:rPr lang="en-US" smtClean="0"/>
              <a:t>12/14/2019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591F483-FCE9-4CF0-A02A-6AE890D5F911}" type="slidenum">
              <a:rPr lang="en-US" smtClean="0"/>
              <a:t>‹#›</a:t>
            </a:fld>
            <a:endParaRPr lang="en-US"/>
          </a:p>
        </p:txBody>
      </p:sp>
    </p:spTree>
    <p:extLst>
      <p:ext uri="{BB962C8B-B14F-4D97-AF65-F5344CB8AC3E}">
        <p14:creationId xmlns:p14="http://schemas.microsoft.com/office/powerpoint/2010/main" val="95094236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233363" indent="-233363" algn="l" defTabSz="914400" rtl="0" eaLnBrk="1" latinLnBrk="0" hangingPunct="1">
        <a:lnSpc>
          <a:spcPct val="90000"/>
        </a:lnSpc>
        <a:spcBef>
          <a:spcPts val="1200"/>
        </a:spcBef>
        <a:buClr>
          <a:schemeClr val="accent2"/>
        </a:buClr>
        <a:buFont typeface="Wingdings 2" pitchFamily="18" charset="2"/>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829799"/>
          </a:xfrm>
        </p:spPr>
        <p:txBody>
          <a:bodyPr>
            <a:normAutofit/>
          </a:bodyPr>
          <a:lstStyle/>
          <a:p>
            <a:r>
              <a:rPr lang="en-US" sz="4800" dirty="0"/>
              <a:t> Data Science </a:t>
            </a:r>
            <a:endParaRPr lang="en-US" sz="3600" dirty="0"/>
          </a:p>
        </p:txBody>
      </p:sp>
    </p:spTree>
    <p:extLst>
      <p:ext uri="{BB962C8B-B14F-4D97-AF65-F5344CB8AC3E}">
        <p14:creationId xmlns:p14="http://schemas.microsoft.com/office/powerpoint/2010/main" val="147004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can’t do with data science</a:t>
            </a:r>
          </a:p>
        </p:txBody>
      </p:sp>
      <p:sp>
        <p:nvSpPr>
          <p:cNvPr id="3" name="Content Placeholder 2"/>
          <p:cNvSpPr>
            <a:spLocks noGrp="1"/>
          </p:cNvSpPr>
          <p:nvPr>
            <p:ph idx="1"/>
          </p:nvPr>
        </p:nvSpPr>
        <p:spPr/>
        <p:txBody>
          <a:bodyPr/>
          <a:lstStyle/>
          <a:p>
            <a:r>
              <a:rPr lang="en-US" dirty="0"/>
              <a:t>Solve problems where the core drivers aren’t in the data, or the signal is too weak in the noise</a:t>
            </a:r>
          </a:p>
          <a:p>
            <a:pPr lvl="1"/>
            <a:r>
              <a:rPr lang="en-US" dirty="0"/>
              <a:t>Which start-up companies are going to succeed</a:t>
            </a:r>
          </a:p>
          <a:p>
            <a:pPr lvl="1"/>
            <a:r>
              <a:rPr lang="en-US" dirty="0"/>
              <a:t>When is the next recession going to hit</a:t>
            </a:r>
          </a:p>
          <a:p>
            <a:r>
              <a:rPr lang="en-US" dirty="0"/>
              <a:t>Having data isn’t sufficient for success</a:t>
            </a:r>
          </a:p>
          <a:p>
            <a:pPr lvl="1"/>
            <a:r>
              <a:rPr lang="en-US" dirty="0"/>
              <a:t>Knowing the last 10,000 flips of a fair coin won’t help me predict the next flip</a:t>
            </a:r>
          </a:p>
        </p:txBody>
      </p:sp>
      <p:sp>
        <p:nvSpPr>
          <p:cNvPr id="4" name="Slide Number Placeholder 3"/>
          <p:cNvSpPr>
            <a:spLocks noGrp="1"/>
          </p:cNvSpPr>
          <p:nvPr>
            <p:ph type="sldNum" sz="quarter" idx="12"/>
          </p:nvPr>
        </p:nvSpPr>
        <p:spPr/>
        <p:txBody>
          <a:bodyPr/>
          <a:lstStyle/>
          <a:p>
            <a:fld id="{C591F483-FCE9-4CF0-A02A-6AE890D5F911}" type="slidenum">
              <a:rPr lang="en-US" smtClean="0"/>
              <a:t>10</a:t>
            </a:fld>
            <a:endParaRPr lang="en-US"/>
          </a:p>
        </p:txBody>
      </p:sp>
    </p:spTree>
    <p:extLst>
      <p:ext uri="{BB962C8B-B14F-4D97-AF65-F5344CB8AC3E}">
        <p14:creationId xmlns:p14="http://schemas.microsoft.com/office/powerpoint/2010/main" val="306658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2. What makes a data science project successful</a:t>
            </a:r>
          </a:p>
        </p:txBody>
      </p:sp>
      <p:sp>
        <p:nvSpPr>
          <p:cNvPr id="4" name="Slide Number Placeholder 3"/>
          <p:cNvSpPr>
            <a:spLocks noGrp="1"/>
          </p:cNvSpPr>
          <p:nvPr>
            <p:ph type="sldNum" sz="quarter" idx="12"/>
          </p:nvPr>
        </p:nvSpPr>
        <p:spPr/>
        <p:txBody>
          <a:bodyPr/>
          <a:lstStyle/>
          <a:p>
            <a:fld id="{C591F483-FCE9-4CF0-A02A-6AE890D5F911}" type="slidenum">
              <a:rPr lang="en-US" smtClean="0"/>
              <a:t>11</a:t>
            </a:fld>
            <a:endParaRPr lang="en-US"/>
          </a:p>
        </p:txBody>
      </p:sp>
    </p:spTree>
    <p:extLst>
      <p:ext uri="{BB962C8B-B14F-4D97-AF65-F5344CB8AC3E}">
        <p14:creationId xmlns:p14="http://schemas.microsoft.com/office/powerpoint/2010/main" val="284335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Case Study 1: </a:t>
            </a:r>
            <a:br>
              <a:rPr lang="en-US" sz="3000" dirty="0"/>
            </a:br>
            <a:r>
              <a:rPr lang="en-US" sz="3000" dirty="0"/>
              <a:t>an e-commerce company</a:t>
            </a:r>
          </a:p>
        </p:txBody>
      </p:sp>
      <p:sp>
        <p:nvSpPr>
          <p:cNvPr id="6" name="Content Placeholder 5"/>
          <p:cNvSpPr>
            <a:spLocks noGrp="1"/>
          </p:cNvSpPr>
          <p:nvPr>
            <p:ph idx="1"/>
          </p:nvPr>
        </p:nvSpPr>
        <p:spPr>
          <a:xfrm>
            <a:off x="3722336" y="864108"/>
            <a:ext cx="7462132" cy="3268094"/>
          </a:xfrm>
        </p:spPr>
        <p:txBody>
          <a:bodyPr>
            <a:normAutofit fontScale="85000" lnSpcReduction="20000"/>
          </a:bodyPr>
          <a:lstStyle/>
          <a:p>
            <a:r>
              <a:rPr lang="en-US" dirty="0"/>
              <a:t>A company that sound brownies online wanted to improve their marketing. They had two types of customers:</a:t>
            </a:r>
          </a:p>
          <a:p>
            <a:pPr lvl="1"/>
            <a:r>
              <a:rPr lang="en-US" dirty="0"/>
              <a:t>Consumers ordering for friends and family</a:t>
            </a:r>
          </a:p>
          <a:p>
            <a:pPr lvl="1"/>
            <a:r>
              <a:rPr lang="en-US" dirty="0"/>
              <a:t>Businesses ordering for their clients</a:t>
            </a:r>
          </a:p>
          <a:p>
            <a:r>
              <a:rPr lang="en-US" dirty="0"/>
              <a:t>Wanted to target their customers differently, but couldn’t consistently tell if a customer was a business or a consumer</a:t>
            </a:r>
          </a:p>
          <a:p>
            <a:r>
              <a:rPr lang="en-US" dirty="0"/>
              <a:t>Data science approach: analyze the text on the gift message to determine if it had “business” or “consumer words”</a:t>
            </a:r>
          </a:p>
          <a:p>
            <a:r>
              <a:rPr lang="en-US" dirty="0"/>
              <a:t>Result: a continuously running script determined if each new order was for a business or consumer, and the customer was put into one of the two categories</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37141123"/>
              </p:ext>
            </p:extLst>
          </p:nvPr>
        </p:nvGraphicFramePr>
        <p:xfrm>
          <a:off x="3951737" y="4307016"/>
          <a:ext cx="7003329" cy="1280160"/>
        </p:xfrm>
        <a:graphic>
          <a:graphicData uri="http://schemas.openxmlformats.org/drawingml/2006/table">
            <a:tbl>
              <a:tblPr>
                <a:tableStyleId>{9D7B26C5-4107-4FEC-AEDC-1716B250A1EF}</a:tableStyleId>
              </a:tblPr>
              <a:tblGrid>
                <a:gridCol w="5668799">
                  <a:extLst>
                    <a:ext uri="{9D8B030D-6E8A-4147-A177-3AD203B41FA5}">
                      <a16:colId xmlns:a16="http://schemas.microsoft.com/office/drawing/2014/main" val="185388701"/>
                    </a:ext>
                  </a:extLst>
                </a:gridCol>
                <a:gridCol w="1334530">
                  <a:extLst>
                    <a:ext uri="{9D8B030D-6E8A-4147-A177-3AD203B41FA5}">
                      <a16:colId xmlns:a16="http://schemas.microsoft.com/office/drawing/2014/main" val="2684402204"/>
                    </a:ext>
                  </a:extLst>
                </a:gridCol>
              </a:tblGrid>
              <a:tr h="320985">
                <a:tc>
                  <a:txBody>
                    <a:bodyPr/>
                    <a:lstStyle/>
                    <a:p>
                      <a:pPr algn="l" fontAlgn="b">
                        <a:spcBef>
                          <a:spcPts val="600"/>
                        </a:spcBef>
                      </a:pPr>
                      <a:r>
                        <a:rPr lang="en-US" sz="1100" b="1" u="none" strike="noStrike" dirty="0">
                          <a:solidFill>
                            <a:schemeClr val="accent1"/>
                          </a:solidFill>
                        </a:rPr>
                        <a:t>Gift</a:t>
                      </a:r>
                      <a:r>
                        <a:rPr lang="en-US" sz="1100" b="1" u="none" strike="noStrike" baseline="0" dirty="0">
                          <a:solidFill>
                            <a:schemeClr val="accent1"/>
                          </a:solidFill>
                        </a:rPr>
                        <a:t> message</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r>
                        <a:rPr lang="en-US" sz="1100" b="1" u="none" strike="noStrike" dirty="0">
                          <a:solidFill>
                            <a:schemeClr val="accent1"/>
                          </a:solidFill>
                        </a:rPr>
                        <a:t>Probability</a:t>
                      </a:r>
                      <a:r>
                        <a:rPr lang="en-US" sz="1100" b="1" u="none" strike="noStrike" baseline="0" dirty="0">
                          <a:solidFill>
                            <a:schemeClr val="accent1"/>
                          </a:solidFill>
                        </a:rPr>
                        <a:t> of business</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46743"/>
                  </a:ext>
                </a:extLst>
              </a:tr>
              <a:tr h="320985">
                <a:tc>
                  <a:txBody>
                    <a:bodyPr/>
                    <a:lstStyle/>
                    <a:p>
                      <a:pPr algn="l" fontAlgn="b">
                        <a:spcBef>
                          <a:spcPts val="600"/>
                        </a:spcBef>
                      </a:pPr>
                      <a:r>
                        <a:rPr lang="en-US" sz="1100" u="none" strike="noStrike" dirty="0"/>
                        <a:t>THANK YOU ALL FOR YOUR AND HARD WORK,  IT IS TRULY APPRECIATED BY</a:t>
                      </a:r>
                      <a:r>
                        <a:rPr lang="en-US" sz="1100" u="none" strike="noStrike" baseline="0" dirty="0"/>
                        <a:t> THE MANAGEMENT TEAM</a:t>
                      </a: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r>
                        <a:rPr lang="en-US" sz="1100" u="none" strike="noStrike" dirty="0"/>
                        <a:t>0.989084</a:t>
                      </a: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7888034"/>
                  </a:ext>
                </a:extLst>
              </a:tr>
              <a:tr h="320985">
                <a:tc>
                  <a:txBody>
                    <a:bodyPr/>
                    <a:lstStyle/>
                    <a:p>
                      <a:pPr algn="l" fontAlgn="b">
                        <a:spcBef>
                          <a:spcPts val="600"/>
                        </a:spcBef>
                      </a:pPr>
                      <a:r>
                        <a:rPr lang="en-US" sz="1100" u="none" strike="noStrike" dirty="0"/>
                        <a:t>CONGRATULATIONS AND BEST OF LUCK ON YOUR NEW JOB!  WE ARE VERY PROUD OF YOU! LOVE MOM</a:t>
                      </a:r>
                      <a:endParaRPr lang="en-US" sz="1100" b="0" i="0" u="none" strike="noStrike" dirty="0">
                        <a:solidFill>
                          <a:srgbClr val="000000"/>
                        </a:solidFill>
                        <a:latin typeface="Calibri"/>
                      </a:endParaRPr>
                    </a:p>
                  </a:txBody>
                  <a:tcPr anchor="b"/>
                </a:tc>
                <a:tc>
                  <a:txBody>
                    <a:bodyPr/>
                    <a:lstStyle/>
                    <a:p>
                      <a:pPr algn="r" fontAlgn="b">
                        <a:spcBef>
                          <a:spcPts val="600"/>
                        </a:spcBef>
                      </a:pPr>
                      <a:r>
                        <a:rPr lang="en-US" sz="1100" u="none" strike="noStrike" dirty="0"/>
                        <a:t>0.019581</a:t>
                      </a:r>
                      <a:endParaRPr lang="en-US" sz="1100" b="0" i="0" u="none" strike="noStrike" dirty="0">
                        <a:solidFill>
                          <a:srgbClr val="000000"/>
                        </a:solidFill>
                        <a:latin typeface="Calibri"/>
                      </a:endParaRPr>
                    </a:p>
                  </a:txBody>
                  <a:tcPr anchor="b"/>
                </a:tc>
                <a:extLst>
                  <a:ext uri="{0D108BD9-81ED-4DB2-BD59-A6C34878D82A}">
                    <a16:rowId xmlns:a16="http://schemas.microsoft.com/office/drawing/2014/main" val="3051997671"/>
                  </a:ext>
                </a:extLst>
              </a:tr>
            </a:tbl>
          </a:graphicData>
        </a:graphic>
      </p:graphicFrame>
    </p:spTree>
    <p:extLst>
      <p:ext uri="{BB962C8B-B14F-4D97-AF65-F5344CB8AC3E}">
        <p14:creationId xmlns:p14="http://schemas.microsoft.com/office/powerpoint/2010/main" val="245408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data science process</a:t>
            </a:r>
          </a:p>
        </p:txBody>
      </p:sp>
      <p:sp>
        <p:nvSpPr>
          <p:cNvPr id="4" name="Slide Number Placeholder 3"/>
          <p:cNvSpPr>
            <a:spLocks noGrp="1"/>
          </p:cNvSpPr>
          <p:nvPr>
            <p:ph type="sldNum" sz="quarter" idx="12"/>
          </p:nvPr>
        </p:nvSpPr>
        <p:spPr/>
        <p:txBody>
          <a:bodyPr/>
          <a:lstStyle/>
          <a:p>
            <a:fld id="{C591F483-FCE9-4CF0-A02A-6AE890D5F911}" type="slidenum">
              <a:rPr lang="en-US" smtClean="0"/>
              <a:t>13</a:t>
            </a:fld>
            <a:endParaRPr lang="en-US"/>
          </a:p>
        </p:txBody>
      </p:sp>
      <p:sp>
        <p:nvSpPr>
          <p:cNvPr id="7" name="Rectangle 6"/>
          <p:cNvSpPr/>
          <p:nvPr/>
        </p:nvSpPr>
        <p:spPr>
          <a:xfrm>
            <a:off x="3849981"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754128"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795621" y="1988595"/>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795620" y="2821576"/>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700580" y="36507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849980" y="3650753"/>
            <a:ext cx="1482811"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700579" y="4860919"/>
            <a:ext cx="1482811"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5" name="Elbow Connector 14"/>
          <p:cNvCxnSpPr>
            <a:stCxn id="7" idx="2"/>
            <a:endCxn id="9" idx="0"/>
          </p:cNvCxnSpPr>
          <p:nvPr/>
        </p:nvCxnSpPr>
        <p:spPr>
          <a:xfrm rot="16200000" flipH="1">
            <a:off x="4847327" y="1298894"/>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799401" y="1292461"/>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37026" y="2384011"/>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2" idx="0"/>
          </p:cNvCxnSpPr>
          <p:nvPr/>
        </p:nvCxnSpPr>
        <p:spPr>
          <a:xfrm rot="5400000">
            <a:off x="4847326" y="2961052"/>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2"/>
          </p:cNvCxnSpPr>
          <p:nvPr/>
        </p:nvCxnSpPr>
        <p:spPr>
          <a:xfrm rot="5400000">
            <a:off x="4276376" y="2390104"/>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p:cNvCxnSpPr>
          <p:nvPr/>
        </p:nvCxnSpPr>
        <p:spPr>
          <a:xfrm rot="16200000" flipH="1">
            <a:off x="5490252" y="2430786"/>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1" idx="0"/>
          </p:cNvCxnSpPr>
          <p:nvPr/>
        </p:nvCxnSpPr>
        <p:spPr>
          <a:xfrm rot="16200000" flipH="1">
            <a:off x="5772626" y="2981392"/>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7" idx="1"/>
          </p:cNvCxnSpPr>
          <p:nvPr/>
        </p:nvCxnSpPr>
        <p:spPr>
          <a:xfrm rot="5400000" flipH="1">
            <a:off x="3801462" y="1405646"/>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04726" y="1327946"/>
            <a:ext cx="3681047" cy="4387346"/>
          </a:xfrm>
          <a:prstGeom prst="rect">
            <a:avLst/>
          </a:prstGeom>
        </p:spPr>
        <p:txBody>
          <a:bodyPr vert="horz" wrap="square" lIns="91440" tIns="45720" rIns="91440" bIns="45720" rtlCol="0" anchor="t" anchorCtr="0">
            <a:noAutofit/>
          </a:bodyPr>
          <a:lstStyle/>
          <a:p>
            <a:pPr marL="233363" indent="-233363">
              <a:buFont typeface="Arial" panose="020B0604020202020204" pitchFamily="34" charset="0"/>
              <a:buChar char="•"/>
            </a:pPr>
            <a:r>
              <a:rPr lang="en-US" dirty="0">
                <a:solidFill>
                  <a:schemeClr val="tx1">
                    <a:lumMod val="65000"/>
                    <a:lumOff val="35000"/>
                  </a:schemeClr>
                </a:solidFill>
              </a:rPr>
              <a:t>All analyses begin with questions</a:t>
            </a:r>
          </a:p>
          <a:p>
            <a:pPr marL="233363" indent="-233363">
              <a:buFont typeface="Arial" panose="020B0604020202020204" pitchFamily="34" charset="0"/>
              <a:buChar char="•"/>
            </a:pPr>
            <a:r>
              <a:rPr lang="en-US" dirty="0">
                <a:solidFill>
                  <a:schemeClr val="tx1">
                    <a:lumMod val="65000"/>
                    <a:lumOff val="35000"/>
                  </a:schemeClr>
                </a:solidFill>
              </a:rPr>
              <a:t>A data scientist will take the question and investigate the data</a:t>
            </a:r>
          </a:p>
          <a:p>
            <a:pPr marL="233363" indent="-233363">
              <a:buFont typeface="Arial" panose="020B0604020202020204" pitchFamily="34" charset="0"/>
              <a:buChar char="•"/>
            </a:pPr>
            <a:r>
              <a:rPr lang="en-US" dirty="0">
                <a:solidFill>
                  <a:schemeClr val="tx1">
                    <a:lumMod val="65000"/>
                    <a:lumOff val="35000"/>
                  </a:schemeClr>
                </a:solidFill>
              </a:rPr>
              <a:t>Cases:</a:t>
            </a:r>
          </a:p>
          <a:p>
            <a:pPr lvl="1" indent="-227013" defTabSz="233363">
              <a:buFont typeface="Arial" panose="020B0604020202020204" pitchFamily="34" charset="0"/>
              <a:buChar char="•"/>
            </a:pPr>
            <a:r>
              <a:rPr lang="en-US" dirty="0">
                <a:solidFill>
                  <a:schemeClr val="tx1">
                    <a:lumMod val="65000"/>
                    <a:lumOff val="35000"/>
                  </a:schemeClr>
                </a:solidFill>
              </a:rPr>
              <a:t>it’s clear the data isn’t right to answer the question</a:t>
            </a:r>
          </a:p>
          <a:p>
            <a:pPr lvl="1" indent="-227013" defTabSz="233363">
              <a:buFont typeface="Arial" panose="020B0604020202020204" pitchFamily="34" charset="0"/>
              <a:buChar char="•"/>
            </a:pPr>
            <a:r>
              <a:rPr lang="en-US" dirty="0">
                <a:solidFill>
                  <a:schemeClr val="tx1">
                    <a:lumMod val="65000"/>
                    <a:lumOff val="35000"/>
                  </a:schemeClr>
                </a:solidFill>
              </a:rPr>
              <a:t>advanced modeling is required</a:t>
            </a:r>
          </a:p>
          <a:p>
            <a:pPr lvl="1" indent="-227013" defTabSz="233363">
              <a:buFont typeface="Arial" panose="020B0604020202020204" pitchFamily="34" charset="0"/>
              <a:buChar char="•"/>
            </a:pPr>
            <a:r>
              <a:rPr lang="en-US" dirty="0">
                <a:solidFill>
                  <a:schemeClr val="tx1">
                    <a:lumMod val="65000"/>
                    <a:lumOff val="35000"/>
                  </a:schemeClr>
                </a:solidFill>
              </a:rPr>
              <a:t>the answer to the question can be found immediately in the data</a:t>
            </a:r>
          </a:p>
          <a:p>
            <a:pPr indent="-227013" defTabSz="233363">
              <a:buFont typeface="Arial" panose="020B0604020202020204" pitchFamily="34" charset="0"/>
              <a:buChar char="•"/>
            </a:pPr>
            <a:r>
              <a:rPr lang="en-US" dirty="0">
                <a:solidFill>
                  <a:schemeClr val="tx1">
                    <a:lumMod val="65000"/>
                    <a:lumOff val="35000"/>
                  </a:schemeClr>
                </a:solidFill>
              </a:rPr>
              <a:t>If a result is found</a:t>
            </a:r>
          </a:p>
          <a:p>
            <a:pPr lvl="1" indent="-227013" defTabSz="233363">
              <a:buFont typeface="Arial" panose="020B0604020202020204" pitchFamily="34" charset="0"/>
              <a:buChar char="•"/>
            </a:pPr>
            <a:r>
              <a:rPr lang="en-US" dirty="0">
                <a:solidFill>
                  <a:schemeClr val="tx1">
                    <a:lumMod val="65000"/>
                    <a:lumOff val="35000"/>
                  </a:schemeClr>
                </a:solidFill>
              </a:rPr>
              <a:t>It can be productionized</a:t>
            </a:r>
          </a:p>
          <a:p>
            <a:pPr lvl="1" indent="-227013" defTabSz="233363">
              <a:buFont typeface="Arial" panose="020B0604020202020204" pitchFamily="34" charset="0"/>
              <a:buChar char="•"/>
            </a:pPr>
            <a:r>
              <a:rPr lang="en-US" dirty="0">
                <a:solidFill>
                  <a:schemeClr val="tx1">
                    <a:lumMod val="65000"/>
                    <a:lumOff val="35000"/>
                  </a:schemeClr>
                </a:solidFill>
              </a:rPr>
              <a:t>It can raise more questions</a:t>
            </a:r>
          </a:p>
        </p:txBody>
      </p:sp>
      <p:cxnSp>
        <p:nvCxnSpPr>
          <p:cNvPr id="56" name="Straight Arrow Connector 55"/>
          <p:cNvCxnSpPr>
            <a:endCxn id="7" idx="0"/>
          </p:cNvCxnSpPr>
          <p:nvPr/>
        </p:nvCxnSpPr>
        <p:spPr>
          <a:xfrm>
            <a:off x="4591385" y="719846"/>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2"/>
            <a:endCxn id="13" idx="0"/>
          </p:cNvCxnSpPr>
          <p:nvPr/>
        </p:nvCxnSpPr>
        <p:spPr>
          <a:xfrm flipH="1">
            <a:off x="6441985" y="4046169"/>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33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Case Study 2: </a:t>
            </a:r>
            <a:br>
              <a:rPr lang="en-US" sz="3000" dirty="0"/>
            </a:br>
            <a:r>
              <a:rPr lang="en-US" sz="3000" dirty="0"/>
              <a:t>a manufacturing company</a:t>
            </a:r>
          </a:p>
        </p:txBody>
      </p:sp>
      <p:sp>
        <p:nvSpPr>
          <p:cNvPr id="6" name="Content Placeholder 5"/>
          <p:cNvSpPr>
            <a:spLocks noGrp="1"/>
          </p:cNvSpPr>
          <p:nvPr>
            <p:ph idx="1"/>
          </p:nvPr>
        </p:nvSpPr>
        <p:spPr>
          <a:xfrm>
            <a:off x="3641125" y="864108"/>
            <a:ext cx="7543343" cy="2519911"/>
          </a:xfrm>
        </p:spPr>
        <p:txBody>
          <a:bodyPr>
            <a:noAutofit/>
          </a:bodyPr>
          <a:lstStyle/>
          <a:p>
            <a:pPr>
              <a:lnSpc>
                <a:spcPct val="100000"/>
              </a:lnSpc>
            </a:pPr>
            <a:r>
              <a:rPr lang="en-US" sz="2000" dirty="0"/>
              <a:t>A manufacturing company made highly customized machines</a:t>
            </a:r>
          </a:p>
          <a:p>
            <a:pPr lvl="1">
              <a:lnSpc>
                <a:spcPct val="100000"/>
              </a:lnSpc>
            </a:pPr>
            <a:r>
              <a:rPr lang="en-US" sz="2000" dirty="0"/>
              <a:t>“build a machine that builds lightbulbs”</a:t>
            </a:r>
          </a:p>
          <a:p>
            <a:pPr>
              <a:lnSpc>
                <a:spcPct val="100000"/>
              </a:lnSpc>
            </a:pPr>
            <a:r>
              <a:rPr lang="en-US" sz="2000" dirty="0"/>
              <a:t>The company needs to makes quotes for the price without ever having made that machine before</a:t>
            </a:r>
          </a:p>
          <a:p>
            <a:pPr lvl="1">
              <a:lnSpc>
                <a:spcPct val="100000"/>
              </a:lnSpc>
            </a:pPr>
            <a:r>
              <a:rPr lang="en-US" sz="2000" dirty="0"/>
              <a:t>Costs could be substantially higher or lower than quoted</a:t>
            </a:r>
          </a:p>
          <a:p>
            <a:pPr lvl="1">
              <a:lnSpc>
                <a:spcPct val="100000"/>
              </a:lnSpc>
            </a:pPr>
            <a:r>
              <a:rPr lang="en-US" sz="2000" dirty="0"/>
              <a:t>Problem wasn’t with price but with quality of estimates</a:t>
            </a:r>
          </a:p>
          <a:p>
            <a:pPr>
              <a:lnSpc>
                <a:spcPct val="100000"/>
              </a:lnSpc>
            </a:pPr>
            <a:r>
              <a:rPr lang="en-US" sz="2000" dirty="0"/>
              <a:t>Data science used to better predict how much a machine would cost</a:t>
            </a:r>
          </a:p>
        </p:txBody>
      </p:sp>
      <p:sp>
        <p:nvSpPr>
          <p:cNvPr id="4" name="Slide Number Placeholder 3"/>
          <p:cNvSpPr>
            <a:spLocks noGrp="1"/>
          </p:cNvSpPr>
          <p:nvPr>
            <p:ph type="sldNum" sz="quarter" idx="12"/>
          </p:nvPr>
        </p:nvSpPr>
        <p:spPr/>
        <p:txBody>
          <a:bodyPr/>
          <a:lstStyle/>
          <a:p>
            <a:fld id="{C591F483-FCE9-4CF0-A02A-6AE890D5F911}" type="slidenum">
              <a:rPr lang="en-US" smtClean="0"/>
              <a:t>14</a:t>
            </a:fld>
            <a:endParaRPr lang="en-US"/>
          </a:p>
        </p:txBody>
      </p:sp>
      <p:grpSp>
        <p:nvGrpSpPr>
          <p:cNvPr id="2" name="Group 1"/>
          <p:cNvGrpSpPr/>
          <p:nvPr/>
        </p:nvGrpSpPr>
        <p:grpSpPr>
          <a:xfrm>
            <a:off x="3641125" y="3767766"/>
            <a:ext cx="1816442" cy="2432940"/>
            <a:chOff x="3849980" y="719846"/>
            <a:chExt cx="3386959" cy="4536489"/>
          </a:xfrm>
        </p:grpSpPr>
        <p:sp>
          <p:nvSpPr>
            <p:cNvPr id="8" name="Rectangle 7"/>
            <p:cNvSpPr/>
            <p:nvPr/>
          </p:nvSpPr>
          <p:spPr>
            <a:xfrm>
              <a:off x="3849981"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Questions</a:t>
              </a:r>
            </a:p>
          </p:txBody>
        </p:sp>
        <p:sp>
          <p:nvSpPr>
            <p:cNvPr id="9" name="Rectangle 8"/>
            <p:cNvSpPr/>
            <p:nvPr/>
          </p:nvSpPr>
          <p:spPr>
            <a:xfrm>
              <a:off x="5754128"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Data</a:t>
              </a:r>
            </a:p>
          </p:txBody>
        </p:sp>
        <p:sp>
          <p:nvSpPr>
            <p:cNvPr id="10" name="Rectangle 9"/>
            <p:cNvSpPr/>
            <p:nvPr/>
          </p:nvSpPr>
          <p:spPr>
            <a:xfrm>
              <a:off x="4795621" y="1988595"/>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Analysis</a:t>
              </a:r>
            </a:p>
          </p:txBody>
        </p:sp>
        <p:sp>
          <p:nvSpPr>
            <p:cNvPr id="11" name="Rectangle 10"/>
            <p:cNvSpPr/>
            <p:nvPr/>
          </p:nvSpPr>
          <p:spPr>
            <a:xfrm>
              <a:off x="4795620" y="2821576"/>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Modeling</a:t>
              </a:r>
            </a:p>
          </p:txBody>
        </p:sp>
        <p:sp>
          <p:nvSpPr>
            <p:cNvPr id="12" name="Rectangle 11"/>
            <p:cNvSpPr/>
            <p:nvPr/>
          </p:nvSpPr>
          <p:spPr>
            <a:xfrm>
              <a:off x="5700580" y="36507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Result</a:t>
              </a:r>
            </a:p>
          </p:txBody>
        </p:sp>
        <p:sp>
          <p:nvSpPr>
            <p:cNvPr id="13" name="Rectangle 12"/>
            <p:cNvSpPr/>
            <p:nvPr/>
          </p:nvSpPr>
          <p:spPr>
            <a:xfrm>
              <a:off x="3849980" y="3650753"/>
              <a:ext cx="1482811"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Abort</a:t>
              </a:r>
            </a:p>
          </p:txBody>
        </p:sp>
        <p:sp>
          <p:nvSpPr>
            <p:cNvPr id="14" name="Rectangle 13"/>
            <p:cNvSpPr/>
            <p:nvPr/>
          </p:nvSpPr>
          <p:spPr>
            <a:xfrm>
              <a:off x="5700579" y="4860919"/>
              <a:ext cx="1482811"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Productionize</a:t>
              </a:r>
            </a:p>
          </p:txBody>
        </p:sp>
        <p:cxnSp>
          <p:nvCxnSpPr>
            <p:cNvPr id="15" name="Elbow Connector 14"/>
            <p:cNvCxnSpPr>
              <a:stCxn id="8" idx="2"/>
              <a:endCxn id="10" idx="0"/>
            </p:cNvCxnSpPr>
            <p:nvPr/>
          </p:nvCxnSpPr>
          <p:spPr>
            <a:xfrm rot="16200000" flipH="1">
              <a:off x="4847327" y="1298894"/>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0" idx="0"/>
            </p:cNvCxnSpPr>
            <p:nvPr/>
          </p:nvCxnSpPr>
          <p:spPr>
            <a:xfrm rot="5400000">
              <a:off x="5799401" y="1292461"/>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flipH="1">
              <a:off x="5537026" y="2384011"/>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11" idx="2"/>
              <a:endCxn id="13" idx="0"/>
            </p:cNvCxnSpPr>
            <p:nvPr/>
          </p:nvCxnSpPr>
          <p:spPr>
            <a:xfrm rot="5400000">
              <a:off x="4847326" y="2961052"/>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p:cNvCxnSpPr>
            <p:nvPr/>
          </p:nvCxnSpPr>
          <p:spPr>
            <a:xfrm rot="5400000">
              <a:off x="4276376" y="2390104"/>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p:cNvCxnSpPr>
            <p:nvPr/>
          </p:nvCxnSpPr>
          <p:spPr>
            <a:xfrm rot="16200000" flipH="1">
              <a:off x="5490252" y="2430786"/>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12" idx="0"/>
            </p:cNvCxnSpPr>
            <p:nvPr/>
          </p:nvCxnSpPr>
          <p:spPr>
            <a:xfrm rot="16200000" flipH="1">
              <a:off x="5772626" y="2981392"/>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2"/>
              <a:endCxn id="8" idx="1"/>
            </p:cNvCxnSpPr>
            <p:nvPr/>
          </p:nvCxnSpPr>
          <p:spPr>
            <a:xfrm rot="5400000" flipH="1">
              <a:off x="3801462" y="1405646"/>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0"/>
            </p:cNvCxnSpPr>
            <p:nvPr/>
          </p:nvCxnSpPr>
          <p:spPr>
            <a:xfrm>
              <a:off x="4591385" y="719846"/>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2"/>
              <a:endCxn id="14" idx="0"/>
            </p:cNvCxnSpPr>
            <p:nvPr/>
          </p:nvCxnSpPr>
          <p:spPr>
            <a:xfrm flipH="1">
              <a:off x="6441985" y="4046169"/>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grpSp>
      <p:sp>
        <p:nvSpPr>
          <p:cNvPr id="43" name="TextBox 42"/>
          <p:cNvSpPr txBox="1"/>
          <p:nvPr/>
        </p:nvSpPr>
        <p:spPr>
          <a:xfrm>
            <a:off x="5767315" y="3618689"/>
            <a:ext cx="5575136" cy="2994786"/>
          </a:xfrm>
          <a:prstGeom prst="rect">
            <a:avLst/>
          </a:prstGeom>
        </p:spPr>
        <p:txBody>
          <a:bodyPr vert="horz" wrap="square" lIns="91440" tIns="45720" rIns="91440" bIns="45720" rtlCol="0" anchor="t" anchorCtr="0">
            <a:noAutofit/>
          </a:bodyPr>
          <a:lstStyle/>
          <a:p>
            <a:pPr marL="233363" indent="-233363">
              <a:buFont typeface="Arial" panose="020B0604020202020204" pitchFamily="34" charset="0"/>
              <a:buChar char="•"/>
            </a:pPr>
            <a:r>
              <a:rPr lang="en-US" dirty="0">
                <a:solidFill>
                  <a:schemeClr val="tx1">
                    <a:lumMod val="65000"/>
                    <a:lumOff val="35000"/>
                  </a:schemeClr>
                </a:solidFill>
              </a:rPr>
              <a:t>Question: how can we predict the cost of a machine</a:t>
            </a:r>
          </a:p>
          <a:p>
            <a:pPr marL="233363" indent="-233363">
              <a:buFont typeface="Arial" panose="020B0604020202020204" pitchFamily="34" charset="0"/>
              <a:buChar char="•"/>
            </a:pPr>
            <a:r>
              <a:rPr lang="en-US" dirty="0">
                <a:solidFill>
                  <a:schemeClr val="tx1">
                    <a:lumMod val="65000"/>
                    <a:lumOff val="35000"/>
                  </a:schemeClr>
                </a:solidFill>
              </a:rPr>
              <a:t>Data: features of previous machines, their estimates, and the actual costs</a:t>
            </a:r>
          </a:p>
          <a:p>
            <a:pPr marL="233363" indent="-233363">
              <a:buFont typeface="Arial" panose="020B0604020202020204" pitchFamily="34" charset="0"/>
              <a:buChar char="•"/>
            </a:pPr>
            <a:r>
              <a:rPr lang="en-US" dirty="0">
                <a:solidFill>
                  <a:schemeClr val="tx1">
                    <a:lumMod val="65000"/>
                    <a:lumOff val="35000"/>
                  </a:schemeClr>
                </a:solidFill>
              </a:rPr>
              <a:t>Analysis: there is a relationship between features and the estimate/actual ratio</a:t>
            </a:r>
          </a:p>
          <a:p>
            <a:pPr marL="233363" indent="-233363">
              <a:buFont typeface="Arial" panose="020B0604020202020204" pitchFamily="34" charset="0"/>
              <a:buChar char="•"/>
            </a:pPr>
            <a:r>
              <a:rPr lang="en-US" dirty="0">
                <a:solidFill>
                  <a:schemeClr val="tx1">
                    <a:lumMod val="65000"/>
                    <a:lumOff val="35000"/>
                  </a:schemeClr>
                </a:solidFill>
              </a:rPr>
              <a:t>Model: a GAMLSS to predict the true cost and the possible error band</a:t>
            </a:r>
          </a:p>
          <a:p>
            <a:pPr marL="233363" indent="-233363">
              <a:buFont typeface="Arial" panose="020B0604020202020204" pitchFamily="34" charset="0"/>
              <a:buChar char="•"/>
            </a:pPr>
            <a:r>
              <a:rPr lang="en-US" dirty="0">
                <a:solidFill>
                  <a:schemeClr val="tx1">
                    <a:lumMod val="65000"/>
                    <a:lumOff val="35000"/>
                  </a:schemeClr>
                </a:solidFill>
              </a:rPr>
              <a:t>Result: model successfully predicted costs better</a:t>
            </a:r>
          </a:p>
          <a:p>
            <a:pPr marL="233363" indent="-233363">
              <a:buFont typeface="Arial" panose="020B0604020202020204" pitchFamily="34" charset="0"/>
              <a:buChar char="•"/>
            </a:pPr>
            <a:r>
              <a:rPr lang="en-US" dirty="0">
                <a:solidFill>
                  <a:schemeClr val="tx1">
                    <a:lumMod val="65000"/>
                    <a:lumOff val="35000"/>
                  </a:schemeClr>
                </a:solidFill>
              </a:rPr>
              <a:t>Productionize: a simple GUI for the company, and a contract for refitting the model</a:t>
            </a:r>
          </a:p>
          <a:p>
            <a:pPr marL="233363" indent="-233363">
              <a:buFont typeface="Arial" panose="020B0604020202020204" pitchFamily="34" charset="0"/>
              <a:buChar char="•"/>
            </a:pPr>
            <a:endParaRPr lang="en-US" dirty="0">
              <a:solidFill>
                <a:schemeClr val="tx1">
                  <a:lumMod val="65000"/>
                  <a:lumOff val="35000"/>
                </a:schemeClr>
              </a:solidFill>
            </a:endParaRPr>
          </a:p>
        </p:txBody>
      </p:sp>
    </p:spTree>
    <p:extLst>
      <p:ext uri="{BB962C8B-B14F-4D97-AF65-F5344CB8AC3E}">
        <p14:creationId xmlns:p14="http://schemas.microsoft.com/office/powerpoint/2010/main" val="42776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data science process:</a:t>
            </a:r>
            <a:br>
              <a:rPr lang="en-US" dirty="0"/>
            </a:br>
            <a:r>
              <a:rPr lang="en-US" dirty="0"/>
              <a:t>problems</a:t>
            </a:r>
          </a:p>
        </p:txBody>
      </p:sp>
      <p:sp>
        <p:nvSpPr>
          <p:cNvPr id="4" name="Slide Number Placeholder 3"/>
          <p:cNvSpPr>
            <a:spLocks noGrp="1"/>
          </p:cNvSpPr>
          <p:nvPr>
            <p:ph type="sldNum" sz="quarter" idx="12"/>
          </p:nvPr>
        </p:nvSpPr>
        <p:spPr/>
        <p:txBody>
          <a:bodyPr/>
          <a:lstStyle/>
          <a:p>
            <a:fld id="{C591F483-FCE9-4CF0-A02A-6AE890D5F911}" type="slidenum">
              <a:rPr lang="en-US" smtClean="0"/>
              <a:t>15</a:t>
            </a:fld>
            <a:endParaRPr lang="en-US"/>
          </a:p>
        </p:txBody>
      </p:sp>
      <p:sp>
        <p:nvSpPr>
          <p:cNvPr id="7" name="Rectangle 6"/>
          <p:cNvSpPr/>
          <p:nvPr/>
        </p:nvSpPr>
        <p:spPr>
          <a:xfrm>
            <a:off x="3849981"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754128"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795621" y="1988595"/>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795620" y="2821576"/>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700580" y="36507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849980" y="3650753"/>
            <a:ext cx="1482811"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700579" y="4860919"/>
            <a:ext cx="1482811"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5" name="Elbow Connector 14"/>
          <p:cNvCxnSpPr>
            <a:stCxn id="7" idx="2"/>
            <a:endCxn id="9" idx="0"/>
          </p:cNvCxnSpPr>
          <p:nvPr/>
        </p:nvCxnSpPr>
        <p:spPr>
          <a:xfrm rot="16200000" flipH="1">
            <a:off x="4847327" y="1298894"/>
            <a:ext cx="433761" cy="94564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799401" y="1292461"/>
            <a:ext cx="433761" cy="95850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37026" y="2384011"/>
            <a:ext cx="1" cy="4375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2" idx="0"/>
          </p:cNvCxnSpPr>
          <p:nvPr/>
        </p:nvCxnSpPr>
        <p:spPr>
          <a:xfrm rot="5400000">
            <a:off x="4847326" y="2961052"/>
            <a:ext cx="433761" cy="94564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2"/>
          </p:cNvCxnSpPr>
          <p:nvPr/>
        </p:nvCxnSpPr>
        <p:spPr>
          <a:xfrm rot="5400000">
            <a:off x="4276376" y="2390104"/>
            <a:ext cx="1266744" cy="1254558"/>
          </a:xfrm>
          <a:prstGeom prst="bentConnector3">
            <a:avLst>
              <a:gd name="adj1" fmla="val 142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p:cNvCxnSpPr>
          <p:nvPr/>
        </p:nvCxnSpPr>
        <p:spPr>
          <a:xfrm rot="16200000" flipH="1">
            <a:off x="5490252" y="2430786"/>
            <a:ext cx="1266742" cy="1173192"/>
          </a:xfrm>
          <a:prstGeom prst="bentConnector3">
            <a:avLst>
              <a:gd name="adj1" fmla="val 142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1" idx="0"/>
          </p:cNvCxnSpPr>
          <p:nvPr/>
        </p:nvCxnSpPr>
        <p:spPr>
          <a:xfrm rot="16200000" flipH="1">
            <a:off x="5772626" y="2981392"/>
            <a:ext cx="433761" cy="90496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7" idx="1"/>
          </p:cNvCxnSpPr>
          <p:nvPr/>
        </p:nvCxnSpPr>
        <p:spPr>
          <a:xfrm rot="5400000" flipH="1">
            <a:off x="3801462" y="1405646"/>
            <a:ext cx="2689043" cy="2592005"/>
          </a:xfrm>
          <a:prstGeom prst="bentConnector4">
            <a:avLst>
              <a:gd name="adj1" fmla="val -9586"/>
              <a:gd name="adj2" fmla="val 10881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7" idx="0"/>
          </p:cNvCxnSpPr>
          <p:nvPr/>
        </p:nvCxnSpPr>
        <p:spPr>
          <a:xfrm>
            <a:off x="4591385" y="719846"/>
            <a:ext cx="2" cy="4395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2"/>
            <a:endCxn id="13" idx="0"/>
          </p:cNvCxnSpPr>
          <p:nvPr/>
        </p:nvCxnSpPr>
        <p:spPr>
          <a:xfrm flipH="1">
            <a:off x="6441985" y="4046169"/>
            <a:ext cx="1" cy="8147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604726" y="1789888"/>
            <a:ext cx="3681047" cy="3925403"/>
          </a:xfrm>
          <a:prstGeom prst="rect">
            <a:avLst/>
          </a:prstGeom>
        </p:spPr>
        <p:txBody>
          <a:bodyPr vert="horz" wrap="square" lIns="91440" tIns="45720" rIns="91440" bIns="45720" rtlCol="0" anchor="t" anchorCtr="0">
            <a:noAutofit/>
          </a:bodyPr>
          <a:lstStyle/>
          <a:p>
            <a:r>
              <a:rPr lang="en-US" dirty="0">
                <a:solidFill>
                  <a:schemeClr val="tx1">
                    <a:lumMod val="65000"/>
                    <a:lumOff val="35000"/>
                  </a:schemeClr>
                </a:solidFill>
              </a:rPr>
              <a:t>Possible problems</a:t>
            </a:r>
          </a:p>
          <a:p>
            <a:r>
              <a:rPr lang="en-US" dirty="0">
                <a:solidFill>
                  <a:srgbClr val="C00000"/>
                </a:solidFill>
              </a:rPr>
              <a:t>Data inconsistent or poorly formatted</a:t>
            </a:r>
            <a:endParaRPr lang="en-US" dirty="0">
              <a:solidFill>
                <a:schemeClr val="tx1">
                  <a:lumMod val="65000"/>
                  <a:lumOff val="35000"/>
                </a:schemeClr>
              </a:solidFill>
            </a:endParaRPr>
          </a:p>
          <a:p>
            <a:r>
              <a:rPr lang="en-US" dirty="0">
                <a:solidFill>
                  <a:srgbClr val="C00000"/>
                </a:solidFill>
              </a:rPr>
              <a:t>Question ill formed</a:t>
            </a:r>
          </a:p>
          <a:p>
            <a:r>
              <a:rPr lang="en-US" dirty="0">
                <a:solidFill>
                  <a:srgbClr val="C00000"/>
                </a:solidFill>
              </a:rPr>
              <a:t>Model can be faulty – overfitting or incorrect assumptions</a:t>
            </a:r>
          </a:p>
          <a:p>
            <a:r>
              <a:rPr lang="en-US" dirty="0">
                <a:solidFill>
                  <a:srgbClr val="C00000"/>
                </a:solidFill>
              </a:rPr>
              <a:t>Signs the model won’t work are ignored</a:t>
            </a:r>
          </a:p>
          <a:p>
            <a:r>
              <a:rPr lang="en-US" dirty="0">
                <a:solidFill>
                  <a:srgbClr val="C00000"/>
                </a:solidFill>
              </a:rPr>
              <a:t>Stuck in a “what about” loop</a:t>
            </a:r>
          </a:p>
          <a:p>
            <a:r>
              <a:rPr lang="en-US" dirty="0">
                <a:solidFill>
                  <a:srgbClr val="C00000"/>
                </a:solidFill>
              </a:rPr>
              <a:t>Model not built in a way that makes for simple productionizing</a:t>
            </a:r>
          </a:p>
          <a:p>
            <a:pPr marL="233363" indent="-233363">
              <a:buFont typeface="Arial" panose="020B0604020202020204" pitchFamily="34" charset="0"/>
              <a:buChar char="•"/>
            </a:pPr>
            <a:endParaRPr lang="en-US" dirty="0">
              <a:solidFill>
                <a:schemeClr val="tx1">
                  <a:lumMod val="65000"/>
                  <a:lumOff val="35000"/>
                </a:schemeClr>
              </a:solidFill>
            </a:endParaRPr>
          </a:p>
        </p:txBody>
      </p:sp>
      <p:sp>
        <p:nvSpPr>
          <p:cNvPr id="66" name="Rectangle 65"/>
          <p:cNvSpPr/>
          <p:nvPr/>
        </p:nvSpPr>
        <p:spPr>
          <a:xfrm>
            <a:off x="3328929" y="403989"/>
            <a:ext cx="4336232" cy="531130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3984113" y="2285084"/>
            <a:ext cx="683311" cy="1479520"/>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754128" y="4441585"/>
            <a:ext cx="1305805" cy="315241"/>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191240" y="4147418"/>
            <a:ext cx="1305805" cy="315241"/>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406627" y="2487905"/>
            <a:ext cx="456694" cy="1058756"/>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665223" y="1036621"/>
            <a:ext cx="1671269" cy="636535"/>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725720" y="1033792"/>
            <a:ext cx="1671269" cy="636535"/>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32" idx="3"/>
          </p:cNvCxnSpPr>
          <p:nvPr/>
        </p:nvCxnSpPr>
        <p:spPr>
          <a:xfrm>
            <a:off x="5396989" y="1352060"/>
            <a:ext cx="1313230" cy="1017523"/>
          </a:xfrm>
          <a:prstGeom prst="bentConnector3">
            <a:avLst>
              <a:gd name="adj1" fmla="val 13704"/>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9" idx="3"/>
          </p:cNvCxnSpPr>
          <p:nvPr/>
        </p:nvCxnSpPr>
        <p:spPr>
          <a:xfrm>
            <a:off x="7336492" y="1354889"/>
            <a:ext cx="268234" cy="930195"/>
          </a:xfrm>
          <a:prstGeom prst="bentConnector2">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 idx="2"/>
            <a:endCxn id="31" idx="1"/>
          </p:cNvCxnSpPr>
          <p:nvPr/>
        </p:nvCxnSpPr>
        <p:spPr>
          <a:xfrm rot="5400000" flipH="1" flipV="1">
            <a:off x="5959240" y="2119118"/>
            <a:ext cx="12014" cy="3278957"/>
          </a:xfrm>
          <a:prstGeom prst="bentConnector4">
            <a:avLst>
              <a:gd name="adj1" fmla="val -1902780"/>
              <a:gd name="adj2" fmla="val 5521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6710219" y="2369583"/>
            <a:ext cx="894507" cy="437565"/>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5" idx="3"/>
          </p:cNvCxnSpPr>
          <p:nvPr/>
        </p:nvCxnSpPr>
        <p:spPr>
          <a:xfrm flipV="1">
            <a:off x="5497045" y="4145097"/>
            <a:ext cx="2107683" cy="159942"/>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23" idx="3"/>
          </p:cNvCxnSpPr>
          <p:nvPr/>
        </p:nvCxnSpPr>
        <p:spPr>
          <a:xfrm flipV="1">
            <a:off x="7059933" y="4462659"/>
            <a:ext cx="544793" cy="136547"/>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3"/>
          </p:cNvCxnSpPr>
          <p:nvPr/>
        </p:nvCxnSpPr>
        <p:spPr>
          <a:xfrm flipV="1">
            <a:off x="6863321" y="3015575"/>
            <a:ext cx="741405" cy="17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7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Case Study 3: </a:t>
            </a:r>
            <a:br>
              <a:rPr lang="en-US" sz="3000" dirty="0"/>
            </a:br>
            <a:r>
              <a:rPr lang="en-US" sz="3000" dirty="0"/>
              <a:t>a distributor</a:t>
            </a:r>
          </a:p>
        </p:txBody>
      </p:sp>
      <p:sp>
        <p:nvSpPr>
          <p:cNvPr id="6" name="Content Placeholder 5"/>
          <p:cNvSpPr>
            <a:spLocks noGrp="1"/>
          </p:cNvSpPr>
          <p:nvPr>
            <p:ph idx="1"/>
          </p:nvPr>
        </p:nvSpPr>
        <p:spPr>
          <a:xfrm>
            <a:off x="3641125" y="729574"/>
            <a:ext cx="7543343" cy="5626776"/>
          </a:xfrm>
        </p:spPr>
        <p:txBody>
          <a:bodyPr>
            <a:noAutofit/>
          </a:bodyPr>
          <a:lstStyle/>
          <a:p>
            <a:pPr marL="0" indent="0">
              <a:lnSpc>
                <a:spcPct val="100000"/>
              </a:lnSpc>
              <a:spcBef>
                <a:spcPts val="0"/>
              </a:spcBef>
              <a:buNone/>
            </a:pPr>
            <a:r>
              <a:rPr lang="en-US" sz="2000" dirty="0"/>
              <a:t>Situation:</a:t>
            </a:r>
          </a:p>
          <a:p>
            <a:pPr>
              <a:lnSpc>
                <a:spcPct val="100000"/>
              </a:lnSpc>
              <a:spcBef>
                <a:spcPts val="0"/>
              </a:spcBef>
            </a:pPr>
            <a:r>
              <a:rPr lang="en-US" sz="2000" dirty="0"/>
              <a:t>A company sells products in bulk to state governments</a:t>
            </a:r>
          </a:p>
          <a:p>
            <a:pPr>
              <a:lnSpc>
                <a:spcPct val="100000"/>
              </a:lnSpc>
              <a:spcBef>
                <a:spcPts val="0"/>
              </a:spcBef>
            </a:pPr>
            <a:r>
              <a:rPr lang="en-US" sz="2000" dirty="0"/>
              <a:t>Want to discount each quote to a price that brings in the most profit</a:t>
            </a:r>
          </a:p>
          <a:p>
            <a:pPr>
              <a:lnSpc>
                <a:spcPct val="100000"/>
              </a:lnSpc>
              <a:spcBef>
                <a:spcPts val="0"/>
              </a:spcBef>
            </a:pPr>
            <a:r>
              <a:rPr lang="en-US" sz="2000" dirty="0"/>
              <a:t>Data Science used to determine which price</a:t>
            </a:r>
          </a:p>
          <a:p>
            <a:pPr>
              <a:lnSpc>
                <a:spcPct val="100000"/>
              </a:lnSpc>
              <a:spcBef>
                <a:spcPts val="0"/>
              </a:spcBef>
            </a:pPr>
            <a:endParaRPr lang="en-US" sz="2000" dirty="0"/>
          </a:p>
          <a:p>
            <a:pPr marL="0" indent="0">
              <a:lnSpc>
                <a:spcPct val="100000"/>
              </a:lnSpc>
              <a:spcBef>
                <a:spcPts val="0"/>
              </a:spcBef>
              <a:buNone/>
            </a:pPr>
            <a:r>
              <a:rPr lang="en-US" sz="2000" dirty="0"/>
              <a:t>Problems:</a:t>
            </a:r>
          </a:p>
          <a:p>
            <a:pPr>
              <a:lnSpc>
                <a:spcPct val="100000"/>
              </a:lnSpc>
              <a:spcBef>
                <a:spcPts val="0"/>
              </a:spcBef>
            </a:pPr>
            <a:r>
              <a:rPr lang="en-US" sz="2000" dirty="0"/>
              <a:t>No clear relationship found between customer and chance of accepting a quote</a:t>
            </a:r>
          </a:p>
          <a:p>
            <a:pPr>
              <a:lnSpc>
                <a:spcPct val="100000"/>
              </a:lnSpc>
              <a:spcBef>
                <a:spcPts val="0"/>
              </a:spcBef>
            </a:pPr>
            <a:r>
              <a:rPr lang="en-US" sz="2000" dirty="0"/>
              <a:t>A highly advanced model was used that found a relationship, but was unintuitive and not robust, and therefore hard to tell if working correctly</a:t>
            </a:r>
          </a:p>
          <a:p>
            <a:pPr>
              <a:lnSpc>
                <a:spcPct val="100000"/>
              </a:lnSpc>
              <a:spcBef>
                <a:spcPts val="0"/>
              </a:spcBef>
            </a:pPr>
            <a:r>
              <a:rPr lang="en-US" sz="2000" dirty="0"/>
              <a:t>Model was built on training data that was a different format from the production data, so entire model had to be rebuilt to productionize</a:t>
            </a:r>
          </a:p>
          <a:p>
            <a:pPr>
              <a:lnSpc>
                <a:spcPct val="100000"/>
              </a:lnSpc>
              <a:spcBef>
                <a:spcPts val="0"/>
              </a:spcBef>
            </a:pPr>
            <a:r>
              <a:rPr lang="en-US" sz="2000" dirty="0"/>
              <a:t>Was stuck in a “what about loop:” continuously cutting the data in different ways to satisfy customer</a:t>
            </a:r>
          </a:p>
          <a:p>
            <a:pPr>
              <a:lnSpc>
                <a:spcPct val="100000"/>
              </a:lnSpc>
              <a:spcBef>
                <a:spcPts val="0"/>
              </a:spcBef>
            </a:pPr>
            <a:endParaRPr lang="en-US" sz="2000" dirty="0"/>
          </a:p>
          <a:p>
            <a:pPr marL="0" indent="0">
              <a:lnSpc>
                <a:spcPct val="100000"/>
              </a:lnSpc>
              <a:spcBef>
                <a:spcPts val="0"/>
              </a:spcBef>
              <a:buNone/>
            </a:pPr>
            <a:r>
              <a:rPr lang="en-US" sz="2000" dirty="0"/>
              <a:t>End result: project was over-budget and under-delivered, and now is extremely difficult to maintain</a:t>
            </a:r>
          </a:p>
          <a:p>
            <a:pPr marL="0" indent="0">
              <a:lnSpc>
                <a:spcPct val="100000"/>
              </a:lnSpc>
              <a:spcBef>
                <a:spcPts val="0"/>
              </a:spcBef>
              <a:buNone/>
            </a:pPr>
            <a:endParaRPr lang="en-US" sz="2000" dirty="0"/>
          </a:p>
        </p:txBody>
      </p:sp>
      <p:sp>
        <p:nvSpPr>
          <p:cNvPr id="4" name="Slide Number Placeholder 3"/>
          <p:cNvSpPr>
            <a:spLocks noGrp="1"/>
          </p:cNvSpPr>
          <p:nvPr>
            <p:ph type="sldNum" sz="quarter" idx="12"/>
          </p:nvPr>
        </p:nvSpPr>
        <p:spPr/>
        <p:txBody>
          <a:bodyPr/>
          <a:lstStyle/>
          <a:p>
            <a:fld id="{C591F483-FCE9-4CF0-A02A-6AE890D5F911}" type="slidenum">
              <a:rPr lang="en-US" smtClean="0"/>
              <a:t>16</a:t>
            </a:fld>
            <a:endParaRPr lang="en-US"/>
          </a:p>
        </p:txBody>
      </p:sp>
    </p:spTree>
    <p:extLst>
      <p:ext uri="{BB962C8B-B14F-4D97-AF65-F5344CB8AC3E}">
        <p14:creationId xmlns:p14="http://schemas.microsoft.com/office/powerpoint/2010/main" val="144935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 Skills needed to be a data scientist</a:t>
            </a:r>
          </a:p>
        </p:txBody>
      </p:sp>
      <p:sp>
        <p:nvSpPr>
          <p:cNvPr id="4" name="Slide Number Placeholder 3"/>
          <p:cNvSpPr>
            <a:spLocks noGrp="1"/>
          </p:cNvSpPr>
          <p:nvPr>
            <p:ph type="sldNum" sz="quarter" idx="12"/>
          </p:nvPr>
        </p:nvSpPr>
        <p:spPr/>
        <p:txBody>
          <a:bodyPr/>
          <a:lstStyle/>
          <a:p>
            <a:fld id="{C591F483-FCE9-4CF0-A02A-6AE890D5F911}" type="slidenum">
              <a:rPr lang="en-US" smtClean="0"/>
              <a:t>17</a:t>
            </a:fld>
            <a:endParaRPr lang="en-US"/>
          </a:p>
        </p:txBody>
      </p:sp>
    </p:spTree>
    <p:extLst>
      <p:ext uri="{BB962C8B-B14F-4D97-AF65-F5344CB8AC3E}">
        <p14:creationId xmlns:p14="http://schemas.microsoft.com/office/powerpoint/2010/main" val="337279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five skills needed to do data science</a:t>
            </a:r>
          </a:p>
        </p:txBody>
      </p:sp>
      <p:sp>
        <p:nvSpPr>
          <p:cNvPr id="6" name="Content Placeholder 5"/>
          <p:cNvSpPr>
            <a:spLocks noGrp="1"/>
          </p:cNvSpPr>
          <p:nvPr>
            <p:ph idx="1"/>
          </p:nvPr>
        </p:nvSpPr>
        <p:spPr/>
        <p:txBody>
          <a:bodyPr>
            <a:normAutofit fontScale="92500" lnSpcReduction="10000"/>
          </a:bodyPr>
          <a:lstStyle/>
          <a:p>
            <a:pPr marL="0" indent="0">
              <a:buNone/>
            </a:pPr>
            <a:r>
              <a:rPr lang="en-US" dirty="0">
                <a:solidFill>
                  <a:schemeClr val="accent1"/>
                </a:solidFill>
              </a:rPr>
              <a:t>Technical Skills</a:t>
            </a:r>
          </a:p>
          <a:p>
            <a:r>
              <a:rPr lang="en-US" dirty="0">
                <a:solidFill>
                  <a:schemeClr val="accent1"/>
                </a:solidFill>
              </a:rPr>
              <a:t>Statistics and Math </a:t>
            </a:r>
            <a:r>
              <a:rPr lang="en-US" dirty="0"/>
              <a:t>– The different techniques used on data: regressions, clustering algorithms, time series models</a:t>
            </a:r>
          </a:p>
          <a:p>
            <a:r>
              <a:rPr lang="en-US" dirty="0">
                <a:solidFill>
                  <a:schemeClr val="accent1"/>
                </a:solidFill>
              </a:rPr>
              <a:t>Software Development</a:t>
            </a:r>
            <a:r>
              <a:rPr lang="en-US" dirty="0"/>
              <a:t> – How to write code, how to manage a code base, how to store data in a database</a:t>
            </a:r>
          </a:p>
          <a:p>
            <a:r>
              <a:rPr lang="en-US" dirty="0">
                <a:solidFill>
                  <a:schemeClr val="accent1"/>
                </a:solidFill>
              </a:rPr>
              <a:t>Business Experience</a:t>
            </a:r>
            <a:r>
              <a:rPr lang="en-US" dirty="0"/>
              <a:t> – Where companies waste money, what makes a project succeed, how to get data from within a company</a:t>
            </a:r>
          </a:p>
          <a:p>
            <a:pPr marL="0" indent="0">
              <a:buNone/>
            </a:pPr>
            <a:r>
              <a:rPr lang="en-US" dirty="0">
                <a:solidFill>
                  <a:schemeClr val="accent1"/>
                </a:solidFill>
              </a:rPr>
              <a:t>Personal Skills</a:t>
            </a:r>
          </a:p>
          <a:p>
            <a:r>
              <a:rPr lang="en-US" dirty="0">
                <a:solidFill>
                  <a:schemeClr val="accent1"/>
                </a:solidFill>
              </a:rPr>
              <a:t>Leadership</a:t>
            </a:r>
            <a:r>
              <a:rPr lang="en-US" dirty="0"/>
              <a:t> – How to help other data scientists, how to train them, and how to work with a customer to produce good results</a:t>
            </a:r>
          </a:p>
          <a:p>
            <a:r>
              <a:rPr lang="en-US" dirty="0">
                <a:solidFill>
                  <a:schemeClr val="accent1"/>
                </a:solidFill>
              </a:rPr>
              <a:t>Adaptability </a:t>
            </a:r>
            <a:r>
              <a:rPr lang="en-US" dirty="0"/>
              <a:t>– the ability to figure out a solution when presented with an entirely new problem</a:t>
            </a:r>
          </a:p>
        </p:txBody>
      </p:sp>
      <p:sp>
        <p:nvSpPr>
          <p:cNvPr id="4" name="Slide Number Placeholder 3"/>
          <p:cNvSpPr>
            <a:spLocks noGrp="1"/>
          </p:cNvSpPr>
          <p:nvPr>
            <p:ph type="sldNum" sz="quarter" idx="12"/>
          </p:nvPr>
        </p:nvSpPr>
        <p:spPr/>
        <p:txBody>
          <a:bodyPr/>
          <a:lstStyle/>
          <a:p>
            <a:fld id="{C591F483-FCE9-4CF0-A02A-6AE890D5F911}" type="slidenum">
              <a:rPr lang="en-US" smtClean="0"/>
              <a:t>18</a:t>
            </a:fld>
            <a:endParaRPr lang="en-US"/>
          </a:p>
        </p:txBody>
      </p:sp>
    </p:spTree>
    <p:extLst>
      <p:ext uri="{BB962C8B-B14F-4D97-AF65-F5344CB8AC3E}">
        <p14:creationId xmlns:p14="http://schemas.microsoft.com/office/powerpoint/2010/main" val="375110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archetypes</a:t>
            </a:r>
          </a:p>
        </p:txBody>
      </p:sp>
      <p:sp>
        <p:nvSpPr>
          <p:cNvPr id="3" name="Content Placeholder 2"/>
          <p:cNvSpPr>
            <a:spLocks noGrp="1"/>
          </p:cNvSpPr>
          <p:nvPr>
            <p:ph idx="1"/>
          </p:nvPr>
        </p:nvSpPr>
        <p:spPr>
          <a:xfrm>
            <a:off x="3670965" y="981991"/>
            <a:ext cx="5267552" cy="2324554"/>
          </a:xfrm>
        </p:spPr>
        <p:txBody>
          <a:bodyPr/>
          <a:lstStyle/>
          <a:p>
            <a:pPr marL="0" indent="0">
              <a:buNone/>
            </a:pPr>
            <a:r>
              <a:rPr lang="en-US" sz="2000" dirty="0">
                <a:solidFill>
                  <a:schemeClr val="accent1"/>
                </a:solidFill>
              </a:rPr>
              <a:t>Junior data scientist (J) </a:t>
            </a:r>
            <a:r>
              <a:rPr lang="en-US" sz="2000" dirty="0"/>
              <a:t>– Has a BS, and less than three years of experience in industry. Tends to know the only simple statistical techniques. Requires a lot of guidance, but is happy to do the less interesting work. ($)</a:t>
            </a:r>
          </a:p>
        </p:txBody>
      </p:sp>
      <p:sp>
        <p:nvSpPr>
          <p:cNvPr id="4" name="Slide Number Placeholder 3"/>
          <p:cNvSpPr>
            <a:spLocks noGrp="1"/>
          </p:cNvSpPr>
          <p:nvPr>
            <p:ph type="sldNum" sz="quarter" idx="12"/>
          </p:nvPr>
        </p:nvSpPr>
        <p:spPr/>
        <p:txBody>
          <a:bodyPr/>
          <a:lstStyle/>
          <a:p>
            <a:fld id="{C591F483-FCE9-4CF0-A02A-6AE890D5F911}" type="slidenum">
              <a:rPr lang="en-US" smtClean="0"/>
              <a:t>19</a:t>
            </a:fld>
            <a:endParaRPr lang="en-US"/>
          </a:p>
        </p:txBody>
      </p:sp>
      <p:graphicFrame>
        <p:nvGraphicFramePr>
          <p:cNvPr id="7" name="Chart 6"/>
          <p:cNvGraphicFramePr/>
          <p:nvPr>
            <p:extLst>
              <p:ext uri="{D42A27DB-BD31-4B8C-83A1-F6EECF244321}">
                <p14:modId xmlns:p14="http://schemas.microsoft.com/office/powerpoint/2010/main" val="155754495"/>
              </p:ext>
            </p:extLst>
          </p:nvPr>
        </p:nvGraphicFramePr>
        <p:xfrm>
          <a:off x="8938517" y="1099875"/>
          <a:ext cx="2532580" cy="20887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1612444449"/>
              </p:ext>
            </p:extLst>
          </p:nvPr>
        </p:nvGraphicFramePr>
        <p:xfrm>
          <a:off x="8938517" y="3424428"/>
          <a:ext cx="2532580" cy="2088787"/>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670966" y="3416696"/>
            <a:ext cx="5320520" cy="1631216"/>
          </a:xfrm>
          <a:prstGeom prst="rect">
            <a:avLst/>
          </a:prstGeom>
        </p:spPr>
        <p:txBody>
          <a:bodyPr wrap="square">
            <a:spAutoFit/>
          </a:bodyPr>
          <a:lstStyle/>
          <a:p>
            <a:r>
              <a:rPr lang="en-US" sz="2000" dirty="0">
                <a:solidFill>
                  <a:schemeClr val="accent1"/>
                </a:solidFill>
              </a:rPr>
              <a:t>Expert junior scientist (E) </a:t>
            </a:r>
            <a:r>
              <a:rPr lang="en-US" sz="2000" dirty="0">
                <a:solidFill>
                  <a:schemeClr val="tx1">
                    <a:lumMod val="65000"/>
                    <a:lumOff val="35000"/>
                  </a:schemeClr>
                </a:solidFill>
              </a:rPr>
              <a:t>– A junior data scientist who has been working for 5+ years. Gets very comfortable doing the simple stuff and knows deeply about their business area. May have gotten an MS to help career. ($$)</a:t>
            </a:r>
          </a:p>
        </p:txBody>
      </p:sp>
    </p:spTree>
    <p:extLst>
      <p:ext uri="{BB962C8B-B14F-4D97-AF65-F5344CB8AC3E}">
        <p14:creationId xmlns:p14="http://schemas.microsoft.com/office/powerpoint/2010/main" val="121593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realization</a:t>
            </a:r>
          </a:p>
        </p:txBody>
      </p:sp>
      <p:sp>
        <p:nvSpPr>
          <p:cNvPr id="3" name="Content Placeholder 2"/>
          <p:cNvSpPr>
            <a:spLocks noGrp="1"/>
          </p:cNvSpPr>
          <p:nvPr>
            <p:ph idx="1"/>
          </p:nvPr>
        </p:nvSpPr>
        <p:spPr/>
        <p:txBody>
          <a:bodyPr>
            <a:normAutofit/>
          </a:bodyPr>
          <a:lstStyle/>
          <a:p>
            <a:r>
              <a:rPr lang="en-US" dirty="0"/>
              <a:t>When a company gets to a certain size, they often realize a few things:</a:t>
            </a:r>
          </a:p>
          <a:p>
            <a:pPr lvl="1"/>
            <a:r>
              <a:rPr lang="en-US" dirty="0"/>
              <a:t>They have a lot of data, and lots of questions</a:t>
            </a:r>
          </a:p>
          <a:p>
            <a:pPr lvl="1"/>
            <a:r>
              <a:rPr lang="en-US" dirty="0"/>
              <a:t>This data probably has useful information in it</a:t>
            </a:r>
          </a:p>
          <a:p>
            <a:pPr lvl="1"/>
            <a:r>
              <a:rPr lang="en-US" dirty="0"/>
              <a:t>There are people out there who can turn the data into useful </a:t>
            </a:r>
            <a:r>
              <a:rPr lang="en-US" dirty="0">
                <a:solidFill>
                  <a:schemeClr val="accent1"/>
                </a:solidFill>
              </a:rPr>
              <a:t>insights</a:t>
            </a:r>
          </a:p>
          <a:p>
            <a:r>
              <a:rPr lang="en-US" dirty="0"/>
              <a:t>“So lets hire some people to turn that data into useful information”</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2</a:t>
            </a:fld>
            <a:endParaRPr lang="en-US"/>
          </a:p>
        </p:txBody>
      </p:sp>
    </p:spTree>
    <p:extLst>
      <p:ext uri="{BB962C8B-B14F-4D97-AF65-F5344CB8AC3E}">
        <p14:creationId xmlns:p14="http://schemas.microsoft.com/office/powerpoint/2010/main" val="4227716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archetypes</a:t>
            </a:r>
          </a:p>
        </p:txBody>
      </p:sp>
      <p:sp>
        <p:nvSpPr>
          <p:cNvPr id="4" name="Slide Number Placeholder 3"/>
          <p:cNvSpPr>
            <a:spLocks noGrp="1"/>
          </p:cNvSpPr>
          <p:nvPr>
            <p:ph type="sldNum" sz="quarter" idx="12"/>
          </p:nvPr>
        </p:nvSpPr>
        <p:spPr/>
        <p:txBody>
          <a:bodyPr/>
          <a:lstStyle/>
          <a:p>
            <a:fld id="{C591F483-FCE9-4CF0-A02A-6AE890D5F911}" type="slidenum">
              <a:rPr lang="en-US" smtClean="0"/>
              <a:t>20</a:t>
            </a:fld>
            <a:endParaRPr lang="en-US"/>
          </a:p>
        </p:txBody>
      </p:sp>
      <p:graphicFrame>
        <p:nvGraphicFramePr>
          <p:cNvPr id="8" name="Chart 7"/>
          <p:cNvGraphicFramePr/>
          <p:nvPr>
            <p:extLst>
              <p:ext uri="{D42A27DB-BD31-4B8C-83A1-F6EECF244321}">
                <p14:modId xmlns:p14="http://schemas.microsoft.com/office/powerpoint/2010/main" val="4007861752"/>
              </p:ext>
            </p:extLst>
          </p:nvPr>
        </p:nvGraphicFramePr>
        <p:xfrm>
          <a:off x="8922041" y="1145279"/>
          <a:ext cx="2532580" cy="2088787"/>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3500929" y="947163"/>
            <a:ext cx="5320520" cy="2554545"/>
          </a:xfrm>
          <a:prstGeom prst="rect">
            <a:avLst/>
          </a:prstGeom>
        </p:spPr>
        <p:txBody>
          <a:bodyPr wrap="square">
            <a:spAutoFit/>
          </a:bodyPr>
          <a:lstStyle/>
          <a:p>
            <a:r>
              <a:rPr lang="en-US" sz="2000" dirty="0">
                <a:solidFill>
                  <a:schemeClr val="accent1"/>
                </a:solidFill>
              </a:rPr>
              <a:t>Senior data scientist (S) </a:t>
            </a:r>
            <a:r>
              <a:rPr lang="en-US" sz="2000" dirty="0">
                <a:solidFill>
                  <a:schemeClr val="tx1">
                    <a:lumMod val="65000"/>
                    <a:lumOff val="35000"/>
                  </a:schemeClr>
                </a:solidFill>
              </a:rPr>
              <a:t>– A person with an advanced degree, and enough business experience to know what to do with it. Understands coding well enough to do things right. Is still less willing to do work than a junior data scientist, but will if no one else is around. Big difference between senior and expert junior is ability to independently learn. ($$$)</a:t>
            </a:r>
          </a:p>
        </p:txBody>
      </p:sp>
      <p:graphicFrame>
        <p:nvGraphicFramePr>
          <p:cNvPr id="13" name="Chart 12"/>
          <p:cNvGraphicFramePr/>
          <p:nvPr>
            <p:extLst>
              <p:ext uri="{D42A27DB-BD31-4B8C-83A1-F6EECF244321}">
                <p14:modId xmlns:p14="http://schemas.microsoft.com/office/powerpoint/2010/main" val="2339636833"/>
              </p:ext>
            </p:extLst>
          </p:nvPr>
        </p:nvGraphicFramePr>
        <p:xfrm>
          <a:off x="8922041" y="3636231"/>
          <a:ext cx="2532580" cy="208878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p:cNvSpPr/>
          <p:nvPr/>
        </p:nvSpPr>
        <p:spPr>
          <a:xfrm>
            <a:off x="3500929" y="4172794"/>
            <a:ext cx="5320520" cy="1015663"/>
          </a:xfrm>
          <a:prstGeom prst="rect">
            <a:avLst/>
          </a:prstGeom>
        </p:spPr>
        <p:txBody>
          <a:bodyPr wrap="square">
            <a:spAutoFit/>
          </a:bodyPr>
          <a:lstStyle/>
          <a:p>
            <a:r>
              <a:rPr lang="en-US" sz="2000" dirty="0">
                <a:solidFill>
                  <a:schemeClr val="accent1"/>
                </a:solidFill>
              </a:rPr>
              <a:t>Principal data scientist (P) </a:t>
            </a:r>
            <a:r>
              <a:rPr lang="en-US" sz="2000" dirty="0">
                <a:solidFill>
                  <a:schemeClr val="tx1">
                    <a:lumMod val="65000"/>
                    <a:lumOff val="35000"/>
                  </a:schemeClr>
                </a:solidFill>
              </a:rPr>
              <a:t>– Just like a senior data scientist, but also with experience leading a team and a project. Difficult to find. ($$$$)</a:t>
            </a:r>
          </a:p>
        </p:txBody>
      </p:sp>
    </p:spTree>
    <p:extLst>
      <p:ext uri="{BB962C8B-B14F-4D97-AF65-F5344CB8AC3E}">
        <p14:creationId xmlns:p14="http://schemas.microsoft.com/office/powerpoint/2010/main" val="302556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archetypes: danger</a:t>
            </a:r>
          </a:p>
        </p:txBody>
      </p:sp>
      <p:sp>
        <p:nvSpPr>
          <p:cNvPr id="4" name="Slide Number Placeholder 3"/>
          <p:cNvSpPr>
            <a:spLocks noGrp="1"/>
          </p:cNvSpPr>
          <p:nvPr>
            <p:ph type="sldNum" sz="quarter" idx="12"/>
          </p:nvPr>
        </p:nvSpPr>
        <p:spPr/>
        <p:txBody>
          <a:bodyPr/>
          <a:lstStyle/>
          <a:p>
            <a:fld id="{C591F483-FCE9-4CF0-A02A-6AE890D5F911}" type="slidenum">
              <a:rPr lang="en-US" smtClean="0"/>
              <a:t>21</a:t>
            </a:fld>
            <a:endParaRPr lang="en-US"/>
          </a:p>
        </p:txBody>
      </p:sp>
      <p:graphicFrame>
        <p:nvGraphicFramePr>
          <p:cNvPr id="7" name="Chart 6"/>
          <p:cNvGraphicFramePr/>
          <p:nvPr>
            <p:extLst>
              <p:ext uri="{D42A27DB-BD31-4B8C-83A1-F6EECF244321}">
                <p14:modId xmlns:p14="http://schemas.microsoft.com/office/powerpoint/2010/main" val="1149252555"/>
              </p:ext>
            </p:extLst>
          </p:nvPr>
        </p:nvGraphicFramePr>
        <p:xfrm>
          <a:off x="8938517" y="1042826"/>
          <a:ext cx="2532580" cy="2088787"/>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2"/>
          <p:cNvSpPr txBox="1">
            <a:spLocks/>
          </p:cNvSpPr>
          <p:nvPr/>
        </p:nvSpPr>
        <p:spPr>
          <a:xfrm>
            <a:off x="3536860" y="924942"/>
            <a:ext cx="5267552" cy="2324554"/>
          </a:xfrm>
          <a:prstGeom prst="rect">
            <a:avLst/>
          </a:prstGeom>
        </p:spPr>
        <p:txBody>
          <a:bodyPr vert="horz" lIns="91440" tIns="45720" rIns="91440" bIns="45720" rtlCol="0" anchor="ctr">
            <a:normAutofit/>
          </a:bodyPr>
          <a:lstStyle>
            <a:lvl1pPr marL="233363" indent="-233363" algn="l" defTabSz="914400" rtl="0" eaLnBrk="1" latinLnBrk="0" hangingPunct="1">
              <a:lnSpc>
                <a:spcPct val="90000"/>
              </a:lnSpc>
              <a:spcBef>
                <a:spcPts val="1200"/>
              </a:spcBef>
              <a:buClr>
                <a:schemeClr val="accent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000" dirty="0">
                <a:solidFill>
                  <a:schemeClr val="accent1"/>
                </a:solidFill>
              </a:rPr>
              <a:t>Business intelligence analyst (B) </a:t>
            </a:r>
            <a:r>
              <a:rPr lang="en-US" sz="2000" dirty="0"/>
              <a:t>– Understands a lot about the business and the data powering it. Doesn’t know much about statistics or what to do with the data. Can be dangerous without proper guidance. ($)</a:t>
            </a:r>
          </a:p>
        </p:txBody>
      </p:sp>
      <p:graphicFrame>
        <p:nvGraphicFramePr>
          <p:cNvPr id="11" name="Chart 10"/>
          <p:cNvGraphicFramePr/>
          <p:nvPr>
            <p:extLst>
              <p:ext uri="{D42A27DB-BD31-4B8C-83A1-F6EECF244321}">
                <p14:modId xmlns:p14="http://schemas.microsoft.com/office/powerpoint/2010/main" val="2101142157"/>
              </p:ext>
            </p:extLst>
          </p:nvPr>
        </p:nvGraphicFramePr>
        <p:xfrm>
          <a:off x="8938517" y="3573260"/>
          <a:ext cx="2532580" cy="2088787"/>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p:cNvSpPr txBox="1">
            <a:spLocks/>
          </p:cNvSpPr>
          <p:nvPr/>
        </p:nvSpPr>
        <p:spPr>
          <a:xfrm>
            <a:off x="3536860" y="3481290"/>
            <a:ext cx="5267552" cy="2324554"/>
          </a:xfrm>
          <a:prstGeom prst="rect">
            <a:avLst/>
          </a:prstGeom>
        </p:spPr>
        <p:txBody>
          <a:bodyPr vert="horz" lIns="91440" tIns="45720" rIns="91440" bIns="45720" rtlCol="0" anchor="ctr">
            <a:normAutofit/>
          </a:bodyPr>
          <a:lstStyle>
            <a:lvl1pPr marL="233363" indent="-233363" algn="l" defTabSz="914400" rtl="0" eaLnBrk="1" latinLnBrk="0" hangingPunct="1">
              <a:lnSpc>
                <a:spcPct val="90000"/>
              </a:lnSpc>
              <a:spcBef>
                <a:spcPts val="1200"/>
              </a:spcBef>
              <a:buClr>
                <a:schemeClr val="accent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000" dirty="0">
                <a:solidFill>
                  <a:schemeClr val="accent1"/>
                </a:solidFill>
              </a:rPr>
              <a:t>Academic (A) </a:t>
            </a:r>
            <a:r>
              <a:rPr lang="en-US" sz="2000" dirty="0"/>
              <a:t>– Has an MS/PhD and not too much business experience. Loves to think about interesting problems, but is less willing to spend the time doing the mundane work to get a project done (and might not know how!).  ($$$)</a:t>
            </a:r>
          </a:p>
        </p:txBody>
      </p:sp>
    </p:spTree>
    <p:extLst>
      <p:ext uri="{BB962C8B-B14F-4D97-AF65-F5344CB8AC3E}">
        <p14:creationId xmlns:p14="http://schemas.microsoft.com/office/powerpoint/2010/main" val="926946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4. Who you should hire</a:t>
            </a:r>
          </a:p>
        </p:txBody>
      </p:sp>
      <p:sp>
        <p:nvSpPr>
          <p:cNvPr id="4" name="Slide Number Placeholder 3"/>
          <p:cNvSpPr>
            <a:spLocks noGrp="1"/>
          </p:cNvSpPr>
          <p:nvPr>
            <p:ph type="sldNum" sz="quarter" idx="12"/>
          </p:nvPr>
        </p:nvSpPr>
        <p:spPr/>
        <p:txBody>
          <a:bodyPr/>
          <a:lstStyle/>
          <a:p>
            <a:fld id="{C591F483-FCE9-4CF0-A02A-6AE890D5F911}" type="slidenum">
              <a:rPr lang="en-US" smtClean="0"/>
              <a:t>22</a:t>
            </a:fld>
            <a:endParaRPr lang="en-US"/>
          </a:p>
        </p:txBody>
      </p:sp>
    </p:spTree>
    <p:extLst>
      <p:ext uri="{BB962C8B-B14F-4D97-AF65-F5344CB8AC3E}">
        <p14:creationId xmlns:p14="http://schemas.microsoft.com/office/powerpoint/2010/main" val="422390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Hiring</a:t>
            </a:r>
          </a:p>
        </p:txBody>
      </p:sp>
      <p:sp>
        <p:nvSpPr>
          <p:cNvPr id="6" name="Content Placeholder 5"/>
          <p:cNvSpPr>
            <a:spLocks noGrp="1"/>
          </p:cNvSpPr>
          <p:nvPr>
            <p:ph idx="1"/>
          </p:nvPr>
        </p:nvSpPr>
        <p:spPr/>
        <p:txBody>
          <a:bodyPr/>
          <a:lstStyle/>
          <a:p>
            <a:r>
              <a:rPr lang="en-US" dirty="0"/>
              <a:t>You only need to hire one data scientist, they’ll hire the rest</a:t>
            </a:r>
          </a:p>
          <a:p>
            <a:r>
              <a:rPr lang="en-US" dirty="0"/>
              <a:t>Who you choose for the first hire dramatically alters how your team will end up</a:t>
            </a:r>
          </a:p>
        </p:txBody>
      </p:sp>
      <p:sp>
        <p:nvSpPr>
          <p:cNvPr id="4" name="Slide Number Placeholder 3"/>
          <p:cNvSpPr>
            <a:spLocks noGrp="1"/>
          </p:cNvSpPr>
          <p:nvPr>
            <p:ph type="sldNum" sz="quarter" idx="12"/>
          </p:nvPr>
        </p:nvSpPr>
        <p:spPr/>
        <p:txBody>
          <a:bodyPr/>
          <a:lstStyle/>
          <a:p>
            <a:fld id="{C591F483-FCE9-4CF0-A02A-6AE890D5F911}" type="slidenum">
              <a:rPr lang="en-US" smtClean="0"/>
              <a:t>23</a:t>
            </a:fld>
            <a:endParaRPr lang="en-US"/>
          </a:p>
        </p:txBody>
      </p:sp>
    </p:spTree>
    <p:extLst>
      <p:ext uri="{BB962C8B-B14F-4D97-AF65-F5344CB8AC3E}">
        <p14:creationId xmlns:p14="http://schemas.microsoft.com/office/powerpoint/2010/main" val="342425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hire choice</a:t>
            </a:r>
          </a:p>
        </p:txBody>
      </p:sp>
      <p:sp>
        <p:nvSpPr>
          <p:cNvPr id="3" name="Content Placeholder 2"/>
          <p:cNvSpPr>
            <a:spLocks noGrp="1"/>
          </p:cNvSpPr>
          <p:nvPr>
            <p:ph idx="1"/>
          </p:nvPr>
        </p:nvSpPr>
        <p:spPr>
          <a:xfrm>
            <a:off x="3722336" y="864108"/>
            <a:ext cx="5267552" cy="5120640"/>
          </a:xfrm>
        </p:spPr>
        <p:txBody>
          <a:bodyPr/>
          <a:lstStyle/>
          <a:p>
            <a:r>
              <a:rPr lang="en-US" dirty="0">
                <a:solidFill>
                  <a:schemeClr val="accent1"/>
                </a:solidFill>
              </a:rPr>
              <a:t>[Expert] Junior data scientist: “the blind leading the blind.”</a:t>
            </a:r>
            <a:r>
              <a:rPr lang="en-US" dirty="0"/>
              <a:t> This team will know how to do simple data science but won’t know how to do advanced work. Often won’t even know the advanced things exist. Often very inefficient because they don’t know any better. </a:t>
            </a:r>
          </a:p>
          <a:p>
            <a:r>
              <a:rPr lang="en-US" dirty="0">
                <a:solidFill>
                  <a:schemeClr val="accent1"/>
                </a:solidFill>
              </a:rPr>
              <a:t>Academic: “the ivory tower.”</a:t>
            </a:r>
            <a:r>
              <a:rPr lang="en-US" dirty="0"/>
              <a:t> A team of people who look at only the most complex problems, and spend tons of time talking about how they are interesting and innovative solutions for them. Won’t product very many solutions.</a:t>
            </a:r>
          </a:p>
        </p:txBody>
      </p:sp>
      <p:sp>
        <p:nvSpPr>
          <p:cNvPr id="4" name="Slide Number Placeholder 3"/>
          <p:cNvSpPr>
            <a:spLocks noGrp="1"/>
          </p:cNvSpPr>
          <p:nvPr>
            <p:ph type="sldNum" sz="quarter" idx="12"/>
          </p:nvPr>
        </p:nvSpPr>
        <p:spPr/>
        <p:txBody>
          <a:bodyPr/>
          <a:lstStyle/>
          <a:p>
            <a:fld id="{C591F483-FCE9-4CF0-A02A-6AE890D5F911}" type="slidenum">
              <a:rPr lang="en-US" smtClean="0"/>
              <a:t>24</a:t>
            </a:fld>
            <a:endParaRPr lang="en-US"/>
          </a:p>
        </p:txBody>
      </p:sp>
      <p:sp>
        <p:nvSpPr>
          <p:cNvPr id="5" name="Oval 4"/>
          <p:cNvSpPr/>
          <p:nvPr/>
        </p:nvSpPr>
        <p:spPr>
          <a:xfrm>
            <a:off x="9807183" y="1180344"/>
            <a:ext cx="458383" cy="458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EJ</a:t>
            </a:r>
          </a:p>
        </p:txBody>
      </p:sp>
      <p:sp>
        <p:nvSpPr>
          <p:cNvPr id="9" name="Oval 8"/>
          <p:cNvSpPr/>
          <p:nvPr/>
        </p:nvSpPr>
        <p:spPr>
          <a:xfrm>
            <a:off x="10468154" y="1180344"/>
            <a:ext cx="458383" cy="458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EJ</a:t>
            </a:r>
          </a:p>
        </p:txBody>
      </p:sp>
      <p:sp>
        <p:nvSpPr>
          <p:cNvPr id="10" name="Oval 9"/>
          <p:cNvSpPr/>
          <p:nvPr/>
        </p:nvSpPr>
        <p:spPr>
          <a:xfrm>
            <a:off x="9224981" y="2036524"/>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11" name="Oval 10"/>
          <p:cNvSpPr/>
          <p:nvPr/>
        </p:nvSpPr>
        <p:spPr>
          <a:xfrm>
            <a:off x="9807183" y="2036524"/>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12" name="Oval 11"/>
          <p:cNvSpPr/>
          <p:nvPr/>
        </p:nvSpPr>
        <p:spPr>
          <a:xfrm>
            <a:off x="10468154" y="202347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13" name="Oval 12"/>
          <p:cNvSpPr/>
          <p:nvPr/>
        </p:nvSpPr>
        <p:spPr>
          <a:xfrm>
            <a:off x="11050356" y="202347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cxnSp>
        <p:nvCxnSpPr>
          <p:cNvPr id="14" name="Straight Arrow Connector 13"/>
          <p:cNvCxnSpPr/>
          <p:nvPr/>
        </p:nvCxnSpPr>
        <p:spPr>
          <a:xfrm flipH="1">
            <a:off x="9454172" y="1571598"/>
            <a:ext cx="420139" cy="4649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11" idx="0"/>
          </p:cNvCxnSpPr>
          <p:nvPr/>
        </p:nvCxnSpPr>
        <p:spPr>
          <a:xfrm>
            <a:off x="10036375" y="1638727"/>
            <a:ext cx="0" cy="39779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4"/>
            <a:endCxn id="12" idx="0"/>
          </p:cNvCxnSpPr>
          <p:nvPr/>
        </p:nvCxnSpPr>
        <p:spPr>
          <a:xfrm>
            <a:off x="10697346" y="1638727"/>
            <a:ext cx="0" cy="38475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5"/>
            <a:endCxn id="13" idx="0"/>
          </p:cNvCxnSpPr>
          <p:nvPr/>
        </p:nvCxnSpPr>
        <p:spPr>
          <a:xfrm>
            <a:off x="10859408" y="1571598"/>
            <a:ext cx="420140" cy="45188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941215"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30" name="Oval 29"/>
          <p:cNvSpPr/>
          <p:nvPr/>
        </p:nvSpPr>
        <p:spPr>
          <a:xfrm>
            <a:off x="10385617"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31" name="Oval 30"/>
          <p:cNvSpPr/>
          <p:nvPr/>
        </p:nvSpPr>
        <p:spPr>
          <a:xfrm>
            <a:off x="9830019"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32" name="Oval 31"/>
          <p:cNvSpPr/>
          <p:nvPr/>
        </p:nvSpPr>
        <p:spPr>
          <a:xfrm>
            <a:off x="9268196"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Tree>
    <p:extLst>
      <p:ext uri="{BB962C8B-B14F-4D97-AF65-F5344CB8AC3E}">
        <p14:creationId xmlns:p14="http://schemas.microsoft.com/office/powerpoint/2010/main" val="3099572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hire choice</a:t>
            </a:r>
          </a:p>
        </p:txBody>
      </p:sp>
      <p:sp>
        <p:nvSpPr>
          <p:cNvPr id="3" name="Content Placeholder 2"/>
          <p:cNvSpPr>
            <a:spLocks noGrp="1"/>
          </p:cNvSpPr>
          <p:nvPr>
            <p:ph idx="1"/>
          </p:nvPr>
        </p:nvSpPr>
        <p:spPr>
          <a:xfrm>
            <a:off x="3722336" y="864108"/>
            <a:ext cx="5267552" cy="5120640"/>
          </a:xfrm>
        </p:spPr>
        <p:txBody>
          <a:bodyPr/>
          <a:lstStyle/>
          <a:p>
            <a:r>
              <a:rPr lang="en-US" dirty="0">
                <a:solidFill>
                  <a:schemeClr val="accent1"/>
                </a:solidFill>
              </a:rPr>
              <a:t>Senior data scientist: “the very strong and expensive team.”</a:t>
            </a:r>
            <a:r>
              <a:rPr lang="en-US" dirty="0"/>
              <a:t> This team will be efficient and generally produce good results. The team members won’t enjoy doing the simpler work, but it’ll get done. </a:t>
            </a:r>
          </a:p>
          <a:p>
            <a:r>
              <a:rPr lang="en-US" dirty="0">
                <a:solidFill>
                  <a:schemeClr val="accent1"/>
                </a:solidFill>
              </a:rPr>
              <a:t>Principal data scientist: “the balanced.” </a:t>
            </a:r>
            <a:r>
              <a:rPr lang="en-US" dirty="0"/>
              <a:t>the principal data scientist will be expensive, but the people they hire won’t be. They will set the groundwork for the team to run efficiently, but will be able to support a junior team.</a:t>
            </a:r>
          </a:p>
        </p:txBody>
      </p:sp>
      <p:sp>
        <p:nvSpPr>
          <p:cNvPr id="4" name="Slide Number Placeholder 3"/>
          <p:cNvSpPr>
            <a:spLocks noGrp="1"/>
          </p:cNvSpPr>
          <p:nvPr>
            <p:ph type="sldNum" sz="quarter" idx="12"/>
          </p:nvPr>
        </p:nvSpPr>
        <p:spPr/>
        <p:txBody>
          <a:bodyPr/>
          <a:lstStyle/>
          <a:p>
            <a:fld id="{C591F483-FCE9-4CF0-A02A-6AE890D5F911}" type="slidenum">
              <a:rPr lang="en-US" smtClean="0"/>
              <a:t>25</a:t>
            </a:fld>
            <a:endParaRPr lang="en-US"/>
          </a:p>
        </p:txBody>
      </p:sp>
      <p:sp>
        <p:nvSpPr>
          <p:cNvPr id="10" name="Oval 9"/>
          <p:cNvSpPr/>
          <p:nvPr/>
        </p:nvSpPr>
        <p:spPr>
          <a:xfrm>
            <a:off x="9229369" y="1856726"/>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0" name="Oval 19"/>
          <p:cNvSpPr/>
          <p:nvPr/>
        </p:nvSpPr>
        <p:spPr>
          <a:xfrm>
            <a:off x="9788231" y="1856725"/>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1" name="Oval 20"/>
          <p:cNvSpPr/>
          <p:nvPr/>
        </p:nvSpPr>
        <p:spPr>
          <a:xfrm>
            <a:off x="10347093" y="1856724"/>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3" name="Oval 22"/>
          <p:cNvSpPr/>
          <p:nvPr/>
        </p:nvSpPr>
        <p:spPr>
          <a:xfrm>
            <a:off x="10905955" y="1856723"/>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5" name="Oval 24"/>
          <p:cNvSpPr/>
          <p:nvPr/>
        </p:nvSpPr>
        <p:spPr>
          <a:xfrm>
            <a:off x="9343572" y="3678446"/>
            <a:ext cx="458383" cy="4583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
            </a:r>
          </a:p>
        </p:txBody>
      </p:sp>
      <p:sp>
        <p:nvSpPr>
          <p:cNvPr id="26" name="Oval 25"/>
          <p:cNvSpPr/>
          <p:nvPr/>
        </p:nvSpPr>
        <p:spPr>
          <a:xfrm>
            <a:off x="9902434" y="3687489"/>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7" name="Oval 26"/>
          <p:cNvSpPr/>
          <p:nvPr/>
        </p:nvSpPr>
        <p:spPr>
          <a:xfrm>
            <a:off x="9353218" y="459834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28" name="Oval 27"/>
          <p:cNvSpPr/>
          <p:nvPr/>
        </p:nvSpPr>
        <p:spPr>
          <a:xfrm>
            <a:off x="9902495" y="4598350"/>
            <a:ext cx="458383" cy="45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EJ</a:t>
            </a:r>
          </a:p>
        </p:txBody>
      </p:sp>
      <p:sp>
        <p:nvSpPr>
          <p:cNvPr id="33" name="Oval 32"/>
          <p:cNvSpPr/>
          <p:nvPr/>
        </p:nvSpPr>
        <p:spPr>
          <a:xfrm>
            <a:off x="10462371" y="459834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cxnSp>
        <p:nvCxnSpPr>
          <p:cNvPr id="35" name="Straight Arrow Connector 34"/>
          <p:cNvCxnSpPr>
            <a:stCxn id="25" idx="4"/>
            <a:endCxn id="27" idx="0"/>
          </p:cNvCxnSpPr>
          <p:nvPr/>
        </p:nvCxnSpPr>
        <p:spPr>
          <a:xfrm>
            <a:off x="9572764" y="4136829"/>
            <a:ext cx="9646" cy="46152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5"/>
            <a:endCxn id="28" idx="0"/>
          </p:cNvCxnSpPr>
          <p:nvPr/>
        </p:nvCxnSpPr>
        <p:spPr>
          <a:xfrm>
            <a:off x="9734826" y="4069700"/>
            <a:ext cx="396861" cy="52865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4"/>
            <a:endCxn id="33" idx="0"/>
          </p:cNvCxnSpPr>
          <p:nvPr/>
        </p:nvCxnSpPr>
        <p:spPr>
          <a:xfrm>
            <a:off x="10691563" y="4145872"/>
            <a:ext cx="0" cy="45247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462371" y="3687489"/>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Tree>
    <p:extLst>
      <p:ext uri="{BB962C8B-B14F-4D97-AF65-F5344CB8AC3E}">
        <p14:creationId xmlns:p14="http://schemas.microsoft.com/office/powerpoint/2010/main" val="317561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 Best practices</a:t>
            </a:r>
          </a:p>
        </p:txBody>
      </p:sp>
      <p:sp>
        <p:nvSpPr>
          <p:cNvPr id="4" name="Slide Number Placeholder 3"/>
          <p:cNvSpPr>
            <a:spLocks noGrp="1"/>
          </p:cNvSpPr>
          <p:nvPr>
            <p:ph type="sldNum" sz="quarter" idx="12"/>
          </p:nvPr>
        </p:nvSpPr>
        <p:spPr/>
        <p:txBody>
          <a:bodyPr/>
          <a:lstStyle/>
          <a:p>
            <a:fld id="{C591F483-FCE9-4CF0-A02A-6AE890D5F911}" type="slidenum">
              <a:rPr lang="en-US" smtClean="0"/>
              <a:t>26</a:t>
            </a:fld>
            <a:endParaRPr lang="en-US"/>
          </a:p>
        </p:txBody>
      </p:sp>
    </p:spTree>
    <p:extLst>
      <p:ext uri="{BB962C8B-B14F-4D97-AF65-F5344CB8AC3E}">
        <p14:creationId xmlns:p14="http://schemas.microsoft.com/office/powerpoint/2010/main" val="3302440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From data to a result</a:t>
            </a:r>
          </a:p>
        </p:txBody>
      </p:sp>
      <p:sp>
        <p:nvSpPr>
          <p:cNvPr id="4" name="Slide Number Placeholder 3"/>
          <p:cNvSpPr>
            <a:spLocks noGrp="1"/>
          </p:cNvSpPr>
          <p:nvPr>
            <p:ph type="sldNum" sz="quarter" idx="12"/>
          </p:nvPr>
        </p:nvSpPr>
        <p:spPr/>
        <p:txBody>
          <a:bodyPr/>
          <a:lstStyle/>
          <a:p>
            <a:fld id="{C591F483-FCE9-4CF0-A02A-6AE890D5F911}" type="slidenum">
              <a:rPr lang="en-US" smtClean="0"/>
              <a:t>27</a:t>
            </a:fld>
            <a:endParaRPr lang="en-US"/>
          </a:p>
        </p:txBody>
      </p:sp>
      <p:sp>
        <p:nvSpPr>
          <p:cNvPr id="7" name="Rectangle 6"/>
          <p:cNvSpPr/>
          <p:nvPr/>
        </p:nvSpPr>
        <p:spPr>
          <a:xfrm>
            <a:off x="3594606" y="1340653"/>
            <a:ext cx="1482811" cy="395416"/>
          </a:xfrm>
          <a:prstGeom prst="rect">
            <a:avLst/>
          </a:prstGeom>
          <a:solidFill>
            <a:srgbClr val="7CCA62">
              <a:alpha val="50196"/>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498753" y="13406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540246" y="2169830"/>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540245" y="3002811"/>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445205" y="383198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594605" y="3831988"/>
            <a:ext cx="1482811" cy="395416"/>
          </a:xfrm>
          <a:prstGeom prst="rect">
            <a:avLst/>
          </a:prstGeom>
          <a:solidFill>
            <a:srgbClr val="FFC000">
              <a:alpha val="50196"/>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315572" y="5067019"/>
            <a:ext cx="1742075" cy="395416"/>
          </a:xfrm>
          <a:prstGeom prst="rect">
            <a:avLst/>
          </a:prstGeom>
          <a:solidFill>
            <a:srgbClr val="009DD9">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4" name="Elbow Connector 13"/>
          <p:cNvCxnSpPr>
            <a:stCxn id="7" idx="2"/>
            <a:endCxn id="9" idx="0"/>
          </p:cNvCxnSpPr>
          <p:nvPr/>
        </p:nvCxnSpPr>
        <p:spPr>
          <a:xfrm rot="16200000" flipH="1">
            <a:off x="4591952" y="1480129"/>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5544026" y="1473696"/>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5281651" y="2565246"/>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2"/>
            <a:endCxn id="12" idx="0"/>
          </p:cNvCxnSpPr>
          <p:nvPr/>
        </p:nvCxnSpPr>
        <p:spPr>
          <a:xfrm rot="5400000">
            <a:off x="4591951" y="3142287"/>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p:cNvCxnSpPr>
          <p:nvPr/>
        </p:nvCxnSpPr>
        <p:spPr>
          <a:xfrm rot="5400000">
            <a:off x="4021001" y="2571339"/>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p:cNvCxnSpPr>
          <p:nvPr/>
        </p:nvCxnSpPr>
        <p:spPr>
          <a:xfrm rot="16200000" flipH="1">
            <a:off x="5234877" y="2612021"/>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1" idx="0"/>
          </p:cNvCxnSpPr>
          <p:nvPr/>
        </p:nvCxnSpPr>
        <p:spPr>
          <a:xfrm rot="16200000" flipH="1">
            <a:off x="5517251" y="3162627"/>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7" idx="1"/>
          </p:cNvCxnSpPr>
          <p:nvPr/>
        </p:nvCxnSpPr>
        <p:spPr>
          <a:xfrm rot="5400000" flipH="1">
            <a:off x="3546087" y="1586881"/>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0"/>
          </p:cNvCxnSpPr>
          <p:nvPr/>
        </p:nvCxnSpPr>
        <p:spPr>
          <a:xfrm>
            <a:off x="4336010" y="901081"/>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cxnSpLocks/>
            <a:stCxn id="11" idx="2"/>
            <a:endCxn id="13" idx="0"/>
          </p:cNvCxnSpPr>
          <p:nvPr/>
        </p:nvCxnSpPr>
        <p:spPr>
          <a:xfrm flipH="1">
            <a:off x="6186610" y="4227404"/>
            <a:ext cx="1" cy="83961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7142205" y="1511535"/>
            <a:ext cx="84026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73081" y="1317686"/>
            <a:ext cx="2174790" cy="387698"/>
          </a:xfrm>
          <a:prstGeom prst="rect">
            <a:avLst/>
          </a:prstGeom>
        </p:spPr>
        <p:txBody>
          <a:bodyPr vert="horz" wrap="none" lIns="91440" tIns="45720" rIns="91440" bIns="45720" rtlCol="0" anchor="t" anchorCtr="0">
            <a:normAutofit/>
          </a:bodyPr>
          <a:lstStyle/>
          <a:p>
            <a:pPr marL="0" indent="0">
              <a:buNone/>
            </a:pPr>
            <a:r>
              <a:rPr lang="en-US" dirty="0">
                <a:solidFill>
                  <a:schemeClr val="accent1"/>
                </a:solidFill>
              </a:rPr>
              <a:t>Tables in a database</a:t>
            </a:r>
          </a:p>
        </p:txBody>
      </p:sp>
      <p:cxnSp>
        <p:nvCxnSpPr>
          <p:cNvPr id="27" name="Straight Arrow Connector 26"/>
          <p:cNvCxnSpPr/>
          <p:nvPr/>
        </p:nvCxnSpPr>
        <p:spPr>
          <a:xfrm flipH="1">
            <a:off x="7142205" y="4075416"/>
            <a:ext cx="84026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73081" y="3881567"/>
            <a:ext cx="2174790" cy="387698"/>
          </a:xfrm>
          <a:prstGeom prst="rect">
            <a:avLst/>
          </a:prstGeom>
        </p:spPr>
        <p:txBody>
          <a:bodyPr vert="horz" wrap="none" lIns="91440" tIns="45720" rIns="91440" bIns="45720" rtlCol="0" anchor="t" anchorCtr="0">
            <a:normAutofit/>
          </a:bodyPr>
          <a:lstStyle/>
          <a:p>
            <a:pPr marL="0" indent="0">
              <a:buNone/>
            </a:pPr>
            <a:r>
              <a:rPr lang="en-US" dirty="0">
                <a:solidFill>
                  <a:schemeClr val="accent1"/>
                </a:solidFill>
              </a:rPr>
              <a:t>A presentation</a:t>
            </a:r>
          </a:p>
        </p:txBody>
      </p:sp>
      <p:cxnSp>
        <p:nvCxnSpPr>
          <p:cNvPr id="30" name="Straight Arrow Connector 29"/>
          <p:cNvCxnSpPr>
            <a:stCxn id="26" idx="2"/>
            <a:endCxn id="28" idx="0"/>
          </p:cNvCxnSpPr>
          <p:nvPr/>
        </p:nvCxnSpPr>
        <p:spPr>
          <a:xfrm>
            <a:off x="9160476" y="1705384"/>
            <a:ext cx="0" cy="2176183"/>
          </a:xfrm>
          <a:prstGeom prst="straightConnector1">
            <a:avLst/>
          </a:prstGeom>
          <a:ln w="28575">
            <a:solidFill>
              <a:schemeClr val="accent5">
                <a:lumMod val="75000"/>
              </a:schemeClr>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1" name="TextBox 30"/>
          <p:cNvSpPr txBox="1"/>
          <p:nvPr/>
        </p:nvSpPr>
        <p:spPr>
          <a:xfrm>
            <a:off x="9224808" y="2332509"/>
            <a:ext cx="2174790" cy="872010"/>
          </a:xfrm>
          <a:prstGeom prst="rect">
            <a:avLst/>
          </a:prstGeom>
        </p:spPr>
        <p:txBody>
          <a:bodyPr vert="horz" wrap="none" lIns="91440" tIns="45720" rIns="91440" bIns="45720" rtlCol="0" anchor="t" anchorCtr="0">
            <a:normAutofit/>
          </a:bodyPr>
          <a:lstStyle/>
          <a:p>
            <a:pPr marL="0" indent="0">
              <a:buNone/>
            </a:pPr>
            <a:r>
              <a:rPr lang="en-US" dirty="0">
                <a:solidFill>
                  <a:schemeClr val="accent5">
                    <a:lumMod val="75000"/>
                  </a:schemeClr>
                </a:solidFill>
              </a:rPr>
              <a:t>Tools are needed</a:t>
            </a:r>
          </a:p>
          <a:p>
            <a:pPr marL="0" indent="0">
              <a:buNone/>
            </a:pPr>
            <a:r>
              <a:rPr lang="en-US" dirty="0">
                <a:solidFill>
                  <a:schemeClr val="accent5">
                    <a:lumMod val="75000"/>
                  </a:schemeClr>
                </a:solidFill>
              </a:rPr>
              <a:t>for this process</a:t>
            </a:r>
          </a:p>
        </p:txBody>
      </p:sp>
    </p:spTree>
    <p:extLst>
      <p:ext uri="{BB962C8B-B14F-4D97-AF65-F5344CB8AC3E}">
        <p14:creationId xmlns:p14="http://schemas.microsoft.com/office/powerpoint/2010/main" val="169366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data to a result: work streams</a:t>
            </a:r>
          </a:p>
        </p:txBody>
      </p:sp>
      <p:sp>
        <p:nvSpPr>
          <p:cNvPr id="5" name="Text Placeholder 4"/>
          <p:cNvSpPr>
            <a:spLocks noGrp="1"/>
          </p:cNvSpPr>
          <p:nvPr>
            <p:ph type="body" idx="1"/>
          </p:nvPr>
        </p:nvSpPr>
        <p:spPr>
          <a:xfrm>
            <a:off x="3867912" y="1023586"/>
            <a:ext cx="3474720" cy="390685"/>
          </a:xfrm>
        </p:spPr>
        <p:txBody>
          <a:bodyPr/>
          <a:lstStyle/>
          <a:p>
            <a:r>
              <a:rPr lang="en-US" dirty="0"/>
              <a:t>Least efficient</a:t>
            </a:r>
          </a:p>
        </p:txBody>
      </p:sp>
      <p:sp>
        <p:nvSpPr>
          <p:cNvPr id="6" name="Content Placeholder 5"/>
          <p:cNvSpPr>
            <a:spLocks noGrp="1"/>
          </p:cNvSpPr>
          <p:nvPr>
            <p:ph sz="half" idx="2"/>
          </p:nvPr>
        </p:nvSpPr>
        <p:spPr>
          <a:xfrm>
            <a:off x="3867912" y="1683804"/>
            <a:ext cx="3474720" cy="3563702"/>
          </a:xfrm>
        </p:spPr>
        <p:txBody>
          <a:bodyPr>
            <a:noAutofit/>
          </a:bodyPr>
          <a:lstStyle/>
          <a:p>
            <a:pPr marL="0" indent="0">
              <a:buNone/>
            </a:pPr>
            <a:r>
              <a:rPr lang="en-US" dirty="0">
                <a:solidFill>
                  <a:schemeClr val="accent1"/>
                </a:solidFill>
              </a:rPr>
              <a:t>Tables in a database</a:t>
            </a:r>
          </a:p>
          <a:p>
            <a:pPr marL="457200" indent="-457200">
              <a:buFont typeface="+mj-lt"/>
              <a:buAutoNum type="arabicPeriod"/>
            </a:pPr>
            <a:r>
              <a:rPr lang="en-US" dirty="0"/>
              <a:t>Database queries to aggregate and join the data</a:t>
            </a:r>
          </a:p>
          <a:p>
            <a:pPr marL="457200" indent="-457200">
              <a:buFont typeface="+mj-lt"/>
              <a:buAutoNum type="arabicPeriod"/>
            </a:pPr>
            <a:r>
              <a:rPr lang="en-US" dirty="0"/>
              <a:t>SAS code to analyze the aggregated data and run a model</a:t>
            </a:r>
          </a:p>
          <a:p>
            <a:pPr marL="457200" indent="-457200">
              <a:buFont typeface="+mj-lt"/>
              <a:buAutoNum type="arabicPeriod"/>
            </a:pPr>
            <a:r>
              <a:rPr lang="en-US" dirty="0"/>
              <a:t>Excel worksheets to visualize the data</a:t>
            </a:r>
          </a:p>
          <a:p>
            <a:pPr marL="457200" indent="-457200">
              <a:buFont typeface="+mj-lt"/>
              <a:buAutoNum type="arabicPeriod"/>
            </a:pPr>
            <a:r>
              <a:rPr lang="en-US" dirty="0"/>
              <a:t>PowerPoint to make the presentation</a:t>
            </a:r>
          </a:p>
          <a:p>
            <a:pPr marL="0" indent="0">
              <a:buNone/>
            </a:pPr>
            <a:r>
              <a:rPr lang="en-US" dirty="0">
                <a:solidFill>
                  <a:schemeClr val="accent1"/>
                </a:solidFill>
              </a:rPr>
              <a:t>A .</a:t>
            </a:r>
            <a:r>
              <a:rPr lang="en-US" dirty="0" err="1">
                <a:solidFill>
                  <a:schemeClr val="accent1"/>
                </a:solidFill>
              </a:rPr>
              <a:t>pptx</a:t>
            </a:r>
            <a:r>
              <a:rPr lang="en-US" dirty="0">
                <a:solidFill>
                  <a:schemeClr val="accent1"/>
                </a:solidFill>
              </a:rPr>
              <a:t> file</a:t>
            </a:r>
          </a:p>
        </p:txBody>
      </p:sp>
      <p:sp>
        <p:nvSpPr>
          <p:cNvPr id="7" name="Text Placeholder 6"/>
          <p:cNvSpPr>
            <a:spLocks noGrp="1"/>
          </p:cNvSpPr>
          <p:nvPr>
            <p:ph type="body" sz="quarter" idx="3"/>
          </p:nvPr>
        </p:nvSpPr>
        <p:spPr>
          <a:xfrm>
            <a:off x="7818463" y="1023587"/>
            <a:ext cx="3474720" cy="393322"/>
          </a:xfrm>
        </p:spPr>
        <p:txBody>
          <a:bodyPr/>
          <a:lstStyle/>
          <a:p>
            <a:r>
              <a:rPr lang="en-US" dirty="0"/>
              <a:t>Most efficient</a:t>
            </a:r>
          </a:p>
        </p:txBody>
      </p:sp>
      <p:sp>
        <p:nvSpPr>
          <p:cNvPr id="8" name="Content Placeholder 7"/>
          <p:cNvSpPr>
            <a:spLocks noGrp="1"/>
          </p:cNvSpPr>
          <p:nvPr>
            <p:ph sz="quarter" idx="4"/>
          </p:nvPr>
        </p:nvSpPr>
        <p:spPr>
          <a:xfrm>
            <a:off x="7818463" y="1683804"/>
            <a:ext cx="3474720" cy="3563702"/>
          </a:xfrm>
        </p:spPr>
        <p:txBody>
          <a:bodyPr/>
          <a:lstStyle/>
          <a:p>
            <a:pPr marL="0" indent="0">
              <a:buNone/>
            </a:pPr>
            <a:r>
              <a:rPr lang="en-US" dirty="0">
                <a:solidFill>
                  <a:schemeClr val="accent1"/>
                </a:solidFill>
              </a:rPr>
              <a:t>Tables in a database</a:t>
            </a:r>
          </a:p>
          <a:p>
            <a:pPr marL="457200" indent="-457200">
              <a:buFont typeface="+mj-lt"/>
              <a:buAutoNum type="arabicPeriod"/>
            </a:pPr>
            <a:r>
              <a:rPr lang="en-US" dirty="0"/>
              <a:t>A single set of R code to aggregate and join the data, run the model, visualize the output, and make a presentation</a:t>
            </a:r>
          </a:p>
          <a:p>
            <a:pPr marL="0" indent="0">
              <a:buNone/>
            </a:pPr>
            <a:r>
              <a:rPr lang="en-US" dirty="0">
                <a:solidFill>
                  <a:schemeClr val="accent1"/>
                </a:solidFill>
              </a:rPr>
              <a:t>A .pdf file</a:t>
            </a:r>
          </a:p>
        </p:txBody>
      </p:sp>
      <p:sp>
        <p:nvSpPr>
          <p:cNvPr id="4" name="Slide Number Placeholder 3"/>
          <p:cNvSpPr>
            <a:spLocks noGrp="1"/>
          </p:cNvSpPr>
          <p:nvPr>
            <p:ph type="sldNum" sz="quarter" idx="12"/>
          </p:nvPr>
        </p:nvSpPr>
        <p:spPr/>
        <p:txBody>
          <a:bodyPr/>
          <a:lstStyle/>
          <a:p>
            <a:fld id="{C591F483-FCE9-4CF0-A02A-6AE890D5F911}" type="slidenum">
              <a:rPr lang="en-US" smtClean="0"/>
              <a:t>28</a:t>
            </a:fld>
            <a:endParaRPr lang="en-US"/>
          </a:p>
        </p:txBody>
      </p:sp>
      <p:sp>
        <p:nvSpPr>
          <p:cNvPr id="9" name="Rectangle 8"/>
          <p:cNvSpPr/>
          <p:nvPr/>
        </p:nvSpPr>
        <p:spPr>
          <a:xfrm>
            <a:off x="4592841" y="5724743"/>
            <a:ext cx="5898474" cy="369332"/>
          </a:xfrm>
          <a:prstGeom prst="rect">
            <a:avLst/>
          </a:prstGeom>
        </p:spPr>
        <p:txBody>
          <a:bodyPr wrap="none">
            <a:spAutoFit/>
          </a:bodyPr>
          <a:lstStyle/>
          <a:p>
            <a:pPr algn="ctr"/>
            <a:r>
              <a:rPr lang="en-US" i="1" dirty="0">
                <a:solidFill>
                  <a:schemeClr val="tx1">
                    <a:lumMod val="65000"/>
                    <a:lumOff val="35000"/>
                  </a:schemeClr>
                </a:solidFill>
              </a:rPr>
              <a:t>Firms underestimate the total loss from an inefficient work stream</a:t>
            </a:r>
          </a:p>
        </p:txBody>
      </p:sp>
    </p:spTree>
    <p:extLst>
      <p:ext uri="{BB962C8B-B14F-4D97-AF65-F5344CB8AC3E}">
        <p14:creationId xmlns:p14="http://schemas.microsoft.com/office/powerpoint/2010/main" val="176717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knowledge</a:t>
            </a:r>
          </a:p>
        </p:txBody>
      </p:sp>
      <p:sp>
        <p:nvSpPr>
          <p:cNvPr id="3" name="Content Placeholder 2"/>
          <p:cNvSpPr>
            <a:spLocks noGrp="1"/>
          </p:cNvSpPr>
          <p:nvPr>
            <p:ph idx="1"/>
          </p:nvPr>
        </p:nvSpPr>
        <p:spPr/>
        <p:txBody>
          <a:bodyPr/>
          <a:lstStyle/>
          <a:p>
            <a:r>
              <a:rPr lang="en-US" dirty="0"/>
              <a:t>Data science produces lots of types of files</a:t>
            </a:r>
          </a:p>
          <a:p>
            <a:pPr lvl="1"/>
            <a:r>
              <a:rPr lang="en-US" dirty="0"/>
              <a:t>Raw data from the client</a:t>
            </a:r>
          </a:p>
          <a:p>
            <a:pPr lvl="1"/>
            <a:r>
              <a:rPr lang="en-US" dirty="0"/>
              <a:t>Processed intermediate data</a:t>
            </a:r>
          </a:p>
          <a:p>
            <a:pPr lvl="1"/>
            <a:r>
              <a:rPr lang="en-US" dirty="0"/>
              <a:t>Code to do the analysis</a:t>
            </a:r>
          </a:p>
          <a:p>
            <a:pPr lvl="1"/>
            <a:r>
              <a:rPr lang="en-US" dirty="0"/>
              <a:t>Base results</a:t>
            </a:r>
          </a:p>
          <a:p>
            <a:pPr lvl="1"/>
            <a:r>
              <a:rPr lang="en-US" dirty="0"/>
              <a:t>Finalized reports and presentations</a:t>
            </a:r>
          </a:p>
          <a:p>
            <a:r>
              <a:rPr lang="en-US" dirty="0"/>
              <a:t>Often an analysis is done once</a:t>
            </a:r>
          </a:p>
          <a:p>
            <a:pPr lvl="1"/>
            <a:r>
              <a:rPr lang="en-US" dirty="0"/>
              <a:t>May never be looked at again</a:t>
            </a:r>
          </a:p>
          <a:p>
            <a:pPr lvl="1"/>
            <a:r>
              <a:rPr lang="en-US" dirty="0"/>
              <a:t>In a year, someone might ask to do the analysis again with changes</a:t>
            </a:r>
          </a:p>
        </p:txBody>
      </p:sp>
      <p:sp>
        <p:nvSpPr>
          <p:cNvPr id="4" name="Slide Number Placeholder 3"/>
          <p:cNvSpPr>
            <a:spLocks noGrp="1"/>
          </p:cNvSpPr>
          <p:nvPr>
            <p:ph type="sldNum" sz="quarter" idx="12"/>
          </p:nvPr>
        </p:nvSpPr>
        <p:spPr/>
        <p:txBody>
          <a:bodyPr/>
          <a:lstStyle/>
          <a:p>
            <a:fld id="{C591F483-FCE9-4CF0-A02A-6AE890D5F911}" type="slidenum">
              <a:rPr lang="en-US" smtClean="0"/>
              <a:t>29</a:t>
            </a:fld>
            <a:endParaRPr lang="en-US"/>
          </a:p>
        </p:txBody>
      </p:sp>
    </p:spTree>
    <p:extLst>
      <p:ext uri="{BB962C8B-B14F-4D97-AF65-F5344CB8AC3E}">
        <p14:creationId xmlns:p14="http://schemas.microsoft.com/office/powerpoint/2010/main" val="79357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a LOT of open questions</a:t>
            </a:r>
          </a:p>
        </p:txBody>
      </p:sp>
      <p:sp>
        <p:nvSpPr>
          <p:cNvPr id="3" name="Content Placeholder 2"/>
          <p:cNvSpPr>
            <a:spLocks noGrp="1"/>
          </p:cNvSpPr>
          <p:nvPr>
            <p:ph idx="1"/>
          </p:nvPr>
        </p:nvSpPr>
        <p:spPr/>
        <p:txBody>
          <a:bodyPr/>
          <a:lstStyle/>
          <a:p>
            <a:r>
              <a:rPr lang="en-US" dirty="0"/>
              <a:t>What can we really do with data science?</a:t>
            </a:r>
          </a:p>
          <a:p>
            <a:r>
              <a:rPr lang="en-US" dirty="0"/>
              <a:t>What makes a data science project successful?</a:t>
            </a:r>
          </a:p>
          <a:p>
            <a:r>
              <a:rPr lang="en-US" dirty="0"/>
              <a:t>What are the skills the employees should have?</a:t>
            </a:r>
          </a:p>
          <a:p>
            <a:r>
              <a:rPr lang="en-US" dirty="0"/>
              <a:t>Who should be our first hire? Our second? Our fifth?</a:t>
            </a:r>
          </a:p>
          <a:p>
            <a:r>
              <a:rPr lang="en-US" dirty="0"/>
              <a:t>What are best practices for running the team?</a:t>
            </a:r>
          </a:p>
        </p:txBody>
      </p:sp>
      <p:sp>
        <p:nvSpPr>
          <p:cNvPr id="4" name="Slide Number Placeholder 3"/>
          <p:cNvSpPr>
            <a:spLocks noGrp="1"/>
          </p:cNvSpPr>
          <p:nvPr>
            <p:ph type="sldNum" sz="quarter" idx="12"/>
          </p:nvPr>
        </p:nvSpPr>
        <p:spPr/>
        <p:txBody>
          <a:bodyPr/>
          <a:lstStyle/>
          <a:p>
            <a:fld id="{C591F483-FCE9-4CF0-A02A-6AE890D5F911}" type="slidenum">
              <a:rPr lang="en-US" smtClean="0"/>
              <a:t>3</a:t>
            </a:fld>
            <a:endParaRPr lang="en-US"/>
          </a:p>
        </p:txBody>
      </p:sp>
    </p:spTree>
    <p:extLst>
      <p:ext uri="{BB962C8B-B14F-4D97-AF65-F5344CB8AC3E}">
        <p14:creationId xmlns:p14="http://schemas.microsoft.com/office/powerpoint/2010/main" val="3620286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knowledge: methods</a:t>
            </a:r>
          </a:p>
        </p:txBody>
      </p:sp>
      <p:sp>
        <p:nvSpPr>
          <p:cNvPr id="5" name="Text Placeholder 4"/>
          <p:cNvSpPr>
            <a:spLocks noGrp="1"/>
          </p:cNvSpPr>
          <p:nvPr>
            <p:ph type="body" idx="1"/>
          </p:nvPr>
        </p:nvSpPr>
        <p:spPr>
          <a:xfrm>
            <a:off x="3624392" y="760940"/>
            <a:ext cx="3474720" cy="390685"/>
          </a:xfrm>
        </p:spPr>
        <p:txBody>
          <a:bodyPr/>
          <a:lstStyle/>
          <a:p>
            <a:pPr algn="ctr"/>
            <a:r>
              <a:rPr lang="en-US" dirty="0"/>
              <a:t>Least robust</a:t>
            </a:r>
          </a:p>
        </p:txBody>
      </p:sp>
      <p:sp>
        <p:nvSpPr>
          <p:cNvPr id="6" name="Content Placeholder 5"/>
          <p:cNvSpPr>
            <a:spLocks noGrp="1"/>
          </p:cNvSpPr>
          <p:nvPr>
            <p:ph sz="half" idx="2"/>
          </p:nvPr>
        </p:nvSpPr>
        <p:spPr>
          <a:xfrm>
            <a:off x="3270305" y="1204507"/>
            <a:ext cx="4182894" cy="3563702"/>
          </a:xfrm>
        </p:spPr>
        <p:txBody>
          <a:bodyPr anchor="t">
            <a:noAutofit/>
          </a:bodyPr>
          <a:lstStyle/>
          <a:p>
            <a:pPr marL="0" indent="0">
              <a:spcBef>
                <a:spcPts val="0"/>
              </a:spcBef>
              <a:buNone/>
            </a:pPr>
            <a:r>
              <a:rPr lang="en-US" dirty="0">
                <a:solidFill>
                  <a:schemeClr val="accent1"/>
                </a:solidFill>
              </a:rPr>
              <a:t>Each data scientist has a folder on a share drive for each project containing all of the data, code, and results</a:t>
            </a:r>
          </a:p>
          <a:p>
            <a:pPr marL="0" indent="0">
              <a:spcBef>
                <a:spcPts val="0"/>
              </a:spcBef>
              <a:buNone/>
            </a:pPr>
            <a:endParaRPr lang="en-US" dirty="0">
              <a:solidFill>
                <a:schemeClr val="accent1"/>
              </a:solidFill>
            </a:endParaRPr>
          </a:p>
          <a:p>
            <a:pPr>
              <a:spcBef>
                <a:spcPts val="0"/>
              </a:spcBef>
            </a:pPr>
            <a:r>
              <a:rPr lang="en-US" dirty="0">
                <a:solidFill>
                  <a:srgbClr val="C00000"/>
                </a:solidFill>
              </a:rPr>
              <a:t>Doesn’t make clear what files are used for</a:t>
            </a:r>
          </a:p>
          <a:p>
            <a:pPr>
              <a:spcBef>
                <a:spcPts val="0"/>
              </a:spcBef>
            </a:pPr>
            <a:r>
              <a:rPr lang="en-US" dirty="0">
                <a:solidFill>
                  <a:srgbClr val="C00000"/>
                </a:solidFill>
              </a:rPr>
              <a:t>Doesn’t track changes over time</a:t>
            </a:r>
          </a:p>
          <a:p>
            <a:pPr>
              <a:spcBef>
                <a:spcPts val="0"/>
              </a:spcBef>
            </a:pPr>
            <a:r>
              <a:rPr lang="en-US" dirty="0">
                <a:solidFill>
                  <a:srgbClr val="C00000"/>
                </a:solidFill>
              </a:rPr>
              <a:t>Doesn’t indicate what was delivered to client</a:t>
            </a:r>
          </a:p>
        </p:txBody>
      </p:sp>
      <p:sp>
        <p:nvSpPr>
          <p:cNvPr id="7" name="Text Placeholder 6"/>
          <p:cNvSpPr>
            <a:spLocks noGrp="1"/>
          </p:cNvSpPr>
          <p:nvPr>
            <p:ph type="body" sz="quarter" idx="3"/>
          </p:nvPr>
        </p:nvSpPr>
        <p:spPr>
          <a:xfrm>
            <a:off x="7818463" y="760940"/>
            <a:ext cx="3474720" cy="393322"/>
          </a:xfrm>
        </p:spPr>
        <p:txBody>
          <a:bodyPr/>
          <a:lstStyle/>
          <a:p>
            <a:pPr algn="ctr"/>
            <a:r>
              <a:rPr lang="en-US" dirty="0"/>
              <a:t>Most robust</a:t>
            </a:r>
          </a:p>
        </p:txBody>
      </p:sp>
      <p:sp>
        <p:nvSpPr>
          <p:cNvPr id="8" name="Content Placeholder 7"/>
          <p:cNvSpPr>
            <a:spLocks noGrp="1"/>
          </p:cNvSpPr>
          <p:nvPr>
            <p:ph sz="quarter" idx="4"/>
          </p:nvPr>
        </p:nvSpPr>
        <p:spPr>
          <a:xfrm>
            <a:off x="7422204" y="1207145"/>
            <a:ext cx="4182894" cy="4517598"/>
          </a:xfrm>
        </p:spPr>
        <p:txBody>
          <a:bodyPr anchor="t">
            <a:noAutofit/>
          </a:bodyPr>
          <a:lstStyle/>
          <a:p>
            <a:pPr marL="0" indent="0">
              <a:spcBef>
                <a:spcPts val="0"/>
              </a:spcBef>
              <a:buNone/>
            </a:pPr>
            <a:r>
              <a:rPr lang="en-US" dirty="0">
                <a:solidFill>
                  <a:schemeClr val="accent1"/>
                </a:solidFill>
              </a:rPr>
              <a:t>Materials split into three components</a:t>
            </a:r>
          </a:p>
          <a:p>
            <a:pPr marL="457200" indent="-457200">
              <a:spcBef>
                <a:spcPts val="0"/>
              </a:spcBef>
              <a:buFont typeface="+mj-lt"/>
              <a:buAutoNum type="arabicPeriod"/>
            </a:pPr>
            <a:r>
              <a:rPr lang="en-US" dirty="0"/>
              <a:t>Input data is stored in folders for each project sharing a consistent scheme</a:t>
            </a:r>
          </a:p>
          <a:p>
            <a:pPr marL="457200" indent="-457200">
              <a:spcBef>
                <a:spcPts val="0"/>
              </a:spcBef>
              <a:buFont typeface="+mj-lt"/>
              <a:buAutoNum type="arabicPeriod"/>
            </a:pPr>
            <a:r>
              <a:rPr lang="en-US" dirty="0"/>
              <a:t>Code for analysis is stored in version control to track changes</a:t>
            </a:r>
          </a:p>
          <a:p>
            <a:pPr marL="457200" indent="-457200">
              <a:spcBef>
                <a:spcPts val="0"/>
              </a:spcBef>
              <a:buFont typeface="+mj-lt"/>
              <a:buAutoNum type="arabicPeriod"/>
            </a:pPr>
            <a:r>
              <a:rPr lang="en-US" dirty="0"/>
              <a:t>Output is stored in folders with marked versions connected the code</a:t>
            </a:r>
          </a:p>
          <a:p>
            <a:pPr marL="0" indent="0">
              <a:spcBef>
                <a:spcPts val="0"/>
              </a:spcBef>
              <a:buNone/>
            </a:pPr>
            <a:endParaRPr lang="en-US" dirty="0"/>
          </a:p>
          <a:p>
            <a:pPr>
              <a:spcBef>
                <a:spcPts val="0"/>
              </a:spcBef>
            </a:pPr>
            <a:r>
              <a:rPr lang="en-US" dirty="0">
                <a:solidFill>
                  <a:srgbClr val="00B050"/>
                </a:solidFill>
              </a:rPr>
              <a:t>Anything delivered to the client is marked with how it was created</a:t>
            </a:r>
          </a:p>
          <a:p>
            <a:pPr>
              <a:spcBef>
                <a:spcPts val="0"/>
              </a:spcBef>
            </a:pPr>
            <a:r>
              <a:rPr lang="en-US" dirty="0">
                <a:solidFill>
                  <a:srgbClr val="00B050"/>
                </a:solidFill>
              </a:rPr>
              <a:t>Allows for clear change logs to see differences in versions</a:t>
            </a:r>
          </a:p>
          <a:p>
            <a:pPr>
              <a:spcBef>
                <a:spcPts val="0"/>
              </a:spcBef>
            </a:pPr>
            <a:r>
              <a:rPr lang="en-US" dirty="0">
                <a:solidFill>
                  <a:srgbClr val="00B050"/>
                </a:solidFill>
              </a:rPr>
              <a:t>Splitting input data allows for easy data updates</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C591F483-FCE9-4CF0-A02A-6AE890D5F911}" type="slidenum">
              <a:rPr lang="en-US" smtClean="0"/>
              <a:t>30</a:t>
            </a:fld>
            <a:endParaRPr lang="en-US"/>
          </a:p>
        </p:txBody>
      </p:sp>
    </p:spTree>
    <p:extLst>
      <p:ext uri="{BB962C8B-B14F-4D97-AF65-F5344CB8AC3E}">
        <p14:creationId xmlns:p14="http://schemas.microsoft.com/office/powerpoint/2010/main" val="110541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a:t>
            </a:r>
          </a:p>
        </p:txBody>
      </p:sp>
      <p:sp>
        <p:nvSpPr>
          <p:cNvPr id="4" name="Slide Number Placeholder 3"/>
          <p:cNvSpPr>
            <a:spLocks noGrp="1"/>
          </p:cNvSpPr>
          <p:nvPr>
            <p:ph type="sldNum" sz="quarter" idx="12"/>
          </p:nvPr>
        </p:nvSpPr>
        <p:spPr/>
        <p:txBody>
          <a:bodyPr/>
          <a:lstStyle/>
          <a:p>
            <a:fld id="{C591F483-FCE9-4CF0-A02A-6AE890D5F911}" type="slidenum">
              <a:rPr lang="en-US" smtClean="0"/>
              <a:t>31</a:t>
            </a:fld>
            <a:endParaRPr lang="en-US"/>
          </a:p>
        </p:txBody>
      </p:sp>
      <p:sp>
        <p:nvSpPr>
          <p:cNvPr id="7" name="Rectangle 6"/>
          <p:cNvSpPr/>
          <p:nvPr/>
        </p:nvSpPr>
        <p:spPr>
          <a:xfrm>
            <a:off x="3594606" y="1340653"/>
            <a:ext cx="1482811" cy="395416"/>
          </a:xfrm>
          <a:prstGeom prst="rect">
            <a:avLst/>
          </a:prstGeom>
          <a:solidFill>
            <a:srgbClr val="7CCA6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498753" y="13406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540246" y="2169830"/>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540245" y="3002811"/>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445205" y="383198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594605" y="3831988"/>
            <a:ext cx="1482811" cy="395416"/>
          </a:xfrm>
          <a:prstGeom prst="rect">
            <a:avLst/>
          </a:prstGeom>
          <a:solidFill>
            <a:srgbClr val="FFB31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445204" y="5042154"/>
            <a:ext cx="1482811" cy="395416"/>
          </a:xfrm>
          <a:prstGeom prst="rect">
            <a:avLst/>
          </a:prstGeom>
          <a:solidFill>
            <a:srgbClr val="009D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4" name="Elbow Connector 13"/>
          <p:cNvCxnSpPr>
            <a:stCxn id="7" idx="2"/>
            <a:endCxn id="9" idx="0"/>
          </p:cNvCxnSpPr>
          <p:nvPr/>
        </p:nvCxnSpPr>
        <p:spPr>
          <a:xfrm rot="16200000" flipH="1">
            <a:off x="4591952" y="1480129"/>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5544026" y="1473696"/>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5281651" y="2565246"/>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2"/>
            <a:endCxn id="12" idx="0"/>
          </p:cNvCxnSpPr>
          <p:nvPr/>
        </p:nvCxnSpPr>
        <p:spPr>
          <a:xfrm rot="5400000">
            <a:off x="4591951" y="3142287"/>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p:cNvCxnSpPr>
          <p:nvPr/>
        </p:nvCxnSpPr>
        <p:spPr>
          <a:xfrm rot="5400000">
            <a:off x="4021001" y="2571339"/>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p:cNvCxnSpPr>
          <p:nvPr/>
        </p:nvCxnSpPr>
        <p:spPr>
          <a:xfrm rot="16200000" flipH="1">
            <a:off x="5234877" y="2612021"/>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1" idx="0"/>
          </p:cNvCxnSpPr>
          <p:nvPr/>
        </p:nvCxnSpPr>
        <p:spPr>
          <a:xfrm rot="16200000" flipH="1">
            <a:off x="5517251" y="3162627"/>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7" idx="1"/>
          </p:cNvCxnSpPr>
          <p:nvPr/>
        </p:nvCxnSpPr>
        <p:spPr>
          <a:xfrm rot="5400000" flipH="1">
            <a:off x="3546087" y="1586881"/>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0"/>
          </p:cNvCxnSpPr>
          <p:nvPr/>
        </p:nvCxnSpPr>
        <p:spPr>
          <a:xfrm>
            <a:off x="4336010" y="901081"/>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2"/>
            <a:endCxn id="13" idx="0"/>
          </p:cNvCxnSpPr>
          <p:nvPr/>
        </p:nvCxnSpPr>
        <p:spPr>
          <a:xfrm flipH="1">
            <a:off x="6186610" y="4227404"/>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604726" y="1327946"/>
            <a:ext cx="3681047" cy="4387346"/>
          </a:xfrm>
          <a:prstGeom prst="rect">
            <a:avLst/>
          </a:prstGeom>
        </p:spPr>
        <p:txBody>
          <a:bodyPr vert="horz" wrap="square" lIns="91440" tIns="45720" rIns="91440" bIns="45720" rtlCol="0" anchor="t" anchorCtr="0">
            <a:noAutofit/>
          </a:bodyPr>
          <a:lstStyle/>
          <a:p>
            <a:pPr marL="233363" indent="-233363">
              <a:buFont typeface="Arial" panose="020B0604020202020204" pitchFamily="34" charset="0"/>
              <a:buChar char="•"/>
            </a:pPr>
            <a:r>
              <a:rPr lang="en-US" sz="2200" dirty="0">
                <a:solidFill>
                  <a:schemeClr val="tx1">
                    <a:lumMod val="65000"/>
                    <a:lumOff val="35000"/>
                  </a:schemeClr>
                </a:solidFill>
              </a:rPr>
              <a:t>Data science process involves many small tasks</a:t>
            </a:r>
          </a:p>
          <a:p>
            <a:pPr marL="690563" lvl="1" indent="-233363">
              <a:buFont typeface="Arial" panose="020B0604020202020204" pitchFamily="34" charset="0"/>
              <a:buChar char="•"/>
            </a:pPr>
            <a:r>
              <a:rPr lang="en-US" sz="2200" dirty="0">
                <a:solidFill>
                  <a:schemeClr val="tx1">
                    <a:lumMod val="65000"/>
                    <a:lumOff val="35000"/>
                  </a:schemeClr>
                </a:solidFill>
              </a:rPr>
              <a:t>Finding data</a:t>
            </a:r>
          </a:p>
          <a:p>
            <a:pPr marL="690563" lvl="1" indent="-233363">
              <a:buFont typeface="Arial" panose="020B0604020202020204" pitchFamily="34" charset="0"/>
              <a:buChar char="•"/>
            </a:pPr>
            <a:r>
              <a:rPr lang="en-US" sz="2200" dirty="0">
                <a:solidFill>
                  <a:schemeClr val="tx1">
                    <a:lumMod val="65000"/>
                    <a:lumOff val="35000"/>
                  </a:schemeClr>
                </a:solidFill>
              </a:rPr>
              <a:t>Initial analysis</a:t>
            </a:r>
          </a:p>
          <a:p>
            <a:pPr marL="690563" lvl="1" indent="-233363">
              <a:buFont typeface="Arial" panose="020B0604020202020204" pitchFamily="34" charset="0"/>
              <a:buChar char="•"/>
            </a:pPr>
            <a:r>
              <a:rPr lang="en-US" sz="2200" dirty="0">
                <a:solidFill>
                  <a:schemeClr val="tx1">
                    <a:lumMod val="65000"/>
                    <a:lumOff val="35000"/>
                  </a:schemeClr>
                </a:solidFill>
              </a:rPr>
              <a:t>Attempting multiple models</a:t>
            </a:r>
          </a:p>
          <a:p>
            <a:pPr marL="233363" indent="-233363">
              <a:buFont typeface="Arial" panose="020B0604020202020204" pitchFamily="34" charset="0"/>
              <a:buChar char="•"/>
            </a:pPr>
            <a:r>
              <a:rPr lang="en-US" sz="2200" dirty="0">
                <a:solidFill>
                  <a:schemeClr val="tx1">
                    <a:lumMod val="65000"/>
                    <a:lumOff val="35000"/>
                  </a:schemeClr>
                </a:solidFill>
              </a:rPr>
              <a:t>With multiple projects and multiple people, coordination is non-trivial</a:t>
            </a:r>
          </a:p>
        </p:txBody>
      </p:sp>
    </p:spTree>
    <p:extLst>
      <p:ext uri="{BB962C8B-B14F-4D97-AF65-F5344CB8AC3E}">
        <p14:creationId xmlns:p14="http://schemas.microsoft.com/office/powerpoint/2010/main" val="3929343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management: methods</a:t>
            </a:r>
          </a:p>
        </p:txBody>
      </p:sp>
      <p:sp>
        <p:nvSpPr>
          <p:cNvPr id="9" name="Content Placeholder 8"/>
          <p:cNvSpPr>
            <a:spLocks noGrp="1"/>
          </p:cNvSpPr>
          <p:nvPr>
            <p:ph idx="1"/>
          </p:nvPr>
        </p:nvSpPr>
        <p:spPr>
          <a:xfrm>
            <a:off x="3722336" y="864109"/>
            <a:ext cx="7462132" cy="3416062"/>
          </a:xfrm>
        </p:spPr>
        <p:txBody>
          <a:bodyPr>
            <a:normAutofit fontScale="92500" lnSpcReduction="10000"/>
          </a:bodyPr>
          <a:lstStyle/>
          <a:p>
            <a:r>
              <a:rPr lang="en-US" dirty="0"/>
              <a:t>For project set up, have a standard expected timeline, example:</a:t>
            </a:r>
          </a:p>
          <a:p>
            <a:pPr lvl="1"/>
            <a:r>
              <a:rPr lang="en-US" dirty="0"/>
              <a:t>Initial investigation: 2 weeks</a:t>
            </a:r>
          </a:p>
          <a:p>
            <a:pPr lvl="1"/>
            <a:r>
              <a:rPr lang="en-US" dirty="0"/>
              <a:t>Modeling: 4 weeks</a:t>
            </a:r>
          </a:p>
          <a:p>
            <a:pPr lvl="1"/>
            <a:r>
              <a:rPr lang="en-US" dirty="0"/>
              <a:t>Result validation: 2 weeks</a:t>
            </a:r>
          </a:p>
          <a:p>
            <a:pPr lvl="1"/>
            <a:r>
              <a:rPr lang="en-US" dirty="0"/>
              <a:t>Productionizing: 4 weeks</a:t>
            </a:r>
          </a:p>
          <a:p>
            <a:r>
              <a:rPr lang="en-US" dirty="0"/>
              <a:t>In the timeline, have set points to meet with the client and review</a:t>
            </a:r>
          </a:p>
          <a:p>
            <a:r>
              <a:rPr lang="en-US" dirty="0"/>
              <a:t>Use a card-based tool like </a:t>
            </a:r>
            <a:r>
              <a:rPr lang="en-US" dirty="0" err="1"/>
              <a:t>trello</a:t>
            </a:r>
            <a:r>
              <a:rPr lang="en-US" dirty="0"/>
              <a:t> to track the process of individual steps.</a:t>
            </a:r>
          </a:p>
        </p:txBody>
      </p:sp>
      <p:sp>
        <p:nvSpPr>
          <p:cNvPr id="7" name="Slide Number Placeholder 6"/>
          <p:cNvSpPr>
            <a:spLocks noGrp="1"/>
          </p:cNvSpPr>
          <p:nvPr>
            <p:ph type="sldNum" sz="quarter" idx="12"/>
          </p:nvPr>
        </p:nvSpPr>
        <p:spPr/>
        <p:txBody>
          <a:bodyPr/>
          <a:lstStyle/>
          <a:p>
            <a:fld id="{C591F483-FCE9-4CF0-A02A-6AE890D5F911}" type="slidenum">
              <a:rPr lang="en-US" smtClean="0"/>
              <a:t>32</a:t>
            </a:fld>
            <a:endParaRPr lang="en-US"/>
          </a:p>
        </p:txBody>
      </p:sp>
      <p:pic>
        <p:nvPicPr>
          <p:cNvPr id="10" name="Picture 9"/>
          <p:cNvPicPr>
            <a:picLocks noChangeAspect="1"/>
          </p:cNvPicPr>
          <p:nvPr/>
        </p:nvPicPr>
        <p:blipFill rotWithShape="1">
          <a:blip r:embed="rId2"/>
          <a:srcRect b="43307"/>
          <a:stretch/>
        </p:blipFill>
        <p:spPr>
          <a:xfrm>
            <a:off x="4072909" y="4359697"/>
            <a:ext cx="6760985" cy="1996653"/>
          </a:xfrm>
          <a:prstGeom prst="rect">
            <a:avLst/>
          </a:prstGeom>
        </p:spPr>
      </p:pic>
    </p:spTree>
    <p:extLst>
      <p:ext uri="{BB962C8B-B14F-4D97-AF65-F5344CB8AC3E}">
        <p14:creationId xmlns:p14="http://schemas.microsoft.com/office/powerpoint/2010/main" val="365368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4" name="Slide Number Placeholder 3"/>
          <p:cNvSpPr>
            <a:spLocks noGrp="1"/>
          </p:cNvSpPr>
          <p:nvPr>
            <p:ph type="sldNum" sz="quarter" idx="12"/>
          </p:nvPr>
        </p:nvSpPr>
        <p:spPr/>
        <p:txBody>
          <a:bodyPr/>
          <a:lstStyle/>
          <a:p>
            <a:fld id="{C591F483-FCE9-4CF0-A02A-6AE890D5F911}" type="slidenum">
              <a:rPr lang="en-US" smtClean="0"/>
              <a:t>33</a:t>
            </a:fld>
            <a:endParaRPr lang="en-US"/>
          </a:p>
        </p:txBody>
      </p:sp>
    </p:spTree>
    <p:extLst>
      <p:ext uri="{BB962C8B-B14F-4D97-AF65-F5344CB8AC3E}">
        <p14:creationId xmlns:p14="http://schemas.microsoft.com/office/powerpoint/2010/main" val="3406259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Slide Number Placeholder 3"/>
          <p:cNvSpPr>
            <a:spLocks noGrp="1"/>
          </p:cNvSpPr>
          <p:nvPr>
            <p:ph type="sldNum" sz="quarter" idx="12"/>
          </p:nvPr>
        </p:nvSpPr>
        <p:spPr/>
        <p:txBody>
          <a:bodyPr/>
          <a:lstStyle/>
          <a:p>
            <a:fld id="{C591F483-FCE9-4CF0-A02A-6AE890D5F911}" type="slidenum">
              <a:rPr lang="en-US" smtClean="0"/>
              <a:t>34</a:t>
            </a:fld>
            <a:endParaRPr lang="en-US"/>
          </a:p>
        </p:txBody>
      </p:sp>
      <p:sp>
        <p:nvSpPr>
          <p:cNvPr id="6"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What can we really do with data science?</a:t>
            </a:r>
          </a:p>
          <a:p>
            <a:pPr marL="452437" lvl="1" indent="0">
              <a:buNone/>
            </a:pPr>
            <a:r>
              <a:rPr lang="en-US" i="1" dirty="0"/>
              <a:t>Many problems can be solved that rely on data. From simple investigation of the data to building predictive models and optimization algorithms.</a:t>
            </a:r>
          </a:p>
          <a:p>
            <a:pPr marL="457200" indent="-457200">
              <a:buFont typeface="+mj-lt"/>
              <a:buAutoNum type="arabicPeriod"/>
            </a:pPr>
            <a:r>
              <a:rPr lang="en-US" dirty="0"/>
              <a:t>What makes a data science project successful?</a:t>
            </a:r>
          </a:p>
          <a:p>
            <a:pPr marL="452437" lvl="1" indent="0">
              <a:buNone/>
            </a:pPr>
            <a:r>
              <a:rPr lang="en-US" i="1" dirty="0"/>
              <a:t>Having a clear path from the data to the result, and ensuring the project gets completed (or aborted) at the right time.</a:t>
            </a:r>
          </a:p>
          <a:p>
            <a:pPr marL="457200" indent="-457200">
              <a:buFont typeface="+mj-lt"/>
              <a:buAutoNum type="arabicPeriod"/>
            </a:pPr>
            <a:r>
              <a:rPr lang="en-US" dirty="0"/>
              <a:t>What are the skills the employees should have?</a:t>
            </a:r>
          </a:p>
          <a:p>
            <a:pPr marL="452437" lvl="1" indent="0">
              <a:buNone/>
            </a:pPr>
            <a:r>
              <a:rPr lang="en-US" i="1" dirty="0"/>
              <a:t>Statistics, software development, business experience, leadership, and adaptability.</a:t>
            </a:r>
          </a:p>
          <a:p>
            <a:pPr marL="457200" indent="-457200">
              <a:buFont typeface="+mj-lt"/>
              <a:buAutoNum type="arabicPeriod"/>
            </a:pPr>
            <a:r>
              <a:rPr lang="en-US" dirty="0"/>
              <a:t>Who should be our first hire? Our second? Our fifth?</a:t>
            </a:r>
          </a:p>
          <a:p>
            <a:pPr marL="452437" lvl="1" indent="0">
              <a:buNone/>
            </a:pPr>
            <a:r>
              <a:rPr lang="en-US" i="1" dirty="0"/>
              <a:t>Someone with all five of those skills, or failing that, someone with all of them but leadership.</a:t>
            </a:r>
          </a:p>
          <a:p>
            <a:pPr marL="457200" indent="-457200">
              <a:buFont typeface="+mj-lt"/>
              <a:buAutoNum type="arabicPeriod"/>
            </a:pPr>
            <a:r>
              <a:rPr lang="en-US" dirty="0"/>
              <a:t>What are best practices for running the team?</a:t>
            </a:r>
          </a:p>
          <a:p>
            <a:pPr marL="452437" lvl="1" indent="0">
              <a:buNone/>
            </a:pPr>
            <a:r>
              <a:rPr lang="en-US" i="1" dirty="0"/>
              <a:t>Have a clear, efficient process for doing data science and storing the results.</a:t>
            </a:r>
          </a:p>
        </p:txBody>
      </p:sp>
    </p:spTree>
    <p:extLst>
      <p:ext uri="{BB962C8B-B14F-4D97-AF65-F5344CB8AC3E}">
        <p14:creationId xmlns:p14="http://schemas.microsoft.com/office/powerpoint/2010/main" val="3469247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fld id="{C591F483-FCE9-4CF0-A02A-6AE890D5F911}" type="slidenum">
              <a:rPr lang="en-US" smtClean="0"/>
              <a:t>35</a:t>
            </a:fld>
            <a:endParaRPr lang="en-US"/>
          </a:p>
        </p:txBody>
      </p:sp>
    </p:spTree>
    <p:extLst>
      <p:ext uri="{BB962C8B-B14F-4D97-AF65-F5344CB8AC3E}">
        <p14:creationId xmlns:p14="http://schemas.microsoft.com/office/powerpoint/2010/main" val="49751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C591F483-FCE9-4CF0-A02A-6AE890D5F911}" type="slidenum">
              <a:rPr lang="en-US" smtClean="0"/>
              <a:t>36</a:t>
            </a:fld>
            <a:endParaRPr lang="en-US"/>
          </a:p>
        </p:txBody>
      </p:sp>
    </p:spTree>
    <p:extLst>
      <p:ext uri="{BB962C8B-B14F-4D97-AF65-F5344CB8AC3E}">
        <p14:creationId xmlns:p14="http://schemas.microsoft.com/office/powerpoint/2010/main" val="409441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Hiring roadmap</a:t>
            </a:r>
          </a:p>
        </p:txBody>
      </p:sp>
      <p:sp>
        <p:nvSpPr>
          <p:cNvPr id="3" name="Content Placeholder 2"/>
          <p:cNvSpPr>
            <a:spLocks noGrp="1"/>
          </p:cNvSpPr>
          <p:nvPr>
            <p:ph idx="1"/>
          </p:nvPr>
        </p:nvSpPr>
        <p:spPr/>
        <p:txBody>
          <a:bodyPr/>
          <a:lstStyle/>
          <a:p>
            <a:r>
              <a:rPr lang="en-US" dirty="0"/>
              <a:t>If you can find a principal data scientist</a:t>
            </a:r>
          </a:p>
          <a:p>
            <a:pPr lvl="1"/>
            <a:r>
              <a:rPr lang="en-US" dirty="0"/>
              <a:t>Hire him or her, have them set up the groundwork for the team</a:t>
            </a:r>
          </a:p>
          <a:p>
            <a:pPr lvl="1"/>
            <a:r>
              <a:rPr lang="en-US" dirty="0"/>
              <a:t>3 months in, hire a senior data scientist</a:t>
            </a:r>
          </a:p>
          <a:p>
            <a:pPr lvl="1"/>
            <a:r>
              <a:rPr lang="en-US" dirty="0"/>
              <a:t>6 months in, hire a junior data scientist</a:t>
            </a:r>
          </a:p>
          <a:p>
            <a:pPr lvl="1"/>
            <a:r>
              <a:rPr lang="en-US" dirty="0"/>
              <a:t>By 18 months in, have a team of 5-6 people</a:t>
            </a:r>
          </a:p>
          <a:p>
            <a:r>
              <a:rPr lang="en-US" dirty="0"/>
              <a:t>If you can’t find a principal data scientist</a:t>
            </a:r>
          </a:p>
          <a:p>
            <a:pPr lvl="1"/>
            <a:r>
              <a:rPr lang="en-US" dirty="0"/>
              <a:t>Hire a senior data scientist to work independently</a:t>
            </a:r>
          </a:p>
          <a:p>
            <a:pPr lvl="1"/>
            <a:r>
              <a:rPr lang="en-US" dirty="0"/>
              <a:t>Every 3 months hire an additional senior data scientist</a:t>
            </a:r>
          </a:p>
          <a:p>
            <a:pPr lvl="1"/>
            <a:r>
              <a:rPr lang="en-US" dirty="0"/>
              <a:t>If at any point there seems to be too much simple work, start hiring junior data scientists and assign them senior data scientists as mentors</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37</a:t>
            </a:fld>
            <a:endParaRPr lang="en-US"/>
          </a:p>
        </p:txBody>
      </p:sp>
    </p:spTree>
    <p:extLst>
      <p:ext uri="{BB962C8B-B14F-4D97-AF65-F5344CB8AC3E}">
        <p14:creationId xmlns:p14="http://schemas.microsoft.com/office/powerpoint/2010/main" val="776335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candidates have these skills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accent1"/>
                </a:solidFill>
              </a:rPr>
              <a:t>During the hiring process, check:</a:t>
            </a:r>
          </a:p>
          <a:p>
            <a:r>
              <a:rPr lang="en-US" dirty="0">
                <a:solidFill>
                  <a:schemeClr val="accent1"/>
                </a:solidFill>
              </a:rPr>
              <a:t>Statistics and Math </a:t>
            </a:r>
            <a:r>
              <a:rPr lang="en-US" dirty="0"/>
              <a:t>– Do they know how to use a linear regression? What overfitting is? Supervised vs. unsupervised learning?</a:t>
            </a:r>
          </a:p>
          <a:p>
            <a:r>
              <a:rPr lang="en-US" dirty="0">
                <a:solidFill>
                  <a:schemeClr val="accent1"/>
                </a:solidFill>
              </a:rPr>
              <a:t>Software Development</a:t>
            </a:r>
            <a:r>
              <a:rPr lang="en-US" dirty="0"/>
              <a:t> – Have they used: R, python, or MATLAB? Have they used source control? Have they pulled data from a SQL database, and understand how to do joins?</a:t>
            </a:r>
          </a:p>
          <a:p>
            <a:r>
              <a:rPr lang="en-US" dirty="0">
                <a:solidFill>
                  <a:schemeClr val="accent1"/>
                </a:solidFill>
              </a:rPr>
              <a:t>Business Experience</a:t>
            </a:r>
            <a:r>
              <a:rPr lang="en-US" dirty="0"/>
              <a:t> – Do they have experience working in a company? Have they seen a project through to completion? Can they reflect on why a project succeeded or failed?</a:t>
            </a:r>
          </a:p>
          <a:p>
            <a:r>
              <a:rPr lang="en-US" dirty="0">
                <a:solidFill>
                  <a:schemeClr val="accent1"/>
                </a:solidFill>
              </a:rPr>
              <a:t>Leadership</a:t>
            </a:r>
            <a:r>
              <a:rPr lang="en-US" dirty="0"/>
              <a:t> – Have they managed a project? Have they lead employees?</a:t>
            </a:r>
          </a:p>
          <a:p>
            <a:r>
              <a:rPr lang="en-US" dirty="0">
                <a:solidFill>
                  <a:schemeClr val="accent1"/>
                </a:solidFill>
              </a:rPr>
              <a:t>Adaptability </a:t>
            </a:r>
            <a:r>
              <a:rPr lang="en-US" dirty="0"/>
              <a:t>– Do they have experience in figuring out a solution to an entirely new problem without substantial guidance?</a:t>
            </a:r>
          </a:p>
          <a:p>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38</a:t>
            </a:fld>
            <a:endParaRPr lang="en-US"/>
          </a:p>
        </p:txBody>
      </p:sp>
    </p:spTree>
    <p:extLst>
      <p:ext uri="{BB962C8B-B14F-4D97-AF65-F5344CB8AC3E}">
        <p14:creationId xmlns:p14="http://schemas.microsoft.com/office/powerpoint/2010/main" val="74478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What can we really do with data science?</a:t>
            </a:r>
          </a:p>
          <a:p>
            <a:pPr marL="457200" indent="-457200">
              <a:buFont typeface="+mj-lt"/>
              <a:buAutoNum type="arabicPeriod"/>
            </a:pPr>
            <a:r>
              <a:rPr lang="en-US" dirty="0"/>
              <a:t>What makes a data science project successful?</a:t>
            </a:r>
          </a:p>
          <a:p>
            <a:pPr marL="457200" indent="-457200">
              <a:buFont typeface="+mj-lt"/>
              <a:buAutoNum type="arabicPeriod"/>
            </a:pPr>
            <a:r>
              <a:rPr lang="en-US" dirty="0"/>
              <a:t>What are the skills the employees should have?</a:t>
            </a:r>
          </a:p>
          <a:p>
            <a:pPr marL="457200" indent="-457200">
              <a:buFont typeface="+mj-lt"/>
              <a:buAutoNum type="arabicPeriod"/>
            </a:pPr>
            <a:r>
              <a:rPr lang="en-US" dirty="0"/>
              <a:t>Who should be our first hire? Our second? Our fifth?</a:t>
            </a:r>
          </a:p>
          <a:p>
            <a:pPr marL="457200" indent="-457200">
              <a:buFont typeface="+mj-lt"/>
              <a:buAutoNum type="arabicPeriod"/>
            </a:pPr>
            <a:r>
              <a:rPr lang="en-US" dirty="0"/>
              <a:t>What are best practices for running the team?</a:t>
            </a:r>
          </a:p>
        </p:txBody>
      </p:sp>
      <p:sp>
        <p:nvSpPr>
          <p:cNvPr id="4" name="Slide Number Placeholder 3"/>
          <p:cNvSpPr>
            <a:spLocks noGrp="1"/>
          </p:cNvSpPr>
          <p:nvPr>
            <p:ph type="sldNum" sz="quarter" idx="12"/>
          </p:nvPr>
        </p:nvSpPr>
        <p:spPr/>
        <p:txBody>
          <a:bodyPr/>
          <a:lstStyle/>
          <a:p>
            <a:fld id="{C591F483-FCE9-4CF0-A02A-6AE890D5F911}" type="slidenum">
              <a:rPr lang="en-US" smtClean="0"/>
              <a:t>4</a:t>
            </a:fld>
            <a:endParaRPr lang="en-US"/>
          </a:p>
        </p:txBody>
      </p:sp>
    </p:spTree>
    <p:extLst>
      <p:ext uri="{BB962C8B-B14F-4D97-AF65-F5344CB8AC3E}">
        <p14:creationId xmlns:p14="http://schemas.microsoft.com/office/powerpoint/2010/main" val="52016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 What you can do with data science</a:t>
            </a:r>
          </a:p>
        </p:txBody>
      </p:sp>
      <p:sp>
        <p:nvSpPr>
          <p:cNvPr id="4" name="Slide Number Placeholder 3"/>
          <p:cNvSpPr>
            <a:spLocks noGrp="1"/>
          </p:cNvSpPr>
          <p:nvPr>
            <p:ph type="sldNum" sz="quarter" idx="12"/>
          </p:nvPr>
        </p:nvSpPr>
        <p:spPr/>
        <p:txBody>
          <a:bodyPr/>
          <a:lstStyle/>
          <a:p>
            <a:fld id="{C591F483-FCE9-4CF0-A02A-6AE890D5F911}" type="slidenum">
              <a:rPr lang="en-US" smtClean="0"/>
              <a:t>5</a:t>
            </a:fld>
            <a:endParaRPr lang="en-US"/>
          </a:p>
        </p:txBody>
      </p:sp>
    </p:spTree>
    <p:extLst>
      <p:ext uri="{BB962C8B-B14F-4D97-AF65-F5344CB8AC3E}">
        <p14:creationId xmlns:p14="http://schemas.microsoft.com/office/powerpoint/2010/main" val="353226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data science work</a:t>
            </a:r>
          </a:p>
        </p:txBody>
      </p:sp>
      <p:sp>
        <p:nvSpPr>
          <p:cNvPr id="6" name="Content Placeholder 5"/>
          <p:cNvSpPr>
            <a:spLocks noGrp="1"/>
          </p:cNvSpPr>
          <p:nvPr>
            <p:ph idx="1"/>
          </p:nvPr>
        </p:nvSpPr>
        <p:spPr>
          <a:xfrm>
            <a:off x="3722336" y="864108"/>
            <a:ext cx="5914824" cy="5120640"/>
          </a:xfrm>
        </p:spPr>
        <p:txBody>
          <a:bodyPr/>
          <a:lstStyle/>
          <a:p>
            <a:pPr>
              <a:spcAft>
                <a:spcPts val="1200"/>
              </a:spcAft>
            </a:pPr>
            <a:r>
              <a:rPr lang="en-US" dirty="0"/>
              <a:t>Data science tends to fall into three broad categories:</a:t>
            </a:r>
          </a:p>
          <a:p>
            <a:pPr lvl="1">
              <a:spcAft>
                <a:spcPts val="1200"/>
              </a:spcAft>
            </a:pPr>
            <a:r>
              <a:rPr lang="en-US" dirty="0">
                <a:solidFill>
                  <a:schemeClr val="accent1"/>
                </a:solidFill>
              </a:rPr>
              <a:t>Investigating</a:t>
            </a:r>
            <a:r>
              <a:rPr lang="en-US" dirty="0"/>
              <a:t> – aggregating and inspecting data to get basic insights on what is currently happening</a:t>
            </a:r>
          </a:p>
          <a:p>
            <a:pPr lvl="1">
              <a:spcAft>
                <a:spcPts val="1200"/>
              </a:spcAft>
            </a:pPr>
            <a:r>
              <a:rPr lang="en-US" dirty="0">
                <a:solidFill>
                  <a:schemeClr val="accent1"/>
                </a:solidFill>
              </a:rPr>
              <a:t>Predicting</a:t>
            </a:r>
            <a:r>
              <a:rPr lang="en-US" dirty="0"/>
              <a:t> – taking the data and using it to understand what will happen in the future</a:t>
            </a:r>
          </a:p>
          <a:p>
            <a:pPr lvl="1">
              <a:spcAft>
                <a:spcPts val="1200"/>
              </a:spcAft>
            </a:pPr>
            <a:r>
              <a:rPr lang="en-US" dirty="0">
                <a:solidFill>
                  <a:schemeClr val="accent1"/>
                </a:solidFill>
              </a:rPr>
              <a:t>Optimizing</a:t>
            </a:r>
            <a:r>
              <a:rPr lang="en-US" dirty="0"/>
              <a:t> – using the data to choose what the best choice of actions will be</a:t>
            </a:r>
          </a:p>
        </p:txBody>
      </p:sp>
      <p:sp>
        <p:nvSpPr>
          <p:cNvPr id="4" name="Slide Number Placeholder 3"/>
          <p:cNvSpPr>
            <a:spLocks noGrp="1"/>
          </p:cNvSpPr>
          <p:nvPr>
            <p:ph type="sldNum" sz="quarter" idx="12"/>
          </p:nvPr>
        </p:nvSpPr>
        <p:spPr/>
        <p:txBody>
          <a:bodyPr/>
          <a:lstStyle/>
          <a:p>
            <a:fld id="{C591F483-FCE9-4CF0-A02A-6AE890D5F911}" type="slidenum">
              <a:rPr lang="en-US" smtClean="0"/>
              <a:t>6</a:t>
            </a:fld>
            <a:endParaRPr lang="en-US"/>
          </a:p>
        </p:txBody>
      </p:sp>
      <p:cxnSp>
        <p:nvCxnSpPr>
          <p:cNvPr id="8" name="Straight Arrow Connector 7"/>
          <p:cNvCxnSpPr/>
          <p:nvPr/>
        </p:nvCxnSpPr>
        <p:spPr>
          <a:xfrm>
            <a:off x="9831714" y="2829036"/>
            <a:ext cx="0" cy="229132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33272" y="4731249"/>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Complex</a:t>
            </a:r>
            <a:endParaRPr lang="en-US" dirty="0">
              <a:solidFill>
                <a:schemeClr val="accent1"/>
              </a:solidFill>
            </a:endParaRPr>
          </a:p>
        </p:txBody>
      </p:sp>
      <p:sp>
        <p:nvSpPr>
          <p:cNvPr id="13" name="TextBox 12"/>
          <p:cNvSpPr txBox="1"/>
          <p:nvPr/>
        </p:nvSpPr>
        <p:spPr>
          <a:xfrm>
            <a:off x="10133272" y="2741487"/>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Simple</a:t>
            </a:r>
            <a:endParaRPr lang="en-US" dirty="0">
              <a:solidFill>
                <a:schemeClr val="accent1"/>
              </a:solidFill>
            </a:endParaRPr>
          </a:p>
        </p:txBody>
      </p:sp>
    </p:spTree>
    <p:extLst>
      <p:ext uri="{BB962C8B-B14F-4D97-AF65-F5344CB8AC3E}">
        <p14:creationId xmlns:p14="http://schemas.microsoft.com/office/powerpoint/2010/main" val="187378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Investigating</a:t>
            </a:r>
          </a:p>
        </p:txBody>
      </p:sp>
      <p:sp>
        <p:nvSpPr>
          <p:cNvPr id="3" name="Content Placeholder 2"/>
          <p:cNvSpPr>
            <a:spLocks noGrp="1"/>
          </p:cNvSpPr>
          <p:nvPr>
            <p:ph idx="1"/>
          </p:nvPr>
        </p:nvSpPr>
        <p:spPr/>
        <p:txBody>
          <a:bodyPr/>
          <a:lstStyle/>
          <a:p>
            <a:r>
              <a:rPr lang="en-US" dirty="0"/>
              <a:t>Look at historic data to answer direct questions:</a:t>
            </a:r>
          </a:p>
          <a:p>
            <a:pPr lvl="1"/>
            <a:r>
              <a:rPr lang="en-US" dirty="0"/>
              <a:t>If you have two products, which is selling better? How many people are buying both?</a:t>
            </a:r>
          </a:p>
          <a:p>
            <a:pPr lvl="1"/>
            <a:r>
              <a:rPr lang="en-US" dirty="0"/>
              <a:t>How frequently do customers order?</a:t>
            </a:r>
          </a:p>
          <a:p>
            <a:pPr lvl="1"/>
            <a:r>
              <a:rPr lang="en-US" dirty="0"/>
              <a:t>How are sales changing each month?</a:t>
            </a:r>
          </a:p>
          <a:p>
            <a:r>
              <a:rPr lang="en-US" dirty="0"/>
              <a:t>These questions are generally quick to answer and don’t require a mathematical model</a:t>
            </a:r>
          </a:p>
          <a:p>
            <a:r>
              <a:rPr lang="en-US" dirty="0"/>
              <a:t>Difficulty is in knowing which measures to use and how to visualize/represent them</a:t>
            </a:r>
          </a:p>
          <a:p>
            <a:r>
              <a:rPr lang="en-US" dirty="0"/>
              <a:t>Unfortunately, they don’t tell you much (“so what?”)</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7</a:t>
            </a:fld>
            <a:endParaRPr lang="en-US"/>
          </a:p>
        </p:txBody>
      </p:sp>
    </p:spTree>
    <p:extLst>
      <p:ext uri="{BB962C8B-B14F-4D97-AF65-F5344CB8AC3E}">
        <p14:creationId xmlns:p14="http://schemas.microsoft.com/office/powerpoint/2010/main" val="149341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a:t>
            </a:r>
          </a:p>
        </p:txBody>
      </p:sp>
      <p:sp>
        <p:nvSpPr>
          <p:cNvPr id="3" name="Content Placeholder 2"/>
          <p:cNvSpPr>
            <a:spLocks noGrp="1"/>
          </p:cNvSpPr>
          <p:nvPr>
            <p:ph idx="1"/>
          </p:nvPr>
        </p:nvSpPr>
        <p:spPr/>
        <p:txBody>
          <a:bodyPr/>
          <a:lstStyle/>
          <a:p>
            <a:r>
              <a:rPr lang="en-US" dirty="0"/>
              <a:t>Look at historic data to predict:</a:t>
            </a:r>
          </a:p>
          <a:p>
            <a:pPr lvl="1"/>
            <a:r>
              <a:rPr lang="en-US" dirty="0"/>
              <a:t>How likely is a customer going to come back?</a:t>
            </a:r>
          </a:p>
          <a:p>
            <a:pPr lvl="1"/>
            <a:r>
              <a:rPr lang="en-US" dirty="0"/>
              <a:t>How will a customer respond to a sale?</a:t>
            </a:r>
          </a:p>
          <a:p>
            <a:pPr lvl="1"/>
            <a:r>
              <a:rPr lang="en-US" dirty="0"/>
              <a:t>Is revenue going to increase over time?</a:t>
            </a:r>
          </a:p>
          <a:p>
            <a:r>
              <a:rPr lang="en-US" dirty="0"/>
              <a:t>This information is a lot more meaningful; you are more likely to be able to act on it</a:t>
            </a:r>
          </a:p>
          <a:p>
            <a:r>
              <a:rPr lang="en-US" dirty="0"/>
              <a:t>Requires mathematical modeling: regressions, clustering algorithms, etc.</a:t>
            </a:r>
          </a:p>
          <a:p>
            <a:r>
              <a:rPr lang="en-US" dirty="0"/>
              <a:t>Sometimes the data isn’t there to make the prediction, sometimes the prediction is wrong, or requires more skill to do well</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8</a:t>
            </a:fld>
            <a:endParaRPr lang="en-US"/>
          </a:p>
        </p:txBody>
      </p:sp>
    </p:spTree>
    <p:extLst>
      <p:ext uri="{BB962C8B-B14F-4D97-AF65-F5344CB8AC3E}">
        <p14:creationId xmlns:p14="http://schemas.microsoft.com/office/powerpoint/2010/main" val="370193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a:t>
            </a:r>
          </a:p>
        </p:txBody>
      </p:sp>
      <p:sp>
        <p:nvSpPr>
          <p:cNvPr id="3" name="Content Placeholder 2"/>
          <p:cNvSpPr>
            <a:spLocks noGrp="1"/>
          </p:cNvSpPr>
          <p:nvPr>
            <p:ph idx="1"/>
          </p:nvPr>
        </p:nvSpPr>
        <p:spPr/>
        <p:txBody>
          <a:bodyPr/>
          <a:lstStyle/>
          <a:p>
            <a:r>
              <a:rPr lang="en-US" dirty="0"/>
              <a:t>Look at the historic data to make the best decisions</a:t>
            </a:r>
          </a:p>
          <a:p>
            <a:pPr lvl="1"/>
            <a:r>
              <a:rPr lang="en-US" dirty="0"/>
              <a:t>How much inventory should be held, and when should you reorder?</a:t>
            </a:r>
          </a:p>
          <a:p>
            <a:pPr lvl="1"/>
            <a:r>
              <a:rPr lang="en-US" dirty="0"/>
              <a:t>Which product should you recommend to a website visitor for the most profit?</a:t>
            </a:r>
          </a:p>
          <a:p>
            <a:pPr lvl="1"/>
            <a:r>
              <a:rPr lang="en-US" dirty="0"/>
              <a:t>What price should you set for a product? When should it go on sale?</a:t>
            </a:r>
          </a:p>
          <a:p>
            <a:r>
              <a:rPr lang="en-US" dirty="0"/>
              <a:t>These problems are the hardest to get right</a:t>
            </a:r>
          </a:p>
          <a:p>
            <a:r>
              <a:rPr lang="en-US" dirty="0"/>
              <a:t>They also directly provide the most profit</a:t>
            </a:r>
          </a:p>
        </p:txBody>
      </p:sp>
      <p:sp>
        <p:nvSpPr>
          <p:cNvPr id="4" name="Slide Number Placeholder 3"/>
          <p:cNvSpPr>
            <a:spLocks noGrp="1"/>
          </p:cNvSpPr>
          <p:nvPr>
            <p:ph type="sldNum" sz="quarter" idx="12"/>
          </p:nvPr>
        </p:nvSpPr>
        <p:spPr/>
        <p:txBody>
          <a:bodyPr/>
          <a:lstStyle/>
          <a:p>
            <a:fld id="{C591F483-FCE9-4CF0-A02A-6AE890D5F911}" type="slidenum">
              <a:rPr lang="en-US" smtClean="0"/>
              <a:t>9</a:t>
            </a:fld>
            <a:endParaRPr lang="en-US"/>
          </a:p>
        </p:txBody>
      </p:sp>
    </p:spTree>
    <p:extLst>
      <p:ext uri="{BB962C8B-B14F-4D97-AF65-F5344CB8AC3E}">
        <p14:creationId xmlns:p14="http://schemas.microsoft.com/office/powerpoint/2010/main" val="2301562931"/>
      </p:ext>
    </p:extLst>
  </p:cSld>
  <p:clrMapOvr>
    <a:masterClrMapping/>
  </p:clrMapOvr>
</p:sld>
</file>

<file path=ppt/theme/theme1.xml><?xml version="1.0" encoding="utf-8"?>
<a:theme xmlns:a="http://schemas.openxmlformats.org/drawingml/2006/main" name="Fra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txDef>
      <a:spPr/>
      <a:bodyPr vert="horz" lIns="91440" tIns="45720" rIns="91440" bIns="45720" rtlCol="0" anchor="t" anchorCtr="0">
        <a:normAutofit/>
      </a:bodyPr>
      <a:lstStyle>
        <a:defPPr marL="0" indent="0">
          <a:buNone/>
          <a:defRPr dirty="0" smtClean="0">
            <a:solidFill>
              <a:schemeClr val="accent1"/>
            </a:solidFill>
          </a:defRPr>
        </a:defPPr>
      </a:lstStyle>
    </a:txDef>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BC63BB8D2F2749A30F6262D62428A9" ma:contentTypeVersion="10" ma:contentTypeDescription="Create a new document." ma:contentTypeScope="" ma:versionID="65f2b200004277b479732f76e38ef915">
  <xsd:schema xmlns:xsd="http://www.w3.org/2001/XMLSchema" xmlns:xs="http://www.w3.org/2001/XMLSchema" xmlns:p="http://schemas.microsoft.com/office/2006/metadata/properties" xmlns:ns2="94177f91-bb0a-4bfa-88d5-f5554a87ed69" xmlns:ns3="234edd4b-dbd3-429e-9700-03df225c5d3c" targetNamespace="http://schemas.microsoft.com/office/2006/metadata/properties" ma:root="true" ma:fieldsID="36fa890072042e148c2917775d92de68" ns2:_="" ns3:_="">
    <xsd:import namespace="94177f91-bb0a-4bfa-88d5-f5554a87ed69"/>
    <xsd:import namespace="234edd4b-dbd3-429e-9700-03df225c5d3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177f91-bb0a-4bfa-88d5-f5554a87ed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4edd4b-dbd3-429e-9700-03df225c5d3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EC0BC-BC60-49FD-B226-1A5449813DDD}"/>
</file>

<file path=customXml/itemProps2.xml><?xml version="1.0" encoding="utf-8"?>
<ds:datastoreItem xmlns:ds="http://schemas.openxmlformats.org/officeDocument/2006/customXml" ds:itemID="{BA39D8A4-D934-4713-8F11-AB1BEFCD4796}"/>
</file>

<file path=customXml/itemProps3.xml><?xml version="1.0" encoding="utf-8"?>
<ds:datastoreItem xmlns:ds="http://schemas.openxmlformats.org/officeDocument/2006/customXml" ds:itemID="{27D1AEBA-A48C-4D12-8DF8-23116970114D}"/>
</file>

<file path=docProps/app.xml><?xml version="1.0" encoding="utf-8"?>
<Properties xmlns="http://schemas.openxmlformats.org/officeDocument/2006/extended-properties" xmlns:vt="http://schemas.openxmlformats.org/officeDocument/2006/docPropsVTypes">
  <Template>TC103457475[[fn=Frame]]</Template>
  <TotalTime>2419</TotalTime>
  <Words>2606</Words>
  <Application>Microsoft Office PowerPoint</Application>
  <PresentationFormat>Widescreen</PresentationFormat>
  <Paragraphs>325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Gill Sans MT</vt:lpstr>
      <vt:lpstr>Wingdings 2</vt:lpstr>
      <vt:lpstr>Frame</vt:lpstr>
      <vt:lpstr> Data Science </vt:lpstr>
      <vt:lpstr>The realization</vt:lpstr>
      <vt:lpstr>There are a LOT of open questions</vt:lpstr>
      <vt:lpstr>Outline</vt:lpstr>
      <vt:lpstr>1. What you can do with data science</vt:lpstr>
      <vt:lpstr>Types of data science work</vt:lpstr>
      <vt:lpstr>Investigating</vt:lpstr>
      <vt:lpstr>Predicting</vt:lpstr>
      <vt:lpstr>Optimizing</vt:lpstr>
      <vt:lpstr>Things you can’t do with data science</vt:lpstr>
      <vt:lpstr>2. What makes a data science project successful</vt:lpstr>
      <vt:lpstr>Case Study 1:  an e-commerce company</vt:lpstr>
      <vt:lpstr>The data science process</vt:lpstr>
      <vt:lpstr>Case Study 2:  a manufacturing company</vt:lpstr>
      <vt:lpstr>The data science process: problems</vt:lpstr>
      <vt:lpstr>Case Study 3:  a distributor</vt:lpstr>
      <vt:lpstr>3. Skills needed to be a data scientist</vt:lpstr>
      <vt:lpstr>The five skills needed to do data science</vt:lpstr>
      <vt:lpstr>Data scientist archetypes</vt:lpstr>
      <vt:lpstr>Data scientist archetypes</vt:lpstr>
      <vt:lpstr>Data scientist archetypes: danger</vt:lpstr>
      <vt:lpstr>4. Who you should hire</vt:lpstr>
      <vt:lpstr>Hiring</vt:lpstr>
      <vt:lpstr>First hire choice</vt:lpstr>
      <vt:lpstr>First hire choice</vt:lpstr>
      <vt:lpstr>5. Best practices</vt:lpstr>
      <vt:lpstr>From data to a result</vt:lpstr>
      <vt:lpstr>From data to a result: work streams</vt:lpstr>
      <vt:lpstr>Storing knowledge</vt:lpstr>
      <vt:lpstr>Storing knowledge: methods</vt:lpstr>
      <vt:lpstr>Project management</vt:lpstr>
      <vt:lpstr>Project management: methods</vt:lpstr>
      <vt:lpstr>Conclusion</vt:lpstr>
      <vt:lpstr>Conclusion</vt:lpstr>
      <vt:lpstr>Questions?</vt:lpstr>
      <vt:lpstr>Appendix</vt:lpstr>
      <vt:lpstr>Hiring roadmap</vt:lpstr>
      <vt:lpstr>Ensuring candidates have these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Adler</dc:creator>
  <cp:lastModifiedBy>Sachin Yadav</cp:lastModifiedBy>
  <cp:revision>230</cp:revision>
  <dcterms:created xsi:type="dcterms:W3CDTF">2013-08-27T19:16:40Z</dcterms:created>
  <dcterms:modified xsi:type="dcterms:W3CDTF">2019-12-14T12:35:52Z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0x01010082BC63BB8D2F2749A30F6262D62428A9</vt:lpwstr>
  </property>
</Properties>
</file>