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82" r:id="rId6"/>
    <p:sldId id="283" r:id="rId7"/>
    <p:sldId id="284" r:id="rId8"/>
    <p:sldId id="285" r:id="rId9"/>
    <p:sldId id="260" r:id="rId10"/>
    <p:sldId id="261" r:id="rId11"/>
    <p:sldId id="262" r:id="rId12"/>
    <p:sldId id="263" r:id="rId13"/>
    <p:sldId id="264" r:id="rId14"/>
    <p:sldId id="265" r:id="rId15"/>
    <p:sldId id="268" r:id="rId16"/>
    <p:sldId id="269" r:id="rId17"/>
    <p:sldId id="270" r:id="rId18"/>
    <p:sldId id="271"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938757-E8F5-44AE-9CE8-BCABDE8790A2}"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23693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38757-E8F5-44AE-9CE8-BCABDE8790A2}"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18201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38757-E8F5-44AE-9CE8-BCABDE8790A2}"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59065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38757-E8F5-44AE-9CE8-BCABDE8790A2}"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51651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38757-E8F5-44AE-9CE8-BCABDE8790A2}" type="datetimeFigureOut">
              <a:rPr lang="en-IN" smtClean="0"/>
              <a:t>29-03-2020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18352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938757-E8F5-44AE-9CE8-BCABDE8790A2}" type="datetimeFigureOut">
              <a:rPr lang="en-IN" smtClean="0"/>
              <a:t>29-03-2020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013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938757-E8F5-44AE-9CE8-BCABDE8790A2}" type="datetimeFigureOut">
              <a:rPr lang="en-IN" smtClean="0"/>
              <a:t>29-03-2020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66786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938757-E8F5-44AE-9CE8-BCABDE8790A2}" type="datetimeFigureOut">
              <a:rPr lang="en-IN" smtClean="0"/>
              <a:t>29-03-2020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156574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38757-E8F5-44AE-9CE8-BCABDE8790A2}" type="datetimeFigureOut">
              <a:rPr lang="en-IN" smtClean="0"/>
              <a:t>29-03-2020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32670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938757-E8F5-44AE-9CE8-BCABDE8790A2}" type="datetimeFigureOut">
              <a:rPr lang="en-IN" smtClean="0"/>
              <a:t>29-03-2020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365267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938757-E8F5-44AE-9CE8-BCABDE8790A2}" type="datetimeFigureOut">
              <a:rPr lang="en-IN" smtClean="0"/>
              <a:t>29-03-2020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6C1EE8-67CD-4171-B894-273C6FED5221}" type="slidenum">
              <a:rPr lang="en-IN" smtClean="0"/>
              <a:t>‹#›</a:t>
            </a:fld>
            <a:endParaRPr lang="en-IN"/>
          </a:p>
        </p:txBody>
      </p:sp>
    </p:spTree>
    <p:extLst>
      <p:ext uri="{BB962C8B-B14F-4D97-AF65-F5344CB8AC3E}">
        <p14:creationId xmlns:p14="http://schemas.microsoft.com/office/powerpoint/2010/main" val="422333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38757-E8F5-44AE-9CE8-BCABDE8790A2}" type="datetimeFigureOut">
              <a:rPr lang="en-IN" smtClean="0"/>
              <a:t>29-03-2020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C1EE8-67CD-4171-B894-273C6FED5221}" type="slidenum">
              <a:rPr lang="en-IN" smtClean="0"/>
              <a:t>‹#›</a:t>
            </a:fld>
            <a:endParaRPr lang="en-IN"/>
          </a:p>
        </p:txBody>
      </p:sp>
    </p:spTree>
    <p:extLst>
      <p:ext uri="{BB962C8B-B14F-4D97-AF65-F5344CB8AC3E}">
        <p14:creationId xmlns:p14="http://schemas.microsoft.com/office/powerpoint/2010/main" val="228194614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able_(database)" TargetMode="External"/><Relationship Id="rId2" Type="http://schemas.openxmlformats.org/officeDocument/2006/relationships/hyperlink" Target="https://en.wikipedia.org/wiki/Data" TargetMode="External"/><Relationship Id="rId1" Type="http://schemas.openxmlformats.org/officeDocument/2006/relationships/slideLayout" Target="../slideLayouts/slideLayout2.xml"/><Relationship Id="rId5" Type="http://schemas.openxmlformats.org/officeDocument/2006/relationships/hyperlink" Target="https://en.wikipedia.org/wiki/Row_(database)" TargetMode="External"/><Relationship Id="rId4" Type="http://schemas.openxmlformats.org/officeDocument/2006/relationships/hyperlink" Target="https://en.wikipedia.org/wiki/Column_(databas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7392-E3DA-4B9F-94FF-D205DF18FF5A}"/>
              </a:ext>
            </a:extLst>
          </p:cNvPr>
          <p:cNvSpPr>
            <a:spLocks noGrp="1"/>
          </p:cNvSpPr>
          <p:nvPr>
            <p:ph type="ctrTitle"/>
          </p:nvPr>
        </p:nvSpPr>
        <p:spPr>
          <a:xfrm>
            <a:off x="724561" y="1600200"/>
            <a:ext cx="10256363" cy="2495317"/>
          </a:xfrm>
        </p:spPr>
        <p:txBody>
          <a:bodyPr>
            <a:normAutofit/>
          </a:bodyPr>
          <a:lstStyle/>
          <a:p>
            <a:r>
              <a:rPr lang="en-IN" sz="4000" b="1" dirty="0">
                <a:solidFill>
                  <a:srgbClr val="0070C0"/>
                </a:solidFill>
              </a:rPr>
              <a:t>DIABETES PREDICTION USING DIFFERENT METHODS / MODELS AND  FINDING HIGH ACCURACY MODEL</a:t>
            </a:r>
          </a:p>
        </p:txBody>
      </p:sp>
      <p:sp>
        <p:nvSpPr>
          <p:cNvPr id="3" name="Subtitle 2">
            <a:extLst>
              <a:ext uri="{FF2B5EF4-FFF2-40B4-BE49-F238E27FC236}">
                <a16:creationId xmlns:a16="http://schemas.microsoft.com/office/drawing/2014/main" id="{4E7D3A99-2049-4463-8FEF-723BA1B59930}"/>
              </a:ext>
            </a:extLst>
          </p:cNvPr>
          <p:cNvSpPr>
            <a:spLocks noGrp="1"/>
          </p:cNvSpPr>
          <p:nvPr>
            <p:ph type="subTitle" idx="1"/>
          </p:nvPr>
        </p:nvSpPr>
        <p:spPr>
          <a:xfrm>
            <a:off x="1655975" y="3903695"/>
            <a:ext cx="9144000" cy="1655762"/>
          </a:xfrm>
        </p:spPr>
        <p:txBody>
          <a:bodyPr/>
          <a:lstStyle/>
          <a:p>
            <a:r>
              <a:rPr lang="en-IN" dirty="0"/>
              <a:t>  </a:t>
            </a:r>
          </a:p>
          <a:p>
            <a:r>
              <a:rPr lang="en-IN" dirty="0"/>
              <a:t>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6796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EBE9-F607-4710-86D3-21EEBE5016E6}"/>
              </a:ext>
            </a:extLst>
          </p:cNvPr>
          <p:cNvSpPr>
            <a:spLocks noGrp="1"/>
          </p:cNvSpPr>
          <p:nvPr>
            <p:ph type="title"/>
          </p:nvPr>
        </p:nvSpPr>
        <p:spPr/>
        <p:txBody>
          <a:bodyPr/>
          <a:lstStyle/>
          <a:p>
            <a:r>
              <a:rPr lang="en-IN" dirty="0">
                <a:solidFill>
                  <a:srgbClr val="00B0F0"/>
                </a:solidFill>
              </a:rPr>
              <a:t>K Nearest </a:t>
            </a:r>
            <a:r>
              <a:rPr lang="en-IN" dirty="0" err="1">
                <a:solidFill>
                  <a:srgbClr val="00B0F0"/>
                </a:solidFill>
              </a:rPr>
              <a:t>Neighbors</a:t>
            </a:r>
            <a:r>
              <a:rPr lang="en-IN" dirty="0">
                <a:solidFill>
                  <a:srgbClr val="00B0F0"/>
                </a:solidFill>
              </a:rPr>
              <a:t> Classification</a:t>
            </a:r>
          </a:p>
        </p:txBody>
      </p:sp>
      <p:sp>
        <p:nvSpPr>
          <p:cNvPr id="3" name="Content Placeholder 2">
            <a:extLst>
              <a:ext uri="{FF2B5EF4-FFF2-40B4-BE49-F238E27FC236}">
                <a16:creationId xmlns:a16="http://schemas.microsoft.com/office/drawing/2014/main" id="{8FBB76E1-D386-4FA0-9DDE-ABD6F7489E76}"/>
              </a:ext>
            </a:extLst>
          </p:cNvPr>
          <p:cNvSpPr>
            <a:spLocks noGrp="1"/>
          </p:cNvSpPr>
          <p:nvPr>
            <p:ph idx="1"/>
          </p:nvPr>
        </p:nvSpPr>
        <p:spPr/>
        <p:txBody>
          <a:bodyPr>
            <a:normAutofit/>
          </a:bodyPr>
          <a:lstStyle/>
          <a:p>
            <a:pPr marL="0" indent="0">
              <a:buNone/>
            </a:pPr>
            <a:r>
              <a:rPr lang="en-US" sz="3200" dirty="0"/>
              <a:t>K-nearest neighbors (KNN) algorithm is a type of supervised ML algorithm which can be used for both classification as well as regression predictive problems. However, it is mainly used for classification predictive problems in industry.</a:t>
            </a:r>
          </a:p>
          <a:p>
            <a:endParaRPr lang="en-IN" sz="2400" dirty="0"/>
          </a:p>
        </p:txBody>
      </p:sp>
    </p:spTree>
    <p:extLst>
      <p:ext uri="{BB962C8B-B14F-4D97-AF65-F5344CB8AC3E}">
        <p14:creationId xmlns:p14="http://schemas.microsoft.com/office/powerpoint/2010/main" val="74903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9585-6BC8-4DA6-9566-A11BD0256C39}"/>
              </a:ext>
            </a:extLst>
          </p:cNvPr>
          <p:cNvSpPr>
            <a:spLocks noGrp="1"/>
          </p:cNvSpPr>
          <p:nvPr>
            <p:ph type="title"/>
          </p:nvPr>
        </p:nvSpPr>
        <p:spPr/>
        <p:txBody>
          <a:bodyPr/>
          <a:lstStyle/>
          <a:p>
            <a:r>
              <a:rPr lang="en-IN" dirty="0">
                <a:solidFill>
                  <a:srgbClr val="0070C0"/>
                </a:solidFill>
              </a:rPr>
              <a:t>Working of K nearest </a:t>
            </a:r>
            <a:r>
              <a:rPr lang="en-IN" dirty="0" err="1">
                <a:solidFill>
                  <a:srgbClr val="0070C0"/>
                </a:solidFill>
              </a:rPr>
              <a:t>neighbors</a:t>
            </a:r>
            <a:r>
              <a:rPr lang="en-IN" dirty="0">
                <a:solidFill>
                  <a:srgbClr val="0070C0"/>
                </a:solidFill>
              </a:rPr>
              <a:t> algorithm</a:t>
            </a:r>
          </a:p>
        </p:txBody>
      </p:sp>
      <p:sp>
        <p:nvSpPr>
          <p:cNvPr id="3" name="Content Placeholder 2">
            <a:extLst>
              <a:ext uri="{FF2B5EF4-FFF2-40B4-BE49-F238E27FC236}">
                <a16:creationId xmlns:a16="http://schemas.microsoft.com/office/drawing/2014/main" id="{DD083C95-1565-4EC1-B487-9AE37B83A19B}"/>
              </a:ext>
            </a:extLst>
          </p:cNvPr>
          <p:cNvSpPr>
            <a:spLocks noGrp="1"/>
          </p:cNvSpPr>
          <p:nvPr>
            <p:ph idx="1"/>
          </p:nvPr>
        </p:nvSpPr>
        <p:spPr/>
        <p:txBody>
          <a:bodyPr>
            <a:normAutofit fontScale="70000" lnSpcReduction="20000"/>
          </a:bodyPr>
          <a:lstStyle/>
          <a:p>
            <a:r>
              <a:rPr lang="en-US" dirty="0"/>
              <a:t>K-nearest neighbors (KNN) algorithm uses ‘feature similarity’ to predict the values of new datapoints which further means that the new data point will be assigned a value based on how closely it matches the points in the training set. We can understand its working with the help of following steps −</a:t>
            </a:r>
          </a:p>
          <a:p>
            <a:r>
              <a:rPr lang="en-US" b="1" dirty="0"/>
              <a:t>Step 1</a:t>
            </a:r>
            <a:r>
              <a:rPr lang="en-US" dirty="0"/>
              <a:t> − For implementing any algorithm, we need dataset. So during the first step of KNN, we must load the training as well as test data.</a:t>
            </a:r>
          </a:p>
          <a:p>
            <a:r>
              <a:rPr lang="en-US" b="1" dirty="0"/>
              <a:t>Step 2</a:t>
            </a:r>
            <a:r>
              <a:rPr lang="en-US" dirty="0"/>
              <a:t> − Next, we need to choose the value of K i.e. the nearest data points. K can be any integer.</a:t>
            </a:r>
          </a:p>
          <a:p>
            <a:r>
              <a:rPr lang="en-US" b="1" dirty="0"/>
              <a:t>Step 3</a:t>
            </a:r>
            <a:r>
              <a:rPr lang="en-US" dirty="0"/>
              <a:t> − For each point in the test data do the following −</a:t>
            </a:r>
          </a:p>
          <a:p>
            <a:r>
              <a:rPr lang="en-US" b="1" dirty="0"/>
              <a:t>3.1</a:t>
            </a:r>
            <a:r>
              <a:rPr lang="en-US" dirty="0"/>
              <a:t> − Calculate the distance between test data and each row of training data with the help of any of the method namely: Euclidean, Manhattan or Hamming distance. The most commonly used method to calculate distance is Euclidean.</a:t>
            </a:r>
          </a:p>
          <a:p>
            <a:r>
              <a:rPr lang="en-US" b="1" dirty="0"/>
              <a:t>3.2</a:t>
            </a:r>
            <a:r>
              <a:rPr lang="en-US" dirty="0"/>
              <a:t> − Now, based on the distance value, sort them in ascending order.</a:t>
            </a:r>
          </a:p>
          <a:p>
            <a:r>
              <a:rPr lang="en-US" b="1" dirty="0"/>
              <a:t>3.3</a:t>
            </a:r>
            <a:r>
              <a:rPr lang="en-US" dirty="0"/>
              <a:t> − Next, it will choose the top K rows from the sorted array.</a:t>
            </a:r>
          </a:p>
          <a:p>
            <a:r>
              <a:rPr lang="en-US" b="1" dirty="0"/>
              <a:t>3.4</a:t>
            </a:r>
            <a:r>
              <a:rPr lang="en-US" dirty="0"/>
              <a:t> − Now, it will assign a class to the test point based on most frequent class of these rows.</a:t>
            </a:r>
          </a:p>
          <a:p>
            <a:endParaRPr lang="en-IN" dirty="0"/>
          </a:p>
        </p:txBody>
      </p:sp>
    </p:spTree>
    <p:extLst>
      <p:ext uri="{BB962C8B-B14F-4D97-AF65-F5344CB8AC3E}">
        <p14:creationId xmlns:p14="http://schemas.microsoft.com/office/powerpoint/2010/main" val="359426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9C8-65A5-476E-BCE8-1A5AA9840DF6}"/>
              </a:ext>
            </a:extLst>
          </p:cNvPr>
          <p:cNvSpPr>
            <a:spLocks noGrp="1"/>
          </p:cNvSpPr>
          <p:nvPr>
            <p:ph type="title"/>
          </p:nvPr>
        </p:nvSpPr>
        <p:spPr>
          <a:xfrm>
            <a:off x="838200" y="365125"/>
            <a:ext cx="10515600" cy="1113631"/>
          </a:xfrm>
        </p:spPr>
        <p:txBody>
          <a:bodyPr/>
          <a:lstStyle/>
          <a:p>
            <a:r>
              <a:rPr lang="en-IN" dirty="0"/>
              <a:t>Example</a:t>
            </a:r>
          </a:p>
        </p:txBody>
      </p:sp>
      <p:sp>
        <p:nvSpPr>
          <p:cNvPr id="3" name="Content Placeholder 2">
            <a:extLst>
              <a:ext uri="{FF2B5EF4-FFF2-40B4-BE49-F238E27FC236}">
                <a16:creationId xmlns:a16="http://schemas.microsoft.com/office/drawing/2014/main" id="{D579C089-DC3B-462C-90AC-E12021468883}"/>
              </a:ext>
            </a:extLst>
          </p:cNvPr>
          <p:cNvSpPr>
            <a:spLocks noGrp="1"/>
          </p:cNvSpPr>
          <p:nvPr>
            <p:ph idx="1"/>
          </p:nvPr>
        </p:nvSpPr>
        <p:spPr>
          <a:xfrm>
            <a:off x="166180" y="921940"/>
            <a:ext cx="11859639" cy="5851890"/>
          </a:xfrm>
        </p:spPr>
        <p:txBody>
          <a:bodyPr/>
          <a:lstStyle/>
          <a:p>
            <a:pPr marL="0" indent="0">
              <a:buNone/>
            </a:pPr>
            <a:endParaRPr lang="en-US" dirty="0"/>
          </a:p>
          <a:p>
            <a:pPr marL="0" indent="0">
              <a:buNone/>
            </a:pPr>
            <a:r>
              <a:rPr lang="en-US" sz="2000" dirty="0"/>
              <a:t>The following is an example to understand the concept of K and working of KNN algorithm −</a:t>
            </a:r>
          </a:p>
          <a:p>
            <a:pPr marL="0" indent="0">
              <a:buNone/>
            </a:pPr>
            <a:r>
              <a:rPr lang="en-US" sz="2000" dirty="0"/>
              <a:t>Suppose we have a dataset which can be plotted as follows : </a:t>
            </a:r>
          </a:p>
          <a:p>
            <a:pPr marL="0" indent="0">
              <a:buNone/>
            </a:pPr>
            <a:br>
              <a:rPr lang="en-US" sz="2000" dirty="0"/>
            </a:br>
            <a:endParaRPr lang="en-US" sz="2000" dirty="0"/>
          </a:p>
          <a:p>
            <a:pPr marL="0" indent="0">
              <a:buNone/>
            </a:pPr>
            <a:endParaRPr lang="en-US" sz="2000" dirty="0"/>
          </a:p>
          <a:p>
            <a:pPr marL="0" indent="0">
              <a:buNone/>
            </a:pPr>
            <a:r>
              <a:rPr lang="en-IN" sz="2000" dirty="0"/>
              <a:t>                                                                                                                                                                                                                                                                                                                                                                                                                   </a:t>
            </a:r>
          </a:p>
          <a:p>
            <a:pPr marL="0" indent="0">
              <a:buNone/>
            </a:pPr>
            <a:endParaRPr lang="en-IN" sz="2000" dirty="0"/>
          </a:p>
          <a:p>
            <a:pPr marL="0" indent="0">
              <a:buNone/>
            </a:pPr>
            <a:endParaRPr lang="en-IN" sz="2000" dirty="0"/>
          </a:p>
          <a:p>
            <a:pPr marL="0" indent="0">
              <a:buNone/>
            </a:pPr>
            <a:r>
              <a:rPr lang="en-US" sz="1800" dirty="0"/>
              <a:t>Now, we need to classify new data point with black dot (at point 60,60) into blue or red class. We are assuming K = 3 i.e. it would find three nearest data points. It is shown in the next diagram −</a:t>
            </a:r>
            <a:endParaRPr lang="en-IN" sz="1800" dirty="0"/>
          </a:p>
        </p:txBody>
      </p:sp>
      <p:sp>
        <p:nvSpPr>
          <p:cNvPr id="6" name="Content Placeholder 2">
            <a:extLst>
              <a:ext uri="{FF2B5EF4-FFF2-40B4-BE49-F238E27FC236}">
                <a16:creationId xmlns:a16="http://schemas.microsoft.com/office/drawing/2014/main" id="{3518B304-1DC9-4E30-9FDE-D42A3934D600}"/>
              </a:ext>
            </a:extLst>
          </p:cNvPr>
          <p:cNvSpPr txBox="1">
            <a:spLocks/>
          </p:cNvSpPr>
          <p:nvPr/>
        </p:nvSpPr>
        <p:spPr>
          <a:xfrm>
            <a:off x="283725" y="2785316"/>
            <a:ext cx="10515600" cy="33495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br>
              <a:rPr lang="en-US" sz="2000" dirty="0"/>
            </a:br>
            <a:endParaRPr lang="en-IN" sz="2000" dirty="0"/>
          </a:p>
        </p:txBody>
      </p:sp>
      <p:pic>
        <p:nvPicPr>
          <p:cNvPr id="7" name="Picture 2" descr="Concept of K">
            <a:extLst>
              <a:ext uri="{FF2B5EF4-FFF2-40B4-BE49-F238E27FC236}">
                <a16:creationId xmlns:a16="http://schemas.microsoft.com/office/drawing/2014/main" id="{9269C25C-F0CE-4508-805B-BE1A7C6EA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38" y="2361719"/>
            <a:ext cx="2916677" cy="1764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N Algorithm">
            <a:extLst>
              <a:ext uri="{FF2B5EF4-FFF2-40B4-BE49-F238E27FC236}">
                <a16:creationId xmlns:a16="http://schemas.microsoft.com/office/drawing/2014/main" id="{3BC9B3D2-ECB1-4A75-AE20-F67EDEA8A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500" y="5009743"/>
            <a:ext cx="3025300" cy="168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44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BBFC-0278-41C0-90FD-147D80C4E2EE}"/>
              </a:ext>
            </a:extLst>
          </p:cNvPr>
          <p:cNvSpPr>
            <a:spLocks noGrp="1"/>
          </p:cNvSpPr>
          <p:nvPr>
            <p:ph type="title"/>
          </p:nvPr>
        </p:nvSpPr>
        <p:spPr>
          <a:xfrm>
            <a:off x="405581" y="-2435611"/>
            <a:ext cx="10515600" cy="6156145"/>
          </a:xfrm>
        </p:spPr>
        <p:txBody>
          <a:bodyPr>
            <a:normAutofit/>
          </a:bodyPr>
          <a:lstStyle/>
          <a:p>
            <a:r>
              <a:rPr lang="en-IN" sz="1800" b="1" dirty="0"/>
              <a:t>Implementing this K nearest </a:t>
            </a:r>
            <a:r>
              <a:rPr lang="en-IN" sz="1800" b="1" dirty="0" err="1"/>
              <a:t>neighbors</a:t>
            </a:r>
            <a:r>
              <a:rPr lang="en-IN" sz="1800" b="1" dirty="0"/>
              <a:t> algorithm with python gives the following for the different K values  gave the following output:</a:t>
            </a:r>
          </a:p>
        </p:txBody>
      </p:sp>
      <p:pic>
        <p:nvPicPr>
          <p:cNvPr id="5" name="Content Placeholder 4">
            <a:extLst>
              <a:ext uri="{FF2B5EF4-FFF2-40B4-BE49-F238E27FC236}">
                <a16:creationId xmlns:a16="http://schemas.microsoft.com/office/drawing/2014/main" id="{D0BF28D4-850B-4191-A1EB-2D2683737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456" y="1142367"/>
            <a:ext cx="7089843" cy="3469988"/>
          </a:xfrm>
        </p:spPr>
      </p:pic>
      <p:sp>
        <p:nvSpPr>
          <p:cNvPr id="9" name="Rectangle 8">
            <a:extLst>
              <a:ext uri="{FF2B5EF4-FFF2-40B4-BE49-F238E27FC236}">
                <a16:creationId xmlns:a16="http://schemas.microsoft.com/office/drawing/2014/main" id="{6F030D20-96DB-4A1D-BB46-CE908E8835BB}"/>
              </a:ext>
            </a:extLst>
          </p:cNvPr>
          <p:cNvSpPr/>
          <p:nvPr/>
        </p:nvSpPr>
        <p:spPr>
          <a:xfrm>
            <a:off x="0" y="4499347"/>
            <a:ext cx="12192000" cy="1906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From the above graph we can observe that at around the point  k = 8 -9 the both training and testing dataset got approximately equal accuracy, hence taking value of k = 8 or 9 gives the best prediction on the data set .  Hence by taking k value 9 , the data set is trained and tested. Finally calculated the accuracy. 																															                    </a:t>
            </a:r>
          </a:p>
        </p:txBody>
      </p:sp>
      <p:sp>
        <p:nvSpPr>
          <p:cNvPr id="12" name="Rectangle 11">
            <a:extLst>
              <a:ext uri="{FF2B5EF4-FFF2-40B4-BE49-F238E27FC236}">
                <a16:creationId xmlns:a16="http://schemas.microsoft.com/office/drawing/2014/main" id="{BC6354AC-5E29-4D8F-AF63-53065A38B7D6}"/>
              </a:ext>
            </a:extLst>
          </p:cNvPr>
          <p:cNvSpPr/>
          <p:nvPr/>
        </p:nvSpPr>
        <p:spPr>
          <a:xfrm>
            <a:off x="98322" y="5755646"/>
            <a:ext cx="10628672" cy="369332"/>
          </a:xfrm>
          <a:prstGeom prst="rect">
            <a:avLst/>
          </a:prstGeom>
        </p:spPr>
        <p:txBody>
          <a:bodyPr wrap="square">
            <a:spAutoFit/>
          </a:bodyPr>
          <a:lstStyle/>
          <a:p>
            <a:r>
              <a:rPr lang="en-US" dirty="0">
                <a:solidFill>
                  <a:srgbClr val="000000"/>
                </a:solidFill>
                <a:latin typeface="Courier New" panose="02070309020205020404" pitchFamily="49" charset="0"/>
              </a:rPr>
              <a:t>Accuracy of the on training set is 0.7916666666666666 </a:t>
            </a:r>
            <a:endParaRPr lang="en-IN" dirty="0"/>
          </a:p>
        </p:txBody>
      </p:sp>
      <p:sp>
        <p:nvSpPr>
          <p:cNvPr id="13" name="Rectangle 12">
            <a:extLst>
              <a:ext uri="{FF2B5EF4-FFF2-40B4-BE49-F238E27FC236}">
                <a16:creationId xmlns:a16="http://schemas.microsoft.com/office/drawing/2014/main" id="{BBEE5F6D-6B95-4A65-AC4D-A44CB6037354}"/>
              </a:ext>
            </a:extLst>
          </p:cNvPr>
          <p:cNvSpPr/>
          <p:nvPr/>
        </p:nvSpPr>
        <p:spPr>
          <a:xfrm>
            <a:off x="0" y="6037006"/>
            <a:ext cx="10274710" cy="369332"/>
          </a:xfrm>
          <a:prstGeom prst="rect">
            <a:avLst/>
          </a:prstGeom>
        </p:spPr>
        <p:txBody>
          <a:bodyPr wrap="square">
            <a:spAutoFit/>
          </a:bodyPr>
          <a:lstStyle/>
          <a:p>
            <a:r>
              <a:rPr lang="en-US" dirty="0">
                <a:solidFill>
                  <a:srgbClr val="000000"/>
                </a:solidFill>
                <a:latin typeface="Courier New" panose="02070309020205020404" pitchFamily="49" charset="0"/>
              </a:rPr>
              <a:t> Accuracy of the on testing set is 0.7760416666666666</a:t>
            </a:r>
            <a:endParaRPr lang="en-IN" dirty="0"/>
          </a:p>
        </p:txBody>
      </p:sp>
    </p:spTree>
    <p:extLst>
      <p:ext uri="{BB962C8B-B14F-4D97-AF65-F5344CB8AC3E}">
        <p14:creationId xmlns:p14="http://schemas.microsoft.com/office/powerpoint/2010/main" val="63659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BBE6-4B01-41B4-AD0F-BA13E228955A}"/>
              </a:ext>
            </a:extLst>
          </p:cNvPr>
          <p:cNvSpPr>
            <a:spLocks noGrp="1"/>
          </p:cNvSpPr>
          <p:nvPr>
            <p:ph type="title"/>
          </p:nvPr>
        </p:nvSpPr>
        <p:spPr/>
        <p:txBody>
          <a:bodyPr/>
          <a:lstStyle/>
          <a:p>
            <a:r>
              <a:rPr lang="en-IN" dirty="0">
                <a:solidFill>
                  <a:srgbClr val="0070C0"/>
                </a:solidFill>
              </a:rPr>
              <a:t>Confusion Matrix</a:t>
            </a:r>
          </a:p>
        </p:txBody>
      </p:sp>
      <p:sp>
        <p:nvSpPr>
          <p:cNvPr id="3" name="Content Placeholder 2">
            <a:extLst>
              <a:ext uri="{FF2B5EF4-FFF2-40B4-BE49-F238E27FC236}">
                <a16:creationId xmlns:a16="http://schemas.microsoft.com/office/drawing/2014/main" id="{B11D4295-796A-4431-920F-722AF273BDDA}"/>
              </a:ext>
            </a:extLst>
          </p:cNvPr>
          <p:cNvSpPr>
            <a:spLocks noGrp="1"/>
          </p:cNvSpPr>
          <p:nvPr>
            <p:ph idx="1"/>
          </p:nvPr>
        </p:nvSpPr>
        <p:spPr>
          <a:xfrm>
            <a:off x="0" y="0"/>
            <a:ext cx="11887198" cy="6970019"/>
          </a:xfrm>
        </p:spPr>
        <p:txBody>
          <a:bodyPr>
            <a:normAutofit/>
          </a:bodyPr>
          <a:lstStyle/>
          <a:p>
            <a:pPr marL="0" indent="0">
              <a:buNone/>
            </a:pPr>
            <a:endParaRPr lang="en-US" dirty="0"/>
          </a:p>
          <a:p>
            <a:pPr marL="0" indent="0">
              <a:buNone/>
            </a:pPr>
            <a:endParaRPr lang="en-US" sz="2000" dirty="0"/>
          </a:p>
          <a:p>
            <a:pPr marL="0" indent="0">
              <a:buNone/>
            </a:pPr>
            <a:endParaRPr lang="en-US" sz="2000" dirty="0"/>
          </a:p>
          <a:p>
            <a:pPr marL="0" indent="0">
              <a:buNone/>
            </a:pPr>
            <a:r>
              <a:rPr lang="en-US" sz="2000" dirty="0"/>
              <a:t>A confusion matrix is a summary of prediction results on a classification problem. The number of correct and incorrect predictions are summarized with count values and broken down by each class. This is the key to the confusion matrix. The confusion matrix shows the ways in which your classification model is confused when it makes predictions. It gives us insight not only into the errors being made by a classifier but more importantly the types of errors that are being made.</a:t>
            </a:r>
          </a:p>
          <a:p>
            <a:pPr marL="0" indent="0">
              <a:buNone/>
            </a:pPr>
            <a:endParaRPr lang="en-US" sz="2000" dirty="0"/>
          </a:p>
          <a:p>
            <a:pPr marL="0" indent="0">
              <a:buNone/>
            </a:pPr>
            <a:r>
              <a:rPr lang="en-IN" sz="2000" dirty="0"/>
              <a:t>                                                                                                                                                                                                                                                                                                      																						</a:t>
            </a:r>
            <a:r>
              <a:rPr lang="en-US" sz="2000" dirty="0"/>
              <a:t>																									</a:t>
            </a:r>
          </a:p>
          <a:p>
            <a:pPr marL="0" indent="0">
              <a:buNone/>
            </a:pPr>
            <a:r>
              <a:rPr lang="en-US" sz="1200" dirty="0"/>
              <a:t>Here, Class 1 : Positive    Class 2 : </a:t>
            </a:r>
            <a:r>
              <a:rPr lang="en-US" sz="1200" dirty="0" err="1"/>
              <a:t>Negativ</a:t>
            </a:r>
            <a:r>
              <a:rPr lang="en-IN" sz="1200" dirty="0"/>
              <a:t>e</a:t>
            </a:r>
            <a:endParaRPr lang="en-US" sz="1200" dirty="0"/>
          </a:p>
          <a:p>
            <a:pPr marL="0" indent="0">
              <a:buNone/>
            </a:pPr>
            <a:r>
              <a:rPr lang="en-US" sz="1200" dirty="0"/>
              <a:t>Positive (P) : Observation is positive (for example: is an apple).</a:t>
            </a:r>
          </a:p>
          <a:p>
            <a:pPr marL="0" indent="0">
              <a:buNone/>
            </a:pPr>
            <a:r>
              <a:rPr lang="en-US" sz="1200" dirty="0"/>
              <a:t>Negative (N) : Observation is not positive (for example: is not an apple).</a:t>
            </a:r>
          </a:p>
          <a:p>
            <a:pPr marL="0" indent="0">
              <a:buNone/>
            </a:pPr>
            <a:r>
              <a:rPr lang="en-US" sz="1200" dirty="0"/>
              <a:t>True Positive (TP) : Observation is positive, and is predicted to be positive.</a:t>
            </a:r>
          </a:p>
          <a:p>
            <a:pPr marL="0" indent="0">
              <a:buNone/>
            </a:pPr>
            <a:r>
              <a:rPr lang="en-US" sz="1200" dirty="0"/>
              <a:t>False Negative (FN) : Observation is positive, but is predicted negative.</a:t>
            </a:r>
          </a:p>
          <a:p>
            <a:pPr marL="0" indent="0">
              <a:buNone/>
            </a:pPr>
            <a:r>
              <a:rPr lang="en-US" sz="1200" dirty="0"/>
              <a:t>True Negative (TN) : Observation is negative, and is predicted to be negative.</a:t>
            </a:r>
          </a:p>
          <a:p>
            <a:pPr marL="0" indent="0">
              <a:buNone/>
            </a:pPr>
            <a:r>
              <a:rPr lang="en-US" sz="1200" dirty="0"/>
              <a:t>False Positive (FP) : Observation is negative, but is predicted positive</a:t>
            </a:r>
            <a:r>
              <a:rPr lang="en-IN" sz="1200" dirty="0"/>
              <a:t>							</a:t>
            </a:r>
          </a:p>
        </p:txBody>
      </p:sp>
      <p:pic>
        <p:nvPicPr>
          <p:cNvPr id="2050" name="Picture 2">
            <a:extLst>
              <a:ext uri="{FF2B5EF4-FFF2-40B4-BE49-F238E27FC236}">
                <a16:creationId xmlns:a16="http://schemas.microsoft.com/office/drawing/2014/main" id="{DE79C987-2B17-4604-9B01-D7BCC726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697" y="2470826"/>
            <a:ext cx="5106112" cy="215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67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A63DD5C-00DA-408C-AA77-08EC9CCD2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30" y="463280"/>
            <a:ext cx="4511406" cy="13168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6394C68-96BC-4FED-AFC1-DF9959E50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51" y="1963266"/>
            <a:ext cx="4202485" cy="9355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E9D0BAC-B2BA-4355-8814-17D793B917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898843"/>
            <a:ext cx="4941652" cy="10833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EFA0D20-D5AF-4E0C-8586-10388FD97DB6}"/>
              </a:ext>
            </a:extLst>
          </p:cNvPr>
          <p:cNvSpPr/>
          <p:nvPr/>
        </p:nvSpPr>
        <p:spPr>
          <a:xfrm>
            <a:off x="0" y="3799054"/>
            <a:ext cx="12052571" cy="1477328"/>
          </a:xfrm>
          <a:prstGeom prst="rect">
            <a:avLst/>
          </a:prstGeom>
        </p:spPr>
        <p:txBody>
          <a:bodyPr wrap="square">
            <a:spAutoFit/>
          </a:bodyPr>
          <a:lstStyle/>
          <a:p>
            <a:r>
              <a:rPr lang="en-IN" dirty="0"/>
              <a:t>High recall, low precision: This means that most of the positive examples are correctly recognized (low FN) but there are a lot of false positives.</a:t>
            </a:r>
          </a:p>
          <a:p>
            <a:endParaRPr lang="en-IN" dirty="0"/>
          </a:p>
          <a:p>
            <a:r>
              <a:rPr lang="en-IN" dirty="0"/>
              <a:t>Low recall, high precision: This shows that we miss a lot of positive examples (high FN) but those we predict as positive are indeed positive (low FP)</a:t>
            </a:r>
          </a:p>
        </p:txBody>
      </p:sp>
      <p:sp>
        <p:nvSpPr>
          <p:cNvPr id="3" name="Rectangle 2">
            <a:extLst>
              <a:ext uri="{FF2B5EF4-FFF2-40B4-BE49-F238E27FC236}">
                <a16:creationId xmlns:a16="http://schemas.microsoft.com/office/drawing/2014/main" id="{181C8A2C-43FA-43BE-A509-EF354788E16F}"/>
              </a:ext>
            </a:extLst>
          </p:cNvPr>
          <p:cNvSpPr/>
          <p:nvPr/>
        </p:nvSpPr>
        <p:spPr>
          <a:xfrm>
            <a:off x="0" y="5276382"/>
            <a:ext cx="12052570" cy="1200329"/>
          </a:xfrm>
          <a:prstGeom prst="rect">
            <a:avLst/>
          </a:prstGeom>
        </p:spPr>
        <p:txBody>
          <a:bodyPr wrap="square">
            <a:spAutoFit/>
          </a:bodyPr>
          <a:lstStyle/>
          <a:p>
            <a:r>
              <a:rPr lang="en-IN" dirty="0"/>
              <a:t>F-measure:</a:t>
            </a:r>
          </a:p>
          <a:p>
            <a:r>
              <a:rPr lang="en-IN" dirty="0"/>
              <a:t>Since we have two measures (Precision and Recall) it helps to have a measurement that represents both of them. We calculate an F-measure which uses Harmonic Mean in place of Arithmetic Mean as it punishes the extreme values more.</a:t>
            </a:r>
          </a:p>
          <a:p>
            <a:r>
              <a:rPr lang="en-IN" dirty="0"/>
              <a:t>The F-Measure will always be nearer to the smaller value of Precision or Recall.</a:t>
            </a:r>
          </a:p>
        </p:txBody>
      </p:sp>
    </p:spTree>
    <p:extLst>
      <p:ext uri="{BB962C8B-B14F-4D97-AF65-F5344CB8AC3E}">
        <p14:creationId xmlns:p14="http://schemas.microsoft.com/office/powerpoint/2010/main" val="48458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BDC3F4-32F0-4203-B731-56833E449F7C}"/>
              </a:ext>
            </a:extLst>
          </p:cNvPr>
          <p:cNvSpPr/>
          <p:nvPr/>
        </p:nvSpPr>
        <p:spPr>
          <a:xfrm>
            <a:off x="301558" y="389106"/>
            <a:ext cx="8667344" cy="2031325"/>
          </a:xfrm>
          <a:prstGeom prst="rect">
            <a:avLst/>
          </a:prstGeom>
        </p:spPr>
        <p:txBody>
          <a:bodyPr wrap="square">
            <a:spAutoFit/>
          </a:bodyPr>
          <a:lstStyle/>
          <a:p>
            <a:r>
              <a:rPr lang="fr-FR" b="1" dirty="0">
                <a:solidFill>
                  <a:srgbClr val="000000"/>
                </a:solidFill>
                <a:latin typeface="Courier New" panose="02070309020205020404" pitchFamily="49" charset="0"/>
              </a:rPr>
              <a:t>The </a:t>
            </a:r>
            <a:r>
              <a:rPr lang="fr-FR" b="1" dirty="0" err="1">
                <a:solidFill>
                  <a:srgbClr val="000000"/>
                </a:solidFill>
                <a:latin typeface="Courier New" panose="02070309020205020404" pitchFamily="49" charset="0"/>
              </a:rPr>
              <a:t>following</a:t>
            </a:r>
            <a:r>
              <a:rPr lang="fr-FR" b="1" dirty="0">
                <a:solidFill>
                  <a:srgbClr val="000000"/>
                </a:solidFill>
                <a:latin typeface="Courier New" panose="02070309020205020404" pitchFamily="49" charset="0"/>
              </a:rPr>
              <a:t> confusion matrix </a:t>
            </a:r>
            <a:r>
              <a:rPr lang="fr-FR" b="1" dirty="0" err="1">
                <a:solidFill>
                  <a:srgbClr val="000000"/>
                </a:solidFill>
                <a:latin typeface="Courier New" panose="02070309020205020404" pitchFamily="49" charset="0"/>
              </a:rPr>
              <a:t>is</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obtained</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when</a:t>
            </a:r>
            <a:r>
              <a:rPr lang="fr-FR" b="1" dirty="0">
                <a:solidFill>
                  <a:srgbClr val="000000"/>
                </a:solidFill>
                <a:latin typeface="Courier New" panose="02070309020205020404" pitchFamily="49" charset="0"/>
              </a:rPr>
              <a:t> the data set </a:t>
            </a:r>
            <a:r>
              <a:rPr lang="fr-FR" b="1" dirty="0" err="1">
                <a:solidFill>
                  <a:srgbClr val="000000"/>
                </a:solidFill>
                <a:latin typeface="Courier New" panose="02070309020205020404" pitchFamily="49" charset="0"/>
              </a:rPr>
              <a:t>is</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trained</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with</a:t>
            </a:r>
            <a:r>
              <a:rPr lang="fr-FR" b="1" dirty="0">
                <a:solidFill>
                  <a:srgbClr val="000000"/>
                </a:solidFill>
                <a:latin typeface="Courier New" panose="02070309020205020404" pitchFamily="49" charset="0"/>
              </a:rPr>
              <a:t> the K – </a:t>
            </a:r>
            <a:r>
              <a:rPr lang="fr-FR" b="1" dirty="0" err="1">
                <a:solidFill>
                  <a:srgbClr val="000000"/>
                </a:solidFill>
                <a:latin typeface="Courier New" panose="02070309020205020404" pitchFamily="49" charset="0"/>
              </a:rPr>
              <a:t>nearest</a:t>
            </a:r>
            <a:r>
              <a:rPr lang="fr-FR" b="1" dirty="0">
                <a:solidFill>
                  <a:srgbClr val="000000"/>
                </a:solidFill>
                <a:latin typeface="Courier New" panose="02070309020205020404" pitchFamily="49" charset="0"/>
              </a:rPr>
              <a:t> </a:t>
            </a:r>
            <a:r>
              <a:rPr lang="fr-FR" b="1" dirty="0" err="1">
                <a:solidFill>
                  <a:srgbClr val="000000"/>
                </a:solidFill>
                <a:latin typeface="Courier New" panose="02070309020205020404" pitchFamily="49" charset="0"/>
              </a:rPr>
              <a:t>neghbors</a:t>
            </a:r>
            <a:r>
              <a:rPr lang="fr-FR" b="1" dirty="0">
                <a:solidFill>
                  <a:srgbClr val="000000"/>
                </a:solidFill>
                <a:latin typeface="Courier New" panose="02070309020205020404" pitchFamily="49" charset="0"/>
              </a:rPr>
              <a:t> classification by </a:t>
            </a:r>
            <a:r>
              <a:rPr lang="fr-FR" b="1" dirty="0" err="1">
                <a:solidFill>
                  <a:srgbClr val="000000"/>
                </a:solidFill>
                <a:latin typeface="Courier New" panose="02070309020205020404" pitchFamily="49" charset="0"/>
              </a:rPr>
              <a:t>taking</a:t>
            </a:r>
            <a:r>
              <a:rPr lang="fr-FR" b="1" dirty="0">
                <a:solidFill>
                  <a:srgbClr val="000000"/>
                </a:solidFill>
                <a:latin typeface="Courier New" panose="02070309020205020404" pitchFamily="49" charset="0"/>
              </a:rPr>
              <a:t> k =9</a:t>
            </a:r>
          </a:p>
          <a:p>
            <a:endParaRPr lang="fr-FR" dirty="0">
              <a:solidFill>
                <a:srgbClr val="000000"/>
              </a:solidFill>
              <a:latin typeface="Courier New" panose="02070309020205020404" pitchFamily="49" charset="0"/>
            </a:endParaRPr>
          </a:p>
          <a:p>
            <a:r>
              <a:rPr lang="fr-FR" b="1" dirty="0">
                <a:solidFill>
                  <a:srgbClr val="0070C0"/>
                </a:solidFill>
                <a:latin typeface="Courier New" panose="02070309020205020404" pitchFamily="49" charset="0"/>
              </a:rPr>
              <a:t>Confusion Matrix </a:t>
            </a:r>
          </a:p>
          <a:p>
            <a:r>
              <a:rPr lang="fr-FR" b="1" dirty="0">
                <a:solidFill>
                  <a:srgbClr val="000000"/>
                </a:solidFill>
                <a:latin typeface="Courier New" panose="02070309020205020404" pitchFamily="49" charset="0"/>
              </a:rPr>
              <a:t>[[105 20] </a:t>
            </a:r>
          </a:p>
          <a:p>
            <a:r>
              <a:rPr lang="fr-FR" b="1" dirty="0">
                <a:solidFill>
                  <a:srgbClr val="000000"/>
                </a:solidFill>
                <a:latin typeface="Courier New" panose="02070309020205020404" pitchFamily="49" charset="0"/>
              </a:rPr>
              <a:t>[ 23 44]]</a:t>
            </a:r>
            <a:endParaRPr lang="en-IN" b="1" dirty="0"/>
          </a:p>
        </p:txBody>
      </p:sp>
      <p:sp>
        <p:nvSpPr>
          <p:cNvPr id="3" name="Rectangle 2">
            <a:extLst>
              <a:ext uri="{FF2B5EF4-FFF2-40B4-BE49-F238E27FC236}">
                <a16:creationId xmlns:a16="http://schemas.microsoft.com/office/drawing/2014/main" id="{E3B1E980-2603-42F0-A686-1A3FDEAB4161}"/>
              </a:ext>
            </a:extLst>
          </p:cNvPr>
          <p:cNvSpPr/>
          <p:nvPr/>
        </p:nvSpPr>
        <p:spPr>
          <a:xfrm>
            <a:off x="447472" y="2770469"/>
            <a:ext cx="9212094" cy="2103088"/>
          </a:xfrm>
          <a:prstGeom prst="rect">
            <a:avLst/>
          </a:prstGeom>
        </p:spPr>
        <p:txBody>
          <a:bodyPr wrap="square">
            <a:spAutoFit/>
          </a:bodyPr>
          <a:lstStyle/>
          <a:p>
            <a:r>
              <a:rPr lang="en-US" b="1" dirty="0">
                <a:solidFill>
                  <a:srgbClr val="000000"/>
                </a:solidFill>
                <a:latin typeface="Courier New" panose="02070309020205020404" pitchFamily="49" charset="0"/>
              </a:rPr>
              <a:t>Report </a:t>
            </a:r>
          </a:p>
          <a:p>
            <a:r>
              <a:rPr lang="en-US" b="1" dirty="0">
                <a:solidFill>
                  <a:srgbClr val="000000"/>
                </a:solidFill>
                <a:latin typeface="Courier New" panose="02070309020205020404" pitchFamily="49" charset="0"/>
              </a:rPr>
              <a:t>              precision recall f1-score  support</a:t>
            </a:r>
          </a:p>
          <a:p>
            <a:r>
              <a:rPr lang="en-US" b="1" dirty="0">
                <a:solidFill>
                  <a:srgbClr val="000000"/>
                </a:solidFill>
                <a:latin typeface="Courier New" panose="02070309020205020404" pitchFamily="49" charset="0"/>
              </a:rPr>
              <a:t> 0             0.82      0.84     0.83     125                            1              0.69      0.66     0.67      67                 accuracy                          0.78     192                     macro avg      0.75     0.75     0.75      192                  weighted avg   0.77     0.78      0.77     192 </a:t>
            </a:r>
            <a:endParaRPr lang="en-IN" b="1" dirty="0"/>
          </a:p>
        </p:txBody>
      </p:sp>
    </p:spTree>
    <p:extLst>
      <p:ext uri="{BB962C8B-B14F-4D97-AF65-F5344CB8AC3E}">
        <p14:creationId xmlns:p14="http://schemas.microsoft.com/office/powerpoint/2010/main" val="3174605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D84934-E577-46A0-A96D-78B6FE1D095E}"/>
              </a:ext>
            </a:extLst>
          </p:cNvPr>
          <p:cNvSpPr/>
          <p:nvPr/>
        </p:nvSpPr>
        <p:spPr>
          <a:xfrm>
            <a:off x="97276" y="-79654"/>
            <a:ext cx="12094723" cy="7663636"/>
          </a:xfrm>
          <a:prstGeom prst="rect">
            <a:avLst/>
          </a:prstGeom>
        </p:spPr>
        <p:txBody>
          <a:bodyPr wrap="square">
            <a:spAutoFit/>
          </a:bodyPr>
          <a:lstStyle/>
          <a:p>
            <a:pPr fontAlgn="base"/>
            <a:endParaRPr lang="en-US" dirty="0">
              <a:solidFill>
                <a:srgbClr val="555555"/>
              </a:solidFill>
              <a:latin typeface="Helvetica Neue"/>
            </a:endParaRPr>
          </a:p>
          <a:p>
            <a:pPr fontAlgn="base"/>
            <a:r>
              <a:rPr lang="en-US" sz="2400" b="1" dirty="0">
                <a:solidFill>
                  <a:srgbClr val="555555"/>
                </a:solidFill>
                <a:latin typeface="Helvetica Neue"/>
              </a:rPr>
              <a:t>LOGISTIC REGRESSION</a:t>
            </a:r>
          </a:p>
          <a:p>
            <a:pPr fontAlgn="base"/>
            <a:endParaRPr lang="en-US" dirty="0">
              <a:solidFill>
                <a:srgbClr val="555555"/>
              </a:solidFill>
              <a:latin typeface="Helvetica Neue"/>
            </a:endParaRPr>
          </a:p>
          <a:p>
            <a:pPr fontAlgn="base"/>
            <a:r>
              <a:rPr lang="en-US" dirty="0">
                <a:solidFill>
                  <a:srgbClr val="555555"/>
                </a:solidFill>
                <a:latin typeface="Helvetica Neue"/>
              </a:rPr>
              <a:t>Logistic regression is another technique borrowed by machine learning from the field of statistics.</a:t>
            </a:r>
          </a:p>
          <a:p>
            <a:pPr fontAlgn="base"/>
            <a:r>
              <a:rPr lang="en-US" dirty="0">
                <a:solidFill>
                  <a:srgbClr val="555555"/>
                </a:solidFill>
                <a:latin typeface="Helvetica Neue"/>
              </a:rPr>
              <a:t>It is the go-to method for binary classification problems (problems with two class values). In this post you will discover the logistic regression algorithm for machine learning.</a:t>
            </a:r>
          </a:p>
          <a:p>
            <a:pPr fontAlgn="base"/>
            <a:r>
              <a:rPr lang="en-US" dirty="0">
                <a:solidFill>
                  <a:srgbClr val="555555"/>
                </a:solidFill>
                <a:latin typeface="Helvetica Neue"/>
              </a:rPr>
              <a:t>After reading this post you will know:</a:t>
            </a:r>
          </a:p>
          <a:p>
            <a:pPr fontAlgn="base">
              <a:buFont typeface="Arial" panose="020B0604020202020204" pitchFamily="34" charset="0"/>
              <a:buChar char="•"/>
            </a:pPr>
            <a:r>
              <a:rPr lang="en-US" dirty="0">
                <a:solidFill>
                  <a:srgbClr val="555555"/>
                </a:solidFill>
                <a:latin typeface="Helvetica Neue"/>
              </a:rPr>
              <a:t>The many names and terms used when describing logistic regression (like log odds and logit).</a:t>
            </a:r>
          </a:p>
          <a:p>
            <a:pPr fontAlgn="base">
              <a:buFont typeface="Arial" panose="020B0604020202020204" pitchFamily="34" charset="0"/>
              <a:buChar char="•"/>
            </a:pPr>
            <a:r>
              <a:rPr lang="en-US" dirty="0">
                <a:solidFill>
                  <a:srgbClr val="555555"/>
                </a:solidFill>
                <a:latin typeface="Helvetica Neue"/>
              </a:rPr>
              <a:t>The representation used for a logistic regression model.</a:t>
            </a:r>
          </a:p>
          <a:p>
            <a:pPr fontAlgn="base">
              <a:buFont typeface="Arial" panose="020B0604020202020204" pitchFamily="34" charset="0"/>
              <a:buChar char="•"/>
            </a:pPr>
            <a:r>
              <a:rPr lang="en-US" dirty="0">
                <a:solidFill>
                  <a:srgbClr val="555555"/>
                </a:solidFill>
                <a:latin typeface="Helvetica Neue"/>
              </a:rPr>
              <a:t>Techniques used to learn the coefficients of a logistic regression model from data.</a:t>
            </a:r>
          </a:p>
          <a:p>
            <a:pPr fontAlgn="base">
              <a:buFont typeface="Arial" panose="020B0604020202020204" pitchFamily="34" charset="0"/>
              <a:buChar char="•"/>
            </a:pPr>
            <a:r>
              <a:rPr lang="en-US" dirty="0">
                <a:solidFill>
                  <a:srgbClr val="555555"/>
                </a:solidFill>
                <a:latin typeface="Helvetica Neue"/>
              </a:rPr>
              <a:t>How to actually make predictions using a learned logistic regression model.</a:t>
            </a:r>
          </a:p>
          <a:p>
            <a:pPr fontAlgn="base">
              <a:buFont typeface="Arial" panose="020B0604020202020204" pitchFamily="34" charset="0"/>
              <a:buChar char="•"/>
            </a:pPr>
            <a:r>
              <a:rPr lang="en-US" dirty="0">
                <a:solidFill>
                  <a:srgbClr val="555555"/>
                </a:solidFill>
                <a:latin typeface="Helvetica Neue"/>
              </a:rPr>
              <a:t>Where to go for more information if you want to dig a little deeper.</a:t>
            </a:r>
          </a:p>
          <a:p>
            <a:pPr fontAlgn="base"/>
            <a:r>
              <a:rPr lang="en-US" dirty="0">
                <a:solidFill>
                  <a:srgbClr val="555555"/>
                </a:solidFill>
                <a:latin typeface="Helvetica Neue"/>
              </a:rPr>
              <a:t>This post was written for developers interested in applied machine learning, specifically predictive modeling. You do not need to have a background in linear algebra or statistics.</a:t>
            </a:r>
          </a:p>
          <a:p>
            <a:pPr fontAlgn="base"/>
            <a:endParaRPr lang="en-US" dirty="0">
              <a:solidFill>
                <a:srgbClr val="555555"/>
              </a:solidFill>
              <a:latin typeface="Helvetica Neue"/>
            </a:endParaRPr>
          </a:p>
          <a:p>
            <a:pPr fontAlgn="base"/>
            <a:r>
              <a:rPr lang="en-US" b="1" dirty="0"/>
              <a:t>Logistic Function</a:t>
            </a:r>
          </a:p>
          <a:p>
            <a:pPr fontAlgn="base"/>
            <a:r>
              <a:rPr lang="en-US" dirty="0"/>
              <a:t>Logistic regression is named for the function used at the core of the method, the logistic function.</a:t>
            </a:r>
          </a:p>
          <a:p>
            <a:pPr fontAlgn="base"/>
            <a:r>
              <a:rPr lang="en-US"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p>
          <a:p>
            <a:pPr fontAlgn="base"/>
            <a:r>
              <a:rPr lang="en-US" dirty="0"/>
              <a:t>1 / (1 + e^-value)</a:t>
            </a:r>
          </a:p>
          <a:p>
            <a:pPr fontAlgn="base"/>
            <a:r>
              <a:rPr lang="en-US" dirty="0"/>
              <a:t>Where e is the base of the natural logarithms (Euler’s number or the EXP() function in your spreadsheet) and value is the actual numerical value that you want to transform. Below is a plot of the numbers between -5 and 5 transformed into the range 0 and 1 using the logistic function.</a:t>
            </a:r>
          </a:p>
          <a:p>
            <a:pPr fontAlgn="base"/>
            <a:endParaRPr lang="en-US" dirty="0">
              <a:solidFill>
                <a:srgbClr val="555555"/>
              </a:solidFill>
              <a:latin typeface="Helvetica Neue"/>
            </a:endParaRPr>
          </a:p>
          <a:p>
            <a:pPr fontAlgn="base"/>
            <a:endParaRPr lang="en-US" dirty="0">
              <a:solidFill>
                <a:srgbClr val="555555"/>
              </a:solidFill>
              <a:latin typeface="Helvetica Neue"/>
            </a:endParaRPr>
          </a:p>
        </p:txBody>
      </p:sp>
    </p:spTree>
    <p:extLst>
      <p:ext uri="{BB962C8B-B14F-4D97-AF65-F5344CB8AC3E}">
        <p14:creationId xmlns:p14="http://schemas.microsoft.com/office/powerpoint/2010/main" val="528696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Logistic Function">
            <a:extLst>
              <a:ext uri="{FF2B5EF4-FFF2-40B4-BE49-F238E27FC236}">
                <a16:creationId xmlns:a16="http://schemas.microsoft.com/office/drawing/2014/main" id="{85CAD85C-449C-4B95-BF76-D7494FF5C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9234" y="134474"/>
            <a:ext cx="4221805" cy="3533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ACAFB9D-0A51-4F7F-BB2D-AB30EFCD9356}"/>
              </a:ext>
            </a:extLst>
          </p:cNvPr>
          <p:cNvSpPr/>
          <p:nvPr/>
        </p:nvSpPr>
        <p:spPr>
          <a:xfrm>
            <a:off x="4519418" y="298724"/>
            <a:ext cx="2381435" cy="369332"/>
          </a:xfrm>
          <a:prstGeom prst="rect">
            <a:avLst/>
          </a:prstGeom>
        </p:spPr>
        <p:txBody>
          <a:bodyPr wrap="square">
            <a:spAutoFit/>
          </a:bodyPr>
          <a:lstStyle/>
          <a:p>
            <a:r>
              <a:rPr lang="en-IN" dirty="0">
                <a:solidFill>
                  <a:srgbClr val="555555"/>
                </a:solidFill>
                <a:latin typeface="Helvetica Neue"/>
              </a:rPr>
              <a:t>Logistic Function</a:t>
            </a:r>
            <a:endParaRPr lang="en-IN" dirty="0"/>
          </a:p>
        </p:txBody>
      </p:sp>
      <p:sp>
        <p:nvSpPr>
          <p:cNvPr id="3" name="Rectangle 2">
            <a:extLst>
              <a:ext uri="{FF2B5EF4-FFF2-40B4-BE49-F238E27FC236}">
                <a16:creationId xmlns:a16="http://schemas.microsoft.com/office/drawing/2014/main" id="{79F0F246-8487-4B89-8942-76D8967A09F3}"/>
              </a:ext>
            </a:extLst>
          </p:cNvPr>
          <p:cNvSpPr/>
          <p:nvPr/>
        </p:nvSpPr>
        <p:spPr>
          <a:xfrm>
            <a:off x="94034" y="3142956"/>
            <a:ext cx="12003932" cy="3416320"/>
          </a:xfrm>
          <a:prstGeom prst="rect">
            <a:avLst/>
          </a:prstGeom>
        </p:spPr>
        <p:txBody>
          <a:bodyPr wrap="square">
            <a:spAutoFit/>
          </a:bodyPr>
          <a:lstStyle/>
          <a:p>
            <a:pPr fontAlgn="base"/>
            <a:r>
              <a:rPr lang="en-US" b="1" dirty="0">
                <a:solidFill>
                  <a:srgbClr val="222222"/>
                </a:solidFill>
                <a:latin typeface="Helvetica Neue"/>
              </a:rPr>
              <a:t>Representation Used for Logistic Regression</a:t>
            </a:r>
          </a:p>
          <a:p>
            <a:pPr fontAlgn="base"/>
            <a:r>
              <a:rPr lang="en-US" dirty="0">
                <a:solidFill>
                  <a:srgbClr val="555555"/>
                </a:solidFill>
                <a:latin typeface="Helvetica Neue"/>
              </a:rPr>
              <a:t>Logistic regression uses an equation as the representation, very much like linear regression.</a:t>
            </a:r>
          </a:p>
          <a:p>
            <a:pPr fontAlgn="base"/>
            <a:r>
              <a:rPr lang="en-US" dirty="0">
                <a:solidFill>
                  <a:srgbClr val="555555"/>
                </a:solidFill>
                <a:latin typeface="Helvetica Neue"/>
              </a:rPr>
              <a:t>Input values (x) are combined linearly using weights or coefficient values (referred to as the Greek capital letter Beta) to predict an output value (y). A key difference from linear regression is that the output value being modeled is a binary values (0 or 1) rather than a numeric value.</a:t>
            </a:r>
          </a:p>
          <a:p>
            <a:pPr fontAlgn="base"/>
            <a:r>
              <a:rPr lang="en-US" dirty="0">
                <a:solidFill>
                  <a:srgbClr val="555555"/>
                </a:solidFill>
                <a:latin typeface="Helvetica Neue"/>
              </a:rPr>
              <a:t>Below is an example logistic regression equation:</a:t>
            </a:r>
          </a:p>
          <a:p>
            <a:pPr algn="ctr" fontAlgn="base"/>
            <a:r>
              <a:rPr lang="en-US" dirty="0">
                <a:solidFill>
                  <a:srgbClr val="555555"/>
                </a:solidFill>
                <a:latin typeface="Helvetica Neue"/>
              </a:rPr>
              <a:t>y = e^(b0 + b1*x) / (1 + e^(b0 + b1*x))</a:t>
            </a:r>
          </a:p>
          <a:p>
            <a:pPr fontAlgn="base"/>
            <a:r>
              <a:rPr lang="en-US" dirty="0">
                <a:solidFill>
                  <a:srgbClr val="555555"/>
                </a:solidFill>
                <a:latin typeface="Helvetica Neue"/>
              </a:rPr>
              <a:t>Where y is the predicted output, b0 is the bias or intercept term and b1 is the coefficient for the single input value (x). Each column in your input data has an associated b coefficient (a constant real value) that must be learned from your training data.</a:t>
            </a:r>
          </a:p>
          <a:p>
            <a:pPr fontAlgn="base"/>
            <a:r>
              <a:rPr lang="en-US" dirty="0">
                <a:solidFill>
                  <a:srgbClr val="555555"/>
                </a:solidFill>
                <a:latin typeface="Helvetica Neue"/>
              </a:rPr>
              <a:t>The actual representation of the model that you would store in memory or in a file are the coefficients in the equation (the beta value or b’s).</a:t>
            </a:r>
            <a:endParaRPr lang="en-US" b="0" dirty="0">
              <a:solidFill>
                <a:srgbClr val="555555"/>
              </a:solidFill>
              <a:effectLst/>
              <a:latin typeface="Helvetica Neue"/>
            </a:endParaRPr>
          </a:p>
        </p:txBody>
      </p:sp>
    </p:spTree>
    <p:extLst>
      <p:ext uri="{BB962C8B-B14F-4D97-AF65-F5344CB8AC3E}">
        <p14:creationId xmlns:p14="http://schemas.microsoft.com/office/powerpoint/2010/main" val="177155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1C89-5251-47FF-8DF1-3E1202D482A5}"/>
              </a:ext>
            </a:extLst>
          </p:cNvPr>
          <p:cNvSpPr>
            <a:spLocks noGrp="1"/>
          </p:cNvSpPr>
          <p:nvPr>
            <p:ph type="title"/>
          </p:nvPr>
        </p:nvSpPr>
        <p:spPr/>
        <p:txBody>
          <a:bodyPr>
            <a:normAutofit/>
          </a:bodyPr>
          <a:lstStyle/>
          <a:p>
            <a:r>
              <a:rPr lang="en-IN" sz="2000" b="1" dirty="0"/>
              <a:t>By fitting the Data set in to the Logistic regression model, the accuracy , confusion matrix and the report is as follows</a:t>
            </a:r>
          </a:p>
        </p:txBody>
      </p:sp>
      <p:sp>
        <p:nvSpPr>
          <p:cNvPr id="3" name="Content Placeholder 2">
            <a:extLst>
              <a:ext uri="{FF2B5EF4-FFF2-40B4-BE49-F238E27FC236}">
                <a16:creationId xmlns:a16="http://schemas.microsoft.com/office/drawing/2014/main" id="{8828B31F-2D02-4C60-8107-4AEA4841C749}"/>
              </a:ext>
            </a:extLst>
          </p:cNvPr>
          <p:cNvSpPr>
            <a:spLocks noGrp="1"/>
          </p:cNvSpPr>
          <p:nvPr>
            <p:ph idx="1"/>
          </p:nvPr>
        </p:nvSpPr>
        <p:spPr>
          <a:xfrm>
            <a:off x="97277" y="1533795"/>
            <a:ext cx="12013659" cy="5188018"/>
          </a:xfrm>
        </p:spPr>
        <p:txBody>
          <a:bodyPr>
            <a:normAutofit/>
          </a:bodyPr>
          <a:lstStyle/>
          <a:p>
            <a:pPr marL="0" indent="0">
              <a:buNone/>
            </a:pPr>
            <a:r>
              <a:rPr lang="en-US" sz="2000" dirty="0"/>
              <a:t>Accuracy of </a:t>
            </a:r>
            <a:r>
              <a:rPr lang="en-US" sz="2000" dirty="0" err="1"/>
              <a:t>Logistic_Regression</a:t>
            </a:r>
            <a:r>
              <a:rPr lang="en-US" sz="2000" dirty="0"/>
              <a:t> on training set is 0.78125                                                                                           Accuracy of </a:t>
            </a:r>
            <a:r>
              <a:rPr lang="en-US" sz="2000" dirty="0" err="1"/>
              <a:t>Logistic_Regression</a:t>
            </a:r>
            <a:r>
              <a:rPr lang="en-US" sz="2000" dirty="0"/>
              <a:t> on testing set is 0.7708333333333334                                                                </a:t>
            </a:r>
            <a:r>
              <a:rPr lang="en-US" sz="2000" dirty="0">
                <a:solidFill>
                  <a:srgbClr val="0070C0"/>
                </a:solidFill>
              </a:rPr>
              <a:t>Confusion Matrix                                                                                                                                                                                     </a:t>
            </a:r>
            <a:r>
              <a:rPr lang="en-US" sz="2000" dirty="0"/>
              <a:t>[[110 15]</a:t>
            </a:r>
          </a:p>
          <a:p>
            <a:pPr marL="0" indent="0">
              <a:buNone/>
            </a:pPr>
            <a:r>
              <a:rPr lang="en-US" sz="2000" dirty="0"/>
              <a:t> [ 29 38]]</a:t>
            </a:r>
          </a:p>
          <a:p>
            <a:pPr marL="0" indent="0">
              <a:buNone/>
            </a:pPr>
            <a:r>
              <a:rPr lang="en-IN" dirty="0"/>
              <a:t>Report </a:t>
            </a:r>
          </a:p>
          <a:p>
            <a:pPr marL="0" indent="0">
              <a:buNone/>
            </a:pPr>
            <a:r>
              <a:rPr lang="en-IN" dirty="0"/>
              <a:t>                          precision      recall       f1-score         support                                                           0                           0.79         0.88           0.83                125                                                              1                           0.72         0.57           0.63                 67  </a:t>
            </a:r>
          </a:p>
          <a:p>
            <a:pPr marL="0" indent="0">
              <a:buNone/>
            </a:pPr>
            <a:r>
              <a:rPr lang="en-US" dirty="0"/>
              <a:t>accuracy                                                  0.77                 192                                            macro avg           0.75         0.72           0.73                 192                                        weighted avg      0.77         0.77           0.76                 192 </a:t>
            </a:r>
            <a:r>
              <a:rPr lang="en-IN" dirty="0"/>
              <a:t>            </a:t>
            </a:r>
            <a:endParaRPr lang="en-IN" sz="2000" dirty="0"/>
          </a:p>
        </p:txBody>
      </p:sp>
    </p:spTree>
    <p:extLst>
      <p:ext uri="{BB962C8B-B14F-4D97-AF65-F5344CB8AC3E}">
        <p14:creationId xmlns:p14="http://schemas.microsoft.com/office/powerpoint/2010/main" val="53050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7222-62DE-4F2E-8819-523C5EFBB338}"/>
              </a:ext>
            </a:extLst>
          </p:cNvPr>
          <p:cNvSpPr>
            <a:spLocks noGrp="1"/>
          </p:cNvSpPr>
          <p:nvPr>
            <p:ph type="title"/>
          </p:nvPr>
        </p:nvSpPr>
        <p:spPr/>
        <p:txBody>
          <a:bodyPr/>
          <a:lstStyle/>
          <a:p>
            <a:r>
              <a:rPr lang="en-IN" dirty="0">
                <a:solidFill>
                  <a:srgbClr val="0070C0"/>
                </a:solidFill>
              </a:rPr>
              <a:t>HARD WARE REQUIREMENTS</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9A42EAB9-1053-4622-8013-E02C63FA326F}"/>
              </a:ext>
            </a:extLst>
          </p:cNvPr>
          <p:cNvSpPr>
            <a:spLocks noGrp="1"/>
          </p:cNvSpPr>
          <p:nvPr>
            <p:ph idx="1"/>
          </p:nvPr>
        </p:nvSpPr>
        <p:spPr/>
        <p:txBody>
          <a:bodyPr/>
          <a:lstStyle/>
          <a:p>
            <a:r>
              <a:rPr lang="en-IN" dirty="0"/>
              <a:t>PERSONAL COMPUTER</a:t>
            </a:r>
          </a:p>
          <a:p>
            <a:r>
              <a:rPr lang="en-IN" dirty="0"/>
              <a:t>PROCESSOR : ANY INTEL  OR   AMD PROCESSOR</a:t>
            </a:r>
          </a:p>
          <a:p>
            <a:r>
              <a:rPr lang="en-IN" dirty="0"/>
              <a:t>RAM : Minimum 1GB required</a:t>
            </a:r>
          </a:p>
          <a:p>
            <a:pPr marL="0" indent="0">
              <a:buNone/>
            </a:pPr>
            <a:endParaRPr lang="en-IN" dirty="0"/>
          </a:p>
        </p:txBody>
      </p:sp>
    </p:spTree>
    <p:extLst>
      <p:ext uri="{BB962C8B-B14F-4D97-AF65-F5344CB8AC3E}">
        <p14:creationId xmlns:p14="http://schemas.microsoft.com/office/powerpoint/2010/main" val="3157557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8C526-627E-4A4A-AF40-037FCA4EB012}"/>
              </a:ext>
            </a:extLst>
          </p:cNvPr>
          <p:cNvSpPr>
            <a:spLocks noGrp="1"/>
          </p:cNvSpPr>
          <p:nvPr>
            <p:ph type="title"/>
          </p:nvPr>
        </p:nvSpPr>
        <p:spPr>
          <a:xfrm>
            <a:off x="264268" y="0"/>
            <a:ext cx="10515600" cy="1325563"/>
          </a:xfrm>
        </p:spPr>
        <p:txBody>
          <a:bodyPr/>
          <a:lstStyle/>
          <a:p>
            <a:r>
              <a:rPr lang="en-IN" dirty="0">
                <a:solidFill>
                  <a:srgbClr val="0070C0"/>
                </a:solidFill>
              </a:rPr>
              <a:t>Decision Trees Model</a:t>
            </a:r>
          </a:p>
        </p:txBody>
      </p:sp>
      <p:sp>
        <p:nvSpPr>
          <p:cNvPr id="3" name="Content Placeholder 2">
            <a:extLst>
              <a:ext uri="{FF2B5EF4-FFF2-40B4-BE49-F238E27FC236}">
                <a16:creationId xmlns:a16="http://schemas.microsoft.com/office/drawing/2014/main" id="{98D57587-9D1A-4CCC-9504-0EB1FE23888E}"/>
              </a:ext>
            </a:extLst>
          </p:cNvPr>
          <p:cNvSpPr>
            <a:spLocks noGrp="1"/>
          </p:cNvSpPr>
          <p:nvPr>
            <p:ph idx="1"/>
          </p:nvPr>
        </p:nvSpPr>
        <p:spPr>
          <a:xfrm>
            <a:off x="129703" y="1183599"/>
            <a:ext cx="11759119" cy="5752222"/>
          </a:xfrm>
        </p:spPr>
        <p:txBody>
          <a:bodyPr>
            <a:normAutofit/>
          </a:bodyPr>
          <a:lstStyle/>
          <a:p>
            <a:pPr marL="0" indent="0">
              <a:buNone/>
            </a:pPr>
            <a:r>
              <a:rPr lang="en-US" sz="1800" dirty="0"/>
              <a:t>A tree has many analogies in real life, and turns out that it has influenced a wide area of </a:t>
            </a:r>
            <a:r>
              <a:rPr lang="en-US" sz="1800" b="1" dirty="0"/>
              <a:t>machine learning</a:t>
            </a:r>
            <a:r>
              <a:rPr lang="en-US" sz="1800" dirty="0"/>
              <a:t>, covering both </a:t>
            </a:r>
            <a:r>
              <a:rPr lang="en-US" sz="1800" b="1" dirty="0"/>
              <a:t>classification and regression</a:t>
            </a:r>
            <a:r>
              <a:rPr lang="en-US" sz="1800" dirty="0"/>
              <a:t>. In decision analysis, a decision tree can be used to visually and explicitly represent decisions and decision making. As the name goes, it uses a tree-like model of decisions. Though a commonly used tool in data mining for </a:t>
            </a:r>
            <a:r>
              <a:rPr lang="en-US" sz="1800" dirty="0" err="1"/>
              <a:t>deriveng</a:t>
            </a:r>
            <a:r>
              <a:rPr lang="en-US" sz="1800" dirty="0"/>
              <a:t> a strategy to reach a particular goal, its also widely used in machine learning,</a:t>
            </a:r>
          </a:p>
          <a:p>
            <a:pPr marL="0" indent="0">
              <a:buNone/>
            </a:pPr>
            <a:endParaRPr lang="en-US" sz="1800" dirty="0"/>
          </a:p>
          <a:p>
            <a:pPr marL="0" indent="0">
              <a:buNone/>
            </a:pPr>
            <a:endParaRPr lang="en-IN" sz="1800" dirty="0"/>
          </a:p>
        </p:txBody>
      </p:sp>
      <p:pic>
        <p:nvPicPr>
          <p:cNvPr id="6146" name="Picture 2">
            <a:extLst>
              <a:ext uri="{FF2B5EF4-FFF2-40B4-BE49-F238E27FC236}">
                <a16:creationId xmlns:a16="http://schemas.microsoft.com/office/drawing/2014/main" id="{0DCA3A3F-A45B-42DB-9582-D777DC498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892" y="2385787"/>
            <a:ext cx="3253090" cy="27497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D25FCC1-9D35-40DB-8260-0FE8A3F4A606}"/>
              </a:ext>
            </a:extLst>
          </p:cNvPr>
          <p:cNvSpPr/>
          <p:nvPr/>
        </p:nvSpPr>
        <p:spPr>
          <a:xfrm>
            <a:off x="42965" y="5061737"/>
            <a:ext cx="11932594" cy="1600438"/>
          </a:xfrm>
          <a:prstGeom prst="rect">
            <a:avLst/>
          </a:prstGeom>
        </p:spPr>
        <p:txBody>
          <a:bodyPr wrap="square">
            <a:spAutoFit/>
          </a:bodyPr>
          <a:lstStyle/>
          <a:p>
            <a:r>
              <a:rPr lang="en-US" sz="1400" dirty="0">
                <a:latin typeface="medium-content-serif-font"/>
              </a:rPr>
              <a:t>Although, a real dataset will have a lot more features and this will just be a branch in a much bigger tree, but you can’t ignore the simplicity of this algorithm. The </a:t>
            </a:r>
            <a:r>
              <a:rPr lang="en-US" sz="1400" b="1" dirty="0">
                <a:latin typeface="medium-content-serif-font"/>
              </a:rPr>
              <a:t>feature importance is clear</a:t>
            </a:r>
            <a:r>
              <a:rPr lang="en-US" sz="1400" dirty="0">
                <a:latin typeface="medium-content-serif-font"/>
              </a:rPr>
              <a:t> and relations can be viewed easily. This methodology is more commonly known as </a:t>
            </a:r>
            <a:r>
              <a:rPr lang="en-US" sz="1400" b="1" dirty="0">
                <a:latin typeface="medium-content-serif-font"/>
              </a:rPr>
              <a:t>learning decision tree from data</a:t>
            </a:r>
            <a:r>
              <a:rPr lang="en-US" sz="1400" dirty="0">
                <a:latin typeface="medium-content-serif-font"/>
              </a:rPr>
              <a:t> and above tree is called </a:t>
            </a:r>
            <a:r>
              <a:rPr lang="en-US" sz="1400" b="1" dirty="0">
                <a:latin typeface="medium-content-serif-font"/>
              </a:rPr>
              <a:t>Classification tree</a:t>
            </a:r>
            <a:r>
              <a:rPr lang="en-US" sz="1400" dirty="0">
                <a:latin typeface="medium-content-serif-font"/>
              </a:rPr>
              <a:t> as the target is to classify passenger as survived or died. </a:t>
            </a:r>
            <a:r>
              <a:rPr lang="en-US" sz="1400" b="1" dirty="0">
                <a:latin typeface="medium-content-serif-font"/>
              </a:rPr>
              <a:t>Regression trees</a:t>
            </a:r>
            <a:r>
              <a:rPr lang="en-US" sz="1400" dirty="0">
                <a:latin typeface="medium-content-serif-font"/>
              </a:rPr>
              <a:t> are represented in the same manner, just they predict continuous values like price of a house. In general, Decision Tree algorithms are referred to as CART or Classification and Regression Trees.</a:t>
            </a:r>
          </a:p>
          <a:p>
            <a:r>
              <a:rPr lang="en-US" sz="1400" b="1" dirty="0">
                <a:latin typeface="medium-content-serif-font"/>
              </a:rPr>
              <a:t>So, what is actually going on in the background?</a:t>
            </a:r>
            <a:r>
              <a:rPr lang="en-US" sz="1400" dirty="0">
                <a:latin typeface="medium-content-serif-font"/>
              </a:rPr>
              <a:t> Growing a tree involves deciding on </a:t>
            </a:r>
            <a:r>
              <a:rPr lang="en-US" sz="1400" b="1" dirty="0">
                <a:latin typeface="medium-content-serif-font"/>
              </a:rPr>
              <a:t>which features to choose</a:t>
            </a:r>
            <a:r>
              <a:rPr lang="en-US" sz="1400" dirty="0">
                <a:latin typeface="medium-content-serif-font"/>
              </a:rPr>
              <a:t> and </a:t>
            </a:r>
            <a:r>
              <a:rPr lang="en-US" sz="1400" b="1" dirty="0">
                <a:latin typeface="medium-content-serif-font"/>
              </a:rPr>
              <a:t>what conditions to use</a:t>
            </a:r>
            <a:r>
              <a:rPr lang="en-US" sz="1400" dirty="0">
                <a:latin typeface="medium-content-serif-font"/>
              </a:rPr>
              <a:t> for splitting, along with knowing when to stop. As a tree generally grows arbitrarily, </a:t>
            </a:r>
            <a:r>
              <a:rPr lang="en-US" sz="1400" b="1" dirty="0">
                <a:latin typeface="medium-content-serif-font"/>
              </a:rPr>
              <a:t>you will need to trim it down</a:t>
            </a:r>
            <a:r>
              <a:rPr lang="en-US" sz="1400" dirty="0">
                <a:latin typeface="medium-content-serif-font"/>
              </a:rPr>
              <a:t> for it to look beautiful. Lets start with a common technique used for splitting.</a:t>
            </a:r>
            <a:endParaRPr lang="en-US" sz="1400" b="0" i="0" dirty="0">
              <a:effectLst/>
              <a:latin typeface="medium-content-serif-font"/>
            </a:endParaRPr>
          </a:p>
        </p:txBody>
      </p:sp>
    </p:spTree>
    <p:extLst>
      <p:ext uri="{BB962C8B-B14F-4D97-AF65-F5344CB8AC3E}">
        <p14:creationId xmlns:p14="http://schemas.microsoft.com/office/powerpoint/2010/main" val="214906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61AE-EBC0-4AB3-AEE8-99F487A89826}"/>
              </a:ext>
            </a:extLst>
          </p:cNvPr>
          <p:cNvSpPr>
            <a:spLocks noGrp="1"/>
          </p:cNvSpPr>
          <p:nvPr>
            <p:ph type="title"/>
          </p:nvPr>
        </p:nvSpPr>
        <p:spPr>
          <a:xfrm>
            <a:off x="838200" y="365125"/>
            <a:ext cx="10873902" cy="714645"/>
          </a:xfrm>
        </p:spPr>
        <p:txBody>
          <a:bodyPr>
            <a:normAutofit/>
          </a:bodyPr>
          <a:lstStyle/>
          <a:p>
            <a:r>
              <a:rPr lang="en-IN" sz="1800" b="1" dirty="0"/>
              <a:t>By fitting the Data set in to the Logistic regression model, the accuracy , confusion matrix and the report is as follows</a:t>
            </a:r>
            <a:endParaRPr lang="en-IN" sz="1800" dirty="0"/>
          </a:p>
        </p:txBody>
      </p:sp>
      <p:sp>
        <p:nvSpPr>
          <p:cNvPr id="3" name="Content Placeholder 2">
            <a:extLst>
              <a:ext uri="{FF2B5EF4-FFF2-40B4-BE49-F238E27FC236}">
                <a16:creationId xmlns:a16="http://schemas.microsoft.com/office/drawing/2014/main" id="{1321B7A3-D863-4514-8A5B-B8549524E4E6}"/>
              </a:ext>
            </a:extLst>
          </p:cNvPr>
          <p:cNvSpPr>
            <a:spLocks noGrp="1"/>
          </p:cNvSpPr>
          <p:nvPr>
            <p:ph idx="1"/>
          </p:nvPr>
        </p:nvSpPr>
        <p:spPr>
          <a:xfrm>
            <a:off x="479898" y="1079770"/>
            <a:ext cx="11232204" cy="4474724"/>
          </a:xfrm>
        </p:spPr>
        <p:txBody>
          <a:bodyPr>
            <a:normAutofit/>
          </a:bodyPr>
          <a:lstStyle/>
          <a:p>
            <a:pPr marL="0" indent="0">
              <a:buNone/>
            </a:pPr>
            <a:r>
              <a:rPr lang="en-US" sz="1800" dirty="0"/>
              <a:t>Accuracy of Decision Trees on training set is 0.7725694444444444 </a:t>
            </a:r>
          </a:p>
          <a:p>
            <a:pPr marL="0" indent="0">
              <a:buNone/>
            </a:pPr>
            <a:r>
              <a:rPr lang="en-US" sz="1800" dirty="0"/>
              <a:t>Accuracy of Decision Trees on testing set is 0.7395833333333334 </a:t>
            </a:r>
          </a:p>
          <a:p>
            <a:pPr marL="0" indent="0">
              <a:buNone/>
            </a:pPr>
            <a:r>
              <a:rPr lang="fr-FR" sz="1800" dirty="0"/>
              <a:t>Confusion Matrix</a:t>
            </a:r>
          </a:p>
          <a:p>
            <a:pPr marL="0" indent="0">
              <a:buNone/>
            </a:pPr>
            <a:r>
              <a:rPr lang="fr-FR" sz="1800" dirty="0"/>
              <a:t> [[105 20] </a:t>
            </a:r>
          </a:p>
          <a:p>
            <a:pPr marL="0" indent="0">
              <a:buNone/>
            </a:pPr>
            <a:r>
              <a:rPr lang="fr-FR" sz="1800" dirty="0"/>
              <a:t>  [ 23 44]]</a:t>
            </a:r>
          </a:p>
          <a:p>
            <a:pPr marL="0" indent="0">
              <a:buNone/>
            </a:pPr>
            <a:r>
              <a:rPr lang="en-IN" dirty="0"/>
              <a:t>Report</a:t>
            </a:r>
          </a:p>
          <a:p>
            <a:pPr marL="0" indent="0">
              <a:buNone/>
            </a:pPr>
            <a:r>
              <a:rPr lang="en-IN" dirty="0"/>
              <a:t>                         </a:t>
            </a:r>
            <a:r>
              <a:rPr lang="en-IN" sz="1800" dirty="0"/>
              <a:t>precision            recall            f1-score              support                                                                                                         </a:t>
            </a:r>
          </a:p>
          <a:p>
            <a:pPr marL="0" indent="0">
              <a:buNone/>
            </a:pPr>
            <a:r>
              <a:rPr lang="en-IN" sz="1800" dirty="0"/>
              <a:t>               	  0                    0.82                    0.84                0.83                    125                                                                                                                                                      	  1                    0.69                    0.66                0.67                     67                                                                                                                                            </a:t>
            </a:r>
          </a:p>
          <a:p>
            <a:pPr marL="0" indent="0">
              <a:buNone/>
            </a:pPr>
            <a:r>
              <a:rPr lang="en-US" sz="1800" dirty="0"/>
              <a:t>                 accuracy                                                             0.78                    192                                                                                           	macro avg       0.75                   0.75                0.75                    192                                                                                        	weighted avg  0.77                   0.78                0.77                    192 </a:t>
            </a:r>
            <a:r>
              <a:rPr lang="en-IN" sz="1800" dirty="0"/>
              <a:t> </a:t>
            </a:r>
          </a:p>
        </p:txBody>
      </p:sp>
    </p:spTree>
    <p:extLst>
      <p:ext uri="{BB962C8B-B14F-4D97-AF65-F5344CB8AC3E}">
        <p14:creationId xmlns:p14="http://schemas.microsoft.com/office/powerpoint/2010/main" val="151957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C6AC08-4A6B-49BA-9D70-B3337EBEB7A4}"/>
              </a:ext>
            </a:extLst>
          </p:cNvPr>
          <p:cNvSpPr/>
          <p:nvPr/>
        </p:nvSpPr>
        <p:spPr>
          <a:xfrm>
            <a:off x="376854" y="424932"/>
            <a:ext cx="3801856" cy="523220"/>
          </a:xfrm>
          <a:prstGeom prst="rect">
            <a:avLst/>
          </a:prstGeom>
        </p:spPr>
        <p:txBody>
          <a:bodyPr wrap="square">
            <a:spAutoFit/>
          </a:bodyPr>
          <a:lstStyle/>
          <a:p>
            <a:r>
              <a:rPr lang="en-IN" sz="2800" b="1" dirty="0">
                <a:solidFill>
                  <a:srgbClr val="0070C0"/>
                </a:solidFill>
                <a:latin typeface="medium-content-sans-serif-font"/>
              </a:rPr>
              <a:t>Support Vector Machine</a:t>
            </a:r>
            <a:endParaRPr lang="en-IN" sz="2800" b="1" i="0" dirty="0">
              <a:solidFill>
                <a:srgbClr val="0070C0"/>
              </a:solidFill>
              <a:effectLst/>
              <a:latin typeface="medium-content-sans-serif-font"/>
            </a:endParaRPr>
          </a:p>
        </p:txBody>
      </p:sp>
      <p:sp>
        <p:nvSpPr>
          <p:cNvPr id="3" name="Rectangle 1">
            <a:extLst>
              <a:ext uri="{FF2B5EF4-FFF2-40B4-BE49-F238E27FC236}">
                <a16:creationId xmlns:a16="http://schemas.microsoft.com/office/drawing/2014/main" id="{58D94D36-B03F-4AD0-93CA-1B7245D4EA16}"/>
              </a:ext>
            </a:extLst>
          </p:cNvPr>
          <p:cNvSpPr>
            <a:spLocks noChangeArrowheads="1"/>
          </p:cNvSpPr>
          <p:nvPr/>
        </p:nvSpPr>
        <p:spPr bwMode="auto">
          <a:xfrm>
            <a:off x="0" y="1037990"/>
            <a:ext cx="11798710"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06272" tIns="0" rIns="40627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dium-content-serif-font"/>
              </a:rPr>
              <a:t>The objective of the support vector machine algorithm is to find a hyperplane in an N-dimensional space(N — the number of features) that distinctly classifies the data points.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dium-content-sans-serif-font"/>
              </a:rPr>
              <a:t>        </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6" name="Picture 4">
            <a:extLst>
              <a:ext uri="{FF2B5EF4-FFF2-40B4-BE49-F238E27FC236}">
                <a16:creationId xmlns:a16="http://schemas.microsoft.com/office/drawing/2014/main" id="{EF339FBE-5405-4DBE-9B22-34BF13C06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90" y="1871815"/>
            <a:ext cx="2857500" cy="2362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4D1FDFD-7D19-460A-AEC7-A843B2B50954}"/>
              </a:ext>
            </a:extLst>
          </p:cNvPr>
          <p:cNvSpPr/>
          <p:nvPr/>
        </p:nvSpPr>
        <p:spPr>
          <a:xfrm>
            <a:off x="4021393" y="2367677"/>
            <a:ext cx="7669161" cy="1477328"/>
          </a:xfrm>
          <a:prstGeom prst="rect">
            <a:avLst/>
          </a:prstGeom>
        </p:spPr>
        <p:txBody>
          <a:bodyPr wrap="square">
            <a:spAutoFit/>
          </a:bodyPr>
          <a:lstStyle/>
          <a:p>
            <a:r>
              <a:rPr lang="en-US" dirty="0">
                <a:latin typeface="medium-content-serif-font"/>
              </a:rPr>
              <a:t>To separate the two classes of data points, there are many possible hyperplanes that could be chosen. Our objective is to find a plane that has the maximum margin, </a:t>
            </a:r>
            <a:r>
              <a:rPr lang="en-US" dirty="0" err="1">
                <a:latin typeface="medium-content-serif-font"/>
              </a:rPr>
              <a:t>i.e</a:t>
            </a:r>
            <a:r>
              <a:rPr lang="en-US" dirty="0">
                <a:latin typeface="medium-content-serif-font"/>
              </a:rPr>
              <a:t> the maximum distance between data points of both classes. Maximizing the margin distance provides some reinforcement so that future data points can be classified with more confidence.</a:t>
            </a:r>
            <a:endParaRPr lang="en-IN" dirty="0"/>
          </a:p>
        </p:txBody>
      </p:sp>
      <p:pic>
        <p:nvPicPr>
          <p:cNvPr id="8198" name="Picture 6">
            <a:extLst>
              <a:ext uri="{FF2B5EF4-FFF2-40B4-BE49-F238E27FC236}">
                <a16:creationId xmlns:a16="http://schemas.microsoft.com/office/drawing/2014/main" id="{8E9A6758-E873-4781-9C97-C6B1346E0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414" y="4307714"/>
            <a:ext cx="6764592" cy="236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845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AC432B-41E5-4487-B028-99F85753F2C4}"/>
              </a:ext>
            </a:extLst>
          </p:cNvPr>
          <p:cNvSpPr/>
          <p:nvPr/>
        </p:nvSpPr>
        <p:spPr>
          <a:xfrm>
            <a:off x="393289" y="452284"/>
            <a:ext cx="11690555" cy="1200329"/>
          </a:xfrm>
          <a:prstGeom prst="rect">
            <a:avLst/>
          </a:prstGeom>
        </p:spPr>
        <p:txBody>
          <a:bodyPr wrap="square">
            <a:spAutoFit/>
          </a:bodyPr>
          <a:lstStyle/>
          <a:p>
            <a:r>
              <a:rPr lang="en-US" dirty="0">
                <a:latin typeface="medium-content-serif-font"/>
              </a:rPr>
              <a:t>Hyperplanes are decision boundaries that help classify the data points. Data points falling on either side of the hyperplane can be attributed to different classes. Also, the dimension of the hyperplane depends upon the number of features. If the number of input features is 2, then the hyperplane is just a line. If the number of input features is 3, then the hyperplane becomes a two-dimensional plane. It becomes difficult to imagine when the number of features exceeds 3.</a:t>
            </a:r>
            <a:endParaRPr lang="en-IN" dirty="0"/>
          </a:p>
        </p:txBody>
      </p:sp>
      <p:pic>
        <p:nvPicPr>
          <p:cNvPr id="9218" name="Picture 2">
            <a:extLst>
              <a:ext uri="{FF2B5EF4-FFF2-40B4-BE49-F238E27FC236}">
                <a16:creationId xmlns:a16="http://schemas.microsoft.com/office/drawing/2014/main" id="{5D2D2C2E-CC16-4A2F-8908-06478C6E3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045" y="2151728"/>
            <a:ext cx="8996516"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97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3B8C-4C43-4384-B37C-2B06FAF25B10}"/>
              </a:ext>
            </a:extLst>
          </p:cNvPr>
          <p:cNvSpPr>
            <a:spLocks noGrp="1"/>
          </p:cNvSpPr>
          <p:nvPr>
            <p:ph type="title"/>
          </p:nvPr>
        </p:nvSpPr>
        <p:spPr/>
        <p:txBody>
          <a:bodyPr>
            <a:normAutofit/>
          </a:bodyPr>
          <a:lstStyle/>
          <a:p>
            <a:r>
              <a:rPr lang="en-IN" sz="2000" b="1" dirty="0"/>
              <a:t>By fitting the Data set in to the Logistic regression model, the accuracy , confusion matrix and the report is as follows</a:t>
            </a:r>
            <a:endParaRPr lang="en-IN" sz="2000" dirty="0"/>
          </a:p>
        </p:txBody>
      </p:sp>
      <p:sp>
        <p:nvSpPr>
          <p:cNvPr id="3" name="Content Placeholder 2">
            <a:extLst>
              <a:ext uri="{FF2B5EF4-FFF2-40B4-BE49-F238E27FC236}">
                <a16:creationId xmlns:a16="http://schemas.microsoft.com/office/drawing/2014/main" id="{4FB4B7A7-E31B-424A-AFF5-FC6537BAC934}"/>
              </a:ext>
            </a:extLst>
          </p:cNvPr>
          <p:cNvSpPr>
            <a:spLocks noGrp="1"/>
          </p:cNvSpPr>
          <p:nvPr>
            <p:ph idx="1"/>
          </p:nvPr>
        </p:nvSpPr>
        <p:spPr>
          <a:xfrm>
            <a:off x="624191" y="1397607"/>
            <a:ext cx="11418651" cy="5095267"/>
          </a:xfrm>
        </p:spPr>
        <p:txBody>
          <a:bodyPr>
            <a:normAutofit lnSpcReduction="10000"/>
          </a:bodyPr>
          <a:lstStyle/>
          <a:p>
            <a:pPr marL="0" indent="0">
              <a:buNone/>
            </a:pPr>
            <a:r>
              <a:rPr lang="en-US" sz="1800" dirty="0"/>
              <a:t>Accuracy on training set: 0.790</a:t>
            </a:r>
          </a:p>
          <a:p>
            <a:pPr marL="0" indent="0">
              <a:buNone/>
            </a:pPr>
            <a:r>
              <a:rPr lang="en-US" sz="1800" dirty="0"/>
              <a:t>Accuracy on test set:  0.797</a:t>
            </a:r>
          </a:p>
          <a:p>
            <a:pPr marL="0" indent="0">
              <a:buNone/>
            </a:pPr>
            <a:r>
              <a:rPr lang="fr-FR" dirty="0"/>
              <a:t>Confusion Matrix </a:t>
            </a:r>
          </a:p>
          <a:p>
            <a:pPr marL="0" indent="0">
              <a:buNone/>
            </a:pPr>
            <a:r>
              <a:rPr lang="fr-FR" dirty="0"/>
              <a:t>[[105 20] </a:t>
            </a:r>
          </a:p>
          <a:p>
            <a:pPr marL="0" indent="0">
              <a:buNone/>
            </a:pPr>
            <a:r>
              <a:rPr lang="fr-FR" dirty="0"/>
              <a:t> [ 23 44]]</a:t>
            </a:r>
          </a:p>
          <a:p>
            <a:pPr marL="0" indent="0">
              <a:buNone/>
            </a:pPr>
            <a:r>
              <a:rPr lang="en-IN" sz="2000" dirty="0"/>
              <a:t>Report</a:t>
            </a:r>
          </a:p>
          <a:p>
            <a:pPr marL="0" indent="0">
              <a:buNone/>
            </a:pPr>
            <a:r>
              <a:rPr lang="en-IN" dirty="0"/>
              <a:t>                         precision        recall         f1-score      support     </a:t>
            </a:r>
          </a:p>
          <a:p>
            <a:pPr marL="0" indent="0">
              <a:buNone/>
            </a:pPr>
            <a:r>
              <a:rPr lang="en-IN" dirty="0"/>
              <a:t>              0           0.82                 0.84           0.83           125                                                     	   1           0.69                 0.66           0.67            67 </a:t>
            </a:r>
          </a:p>
          <a:p>
            <a:pPr marL="0" indent="0">
              <a:buNone/>
            </a:pPr>
            <a:r>
              <a:rPr lang="en-US" dirty="0"/>
              <a:t>      accuracy                                                  0.78           192                                          macro avg         0.75                 0.75           0.75           192                                weighted avg    0.77                0.78            0.77           192 </a:t>
            </a:r>
            <a:r>
              <a:rPr lang="en-IN" dirty="0"/>
              <a:t> </a:t>
            </a:r>
            <a:endParaRPr lang="en-IN" sz="1800" dirty="0"/>
          </a:p>
        </p:txBody>
      </p:sp>
    </p:spTree>
    <p:extLst>
      <p:ext uri="{BB962C8B-B14F-4D97-AF65-F5344CB8AC3E}">
        <p14:creationId xmlns:p14="http://schemas.microsoft.com/office/powerpoint/2010/main" val="3868800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7D3A-843D-49BB-A367-13A3CB20BAE4}"/>
              </a:ext>
            </a:extLst>
          </p:cNvPr>
          <p:cNvSpPr>
            <a:spLocks noGrp="1"/>
          </p:cNvSpPr>
          <p:nvPr>
            <p:ph type="title"/>
          </p:nvPr>
        </p:nvSpPr>
        <p:spPr>
          <a:xfrm>
            <a:off x="925749" y="622571"/>
            <a:ext cx="10515600" cy="1325563"/>
          </a:xfrm>
        </p:spPr>
        <p:txBody>
          <a:bodyPr>
            <a:normAutofit fontScale="90000"/>
          </a:bodyPr>
          <a:lstStyle/>
          <a:p>
            <a:r>
              <a:rPr lang="en-IN" dirty="0"/>
              <a:t> </a:t>
            </a:r>
            <a:br>
              <a:rPr lang="en-IN" dirty="0"/>
            </a:br>
            <a:br>
              <a:rPr lang="en-IN" dirty="0"/>
            </a:br>
            <a:endParaRPr lang="en-IN" dirty="0"/>
          </a:p>
        </p:txBody>
      </p:sp>
      <p:pic>
        <p:nvPicPr>
          <p:cNvPr id="5" name="Content Placeholder 4">
            <a:extLst>
              <a:ext uri="{FF2B5EF4-FFF2-40B4-BE49-F238E27FC236}">
                <a16:creationId xmlns:a16="http://schemas.microsoft.com/office/drawing/2014/main" id="{E5E714C1-325A-43F0-B4EC-EAD0F3F34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44" y="252919"/>
            <a:ext cx="10147571" cy="5856050"/>
          </a:xfrm>
        </p:spPr>
      </p:pic>
    </p:spTree>
    <p:extLst>
      <p:ext uri="{BB962C8B-B14F-4D97-AF65-F5344CB8AC3E}">
        <p14:creationId xmlns:p14="http://schemas.microsoft.com/office/powerpoint/2010/main" val="2512033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2F81-FC80-4DCF-BDBC-9DEBBF379B89}"/>
              </a:ext>
            </a:extLst>
          </p:cNvPr>
          <p:cNvSpPr>
            <a:spLocks noGrp="1"/>
          </p:cNvSpPr>
          <p:nvPr>
            <p:ph type="title"/>
          </p:nvPr>
        </p:nvSpPr>
        <p:spPr/>
        <p:txBody>
          <a:bodyPr>
            <a:normAutofit/>
          </a:bodyPr>
          <a:lstStyle/>
          <a:p>
            <a:r>
              <a:rPr lang="en-IN" sz="3200" dirty="0">
                <a:solidFill>
                  <a:srgbClr val="0070C0"/>
                </a:solidFill>
              </a:rPr>
              <a:t>Conclusion:</a:t>
            </a:r>
          </a:p>
        </p:txBody>
      </p:sp>
      <p:sp>
        <p:nvSpPr>
          <p:cNvPr id="3" name="Content Placeholder 2">
            <a:extLst>
              <a:ext uri="{FF2B5EF4-FFF2-40B4-BE49-F238E27FC236}">
                <a16:creationId xmlns:a16="http://schemas.microsoft.com/office/drawing/2014/main" id="{B40C9940-50BF-4B2C-8D4F-260E25EDC8B8}"/>
              </a:ext>
            </a:extLst>
          </p:cNvPr>
          <p:cNvSpPr>
            <a:spLocks noGrp="1"/>
          </p:cNvSpPr>
          <p:nvPr>
            <p:ph idx="1"/>
          </p:nvPr>
        </p:nvSpPr>
        <p:spPr/>
        <p:txBody>
          <a:bodyPr/>
          <a:lstStyle/>
          <a:p>
            <a:pPr marL="0" indent="0">
              <a:buNone/>
            </a:pPr>
            <a:r>
              <a:rPr lang="en-IN" dirty="0"/>
              <a:t>Thus the Diabetes dataset is fitted in to the different classification models , predicted labels , confusion matrix, precision, recall, accuracy of model. Finally comparing the accuracies of all models, the Support Vector Machine got the highest accuracy with 0.797 among other models which are used in this project</a:t>
            </a:r>
          </a:p>
        </p:txBody>
      </p:sp>
    </p:spTree>
    <p:extLst>
      <p:ext uri="{BB962C8B-B14F-4D97-AF65-F5344CB8AC3E}">
        <p14:creationId xmlns:p14="http://schemas.microsoft.com/office/powerpoint/2010/main" val="374634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C887-2BD1-4632-830E-4C18AFA40845}"/>
              </a:ext>
            </a:extLst>
          </p:cNvPr>
          <p:cNvSpPr>
            <a:spLocks noGrp="1"/>
          </p:cNvSpPr>
          <p:nvPr>
            <p:ph type="title"/>
          </p:nvPr>
        </p:nvSpPr>
        <p:spPr/>
        <p:txBody>
          <a:bodyPr/>
          <a:lstStyle/>
          <a:p>
            <a:r>
              <a:rPr lang="en-IN" dirty="0">
                <a:solidFill>
                  <a:srgbClr val="0070C0"/>
                </a:solidFill>
              </a:rPr>
              <a:t>Software Requirements</a:t>
            </a:r>
          </a:p>
        </p:txBody>
      </p:sp>
      <p:sp>
        <p:nvSpPr>
          <p:cNvPr id="3" name="Content Placeholder 2">
            <a:extLst>
              <a:ext uri="{FF2B5EF4-FFF2-40B4-BE49-F238E27FC236}">
                <a16:creationId xmlns:a16="http://schemas.microsoft.com/office/drawing/2014/main" id="{E174C709-88CF-45D7-886D-9083DFA57963}"/>
              </a:ext>
            </a:extLst>
          </p:cNvPr>
          <p:cNvSpPr>
            <a:spLocks noGrp="1"/>
          </p:cNvSpPr>
          <p:nvPr>
            <p:ph idx="1"/>
          </p:nvPr>
        </p:nvSpPr>
        <p:spPr/>
        <p:txBody>
          <a:bodyPr/>
          <a:lstStyle/>
          <a:p>
            <a:r>
              <a:rPr lang="en-IN" dirty="0"/>
              <a:t>PYTHON 3.6</a:t>
            </a:r>
          </a:p>
          <a:p>
            <a:r>
              <a:rPr lang="en-IN" dirty="0"/>
              <a:t>JUPYTER NOTE BOOK</a:t>
            </a:r>
          </a:p>
          <a:p>
            <a:r>
              <a:rPr lang="en-IN" dirty="0"/>
              <a:t>NUMPY , PANDAS ,SKLEARN ,MATPLOTLIB  libraries</a:t>
            </a:r>
          </a:p>
        </p:txBody>
      </p:sp>
    </p:spTree>
    <p:extLst>
      <p:ext uri="{BB962C8B-B14F-4D97-AF65-F5344CB8AC3E}">
        <p14:creationId xmlns:p14="http://schemas.microsoft.com/office/powerpoint/2010/main" val="132726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5F40-6928-4387-B6F4-F73C43715640}"/>
              </a:ext>
            </a:extLst>
          </p:cNvPr>
          <p:cNvSpPr>
            <a:spLocks noGrp="1"/>
          </p:cNvSpPr>
          <p:nvPr>
            <p:ph type="title"/>
          </p:nvPr>
        </p:nvSpPr>
        <p:spPr>
          <a:xfrm>
            <a:off x="488004" y="365125"/>
            <a:ext cx="10865796" cy="1325563"/>
          </a:xfrm>
        </p:spPr>
        <p:txBody>
          <a:bodyPr/>
          <a:lstStyle/>
          <a:p>
            <a:r>
              <a:rPr lang="en-IN" dirty="0">
                <a:solidFill>
                  <a:srgbClr val="0070C0"/>
                </a:solidFill>
              </a:rPr>
              <a:t>INTRODUCTION</a:t>
            </a:r>
          </a:p>
        </p:txBody>
      </p:sp>
      <p:sp>
        <p:nvSpPr>
          <p:cNvPr id="3" name="Content Placeholder 2">
            <a:extLst>
              <a:ext uri="{FF2B5EF4-FFF2-40B4-BE49-F238E27FC236}">
                <a16:creationId xmlns:a16="http://schemas.microsoft.com/office/drawing/2014/main" id="{D9B07F1A-59F0-42BA-B73A-65D6FB4F8CF2}"/>
              </a:ext>
            </a:extLst>
          </p:cNvPr>
          <p:cNvSpPr>
            <a:spLocks noGrp="1"/>
          </p:cNvSpPr>
          <p:nvPr>
            <p:ph idx="1"/>
          </p:nvPr>
        </p:nvSpPr>
        <p:spPr>
          <a:xfrm>
            <a:off x="488004" y="1690687"/>
            <a:ext cx="10515600" cy="5070036"/>
          </a:xfrm>
        </p:spPr>
        <p:txBody>
          <a:bodyPr>
            <a:normAutofit lnSpcReduction="10000"/>
          </a:bodyPr>
          <a:lstStyle/>
          <a:p>
            <a:pPr marL="0" indent="0">
              <a:buNone/>
            </a:pPr>
            <a:r>
              <a:rPr lang="en-US" sz="1800" dirty="0"/>
              <a:t>Diabetes is a type of chronic disease which is more common among the people  of all age groups. Predicting this disease at an early stage can help a person to take the necessary precautions and change his/her lifestyle accordingly to either  prevent the occurrence of this disease or control the disease(For people who already have the disease). Diabetes is a disease that occurs when your blood glucose, also called blood sugar, is too high. Blood glucose is your main source of energy and comes from the food you eat. Insulin, a hormone made by the pancreas, helps glucose from food get into your cells to be used for energy. Sometimes your body doesn’t make enough—or any—insulin or doesn’t use insulin well. Glucose then stays in your blood and doesn’t reach your cells.</a:t>
            </a:r>
          </a:p>
          <a:p>
            <a:pPr marL="0" indent="0">
              <a:buNone/>
            </a:pPr>
            <a:r>
              <a:rPr lang="en-IN" b="1" dirty="0"/>
              <a:t>Type 1 diabetes</a:t>
            </a:r>
          </a:p>
          <a:p>
            <a:pPr marL="0" indent="0">
              <a:buNone/>
            </a:pPr>
            <a:r>
              <a:rPr lang="en-US" sz="1900" dirty="0"/>
              <a:t>If you have type 1 diabetes, your body does not make insulin. Your immune system attacks and destroys the cells in your pancreas that make insulin. Type 1 diabetes is usually diagnosed in children and young adults, although it can appear at any age. People with type 1 diabetes need to take insulin every day to stay alive.</a:t>
            </a:r>
          </a:p>
          <a:p>
            <a:pPr marL="0" indent="0">
              <a:buNone/>
            </a:pPr>
            <a:r>
              <a:rPr lang="en-US" b="1" dirty="0"/>
              <a:t>Type 2 diabetes</a:t>
            </a:r>
          </a:p>
          <a:p>
            <a:pPr marL="0" indent="0">
              <a:buNone/>
            </a:pPr>
            <a:r>
              <a:rPr lang="en-US" sz="1900" dirty="0"/>
              <a:t>If you have type 2 diabetes, your body does not make or use insulin well. You can develop type 2 diabetes at any age, even during childhood. However, this type of diabetes occurs most often in middle-aged and older people. Type 2 is the most common type of diabetes</a:t>
            </a:r>
            <a:r>
              <a:rPr lang="en-US" dirty="0"/>
              <a:t>.</a:t>
            </a:r>
            <a:endParaRPr lang="en-IN" sz="1800" dirty="0"/>
          </a:p>
        </p:txBody>
      </p:sp>
    </p:spTree>
    <p:extLst>
      <p:ext uri="{BB962C8B-B14F-4D97-AF65-F5344CB8AC3E}">
        <p14:creationId xmlns:p14="http://schemas.microsoft.com/office/powerpoint/2010/main" val="318807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4520-BCDD-4E06-BDAF-BEB056BA50D3}"/>
              </a:ext>
            </a:extLst>
          </p:cNvPr>
          <p:cNvSpPr>
            <a:spLocks noGrp="1"/>
          </p:cNvSpPr>
          <p:nvPr>
            <p:ph type="title"/>
          </p:nvPr>
        </p:nvSpPr>
        <p:spPr/>
        <p:txBody>
          <a:bodyPr/>
          <a:lstStyle/>
          <a:p>
            <a:r>
              <a:rPr lang="en-IN" dirty="0">
                <a:solidFill>
                  <a:srgbClr val="0070C0"/>
                </a:solidFill>
              </a:rPr>
              <a:t>Steps:</a:t>
            </a:r>
          </a:p>
        </p:txBody>
      </p:sp>
      <p:sp>
        <p:nvSpPr>
          <p:cNvPr id="3" name="Content Placeholder 2">
            <a:extLst>
              <a:ext uri="{FF2B5EF4-FFF2-40B4-BE49-F238E27FC236}">
                <a16:creationId xmlns:a16="http://schemas.microsoft.com/office/drawing/2014/main" id="{5AE5E805-485E-4D23-97AC-7D594D05C3AA}"/>
              </a:ext>
            </a:extLst>
          </p:cNvPr>
          <p:cNvSpPr>
            <a:spLocks noGrp="1"/>
          </p:cNvSpPr>
          <p:nvPr>
            <p:ph idx="1"/>
          </p:nvPr>
        </p:nvSpPr>
        <p:spPr/>
        <p:txBody>
          <a:bodyPr/>
          <a:lstStyle/>
          <a:p>
            <a:r>
              <a:rPr lang="en-IN" dirty="0"/>
              <a:t>LOADING DATASET</a:t>
            </a:r>
          </a:p>
          <a:p>
            <a:r>
              <a:rPr lang="en-IN" dirty="0"/>
              <a:t>DATA VISUALIZATION</a:t>
            </a:r>
          </a:p>
          <a:p>
            <a:r>
              <a:rPr lang="en-IN" dirty="0" err="1"/>
              <a:t>Spliting</a:t>
            </a:r>
            <a:r>
              <a:rPr lang="en-IN" dirty="0"/>
              <a:t> Data set in to training and testing sets</a:t>
            </a:r>
          </a:p>
          <a:p>
            <a:r>
              <a:rPr lang="en-IN" dirty="0"/>
              <a:t>Fitting the training set in to each model and predicted labels</a:t>
            </a:r>
          </a:p>
          <a:p>
            <a:r>
              <a:rPr lang="en-IN" dirty="0"/>
              <a:t>Calculating Accuracy of each model and finding the highest accuracy</a:t>
            </a:r>
          </a:p>
        </p:txBody>
      </p:sp>
    </p:spTree>
    <p:extLst>
      <p:ext uri="{BB962C8B-B14F-4D97-AF65-F5344CB8AC3E}">
        <p14:creationId xmlns:p14="http://schemas.microsoft.com/office/powerpoint/2010/main" val="89546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FC3A-6A46-4C6A-AFB2-3C5FB706F22A}"/>
              </a:ext>
            </a:extLst>
          </p:cNvPr>
          <p:cNvSpPr>
            <a:spLocks noGrp="1"/>
          </p:cNvSpPr>
          <p:nvPr>
            <p:ph type="title"/>
          </p:nvPr>
        </p:nvSpPr>
        <p:spPr/>
        <p:txBody>
          <a:bodyPr>
            <a:normAutofit/>
          </a:bodyPr>
          <a:lstStyle/>
          <a:p>
            <a:r>
              <a:rPr lang="en-IN" sz="4000" dirty="0">
                <a:solidFill>
                  <a:srgbClr val="0070C0"/>
                </a:solidFill>
              </a:rPr>
              <a:t>Loading Dataset</a:t>
            </a:r>
          </a:p>
        </p:txBody>
      </p:sp>
      <p:sp>
        <p:nvSpPr>
          <p:cNvPr id="3" name="Content Placeholder 2">
            <a:extLst>
              <a:ext uri="{FF2B5EF4-FFF2-40B4-BE49-F238E27FC236}">
                <a16:creationId xmlns:a16="http://schemas.microsoft.com/office/drawing/2014/main" id="{F4E4FB33-E0BA-4C87-9F7D-A16EDB8DF09A}"/>
              </a:ext>
            </a:extLst>
          </p:cNvPr>
          <p:cNvSpPr>
            <a:spLocks noGrp="1"/>
          </p:cNvSpPr>
          <p:nvPr>
            <p:ph idx="1"/>
          </p:nvPr>
        </p:nvSpPr>
        <p:spPr>
          <a:xfrm>
            <a:off x="624192" y="1397608"/>
            <a:ext cx="10515600" cy="4351338"/>
          </a:xfrm>
        </p:spPr>
        <p:txBody>
          <a:bodyPr>
            <a:normAutofit/>
          </a:bodyPr>
          <a:lstStyle/>
          <a:p>
            <a:r>
              <a:rPr lang="en-US" sz="1600" b="1" dirty="0"/>
              <a:t>DATA SET :  </a:t>
            </a:r>
            <a:r>
              <a:rPr lang="en-US" sz="1600" dirty="0"/>
              <a:t>A </a:t>
            </a:r>
            <a:r>
              <a:rPr lang="en-US" sz="1600" b="1" dirty="0"/>
              <a:t>data set</a:t>
            </a:r>
            <a:r>
              <a:rPr lang="en-US" sz="1600" dirty="0"/>
              <a:t> (or </a:t>
            </a:r>
            <a:r>
              <a:rPr lang="en-US" sz="1600" b="1" dirty="0"/>
              <a:t>dataset</a:t>
            </a:r>
            <a:r>
              <a:rPr lang="en-US" sz="1600" dirty="0"/>
              <a:t>) is a collection of </a:t>
            </a:r>
            <a:r>
              <a:rPr lang="en-US" sz="1600" dirty="0">
                <a:hlinkClick r:id="rId2" tooltip="Data"/>
              </a:rPr>
              <a:t>data</a:t>
            </a:r>
            <a:r>
              <a:rPr lang="en-US" sz="1600" dirty="0"/>
              <a:t>. In the case of tabular data, a data set corresponds to one or more </a:t>
            </a:r>
            <a:r>
              <a:rPr lang="en-US" sz="1600" dirty="0">
                <a:hlinkClick r:id="rId3" tooltip="Table (database)"/>
              </a:rPr>
              <a:t>database tables</a:t>
            </a:r>
            <a:r>
              <a:rPr lang="en-US" sz="1600" dirty="0"/>
              <a:t>, where every </a:t>
            </a:r>
            <a:r>
              <a:rPr lang="en-US" sz="1600" dirty="0">
                <a:hlinkClick r:id="rId4" tooltip="Column (database)"/>
              </a:rPr>
              <a:t>column</a:t>
            </a:r>
            <a:r>
              <a:rPr lang="en-US" sz="1600" dirty="0"/>
              <a:t> of a table represents a particular variable, and each </a:t>
            </a:r>
            <a:r>
              <a:rPr lang="en-US" sz="1600" dirty="0">
                <a:hlinkClick r:id="rId5" tooltip="Row (database)"/>
              </a:rPr>
              <a:t>row</a:t>
            </a:r>
            <a:r>
              <a:rPr lang="en-US" sz="1600" dirty="0"/>
              <a:t> corresponds to a given record of the data set in question. The data set lists values for each of the variables, such as height and weight of an object, for each member of the data set. Each value is known as a datum. Data sets can also consist of a collection of documents or files.</a:t>
            </a:r>
            <a:endParaRPr lang="en-US" sz="1600" baseline="30000" dirty="0"/>
          </a:p>
          <a:p>
            <a:r>
              <a:rPr lang="en-IN" sz="1600" dirty="0"/>
              <a:t>For this project data set is collected  from UCI machine learning </a:t>
            </a:r>
            <a:r>
              <a:rPr lang="en-IN" sz="1600" dirty="0" err="1"/>
              <a:t>respository</a:t>
            </a:r>
            <a:r>
              <a:rPr lang="en-IN" sz="1600" dirty="0"/>
              <a:t>. Named as Diabetes.csv. The data set is in the csv format. </a:t>
            </a:r>
          </a:p>
          <a:p>
            <a:r>
              <a:rPr lang="en-IN" sz="1600" dirty="0"/>
              <a:t>In order to read the data set import the module pandas</a:t>
            </a:r>
          </a:p>
          <a:p>
            <a:r>
              <a:rPr lang="en-IN" sz="1600" dirty="0"/>
              <a:t>Along with pandas import </a:t>
            </a:r>
            <a:r>
              <a:rPr lang="en-IN" sz="1600" dirty="0" err="1"/>
              <a:t>numpy</a:t>
            </a:r>
            <a:r>
              <a:rPr lang="en-IN" sz="1600" dirty="0"/>
              <a:t> , </a:t>
            </a:r>
            <a:r>
              <a:rPr lang="en-IN" sz="1600" dirty="0" err="1"/>
              <a:t>sklearn</a:t>
            </a:r>
            <a:r>
              <a:rPr lang="en-IN" sz="1600" dirty="0"/>
              <a:t> , matplotlib </a:t>
            </a:r>
          </a:p>
          <a:p>
            <a:r>
              <a:rPr lang="en-IN" sz="1600" dirty="0"/>
              <a:t>If in case this libraries are not install with command pip install pandas or </a:t>
            </a:r>
            <a:r>
              <a:rPr lang="en-IN" sz="1600" dirty="0" err="1"/>
              <a:t>conda</a:t>
            </a:r>
            <a:r>
              <a:rPr lang="en-IN" sz="1600" dirty="0"/>
              <a:t> install pandas , </a:t>
            </a:r>
            <a:r>
              <a:rPr lang="en-IN" sz="1600" dirty="0" err="1"/>
              <a:t>similary</a:t>
            </a:r>
            <a:r>
              <a:rPr lang="en-IN" sz="1600" dirty="0"/>
              <a:t> for other libraries just change the name.</a:t>
            </a:r>
          </a:p>
        </p:txBody>
      </p:sp>
    </p:spTree>
    <p:extLst>
      <p:ext uri="{BB962C8B-B14F-4D97-AF65-F5344CB8AC3E}">
        <p14:creationId xmlns:p14="http://schemas.microsoft.com/office/powerpoint/2010/main" val="3730374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74B662-BCAC-4FD7-AFE2-4D222342DDCE}"/>
              </a:ext>
            </a:extLst>
          </p:cNvPr>
          <p:cNvSpPr/>
          <p:nvPr/>
        </p:nvSpPr>
        <p:spPr>
          <a:xfrm>
            <a:off x="315677" y="1048077"/>
            <a:ext cx="3089004" cy="830997"/>
          </a:xfrm>
          <a:prstGeom prst="rect">
            <a:avLst/>
          </a:prstGeom>
        </p:spPr>
        <p:txBody>
          <a:bodyPr wrap="square">
            <a:spAutoFit/>
          </a:bodyPr>
          <a:lstStyle/>
          <a:p>
            <a:r>
              <a:rPr lang="en-IN" sz="2400" dirty="0">
                <a:solidFill>
                  <a:srgbClr val="0070C0"/>
                </a:solidFill>
                <a:latin typeface="Helvetica Neue"/>
              </a:rPr>
              <a:t> </a:t>
            </a:r>
            <a:r>
              <a:rPr lang="en-IN" sz="2400" dirty="0" err="1">
                <a:solidFill>
                  <a:srgbClr val="0070C0"/>
                </a:solidFill>
                <a:latin typeface="Helvetica Neue"/>
              </a:rPr>
              <a:t>Analyzing</a:t>
            </a:r>
            <a:r>
              <a:rPr lang="en-IN" sz="2400" dirty="0">
                <a:solidFill>
                  <a:srgbClr val="0070C0"/>
                </a:solidFill>
                <a:latin typeface="Helvetica Neue"/>
              </a:rPr>
              <a:t> and Visualizing Dataset</a:t>
            </a:r>
            <a:endParaRPr lang="en-IN" sz="2400" dirty="0">
              <a:solidFill>
                <a:srgbClr val="0070C0"/>
              </a:solidFill>
            </a:endParaRPr>
          </a:p>
        </p:txBody>
      </p:sp>
      <p:pic>
        <p:nvPicPr>
          <p:cNvPr id="10242" name="Picture 2">
            <a:extLst>
              <a:ext uri="{FF2B5EF4-FFF2-40B4-BE49-F238E27FC236}">
                <a16:creationId xmlns:a16="http://schemas.microsoft.com/office/drawing/2014/main" id="{35843E30-1318-436D-8A6C-0E0F35631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58" y="535995"/>
            <a:ext cx="5496233" cy="20793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450F6A4A-4CA1-49A9-8B95-85EA2FE18F3D}"/>
              </a:ext>
            </a:extLst>
          </p:cNvPr>
          <p:cNvGraphicFramePr>
            <a:graphicFrameLocks noGrp="1"/>
          </p:cNvGraphicFramePr>
          <p:nvPr>
            <p:extLst>
              <p:ext uri="{D42A27DB-BD31-4B8C-83A1-F6EECF244321}">
                <p14:modId xmlns:p14="http://schemas.microsoft.com/office/powerpoint/2010/main" val="942299367"/>
              </p:ext>
            </p:extLst>
          </p:nvPr>
        </p:nvGraphicFramePr>
        <p:xfrm>
          <a:off x="169682" y="2833116"/>
          <a:ext cx="11831229" cy="3858221"/>
        </p:xfrm>
        <a:graphic>
          <a:graphicData uri="http://schemas.openxmlformats.org/drawingml/2006/table">
            <a:tbl>
              <a:tblPr/>
              <a:tblGrid>
                <a:gridCol w="1373029">
                  <a:extLst>
                    <a:ext uri="{9D8B030D-6E8A-4147-A177-3AD203B41FA5}">
                      <a16:colId xmlns:a16="http://schemas.microsoft.com/office/drawing/2014/main" val="2024300213"/>
                    </a:ext>
                  </a:extLst>
                </a:gridCol>
                <a:gridCol w="1474388">
                  <a:extLst>
                    <a:ext uri="{9D8B030D-6E8A-4147-A177-3AD203B41FA5}">
                      <a16:colId xmlns:a16="http://schemas.microsoft.com/office/drawing/2014/main" val="3790766913"/>
                    </a:ext>
                  </a:extLst>
                </a:gridCol>
                <a:gridCol w="1166983">
                  <a:extLst>
                    <a:ext uri="{9D8B030D-6E8A-4147-A177-3AD203B41FA5}">
                      <a16:colId xmlns:a16="http://schemas.microsoft.com/office/drawing/2014/main" val="3849835112"/>
                    </a:ext>
                  </a:extLst>
                </a:gridCol>
                <a:gridCol w="1166983">
                  <a:extLst>
                    <a:ext uri="{9D8B030D-6E8A-4147-A177-3AD203B41FA5}">
                      <a16:colId xmlns:a16="http://schemas.microsoft.com/office/drawing/2014/main" val="825532651"/>
                    </a:ext>
                  </a:extLst>
                </a:gridCol>
                <a:gridCol w="1166983">
                  <a:extLst>
                    <a:ext uri="{9D8B030D-6E8A-4147-A177-3AD203B41FA5}">
                      <a16:colId xmlns:a16="http://schemas.microsoft.com/office/drawing/2014/main" val="639960501"/>
                    </a:ext>
                  </a:extLst>
                </a:gridCol>
                <a:gridCol w="1166983">
                  <a:extLst>
                    <a:ext uri="{9D8B030D-6E8A-4147-A177-3AD203B41FA5}">
                      <a16:colId xmlns:a16="http://schemas.microsoft.com/office/drawing/2014/main" val="976848410"/>
                    </a:ext>
                  </a:extLst>
                </a:gridCol>
                <a:gridCol w="1196306">
                  <a:extLst>
                    <a:ext uri="{9D8B030D-6E8A-4147-A177-3AD203B41FA5}">
                      <a16:colId xmlns:a16="http://schemas.microsoft.com/office/drawing/2014/main" val="661810477"/>
                    </a:ext>
                  </a:extLst>
                </a:gridCol>
                <a:gridCol w="1137660">
                  <a:extLst>
                    <a:ext uri="{9D8B030D-6E8A-4147-A177-3AD203B41FA5}">
                      <a16:colId xmlns:a16="http://schemas.microsoft.com/office/drawing/2014/main" val="2800910469"/>
                    </a:ext>
                  </a:extLst>
                </a:gridCol>
                <a:gridCol w="1166983">
                  <a:extLst>
                    <a:ext uri="{9D8B030D-6E8A-4147-A177-3AD203B41FA5}">
                      <a16:colId xmlns:a16="http://schemas.microsoft.com/office/drawing/2014/main" val="1875029133"/>
                    </a:ext>
                  </a:extLst>
                </a:gridCol>
                <a:gridCol w="814931">
                  <a:extLst>
                    <a:ext uri="{9D8B030D-6E8A-4147-A177-3AD203B41FA5}">
                      <a16:colId xmlns:a16="http://schemas.microsoft.com/office/drawing/2014/main" val="1878322097"/>
                    </a:ext>
                  </a:extLst>
                </a:gridCol>
              </a:tblGrid>
              <a:tr h="529194">
                <a:tc>
                  <a:txBody>
                    <a:bodyPr/>
                    <a:lstStyle/>
                    <a:p>
                      <a:pPr algn="r" fontAlgn="ctr"/>
                      <a:r>
                        <a:rPr lang="en-IN" sz="1300" b="1" dirty="0">
                          <a:effectLst/>
                        </a:rPr>
                        <a:t>          Pregnancies</a:t>
                      </a:r>
                    </a:p>
                  </a:txBody>
                  <a:tcPr marL="65929" marR="65929" marT="32965" marB="32965" anchor="ctr">
                    <a:lnL>
                      <a:noFill/>
                    </a:lnL>
                    <a:lnR>
                      <a:noFill/>
                    </a:lnR>
                    <a:lnT>
                      <a:noFill/>
                    </a:lnT>
                    <a:lnB>
                      <a:noFill/>
                    </a:lnB>
                  </a:tcPr>
                </a:tc>
                <a:tc>
                  <a:txBody>
                    <a:bodyPr/>
                    <a:lstStyle/>
                    <a:p>
                      <a:pPr algn="r" fontAlgn="ctr"/>
                      <a:r>
                        <a:rPr lang="en-IN" sz="1300" b="1" dirty="0">
                          <a:effectLst/>
                        </a:rPr>
                        <a:t>Glucose</a:t>
                      </a:r>
                    </a:p>
                  </a:txBody>
                  <a:tcPr marL="65929" marR="65929" marT="32965" marB="32965" anchor="ctr">
                    <a:lnL>
                      <a:noFill/>
                    </a:lnL>
                    <a:lnR>
                      <a:noFill/>
                    </a:lnR>
                    <a:lnT>
                      <a:noFill/>
                    </a:lnT>
                    <a:lnB>
                      <a:noFill/>
                    </a:lnB>
                  </a:tcPr>
                </a:tc>
                <a:tc>
                  <a:txBody>
                    <a:bodyPr/>
                    <a:lstStyle/>
                    <a:p>
                      <a:pPr algn="r" fontAlgn="ctr"/>
                      <a:r>
                        <a:rPr lang="en-IN" sz="1300" b="1">
                          <a:effectLst/>
                        </a:rPr>
                        <a:t>BloodPressure</a:t>
                      </a:r>
                    </a:p>
                  </a:txBody>
                  <a:tcPr marL="65929" marR="65929" marT="32965" marB="32965" anchor="ctr">
                    <a:lnL>
                      <a:noFill/>
                    </a:lnL>
                    <a:lnR>
                      <a:noFill/>
                    </a:lnR>
                    <a:lnT>
                      <a:noFill/>
                    </a:lnT>
                    <a:lnB>
                      <a:noFill/>
                    </a:lnB>
                  </a:tcPr>
                </a:tc>
                <a:tc>
                  <a:txBody>
                    <a:bodyPr/>
                    <a:lstStyle/>
                    <a:p>
                      <a:pPr algn="r" fontAlgn="ctr"/>
                      <a:r>
                        <a:rPr lang="en-IN" sz="1300" b="1" dirty="0" err="1">
                          <a:effectLst/>
                        </a:rPr>
                        <a:t>SkinThickness</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a:effectLst/>
                        </a:rPr>
                        <a:t>Insulin</a:t>
                      </a:r>
                    </a:p>
                  </a:txBody>
                  <a:tcPr marL="65929" marR="65929" marT="32965" marB="32965" anchor="ctr">
                    <a:lnL>
                      <a:noFill/>
                    </a:lnL>
                    <a:lnR>
                      <a:noFill/>
                    </a:lnR>
                    <a:lnT>
                      <a:noFill/>
                    </a:lnT>
                    <a:lnB>
                      <a:noFill/>
                    </a:lnB>
                  </a:tcPr>
                </a:tc>
                <a:tc>
                  <a:txBody>
                    <a:bodyPr/>
                    <a:lstStyle/>
                    <a:p>
                      <a:pPr algn="r" fontAlgn="ctr"/>
                      <a:r>
                        <a:rPr lang="en-IN" sz="1300" b="1" dirty="0">
                          <a:effectLst/>
                        </a:rPr>
                        <a:t>BMI</a:t>
                      </a:r>
                    </a:p>
                  </a:txBody>
                  <a:tcPr marL="65929" marR="65929" marT="32965" marB="32965" anchor="ctr">
                    <a:lnL>
                      <a:noFill/>
                    </a:lnL>
                    <a:lnR>
                      <a:noFill/>
                    </a:lnR>
                    <a:lnT>
                      <a:noFill/>
                    </a:lnT>
                    <a:lnB>
                      <a:noFill/>
                    </a:lnB>
                  </a:tcPr>
                </a:tc>
                <a:tc>
                  <a:txBody>
                    <a:bodyPr/>
                    <a:lstStyle/>
                    <a:p>
                      <a:pPr algn="r" fontAlgn="ctr"/>
                      <a:r>
                        <a:rPr lang="en-IN" sz="1300" b="1" dirty="0" err="1">
                          <a:effectLst/>
                        </a:rPr>
                        <a:t>DiabetesPedigreeFunction</a:t>
                      </a:r>
                      <a:endParaRPr lang="en-IN" sz="1300" b="1" dirty="0">
                        <a:effectLst/>
                      </a:endParaRPr>
                    </a:p>
                  </a:txBody>
                  <a:tcPr marL="65929" marR="65929" marT="32965" marB="32965" anchor="ctr">
                    <a:lnL>
                      <a:noFill/>
                    </a:lnL>
                    <a:lnR>
                      <a:noFill/>
                    </a:lnR>
                    <a:lnT>
                      <a:noFill/>
                    </a:lnT>
                    <a:lnB>
                      <a:noFill/>
                    </a:lnB>
                  </a:tcPr>
                </a:tc>
                <a:tc>
                  <a:txBody>
                    <a:bodyPr/>
                    <a:lstStyle/>
                    <a:p>
                      <a:pPr algn="r" fontAlgn="ctr"/>
                      <a:r>
                        <a:rPr lang="en-IN" sz="1300" b="1" dirty="0">
                          <a:effectLst/>
                        </a:rPr>
                        <a:t>Age</a:t>
                      </a:r>
                    </a:p>
                  </a:txBody>
                  <a:tcPr marL="65929" marR="65929" marT="32965" marB="32965" anchor="ctr">
                    <a:lnL>
                      <a:noFill/>
                    </a:lnL>
                    <a:lnR>
                      <a:noFill/>
                    </a:lnR>
                    <a:lnT>
                      <a:noFill/>
                    </a:lnT>
                    <a:lnB>
                      <a:noFill/>
                    </a:lnB>
                  </a:tcPr>
                </a:tc>
                <a:tc>
                  <a:txBody>
                    <a:bodyPr/>
                    <a:lstStyle/>
                    <a:p>
                      <a:pPr algn="r" fontAlgn="ctr"/>
                      <a:r>
                        <a:rPr lang="en-IN" sz="1300" b="1" dirty="0">
                          <a:effectLst/>
                        </a:rPr>
                        <a:t>Outcome</a:t>
                      </a:r>
                    </a:p>
                  </a:txBody>
                  <a:tcPr marL="65929" marR="65929" marT="32965" marB="32965" anchor="ctr">
                    <a:lnL>
                      <a:noFill/>
                    </a:lnL>
                    <a:lnR>
                      <a:noFill/>
                    </a:lnR>
                    <a:lnT>
                      <a:noFill/>
                    </a:lnT>
                    <a:lnB>
                      <a:noFill/>
                    </a:lnB>
                  </a:tcPr>
                </a:tc>
                <a:tc>
                  <a:txBody>
                    <a:bodyPr/>
                    <a:lstStyle/>
                    <a:p>
                      <a:endParaRPr lang="en-IN" sz="1300"/>
                    </a:p>
                  </a:txBody>
                  <a:tcPr marL="65929" marR="65929" marT="32965" marB="32965">
                    <a:lnL>
                      <a:noFill/>
                    </a:lnL>
                  </a:tcPr>
                </a:tc>
                <a:extLst>
                  <a:ext uri="{0D108BD9-81ED-4DB2-BD59-A6C34878D82A}">
                    <a16:rowId xmlns:a16="http://schemas.microsoft.com/office/drawing/2014/main" val="2122979870"/>
                  </a:ext>
                </a:extLst>
              </a:tr>
              <a:tr h="430725">
                <a:tc>
                  <a:txBody>
                    <a:bodyPr/>
                    <a:lstStyle/>
                    <a:p>
                      <a:pPr algn="r" fontAlgn="ctr"/>
                      <a:r>
                        <a:rPr lang="en-IN" sz="1300" b="1" dirty="0">
                          <a:effectLst/>
                        </a:rPr>
                        <a:t>count</a:t>
                      </a:r>
                    </a:p>
                  </a:txBody>
                  <a:tcPr marL="65929" marR="65929" marT="32965" marB="32965" anchor="ctr">
                    <a:lnL>
                      <a:noFill/>
                    </a:lnL>
                    <a:lnR>
                      <a:noFill/>
                    </a:lnR>
                    <a:lnT>
                      <a:noFill/>
                    </a:lnT>
                    <a:lnB>
                      <a:noFill/>
                    </a:lnB>
                    <a:solidFill>
                      <a:srgbClr val="F5F5F5"/>
                    </a:solidFill>
                  </a:tcPr>
                </a:tc>
                <a:tc>
                  <a:txBody>
                    <a:bodyPr/>
                    <a:lstStyle/>
                    <a:p>
                      <a:pPr algn="r" fontAlgn="ctr"/>
                      <a:r>
                        <a:rPr lang="en-IN" sz="1300" dirty="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dirty="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dirty="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768.000000</a:t>
                      </a:r>
                    </a:p>
                  </a:txBody>
                  <a:tcPr marL="65929" marR="65929" marT="32965" marB="32965" anchor="ctr">
                    <a:lnL>
                      <a:noFill/>
                    </a:lnL>
                    <a:lnR>
                      <a:noFill/>
                    </a:lnR>
                    <a:lnB>
                      <a:noFill/>
                    </a:lnB>
                    <a:solidFill>
                      <a:srgbClr val="F5F5F5"/>
                    </a:solidFill>
                  </a:tcPr>
                </a:tc>
                <a:extLst>
                  <a:ext uri="{0D108BD9-81ED-4DB2-BD59-A6C34878D82A}">
                    <a16:rowId xmlns:a16="http://schemas.microsoft.com/office/drawing/2014/main" val="3082221076"/>
                  </a:ext>
                </a:extLst>
              </a:tr>
              <a:tr h="409551">
                <a:tc>
                  <a:txBody>
                    <a:bodyPr/>
                    <a:lstStyle/>
                    <a:p>
                      <a:pPr algn="r" fontAlgn="ctr"/>
                      <a:r>
                        <a:rPr lang="en-IN" sz="1300" b="1" dirty="0">
                          <a:effectLst/>
                        </a:rPr>
                        <a:t>mean</a:t>
                      </a:r>
                    </a:p>
                  </a:txBody>
                  <a:tcPr marL="65929" marR="65929" marT="32965" marB="32965" anchor="ctr">
                    <a:lnL>
                      <a:noFill/>
                    </a:lnL>
                    <a:lnR>
                      <a:noFill/>
                    </a:lnR>
                    <a:lnT>
                      <a:noFill/>
                    </a:lnT>
                    <a:lnB>
                      <a:noFill/>
                    </a:lnB>
                  </a:tcPr>
                </a:tc>
                <a:tc>
                  <a:txBody>
                    <a:bodyPr/>
                    <a:lstStyle/>
                    <a:p>
                      <a:pPr algn="r" fontAlgn="ctr"/>
                      <a:r>
                        <a:rPr lang="en-IN" sz="1300" dirty="0">
                          <a:effectLst/>
                        </a:rPr>
                        <a:t>3.845052</a:t>
                      </a:r>
                    </a:p>
                  </a:txBody>
                  <a:tcPr marL="65929" marR="65929" marT="32965" marB="32965" anchor="ctr">
                    <a:lnL>
                      <a:noFill/>
                    </a:lnL>
                    <a:lnR>
                      <a:noFill/>
                    </a:lnR>
                    <a:lnT>
                      <a:noFill/>
                    </a:lnT>
                    <a:lnB>
                      <a:noFill/>
                    </a:lnB>
                  </a:tcPr>
                </a:tc>
                <a:tc>
                  <a:txBody>
                    <a:bodyPr/>
                    <a:lstStyle/>
                    <a:p>
                      <a:pPr algn="r" fontAlgn="ctr"/>
                      <a:r>
                        <a:rPr lang="en-IN" sz="1300">
                          <a:effectLst/>
                        </a:rPr>
                        <a:t>120.894531</a:t>
                      </a:r>
                    </a:p>
                  </a:txBody>
                  <a:tcPr marL="65929" marR="65929" marT="32965" marB="32965" anchor="ctr">
                    <a:lnL>
                      <a:noFill/>
                    </a:lnL>
                    <a:lnR>
                      <a:noFill/>
                    </a:lnR>
                    <a:lnT>
                      <a:noFill/>
                    </a:lnT>
                    <a:lnB>
                      <a:noFill/>
                    </a:lnB>
                  </a:tcPr>
                </a:tc>
                <a:tc>
                  <a:txBody>
                    <a:bodyPr/>
                    <a:lstStyle/>
                    <a:p>
                      <a:pPr algn="r" fontAlgn="ctr"/>
                      <a:r>
                        <a:rPr lang="en-IN" sz="1300" dirty="0">
                          <a:effectLst/>
                        </a:rPr>
                        <a:t>69.105469</a:t>
                      </a:r>
                    </a:p>
                  </a:txBody>
                  <a:tcPr marL="65929" marR="65929" marT="32965" marB="32965" anchor="ctr">
                    <a:lnL>
                      <a:noFill/>
                    </a:lnL>
                    <a:lnR>
                      <a:noFill/>
                    </a:lnR>
                    <a:lnT>
                      <a:noFill/>
                    </a:lnT>
                    <a:lnB>
                      <a:noFill/>
                    </a:lnB>
                  </a:tcPr>
                </a:tc>
                <a:tc>
                  <a:txBody>
                    <a:bodyPr/>
                    <a:lstStyle/>
                    <a:p>
                      <a:pPr algn="r" fontAlgn="ctr"/>
                      <a:r>
                        <a:rPr lang="en-IN" sz="1300">
                          <a:effectLst/>
                        </a:rPr>
                        <a:t>20.536458</a:t>
                      </a:r>
                    </a:p>
                  </a:txBody>
                  <a:tcPr marL="65929" marR="65929" marT="32965" marB="32965" anchor="ctr">
                    <a:lnL>
                      <a:noFill/>
                    </a:lnL>
                    <a:lnR>
                      <a:noFill/>
                    </a:lnR>
                    <a:lnT>
                      <a:noFill/>
                    </a:lnT>
                    <a:lnB>
                      <a:noFill/>
                    </a:lnB>
                  </a:tcPr>
                </a:tc>
                <a:tc>
                  <a:txBody>
                    <a:bodyPr/>
                    <a:lstStyle/>
                    <a:p>
                      <a:pPr algn="r" fontAlgn="ctr"/>
                      <a:r>
                        <a:rPr lang="en-IN" sz="1300">
                          <a:effectLst/>
                        </a:rPr>
                        <a:t>79.799479</a:t>
                      </a:r>
                    </a:p>
                  </a:txBody>
                  <a:tcPr marL="65929" marR="65929" marT="32965" marB="32965" anchor="ctr">
                    <a:lnL>
                      <a:noFill/>
                    </a:lnL>
                    <a:lnR>
                      <a:noFill/>
                    </a:lnR>
                    <a:lnT>
                      <a:noFill/>
                    </a:lnT>
                    <a:lnB>
                      <a:noFill/>
                    </a:lnB>
                  </a:tcPr>
                </a:tc>
                <a:tc>
                  <a:txBody>
                    <a:bodyPr/>
                    <a:lstStyle/>
                    <a:p>
                      <a:pPr algn="r" fontAlgn="ctr"/>
                      <a:r>
                        <a:rPr lang="en-IN" sz="1300">
                          <a:effectLst/>
                        </a:rPr>
                        <a:t>31.992578</a:t>
                      </a:r>
                    </a:p>
                  </a:txBody>
                  <a:tcPr marL="65929" marR="65929" marT="32965" marB="32965" anchor="ctr">
                    <a:lnL>
                      <a:noFill/>
                    </a:lnL>
                    <a:lnR>
                      <a:noFill/>
                    </a:lnR>
                    <a:lnT>
                      <a:noFill/>
                    </a:lnT>
                    <a:lnB>
                      <a:noFill/>
                    </a:lnB>
                  </a:tcPr>
                </a:tc>
                <a:tc>
                  <a:txBody>
                    <a:bodyPr/>
                    <a:lstStyle/>
                    <a:p>
                      <a:pPr algn="r" fontAlgn="ctr"/>
                      <a:r>
                        <a:rPr lang="en-IN" sz="1300">
                          <a:effectLst/>
                        </a:rPr>
                        <a:t>0.471876</a:t>
                      </a:r>
                    </a:p>
                  </a:txBody>
                  <a:tcPr marL="65929" marR="65929" marT="32965" marB="32965" anchor="ctr">
                    <a:lnL>
                      <a:noFill/>
                    </a:lnL>
                    <a:lnR>
                      <a:noFill/>
                    </a:lnR>
                    <a:lnT>
                      <a:noFill/>
                    </a:lnT>
                    <a:lnB>
                      <a:noFill/>
                    </a:lnB>
                  </a:tcPr>
                </a:tc>
                <a:tc>
                  <a:txBody>
                    <a:bodyPr/>
                    <a:lstStyle/>
                    <a:p>
                      <a:pPr algn="r" fontAlgn="ctr"/>
                      <a:r>
                        <a:rPr lang="en-IN" sz="1300">
                          <a:effectLst/>
                        </a:rPr>
                        <a:t>33.240885</a:t>
                      </a:r>
                    </a:p>
                  </a:txBody>
                  <a:tcPr marL="65929" marR="65929" marT="32965" marB="32965" anchor="ctr">
                    <a:lnL>
                      <a:noFill/>
                    </a:lnL>
                    <a:lnR>
                      <a:noFill/>
                    </a:lnR>
                    <a:lnT>
                      <a:noFill/>
                    </a:lnT>
                    <a:lnB>
                      <a:noFill/>
                    </a:lnB>
                  </a:tcPr>
                </a:tc>
                <a:tc>
                  <a:txBody>
                    <a:bodyPr/>
                    <a:lstStyle/>
                    <a:p>
                      <a:pPr algn="r" fontAlgn="ctr"/>
                      <a:r>
                        <a:rPr lang="en-IN" sz="1300">
                          <a:effectLst/>
                        </a:rPr>
                        <a:t>0.348958</a:t>
                      </a:r>
                    </a:p>
                  </a:txBody>
                  <a:tcPr marL="65929" marR="65929" marT="32965" marB="32965" anchor="ctr">
                    <a:lnL>
                      <a:noFill/>
                    </a:lnL>
                    <a:lnR>
                      <a:noFill/>
                    </a:lnR>
                    <a:lnT>
                      <a:noFill/>
                    </a:lnT>
                    <a:lnB>
                      <a:noFill/>
                    </a:lnB>
                  </a:tcPr>
                </a:tc>
                <a:extLst>
                  <a:ext uri="{0D108BD9-81ED-4DB2-BD59-A6C34878D82A}">
                    <a16:rowId xmlns:a16="http://schemas.microsoft.com/office/drawing/2014/main" val="3048090012"/>
                  </a:ext>
                </a:extLst>
              </a:tr>
              <a:tr h="409551">
                <a:tc>
                  <a:txBody>
                    <a:bodyPr/>
                    <a:lstStyle/>
                    <a:p>
                      <a:pPr algn="r" fontAlgn="ctr"/>
                      <a:r>
                        <a:rPr lang="en-IN" sz="1300" b="1" dirty="0">
                          <a:effectLst/>
                        </a:rPr>
                        <a:t>std</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3.369578</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31.972618</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19.355807</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15.952218</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115.244002</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7.884160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0.331329</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11.760232</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0.476951</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2343658993"/>
                  </a:ext>
                </a:extLst>
              </a:tr>
              <a:tr h="409551">
                <a:tc>
                  <a:txBody>
                    <a:bodyPr/>
                    <a:lstStyle/>
                    <a:p>
                      <a:pPr algn="r" fontAlgn="ctr"/>
                      <a:r>
                        <a:rPr lang="en-IN" sz="1300" b="1">
                          <a:effectLst/>
                        </a:rPr>
                        <a:t>min</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tc>
                  <a:txBody>
                    <a:bodyPr/>
                    <a:lstStyle/>
                    <a:p>
                      <a:pPr algn="r" fontAlgn="ctr"/>
                      <a:r>
                        <a:rPr lang="en-IN" sz="1300" dirty="0">
                          <a:effectLst/>
                        </a:rPr>
                        <a:t>0.000000</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tc>
                  <a:txBody>
                    <a:bodyPr/>
                    <a:lstStyle/>
                    <a:p>
                      <a:pPr algn="r" fontAlgn="ctr"/>
                      <a:r>
                        <a:rPr lang="en-IN" sz="1300">
                          <a:effectLst/>
                        </a:rPr>
                        <a:t>0.078000</a:t>
                      </a:r>
                    </a:p>
                  </a:txBody>
                  <a:tcPr marL="65929" marR="65929" marT="32965" marB="32965" anchor="ctr">
                    <a:lnL>
                      <a:noFill/>
                    </a:lnL>
                    <a:lnR>
                      <a:noFill/>
                    </a:lnR>
                    <a:lnT>
                      <a:noFill/>
                    </a:lnT>
                    <a:lnB>
                      <a:noFill/>
                    </a:lnB>
                  </a:tcPr>
                </a:tc>
                <a:tc>
                  <a:txBody>
                    <a:bodyPr/>
                    <a:lstStyle/>
                    <a:p>
                      <a:pPr algn="r" fontAlgn="ctr"/>
                      <a:r>
                        <a:rPr lang="en-IN" sz="1300">
                          <a:effectLst/>
                        </a:rPr>
                        <a:t>21.000000</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extLst>
                  <a:ext uri="{0D108BD9-81ED-4DB2-BD59-A6C34878D82A}">
                    <a16:rowId xmlns:a16="http://schemas.microsoft.com/office/drawing/2014/main" val="4237437010"/>
                  </a:ext>
                </a:extLst>
              </a:tr>
              <a:tr h="409551">
                <a:tc>
                  <a:txBody>
                    <a:bodyPr/>
                    <a:lstStyle/>
                    <a:p>
                      <a:pPr algn="r" fontAlgn="ctr"/>
                      <a:r>
                        <a:rPr lang="en-IN" sz="1300" b="1" dirty="0">
                          <a:effectLst/>
                        </a:rPr>
                        <a:t>25%</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99.000000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62.000000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27.300000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0.243750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24.000000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0.000000</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3265630568"/>
                  </a:ext>
                </a:extLst>
              </a:tr>
              <a:tr h="409551">
                <a:tc>
                  <a:txBody>
                    <a:bodyPr/>
                    <a:lstStyle/>
                    <a:p>
                      <a:pPr algn="r" fontAlgn="ctr"/>
                      <a:r>
                        <a:rPr lang="en-IN" sz="1300" b="1">
                          <a:effectLst/>
                        </a:rPr>
                        <a:t>50%</a:t>
                      </a:r>
                    </a:p>
                  </a:txBody>
                  <a:tcPr marL="65929" marR="65929" marT="32965" marB="32965" anchor="ctr">
                    <a:lnL>
                      <a:noFill/>
                    </a:lnL>
                    <a:lnR>
                      <a:noFill/>
                    </a:lnR>
                    <a:lnT>
                      <a:noFill/>
                    </a:lnT>
                    <a:lnB>
                      <a:noFill/>
                    </a:lnB>
                  </a:tcPr>
                </a:tc>
                <a:tc>
                  <a:txBody>
                    <a:bodyPr/>
                    <a:lstStyle/>
                    <a:p>
                      <a:pPr algn="r" fontAlgn="ctr"/>
                      <a:r>
                        <a:rPr lang="en-IN" sz="1300">
                          <a:effectLst/>
                        </a:rPr>
                        <a:t>3.000000</a:t>
                      </a:r>
                    </a:p>
                  </a:txBody>
                  <a:tcPr marL="65929" marR="65929" marT="32965" marB="32965" anchor="ctr">
                    <a:lnL>
                      <a:noFill/>
                    </a:lnL>
                    <a:lnR>
                      <a:noFill/>
                    </a:lnR>
                    <a:lnT>
                      <a:noFill/>
                    </a:lnT>
                    <a:lnB>
                      <a:noFill/>
                    </a:lnB>
                  </a:tcPr>
                </a:tc>
                <a:tc>
                  <a:txBody>
                    <a:bodyPr/>
                    <a:lstStyle/>
                    <a:p>
                      <a:pPr algn="r" fontAlgn="ctr"/>
                      <a:r>
                        <a:rPr lang="en-IN" sz="1300">
                          <a:effectLst/>
                        </a:rPr>
                        <a:t>117.000000</a:t>
                      </a:r>
                    </a:p>
                  </a:txBody>
                  <a:tcPr marL="65929" marR="65929" marT="32965" marB="32965" anchor="ctr">
                    <a:lnL>
                      <a:noFill/>
                    </a:lnL>
                    <a:lnR>
                      <a:noFill/>
                    </a:lnR>
                    <a:lnT>
                      <a:noFill/>
                    </a:lnT>
                    <a:lnB>
                      <a:noFill/>
                    </a:lnB>
                  </a:tcPr>
                </a:tc>
                <a:tc>
                  <a:txBody>
                    <a:bodyPr/>
                    <a:lstStyle/>
                    <a:p>
                      <a:pPr algn="r" fontAlgn="ctr"/>
                      <a:r>
                        <a:rPr lang="en-IN" sz="1300">
                          <a:effectLst/>
                        </a:rPr>
                        <a:t>72.000000</a:t>
                      </a:r>
                    </a:p>
                  </a:txBody>
                  <a:tcPr marL="65929" marR="65929" marT="32965" marB="32965" anchor="ctr">
                    <a:lnL>
                      <a:noFill/>
                    </a:lnL>
                    <a:lnR>
                      <a:noFill/>
                    </a:lnR>
                    <a:lnT>
                      <a:noFill/>
                    </a:lnT>
                    <a:lnB>
                      <a:noFill/>
                    </a:lnB>
                  </a:tcPr>
                </a:tc>
                <a:tc>
                  <a:txBody>
                    <a:bodyPr/>
                    <a:lstStyle/>
                    <a:p>
                      <a:pPr algn="r" fontAlgn="ctr"/>
                      <a:r>
                        <a:rPr lang="en-IN" sz="1300">
                          <a:effectLst/>
                        </a:rPr>
                        <a:t>23.000000</a:t>
                      </a:r>
                    </a:p>
                  </a:txBody>
                  <a:tcPr marL="65929" marR="65929" marT="32965" marB="32965" anchor="ctr">
                    <a:lnL>
                      <a:noFill/>
                    </a:lnL>
                    <a:lnR>
                      <a:noFill/>
                    </a:lnR>
                    <a:lnT>
                      <a:noFill/>
                    </a:lnT>
                    <a:lnB>
                      <a:noFill/>
                    </a:lnB>
                  </a:tcPr>
                </a:tc>
                <a:tc>
                  <a:txBody>
                    <a:bodyPr/>
                    <a:lstStyle/>
                    <a:p>
                      <a:pPr algn="r" fontAlgn="ctr"/>
                      <a:r>
                        <a:rPr lang="en-IN" sz="1300">
                          <a:effectLst/>
                        </a:rPr>
                        <a:t>30.500000</a:t>
                      </a:r>
                    </a:p>
                  </a:txBody>
                  <a:tcPr marL="65929" marR="65929" marT="32965" marB="32965" anchor="ctr">
                    <a:lnL>
                      <a:noFill/>
                    </a:lnL>
                    <a:lnR>
                      <a:noFill/>
                    </a:lnR>
                    <a:lnT>
                      <a:noFill/>
                    </a:lnT>
                    <a:lnB>
                      <a:noFill/>
                    </a:lnB>
                  </a:tcPr>
                </a:tc>
                <a:tc>
                  <a:txBody>
                    <a:bodyPr/>
                    <a:lstStyle/>
                    <a:p>
                      <a:pPr algn="r" fontAlgn="ctr"/>
                      <a:r>
                        <a:rPr lang="en-IN" sz="1300">
                          <a:effectLst/>
                        </a:rPr>
                        <a:t>32.000000</a:t>
                      </a:r>
                    </a:p>
                  </a:txBody>
                  <a:tcPr marL="65929" marR="65929" marT="32965" marB="32965" anchor="ctr">
                    <a:lnL>
                      <a:noFill/>
                    </a:lnL>
                    <a:lnR>
                      <a:noFill/>
                    </a:lnR>
                    <a:lnT>
                      <a:noFill/>
                    </a:lnT>
                    <a:lnB>
                      <a:noFill/>
                    </a:lnB>
                  </a:tcPr>
                </a:tc>
                <a:tc>
                  <a:txBody>
                    <a:bodyPr/>
                    <a:lstStyle/>
                    <a:p>
                      <a:pPr algn="r" fontAlgn="ctr"/>
                      <a:r>
                        <a:rPr lang="en-IN" sz="1300">
                          <a:effectLst/>
                        </a:rPr>
                        <a:t>0.372500</a:t>
                      </a:r>
                    </a:p>
                  </a:txBody>
                  <a:tcPr marL="65929" marR="65929" marT="32965" marB="32965" anchor="ctr">
                    <a:lnL>
                      <a:noFill/>
                    </a:lnL>
                    <a:lnR>
                      <a:noFill/>
                    </a:lnR>
                    <a:lnT>
                      <a:noFill/>
                    </a:lnT>
                    <a:lnB>
                      <a:noFill/>
                    </a:lnB>
                  </a:tcPr>
                </a:tc>
                <a:tc>
                  <a:txBody>
                    <a:bodyPr/>
                    <a:lstStyle/>
                    <a:p>
                      <a:pPr algn="r" fontAlgn="ctr"/>
                      <a:r>
                        <a:rPr lang="en-IN" sz="1300">
                          <a:effectLst/>
                        </a:rPr>
                        <a:t>29.000000</a:t>
                      </a:r>
                    </a:p>
                  </a:txBody>
                  <a:tcPr marL="65929" marR="65929" marT="32965" marB="32965" anchor="ctr">
                    <a:lnL>
                      <a:noFill/>
                    </a:lnL>
                    <a:lnR>
                      <a:noFill/>
                    </a:lnR>
                    <a:lnT>
                      <a:noFill/>
                    </a:lnT>
                    <a:lnB>
                      <a:noFill/>
                    </a:lnB>
                  </a:tcPr>
                </a:tc>
                <a:tc>
                  <a:txBody>
                    <a:bodyPr/>
                    <a:lstStyle/>
                    <a:p>
                      <a:pPr algn="r" fontAlgn="ctr"/>
                      <a:r>
                        <a:rPr lang="en-IN" sz="1300">
                          <a:effectLst/>
                        </a:rPr>
                        <a:t>0.000000</a:t>
                      </a:r>
                    </a:p>
                  </a:txBody>
                  <a:tcPr marL="65929" marR="65929" marT="32965" marB="32965" anchor="ctr">
                    <a:lnL>
                      <a:noFill/>
                    </a:lnL>
                    <a:lnR>
                      <a:noFill/>
                    </a:lnR>
                    <a:lnT>
                      <a:noFill/>
                    </a:lnT>
                    <a:lnB>
                      <a:noFill/>
                    </a:lnB>
                  </a:tcPr>
                </a:tc>
                <a:extLst>
                  <a:ext uri="{0D108BD9-81ED-4DB2-BD59-A6C34878D82A}">
                    <a16:rowId xmlns:a16="http://schemas.microsoft.com/office/drawing/2014/main" val="3762499351"/>
                  </a:ext>
                </a:extLst>
              </a:tr>
              <a:tr h="409551">
                <a:tc>
                  <a:txBody>
                    <a:bodyPr/>
                    <a:lstStyle/>
                    <a:p>
                      <a:pPr algn="r" fontAlgn="ctr"/>
                      <a:r>
                        <a:rPr lang="en-IN" sz="1300" b="1">
                          <a:effectLst/>
                        </a:rPr>
                        <a:t>75%</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6.000000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140.250000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80.000000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32.000000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127.250000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36.600000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0.626250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41.000000</a:t>
                      </a:r>
                    </a:p>
                  </a:txBody>
                  <a:tcPr marL="65929" marR="65929" marT="32965" marB="32965" anchor="ctr">
                    <a:lnL>
                      <a:noFill/>
                    </a:lnL>
                    <a:lnR>
                      <a:noFill/>
                    </a:lnR>
                    <a:lnT>
                      <a:noFill/>
                    </a:lnT>
                    <a:lnB>
                      <a:noFill/>
                    </a:lnB>
                    <a:solidFill>
                      <a:srgbClr val="F5F5F5"/>
                    </a:solidFill>
                  </a:tcPr>
                </a:tc>
                <a:tc>
                  <a:txBody>
                    <a:bodyPr/>
                    <a:lstStyle/>
                    <a:p>
                      <a:pPr algn="r" fontAlgn="ctr"/>
                      <a:r>
                        <a:rPr lang="en-IN" sz="1300">
                          <a:effectLst/>
                        </a:rPr>
                        <a:t>1.000000</a:t>
                      </a:r>
                    </a:p>
                  </a:txBody>
                  <a:tcPr marL="65929" marR="65929" marT="32965" marB="32965" anchor="ctr">
                    <a:lnL>
                      <a:noFill/>
                    </a:lnL>
                    <a:lnR>
                      <a:noFill/>
                    </a:lnR>
                    <a:lnT>
                      <a:noFill/>
                    </a:lnT>
                    <a:lnB>
                      <a:noFill/>
                    </a:lnB>
                    <a:solidFill>
                      <a:srgbClr val="F5F5F5"/>
                    </a:solidFill>
                  </a:tcPr>
                </a:tc>
                <a:extLst>
                  <a:ext uri="{0D108BD9-81ED-4DB2-BD59-A6C34878D82A}">
                    <a16:rowId xmlns:a16="http://schemas.microsoft.com/office/drawing/2014/main" val="1811159990"/>
                  </a:ext>
                </a:extLst>
              </a:tr>
              <a:tr h="409551">
                <a:tc>
                  <a:txBody>
                    <a:bodyPr/>
                    <a:lstStyle/>
                    <a:p>
                      <a:pPr algn="r" fontAlgn="ctr"/>
                      <a:r>
                        <a:rPr lang="en-IN" sz="1300" b="1">
                          <a:effectLst/>
                        </a:rPr>
                        <a:t>max</a:t>
                      </a:r>
                    </a:p>
                  </a:txBody>
                  <a:tcPr marL="65929" marR="65929" marT="32965" marB="32965" anchor="ctr">
                    <a:lnL>
                      <a:noFill/>
                    </a:lnL>
                    <a:lnR>
                      <a:noFill/>
                    </a:lnR>
                    <a:lnT>
                      <a:noFill/>
                    </a:lnT>
                    <a:lnB>
                      <a:noFill/>
                    </a:lnB>
                  </a:tcPr>
                </a:tc>
                <a:tc>
                  <a:txBody>
                    <a:bodyPr/>
                    <a:lstStyle/>
                    <a:p>
                      <a:pPr algn="r" fontAlgn="ctr"/>
                      <a:r>
                        <a:rPr lang="en-IN" sz="1300">
                          <a:effectLst/>
                        </a:rPr>
                        <a:t>17.000000</a:t>
                      </a:r>
                    </a:p>
                  </a:txBody>
                  <a:tcPr marL="65929" marR="65929" marT="32965" marB="32965" anchor="ctr">
                    <a:lnL>
                      <a:noFill/>
                    </a:lnL>
                    <a:lnR>
                      <a:noFill/>
                    </a:lnR>
                    <a:lnT>
                      <a:noFill/>
                    </a:lnT>
                    <a:lnB>
                      <a:noFill/>
                    </a:lnB>
                  </a:tcPr>
                </a:tc>
                <a:tc>
                  <a:txBody>
                    <a:bodyPr/>
                    <a:lstStyle/>
                    <a:p>
                      <a:pPr algn="r" fontAlgn="ctr"/>
                      <a:r>
                        <a:rPr lang="en-IN" sz="1300">
                          <a:effectLst/>
                        </a:rPr>
                        <a:t>199.000000</a:t>
                      </a:r>
                    </a:p>
                  </a:txBody>
                  <a:tcPr marL="65929" marR="65929" marT="32965" marB="32965" anchor="ctr">
                    <a:lnL>
                      <a:noFill/>
                    </a:lnL>
                    <a:lnR>
                      <a:noFill/>
                    </a:lnR>
                    <a:lnT>
                      <a:noFill/>
                    </a:lnT>
                    <a:lnB>
                      <a:noFill/>
                    </a:lnB>
                  </a:tcPr>
                </a:tc>
                <a:tc>
                  <a:txBody>
                    <a:bodyPr/>
                    <a:lstStyle/>
                    <a:p>
                      <a:pPr algn="r" fontAlgn="ctr"/>
                      <a:r>
                        <a:rPr lang="en-IN" sz="1300">
                          <a:effectLst/>
                        </a:rPr>
                        <a:t>122.000000</a:t>
                      </a:r>
                    </a:p>
                  </a:txBody>
                  <a:tcPr marL="65929" marR="65929" marT="32965" marB="32965" anchor="ctr">
                    <a:lnL>
                      <a:noFill/>
                    </a:lnL>
                    <a:lnR>
                      <a:noFill/>
                    </a:lnR>
                    <a:lnT>
                      <a:noFill/>
                    </a:lnT>
                    <a:lnB>
                      <a:noFill/>
                    </a:lnB>
                  </a:tcPr>
                </a:tc>
                <a:tc>
                  <a:txBody>
                    <a:bodyPr/>
                    <a:lstStyle/>
                    <a:p>
                      <a:pPr algn="r" fontAlgn="ctr"/>
                      <a:r>
                        <a:rPr lang="en-IN" sz="1300">
                          <a:effectLst/>
                        </a:rPr>
                        <a:t>99.000000</a:t>
                      </a:r>
                    </a:p>
                  </a:txBody>
                  <a:tcPr marL="65929" marR="65929" marT="32965" marB="32965" anchor="ctr">
                    <a:lnL>
                      <a:noFill/>
                    </a:lnL>
                    <a:lnR>
                      <a:noFill/>
                    </a:lnR>
                    <a:lnT>
                      <a:noFill/>
                    </a:lnT>
                    <a:lnB>
                      <a:noFill/>
                    </a:lnB>
                  </a:tcPr>
                </a:tc>
                <a:tc>
                  <a:txBody>
                    <a:bodyPr/>
                    <a:lstStyle/>
                    <a:p>
                      <a:pPr algn="r" fontAlgn="ctr"/>
                      <a:r>
                        <a:rPr lang="en-IN" sz="1300" dirty="0">
                          <a:effectLst/>
                        </a:rPr>
                        <a:t>846.000000</a:t>
                      </a:r>
                    </a:p>
                  </a:txBody>
                  <a:tcPr marL="65929" marR="65929" marT="32965" marB="32965" anchor="ctr">
                    <a:lnL>
                      <a:noFill/>
                    </a:lnL>
                    <a:lnR>
                      <a:noFill/>
                    </a:lnR>
                    <a:lnT>
                      <a:noFill/>
                    </a:lnT>
                    <a:lnB>
                      <a:noFill/>
                    </a:lnB>
                  </a:tcPr>
                </a:tc>
                <a:tc>
                  <a:txBody>
                    <a:bodyPr/>
                    <a:lstStyle/>
                    <a:p>
                      <a:pPr algn="r" fontAlgn="ctr"/>
                      <a:r>
                        <a:rPr lang="en-IN" sz="1300">
                          <a:effectLst/>
                        </a:rPr>
                        <a:t>67.100000</a:t>
                      </a:r>
                    </a:p>
                  </a:txBody>
                  <a:tcPr marL="65929" marR="65929" marT="32965" marB="32965" anchor="ctr">
                    <a:lnL>
                      <a:noFill/>
                    </a:lnL>
                    <a:lnR>
                      <a:noFill/>
                    </a:lnR>
                    <a:lnT>
                      <a:noFill/>
                    </a:lnT>
                    <a:lnB>
                      <a:noFill/>
                    </a:lnB>
                  </a:tcPr>
                </a:tc>
                <a:tc>
                  <a:txBody>
                    <a:bodyPr/>
                    <a:lstStyle/>
                    <a:p>
                      <a:pPr algn="r" fontAlgn="ctr"/>
                      <a:r>
                        <a:rPr lang="en-IN" sz="1300" dirty="0">
                          <a:effectLst/>
                        </a:rPr>
                        <a:t>2.420000</a:t>
                      </a:r>
                    </a:p>
                  </a:txBody>
                  <a:tcPr marL="65929" marR="65929" marT="32965" marB="32965" anchor="ctr">
                    <a:lnL>
                      <a:noFill/>
                    </a:lnL>
                    <a:lnR>
                      <a:noFill/>
                    </a:lnR>
                    <a:lnT>
                      <a:noFill/>
                    </a:lnT>
                    <a:lnB>
                      <a:noFill/>
                    </a:lnB>
                  </a:tcPr>
                </a:tc>
                <a:tc>
                  <a:txBody>
                    <a:bodyPr/>
                    <a:lstStyle/>
                    <a:p>
                      <a:pPr algn="r" fontAlgn="ctr"/>
                      <a:r>
                        <a:rPr lang="en-IN" sz="1300" dirty="0">
                          <a:effectLst/>
                        </a:rPr>
                        <a:t>81.000000</a:t>
                      </a:r>
                    </a:p>
                  </a:txBody>
                  <a:tcPr marL="65929" marR="65929" marT="32965" marB="32965" anchor="ctr">
                    <a:lnL>
                      <a:noFill/>
                    </a:lnL>
                    <a:lnR>
                      <a:noFill/>
                    </a:lnR>
                    <a:lnT>
                      <a:noFill/>
                    </a:lnT>
                    <a:lnB>
                      <a:noFill/>
                    </a:lnB>
                  </a:tcPr>
                </a:tc>
                <a:tc>
                  <a:txBody>
                    <a:bodyPr/>
                    <a:lstStyle/>
                    <a:p>
                      <a:pPr algn="r" fontAlgn="ctr"/>
                      <a:r>
                        <a:rPr lang="en-IN" sz="1300" dirty="0">
                          <a:effectLst/>
                        </a:rPr>
                        <a:t>1.000000</a:t>
                      </a:r>
                    </a:p>
                  </a:txBody>
                  <a:tcPr marL="65929" marR="65929" marT="32965" marB="32965" anchor="ctr">
                    <a:lnL>
                      <a:noFill/>
                    </a:lnL>
                    <a:lnR>
                      <a:noFill/>
                    </a:lnR>
                    <a:lnT>
                      <a:noFill/>
                    </a:lnT>
                    <a:lnB>
                      <a:noFill/>
                    </a:lnB>
                  </a:tcPr>
                </a:tc>
                <a:extLst>
                  <a:ext uri="{0D108BD9-81ED-4DB2-BD59-A6C34878D82A}">
                    <a16:rowId xmlns:a16="http://schemas.microsoft.com/office/drawing/2014/main" val="2257169507"/>
                  </a:ext>
                </a:extLst>
              </a:tr>
            </a:tbl>
          </a:graphicData>
        </a:graphic>
      </p:graphicFrame>
      <p:sp>
        <p:nvSpPr>
          <p:cNvPr id="4" name="Rectangle 3">
            <a:extLst>
              <a:ext uri="{FF2B5EF4-FFF2-40B4-BE49-F238E27FC236}">
                <a16:creationId xmlns:a16="http://schemas.microsoft.com/office/drawing/2014/main" id="{66273DC1-D080-4077-8A6B-CA6A35341AB1}"/>
              </a:ext>
            </a:extLst>
          </p:cNvPr>
          <p:cNvSpPr/>
          <p:nvPr/>
        </p:nvSpPr>
        <p:spPr>
          <a:xfrm>
            <a:off x="6774426" y="166663"/>
            <a:ext cx="3687096" cy="646331"/>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Counter plot of the outcome</a:t>
            </a: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cxnSp>
        <p:nvCxnSpPr>
          <p:cNvPr id="7" name="Straight Connector 6">
            <a:extLst>
              <a:ext uri="{FF2B5EF4-FFF2-40B4-BE49-F238E27FC236}">
                <a16:creationId xmlns:a16="http://schemas.microsoft.com/office/drawing/2014/main" id="{662AE94E-908E-4B4D-A33F-1A9FFA7F5B99}"/>
              </a:ext>
            </a:extLst>
          </p:cNvPr>
          <p:cNvCxnSpPr>
            <a:cxnSpLocks/>
          </p:cNvCxnSpPr>
          <p:nvPr/>
        </p:nvCxnSpPr>
        <p:spPr>
          <a:xfrm flipH="1" flipV="1">
            <a:off x="282804" y="2828041"/>
            <a:ext cx="10963376" cy="5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4DB483-46A1-4F2F-8DFB-291A70134FFF}"/>
              </a:ext>
            </a:extLst>
          </p:cNvPr>
          <p:cNvCxnSpPr>
            <a:cxnSpLocks/>
          </p:cNvCxnSpPr>
          <p:nvPr/>
        </p:nvCxnSpPr>
        <p:spPr>
          <a:xfrm>
            <a:off x="169682" y="2828042"/>
            <a:ext cx="0" cy="49526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59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1782B761-9B52-4A53-84B5-1D7C96FF4629}"/>
              </a:ext>
            </a:extLst>
          </p:cNvPr>
          <p:cNvSpPr>
            <a:spLocks noChangeArrowheads="1"/>
          </p:cNvSpPr>
          <p:nvPr/>
        </p:nvSpPr>
        <p:spPr bwMode="auto">
          <a:xfrm>
            <a:off x="0" y="958938"/>
            <a:ext cx="11375358" cy="4484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medium-content-serif-font"/>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2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3414494-CC67-4080-BBDB-54191CB55B7C}"/>
              </a:ext>
            </a:extLst>
          </p:cNvPr>
          <p:cNvSpPr/>
          <p:nvPr/>
        </p:nvSpPr>
        <p:spPr>
          <a:xfrm>
            <a:off x="580102" y="585386"/>
            <a:ext cx="10609007" cy="1938992"/>
          </a:xfrm>
          <a:prstGeom prst="rect">
            <a:avLst/>
          </a:prstGeom>
        </p:spPr>
        <p:txBody>
          <a:bodyPr wrap="square">
            <a:spAutoFit/>
          </a:bodyPr>
          <a:lstStyle/>
          <a:p>
            <a:r>
              <a:rPr lang="en-US" sz="2400" b="1" dirty="0">
                <a:solidFill>
                  <a:srgbClr val="0070C0"/>
                </a:solidFill>
                <a:latin typeface="medium-content-sans-serif-font"/>
              </a:rPr>
              <a:t>Train/Test Split</a:t>
            </a:r>
          </a:p>
          <a:p>
            <a:r>
              <a:rPr lang="en-US" sz="2400" dirty="0">
                <a:latin typeface="medium-content-serif-font"/>
              </a:rPr>
              <a:t> The data we use is usually split into training data and test data. The training set contains a known output and the model learns on this data in order to be generalized to other data later on. We have the test dataset (or subset) in order to test our model’s prediction on this subset.</a:t>
            </a:r>
            <a:endParaRPr lang="en-US" sz="2400" b="0" i="0" dirty="0">
              <a:effectLst/>
              <a:latin typeface="medium-content-serif-font"/>
            </a:endParaRPr>
          </a:p>
        </p:txBody>
      </p:sp>
      <p:pic>
        <p:nvPicPr>
          <p:cNvPr id="11270" name="Picture 6">
            <a:extLst>
              <a:ext uri="{FF2B5EF4-FFF2-40B4-BE49-F238E27FC236}">
                <a16:creationId xmlns:a16="http://schemas.microsoft.com/office/drawing/2014/main" id="{3617A81E-645F-4EB0-B651-7B9F64C5C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05" y="3014201"/>
            <a:ext cx="108204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55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F9AD-982E-4504-8029-3E17921CB10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26E14B20-CBB1-4AF4-9DA1-C28EF7DCB453}"/>
              </a:ext>
            </a:extLst>
          </p:cNvPr>
          <p:cNvSpPr>
            <a:spLocks noGrp="1"/>
          </p:cNvSpPr>
          <p:nvPr>
            <p:ph idx="1"/>
          </p:nvPr>
        </p:nvSpPr>
        <p:spPr/>
        <p:txBody>
          <a:bodyPr/>
          <a:lstStyle/>
          <a:p>
            <a:pPr marL="0" indent="0">
              <a:buNone/>
            </a:pPr>
            <a:r>
              <a:rPr lang="en-IN" dirty="0"/>
              <a:t>Predicting this disease at an early stage help the person to take the necessary precautions. In this for the purpose of predicting the diabetes four different classification models are used.</a:t>
            </a:r>
          </a:p>
          <a:p>
            <a:pPr marL="0" indent="0">
              <a:buNone/>
            </a:pPr>
            <a:r>
              <a:rPr lang="en-IN" dirty="0"/>
              <a:t>They are: </a:t>
            </a:r>
          </a:p>
          <a:p>
            <a:pPr marL="514350" indent="-514350">
              <a:buAutoNum type="arabicParenR"/>
            </a:pPr>
            <a:r>
              <a:rPr lang="en-IN" dirty="0"/>
              <a:t>K nearest </a:t>
            </a:r>
            <a:r>
              <a:rPr lang="en-IN" dirty="0" err="1"/>
              <a:t>neighbors</a:t>
            </a:r>
            <a:r>
              <a:rPr lang="en-IN" dirty="0"/>
              <a:t> </a:t>
            </a:r>
          </a:p>
          <a:p>
            <a:pPr marL="514350" indent="-514350">
              <a:buAutoNum type="arabicParenR"/>
            </a:pPr>
            <a:r>
              <a:rPr lang="en-IN" dirty="0"/>
              <a:t>Logistic Regression</a:t>
            </a:r>
          </a:p>
          <a:p>
            <a:pPr marL="514350" indent="-514350">
              <a:buAutoNum type="arabicParenR"/>
            </a:pPr>
            <a:r>
              <a:rPr lang="en-IN" dirty="0"/>
              <a:t>Decision Trees</a:t>
            </a:r>
          </a:p>
          <a:p>
            <a:pPr marL="514350" indent="-514350">
              <a:buAutoNum type="arabicParenR"/>
            </a:pPr>
            <a:r>
              <a:rPr lang="en-IN" dirty="0"/>
              <a:t>Support Vector Machine</a:t>
            </a:r>
          </a:p>
          <a:p>
            <a:pPr marL="514350" indent="-514350">
              <a:buAutoNum type="arabicParenR"/>
            </a:pPr>
            <a:endParaRPr lang="en-IN" dirty="0"/>
          </a:p>
        </p:txBody>
      </p:sp>
    </p:spTree>
    <p:extLst>
      <p:ext uri="{BB962C8B-B14F-4D97-AF65-F5344CB8AC3E}">
        <p14:creationId xmlns:p14="http://schemas.microsoft.com/office/powerpoint/2010/main" val="13785542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368</TotalTime>
  <Words>2968</Words>
  <Application>Microsoft Office PowerPoint</Application>
  <PresentationFormat>Widescreen</PresentationFormat>
  <Paragraphs>254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Helvetica Neue</vt:lpstr>
      <vt:lpstr>medium-content-sans-serif-font</vt:lpstr>
      <vt:lpstr>medium-content-serif-font</vt:lpstr>
      <vt:lpstr>Office Theme</vt:lpstr>
      <vt:lpstr>DIABETES PREDICTION USING DIFFERENT METHODS / MODELS AND  FINDING HIGH ACCURACY MODEL</vt:lpstr>
      <vt:lpstr>HARD WARE REQUIREMENTS </vt:lpstr>
      <vt:lpstr>Software Requirements</vt:lpstr>
      <vt:lpstr>INTRODUCTION</vt:lpstr>
      <vt:lpstr>Steps:</vt:lpstr>
      <vt:lpstr>Loading Dataset</vt:lpstr>
      <vt:lpstr>PowerPoint Presentation</vt:lpstr>
      <vt:lpstr>PowerPoint Presentation</vt:lpstr>
      <vt:lpstr>  </vt:lpstr>
      <vt:lpstr>K Nearest Neighbors Classification</vt:lpstr>
      <vt:lpstr>Working of K nearest neighbors algorithm</vt:lpstr>
      <vt:lpstr>Example</vt:lpstr>
      <vt:lpstr>Implementing this K nearest neighbors algorithm with python gives the following for the different K values  gave the following output:</vt:lpstr>
      <vt:lpstr>Confusion Matrix</vt:lpstr>
      <vt:lpstr>PowerPoint Presentation</vt:lpstr>
      <vt:lpstr>PowerPoint Presentation</vt:lpstr>
      <vt:lpstr>PowerPoint Presentation</vt:lpstr>
      <vt:lpstr>PowerPoint Presentation</vt:lpstr>
      <vt:lpstr>By fitting the Data set in to the Logistic regression model, the accuracy , confusion matrix and the report is as follows</vt:lpstr>
      <vt:lpstr>Decision Trees Model</vt:lpstr>
      <vt:lpstr>By fitting the Data set in to the Logistic regression model, the accuracy , confusion matrix and the report is as follows</vt:lpstr>
      <vt:lpstr>PowerPoint Presentation</vt:lpstr>
      <vt:lpstr>PowerPoint Presentation</vt:lpstr>
      <vt:lpstr>By fitting the Data set in to the Logistic regression model, the accuracy , confusion matrix and the report is as follows</vt:lpstr>
      <vt:lpst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DIFFERENT MODELS and FINDING HIGH ACCURACY MODEl</dc:title>
  <dc:creator>Windows User</dc:creator>
  <cp:lastModifiedBy>Windows User</cp:lastModifiedBy>
  <cp:revision>38</cp:revision>
  <dcterms:created xsi:type="dcterms:W3CDTF">2020-03-27T15:36:43Z</dcterms:created>
  <dcterms:modified xsi:type="dcterms:W3CDTF">2020-03-29T07:04:16Z</dcterms:modified>
</cp:coreProperties>
</file>