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Source Code Pr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34c43f94d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34c43f94d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c34c43f94d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c34c43f94d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34c43f94d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34c43f94d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34c43f94d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c34c43f94d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34c43f94d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34c43f94d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c34c43f94d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c34c43f94d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34c43f94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34c43f94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34c43f94d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34c43f94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34c43f94d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34c43f94d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34c43f94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34c43f94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34c43f94d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34c43f94d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34c43f94d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34c43f94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34c43f94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34c43f94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34c43f94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34c43f94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erlang.org/" TargetMode="External"/><Relationship Id="rId4" Type="http://schemas.openxmlformats.org/officeDocument/2006/relationships/hyperlink" Target="https://akka.io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Distributing Python Jobs </a:t>
            </a:r>
            <a:r>
              <a:rPr lang="en-GB"/>
              <a:t>using</a:t>
            </a:r>
            <a:r>
              <a:rPr lang="en-GB"/>
              <a:t> Ray and Dask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Vikash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675" y="1078375"/>
            <a:ext cx="3759704" cy="18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500" y="3292350"/>
            <a:ext cx="3728100" cy="15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ray.get() vs. ray.wait()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Calling ray.get(ids) blocks until all the tasks have completed.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some of the tasks, where some will finish more quickly than others then ray.wait() is recommended for such 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cases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-GB" sz="1005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def multple_tasks(input):</a:t>
            </a:r>
            <a:endParaRPr sz="1005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-GB" sz="1005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refs = [</a:t>
            </a:r>
            <a:r>
              <a:rPr lang="en-GB" sz="1150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task refs..</a:t>
            </a:r>
            <a:r>
              <a:rPr lang="en-GB" sz="1005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endParaRPr sz="1005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-GB" sz="1005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still_running = list(refs)</a:t>
            </a:r>
            <a:endParaRPr sz="1005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-GB" sz="1005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while len(still_running) &gt; 0:</a:t>
            </a:r>
            <a:endParaRPr sz="1005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-GB" sz="1005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finished, still_running = ray.wait(still_running)</a:t>
            </a:r>
            <a:endParaRPr sz="1005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05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finished_tasks = ray.get(finished)   # won't block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Ray Actors</a:t>
            </a:r>
            <a:endParaRPr/>
          </a:p>
        </p:txBody>
      </p:sp>
      <p:sp>
        <p:nvSpPr>
          <p:cNvPr id="342" name="Google Shape;342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It's a </a:t>
            </a:r>
            <a:r>
              <a:rPr i="1" lang="en-GB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message-passing</a:t>
            </a:r>
            <a:r>
              <a:rPr lang="en-GB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model, where autonomous blocks of code, the actors, receive messages from other actors asking them to perform work or return some results.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-GB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Implementations provide thread safety while the messages are processed, one at a time.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-GB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Many messages might arrive while one is being processed, they are stored in a queue and processed one at a time, the order of arrival.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-GB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are many other implementations of the actor model, including </a:t>
            </a:r>
            <a:r>
              <a:rPr lang="en-GB" sz="1350" u="sng">
                <a:solidFill>
                  <a:srgbClr val="0088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Erlang</a:t>
            </a:r>
            <a:r>
              <a:rPr lang="en-GB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the first system to create a production-grade implementation, initially used for telecom switches, and </a:t>
            </a:r>
            <a:r>
              <a:rPr lang="en-GB" sz="1350" u="sng">
                <a:solidFill>
                  <a:srgbClr val="0088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Akka</a:t>
            </a:r>
            <a:r>
              <a:rPr lang="en-GB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 JVM implementation inspired by Erlang.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Class to Ray Actor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105">
                <a:solidFill>
                  <a:srgbClr val="9900FF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@ray</a:t>
            </a:r>
            <a:r>
              <a:rPr lang="en-GB" sz="1105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.remote</a:t>
            </a:r>
            <a:endParaRPr sz="1105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105">
                <a:solidFill>
                  <a:srgbClr val="0000FF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class </a:t>
            </a:r>
            <a:r>
              <a:rPr lang="en-GB" sz="1105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Counter:</a:t>
            </a:r>
            <a:endParaRPr sz="1105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105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GB" sz="1105">
                <a:solidFill>
                  <a:srgbClr val="0000FF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-GB" sz="1105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__init__(self):</a:t>
            </a:r>
            <a:endParaRPr sz="1105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105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self.label = 'Counter'</a:t>
            </a:r>
            <a:endParaRPr sz="1105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105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self.count = 0</a:t>
            </a:r>
            <a:endParaRPr sz="1105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105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GB" sz="1105">
                <a:solidFill>
                  <a:srgbClr val="0000FF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-GB" sz="1105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next(self):</a:t>
            </a:r>
            <a:endParaRPr sz="1105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105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self.count += 1</a:t>
            </a:r>
            <a:endParaRPr sz="1105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105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return self.count</a:t>
            </a:r>
            <a:endParaRPr sz="1105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5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Actor Instance</a:t>
            </a:r>
            <a:endParaRPr/>
          </a:p>
        </p:txBody>
      </p:sp>
      <p:sp>
        <p:nvSpPr>
          <p:cNvPr id="354" name="Google Shape;354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7301" lvl="0" marL="736600" marR="2794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58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Construct actor instances with my_instance = Counter.remote(...).</a:t>
            </a:r>
            <a:endParaRPr sz="1458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301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58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Call methods with my_instance.next.remote(...).</a:t>
            </a:r>
            <a:endParaRPr sz="1458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301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58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ray.get() and ray.wait() to retrieve results, just like you do for task results.</a:t>
            </a:r>
            <a:endParaRPr sz="1458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Detached Actors</a:t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6509" lvl="0" marL="736600" marR="2794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628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</a:t>
            </a:r>
            <a:r>
              <a:rPr lang="en-GB" sz="1628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designed to be long-lived actors that can be referenced by name and must be explicitly cleaned up.</a:t>
            </a:r>
            <a:endParaRPr sz="1628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6509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628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ray.kill(instance) to be removed</a:t>
            </a:r>
            <a:endParaRPr sz="1628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360" name="Google Shape;360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A very simple Distributed Feature Store implementation </a:t>
            </a:r>
            <a:r>
              <a:rPr i="1" lang="en-GB" sz="1500">
                <a:latin typeface="Arial"/>
                <a:ea typeface="Arial"/>
                <a:cs typeface="Arial"/>
                <a:sym typeface="Arial"/>
              </a:rPr>
              <a:t>“tinystore”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 using ray.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Functions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Register Features.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Register Aggregation functions.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Query Features.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Apply 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Aggregation functions.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366" name="Google Shape;366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7"/>
          <p:cNvSpPr/>
          <p:nvPr/>
        </p:nvSpPr>
        <p:spPr>
          <a:xfrm>
            <a:off x="3870075" y="2377000"/>
            <a:ext cx="1173600" cy="55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Master</a:t>
            </a:r>
            <a:endParaRPr/>
          </a:p>
        </p:txBody>
      </p:sp>
      <p:sp>
        <p:nvSpPr>
          <p:cNvPr id="368" name="Google Shape;368;p27"/>
          <p:cNvSpPr/>
          <p:nvPr/>
        </p:nvSpPr>
        <p:spPr>
          <a:xfrm>
            <a:off x="2570125" y="3766050"/>
            <a:ext cx="854100" cy="45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7"/>
          <p:cNvSpPr/>
          <p:nvPr/>
        </p:nvSpPr>
        <p:spPr>
          <a:xfrm>
            <a:off x="2722525" y="3918450"/>
            <a:ext cx="854100" cy="45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7"/>
          <p:cNvSpPr/>
          <p:nvPr/>
        </p:nvSpPr>
        <p:spPr>
          <a:xfrm>
            <a:off x="2882375" y="4033700"/>
            <a:ext cx="1024800" cy="45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Groups</a:t>
            </a:r>
            <a:endParaRPr/>
          </a:p>
        </p:txBody>
      </p:sp>
      <p:sp>
        <p:nvSpPr>
          <p:cNvPr id="371" name="Google Shape;371;p27"/>
          <p:cNvSpPr/>
          <p:nvPr/>
        </p:nvSpPr>
        <p:spPr>
          <a:xfrm>
            <a:off x="5159225" y="3766050"/>
            <a:ext cx="1024800" cy="45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7"/>
          <p:cNvSpPr/>
          <p:nvPr/>
        </p:nvSpPr>
        <p:spPr>
          <a:xfrm>
            <a:off x="5214500" y="3918450"/>
            <a:ext cx="1024800" cy="45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7"/>
          <p:cNvSpPr/>
          <p:nvPr/>
        </p:nvSpPr>
        <p:spPr>
          <a:xfrm>
            <a:off x="5292925" y="4033700"/>
            <a:ext cx="1024800" cy="45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Groups</a:t>
            </a:r>
            <a:endParaRPr/>
          </a:p>
        </p:txBody>
      </p:sp>
      <p:cxnSp>
        <p:nvCxnSpPr>
          <p:cNvPr id="374" name="Google Shape;374;p27"/>
          <p:cNvCxnSpPr/>
          <p:nvPr/>
        </p:nvCxnSpPr>
        <p:spPr>
          <a:xfrm flipH="1">
            <a:off x="3312975" y="2867250"/>
            <a:ext cx="55710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27"/>
          <p:cNvCxnSpPr>
            <a:endCxn id="371" idx="0"/>
          </p:cNvCxnSpPr>
          <p:nvPr/>
        </p:nvCxnSpPr>
        <p:spPr>
          <a:xfrm>
            <a:off x="5058425" y="2867250"/>
            <a:ext cx="61320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27"/>
          <p:cNvCxnSpPr>
            <a:endCxn id="367" idx="1"/>
          </p:cNvCxnSpPr>
          <p:nvPr/>
        </p:nvCxnSpPr>
        <p:spPr>
          <a:xfrm flipH="1" rot="10800000">
            <a:off x="3090075" y="2655550"/>
            <a:ext cx="780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77" name="Google Shape;377;p27"/>
          <p:cNvSpPr/>
          <p:nvPr/>
        </p:nvSpPr>
        <p:spPr>
          <a:xfrm>
            <a:off x="2235975" y="2377500"/>
            <a:ext cx="854100" cy="48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Ray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Ray provides a simple API for building distributed applications.</a:t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1" marL="9144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Arial"/>
              <a:buAutoNum type="alphaLcPeriod"/>
            </a:pPr>
            <a:r>
              <a:rPr lang="en-GB" sz="15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Providing simple primitives for building and running distributed applications.</a:t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Arial"/>
              <a:buAutoNum type="alphaLcPeriod"/>
            </a:pPr>
            <a:r>
              <a:rPr lang="en-GB" sz="15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Enabling end users to parallelize single machine code, with little  changes.</a:t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Font typeface="Arial"/>
              <a:buAutoNum type="alphaLcPeriod"/>
            </a:pPr>
            <a:r>
              <a:rPr lang="en-GB" sz="15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Including a large ecosystem of applications, libraries, and tools on top of the core Ray to enable complex applications.</a:t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Ray Architecture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575" y="1207050"/>
            <a:ext cx="6212076" cy="389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Ray Architecture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Task submission.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Local task scheduling.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Remote (distributed) task scheduling.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Distributed object transfer. Objects are stored in a node's object store.The object store is implemented with Plasma, part of PyArrow.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Metadata lookup in the global control store (GCS) for objects in the distributed object store and actors in workers, such as their locations. The object table holds the object metadata.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Storage and retrieval of objects created through ray.put and ray.get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Ray Components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Ray cluster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Ray Serve: Scalable and Programmable Serving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RLlib: Scalable Reinforcement Learning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Tune: Scalable Hyperparameter Tuning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RaySGD: Distributed Training Wrappers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Modin (Pandas on Ray)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RayDP (Spark on Ray)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Distributed multiprocessing.Pool</a:t>
            </a:r>
            <a:endParaRPr sz="5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Dynamic Task Graphs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underlying primitive in a Ray application or job is a dynamic task graph</a:t>
            </a: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075" y="2424050"/>
            <a:ext cx="2479100" cy="19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700"/>
              </a:spcBef>
              <a:spcAft>
                <a:spcPts val="900"/>
              </a:spcAft>
              <a:buNone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Dynamic Task Graphs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@ray.remote</a:t>
            </a:r>
            <a:endParaRPr sz="1150">
              <a:solidFill>
                <a:srgbClr val="7A7A7A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369F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-GB" sz="1150">
                <a:solidFill>
                  <a:srgbClr val="7A7A7A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150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multiply</a:t>
            </a:r>
            <a:r>
              <a:rPr lang="en-GB" sz="1150">
                <a:solidFill>
                  <a:srgbClr val="7A7A7A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(x, y):</a:t>
            </a:r>
            <a:endParaRPr sz="1150">
              <a:solidFill>
                <a:srgbClr val="7A7A7A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369F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-GB" sz="1150">
                <a:solidFill>
                  <a:srgbClr val="7A7A7A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np</a:t>
            </a:r>
            <a:r>
              <a:rPr lang="en-GB" sz="1150">
                <a:solidFill>
                  <a:srgbClr val="00369F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-GB" sz="1150">
                <a:solidFill>
                  <a:srgbClr val="7A7A7A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dot(x, y)</a:t>
            </a:r>
            <a:endParaRPr sz="1150">
              <a:solidFill>
                <a:srgbClr val="7A7A7A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@ray.remote</a:t>
            </a:r>
            <a:endParaRPr sz="1150">
              <a:solidFill>
                <a:srgbClr val="7A7A7A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369F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-GB" sz="1150">
                <a:solidFill>
                  <a:srgbClr val="7A7A7A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150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zeros</a:t>
            </a:r>
            <a:r>
              <a:rPr lang="en-GB" sz="1150">
                <a:solidFill>
                  <a:srgbClr val="7A7A7A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(size):</a:t>
            </a:r>
            <a:endParaRPr sz="1150">
              <a:solidFill>
                <a:srgbClr val="7A7A7A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15900" marR="215900" rtl="0" algn="l">
              <a:lnSpc>
                <a:spcPct val="111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7A7A7A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GB" sz="1150">
                <a:solidFill>
                  <a:srgbClr val="00369F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-GB" sz="1150">
                <a:solidFill>
                  <a:srgbClr val="7A7A7A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np</a:t>
            </a:r>
            <a:r>
              <a:rPr lang="en-GB" sz="1150">
                <a:solidFill>
                  <a:srgbClr val="00369F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-GB" sz="1150">
                <a:solidFill>
                  <a:srgbClr val="7A7A7A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zeros(size)</a:t>
            </a:r>
            <a:endParaRPr sz="1150">
              <a:solidFill>
                <a:srgbClr val="7A7A7A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A7A7A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Dynamic Task Graphs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005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 Start two tasks in parallel. These immediately return futures and the </a:t>
            </a:r>
            <a:r>
              <a:rPr lang="en-GB" sz="1005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tasks are executed in the background.</a:t>
            </a:r>
            <a:endParaRPr sz="1005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005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x_id = zeros.remote((100, 100))</a:t>
            </a:r>
            <a:endParaRPr sz="1005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005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y_id = zeros.remote((100, 100))</a:t>
            </a:r>
            <a:endParaRPr sz="1105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005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 Start a third task. This will not be scheduled until the first two tasks have completed.</a:t>
            </a:r>
            <a:endParaRPr sz="1005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005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z_id = multiply.remote(x_id, y_id)</a:t>
            </a:r>
            <a:endParaRPr sz="1005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005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 Get the result. This will block until the third task completes.</a:t>
            </a:r>
            <a:endParaRPr sz="1005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005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z = ray.get(z_id)</a:t>
            </a:r>
            <a:endParaRPr sz="1250">
              <a:solidFill>
                <a:srgbClr val="7A7A7A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05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Functions to Ray Tasks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900FF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@ray</a:t>
            </a:r>
            <a:r>
              <a:rPr lang="en-GB" sz="1150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.remote</a:t>
            </a:r>
            <a:endParaRPr sz="1150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FF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-GB" sz="1150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data_processing(input,...):</a:t>
            </a:r>
            <a:endParaRPr sz="1150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#Processing ...</a:t>
            </a:r>
            <a:endParaRPr sz="1150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GB" sz="1150">
                <a:solidFill>
                  <a:srgbClr val="0000FF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-GB" sz="1150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value</a:t>
            </a:r>
            <a:endParaRPr sz="1150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-GB" sz="1050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333333"/>
                </a:solidFill>
                <a:highlight>
                  <a:srgbClr val="FAFAFA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data_processing</a:t>
            </a:r>
            <a:r>
              <a:rPr lang="en-GB" sz="1050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remote(</a:t>
            </a:r>
            <a:r>
              <a:rPr lang="en-GB" sz="1050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....</a:t>
            </a:r>
            <a:r>
              <a:rPr lang="en-GB" sz="10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0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(ray</a:t>
            </a:r>
            <a:r>
              <a:rPr lang="en-GB" sz="1050">
                <a:solidFill>
                  <a:srgbClr val="66666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get(ref))</a:t>
            </a:r>
            <a:endParaRPr sz="1150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AFAFA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