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27"/>
  </p:notesMasterIdLst>
  <p:sldIdLst>
    <p:sldId id="256" r:id="rId3"/>
    <p:sldId id="257" r:id="rId4"/>
    <p:sldId id="292" r:id="rId5"/>
    <p:sldId id="260" r:id="rId6"/>
    <p:sldId id="261" r:id="rId7"/>
    <p:sldId id="280" r:id="rId8"/>
    <p:sldId id="262" r:id="rId9"/>
    <p:sldId id="303" r:id="rId10"/>
    <p:sldId id="263" r:id="rId11"/>
    <p:sldId id="264" r:id="rId12"/>
    <p:sldId id="265" r:id="rId13"/>
    <p:sldId id="293" r:id="rId14"/>
    <p:sldId id="266" r:id="rId15"/>
    <p:sldId id="267" r:id="rId16"/>
    <p:sldId id="268" r:id="rId17"/>
    <p:sldId id="294" r:id="rId18"/>
    <p:sldId id="295" r:id="rId19"/>
    <p:sldId id="298" r:id="rId20"/>
    <p:sldId id="302" r:id="rId21"/>
    <p:sldId id="299" r:id="rId22"/>
    <p:sldId id="304" r:id="rId23"/>
    <p:sldId id="305" r:id="rId24"/>
    <p:sldId id="300"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626CC-4C85-4CD9-83B0-AE043621342F}">
          <p14:sldIdLst>
            <p14:sldId id="256"/>
            <p14:sldId id="257"/>
            <p14:sldId id="292"/>
            <p14:sldId id="260"/>
            <p14:sldId id="261"/>
            <p14:sldId id="280"/>
            <p14:sldId id="262"/>
            <p14:sldId id="303"/>
            <p14:sldId id="263"/>
            <p14:sldId id="264"/>
            <p14:sldId id="265"/>
            <p14:sldId id="293"/>
            <p14:sldId id="266"/>
            <p14:sldId id="267"/>
            <p14:sldId id="268"/>
            <p14:sldId id="294"/>
            <p14:sldId id="295"/>
            <p14:sldId id="298"/>
            <p14:sldId id="302"/>
            <p14:sldId id="299"/>
            <p14:sldId id="304"/>
            <p14:sldId id="305"/>
            <p14:sldId id="300"/>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nsha Verma" initials="AV" lastIdx="1" clrIdx="0">
    <p:extLst>
      <p:ext uri="{19B8F6BF-5375-455C-9EA6-DF929625EA0E}">
        <p15:presenceInfo xmlns:p15="http://schemas.microsoft.com/office/powerpoint/2012/main" userId="74c14dcd471cd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60" d="100"/>
          <a:sy n="60" d="100"/>
        </p:scale>
        <p:origin x="1056"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4B997-5FB3-4588-A283-31C388B2BB71}" type="datetimeFigureOut">
              <a:rPr lang="en-IN" smtClean="0"/>
              <a:pPr/>
              <a:t>30-06-2020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7DAB-4E7B-4087-9EE6-699B022A423F}" type="slidenum">
              <a:rPr lang="en-IN" smtClean="0"/>
              <a:pPr/>
              <a:t>‹#›</a:t>
            </a:fld>
            <a:endParaRPr lang="en-IN" dirty="0"/>
          </a:p>
        </p:txBody>
      </p:sp>
    </p:spTree>
    <p:extLst>
      <p:ext uri="{BB962C8B-B14F-4D97-AF65-F5344CB8AC3E}">
        <p14:creationId xmlns:p14="http://schemas.microsoft.com/office/powerpoint/2010/main" val="411233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F4664B-0FF8-4493-BF0F-4B1CA1FD679C}" type="datetime1">
              <a:rPr lang="en-IN" smtClean="0"/>
              <a:pPr/>
              <a:t>30-06-2020</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22536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334111-AAC1-4575-B550-1AF5531E21F4}"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413682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2822C-ACB2-4DE0-B7D8-70119185ED09}"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81180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B0003C-DF42-42B5-80F6-50AD1B299CD0}"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237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EA770F-21C9-4C35-9460-2086B1652A94}"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77337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9136D5B-8F0F-46C3-AA50-F3CF86AC66A4}" type="datetime1">
              <a:rPr lang="en-IN" smtClean="0"/>
              <a:pPr/>
              <a:t>30-06-2020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11301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0FF896-BF52-4257-8820-D799DE360BC6}" type="datetime1">
              <a:rPr lang="en-IN" smtClean="0"/>
              <a:pPr/>
              <a:t>30-06-2020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218188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8DA19-BDE5-45C8-A01B-7556E7175D8B}"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2323843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001C3-EECC-4310-81B0-36A254BA2B05}"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65171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F4664B-0FF8-4493-BF0F-4B1CA1FD679C}"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368624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F96ED8-904A-4991-AFAD-4CE3EBD85871}"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25415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96ED8-904A-4991-AFAD-4CE3EBD85871}"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918409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1698A-1982-408F-99B2-13214C216BED}"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596566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CEDED8-4BF4-4228-B54B-BB57C029292C}"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39512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42F082-DEE6-499B-9397-A1399B7BC02F}" type="datetime1">
              <a:rPr lang="en-IN" smtClean="0"/>
              <a:pPr/>
              <a:t>30-06-2020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021545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5D915D-E0FC-4340-B725-A66D34C73723}" type="datetime1">
              <a:rPr lang="en-IN" smtClean="0"/>
              <a:pPr/>
              <a:t>30-06-2020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210723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B3D7C-C4C6-429B-9247-B1DA06B3A9BE}" type="datetime1">
              <a:rPr lang="en-IN" smtClean="0"/>
              <a:pPr/>
              <a:t>30-06-2020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141421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D08C5B-C480-446D-9D3A-9F1777502FCF}"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32851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AB9FC-318B-4959-B97F-5D29841BDA0C}"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306673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68DA19-BDE5-45C8-A01B-7556E7175D8B}"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4206592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001C3-EECC-4310-81B0-36A254BA2B05}"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42459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41698A-1982-408F-99B2-13214C216BED}" type="datetime1">
              <a:rPr lang="en-IN" smtClean="0"/>
              <a:pPr/>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55049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EDED8-4BF4-4228-B54B-BB57C029292C}"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92579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2F082-DEE6-499B-9397-A1399B7BC02F}" type="datetime1">
              <a:rPr lang="en-IN" smtClean="0"/>
              <a:pPr/>
              <a:t>30-06-2020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65692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D915D-E0FC-4340-B725-A66D34C73723}" type="datetime1">
              <a:rPr lang="en-IN" smtClean="0"/>
              <a:pPr/>
              <a:t>30-06-2020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20184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B3D7C-C4C6-429B-9247-B1DA06B3A9BE}" type="datetime1">
              <a:rPr lang="en-IN" smtClean="0"/>
              <a:pPr/>
              <a:t>30-06-2020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335048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D08C5B-C480-446D-9D3A-9F1777502FCF}"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82518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5AB9FC-318B-4959-B97F-5D29841BDA0C}" type="datetime1">
              <a:rPr lang="en-IN" smtClean="0"/>
              <a:pPr/>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83399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07E25D-A736-450E-807F-A4F5BE5B0510}" type="datetime1">
              <a:rPr lang="en-IN" smtClean="0"/>
              <a:pPr/>
              <a:t>30-06-2020</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7787974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7E25D-A736-450E-807F-A4F5BE5B0510}" type="datetime1">
              <a:rPr lang="en-IN" smtClean="0"/>
              <a:pPr/>
              <a:t>30-06-2020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8754A-2AE5-490C-9292-BC2EDBE11E87}" type="slidenum">
              <a:rPr lang="en-IN" smtClean="0"/>
              <a:pPr/>
              <a:t>‹#›</a:t>
            </a:fld>
            <a:endParaRPr lang="en-IN" dirty="0"/>
          </a:p>
        </p:txBody>
      </p:sp>
    </p:spTree>
    <p:extLst>
      <p:ext uri="{BB962C8B-B14F-4D97-AF65-F5344CB8AC3E}">
        <p14:creationId xmlns:p14="http://schemas.microsoft.com/office/powerpoint/2010/main" val="16845806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1" cy="6858001"/>
            <a:chOff x="0" y="-1"/>
            <a:chExt cx="12192001" cy="6858001"/>
          </a:xfrm>
          <a:solidFill>
            <a:schemeClr val="accent1">
              <a:lumMod val="40000"/>
              <a:lumOff val="60000"/>
            </a:schemeClr>
          </a:solidFill>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bwMode="auto">
            <a:xfrm>
              <a:off x="0" y="-1"/>
              <a:ext cx="12192000" cy="6858001"/>
            </a:xfrm>
            <a:prstGeom prst="rect">
              <a:avLst/>
            </a:prstGeom>
            <a:grpFill/>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accent1">
              <a:lumMod val="50000"/>
              <a:alpha val="31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F8BAB894-98CF-42A6-8ABB-D2204B230A53}"/>
              </a:ext>
            </a:extLst>
          </p:cNvPr>
          <p:cNvSpPr>
            <a:spLocks noGrp="1"/>
          </p:cNvSpPr>
          <p:nvPr>
            <p:ph type="ctrTitle"/>
          </p:nvPr>
        </p:nvSpPr>
        <p:spPr>
          <a:xfrm>
            <a:off x="2667000" y="2328334"/>
            <a:ext cx="6858000" cy="1399112"/>
          </a:xfrm>
        </p:spPr>
        <p:txBody>
          <a:bodyPr>
            <a:normAutofit/>
          </a:bodyPr>
          <a:lstStyle/>
          <a:p>
            <a:pPr algn="ctr"/>
            <a:r>
              <a:rPr lang="en-IN" dirty="0">
                <a:solidFill>
                  <a:schemeClr val="bg1"/>
                </a:solidFill>
              </a:rPr>
              <a:t>FOREST COVER TYPE </a:t>
            </a:r>
          </a:p>
        </p:txBody>
      </p:sp>
      <p:sp>
        <p:nvSpPr>
          <p:cNvPr id="3" name="Subtitle 2">
            <a:extLst>
              <a:ext uri="{FF2B5EF4-FFF2-40B4-BE49-F238E27FC236}">
                <a16:creationId xmlns:a16="http://schemas.microsoft.com/office/drawing/2014/main" id="{2CDCDBC4-8789-493F-B0FA-9DE8648A666C}"/>
              </a:ext>
            </a:extLst>
          </p:cNvPr>
          <p:cNvSpPr>
            <a:spLocks noGrp="1"/>
          </p:cNvSpPr>
          <p:nvPr>
            <p:ph type="subTitle" idx="1"/>
          </p:nvPr>
        </p:nvSpPr>
        <p:spPr>
          <a:xfrm>
            <a:off x="2667001" y="3916360"/>
            <a:ext cx="6857999" cy="953029"/>
          </a:xfrm>
        </p:spPr>
        <p:txBody>
          <a:bodyPr>
            <a:normAutofit/>
          </a:bodyPr>
          <a:lstStyle/>
          <a:p>
            <a:pPr algn="ctr"/>
            <a:r>
              <a:rPr lang="en-IN" b="1" dirty="0" smtClean="0">
                <a:solidFill>
                  <a:schemeClr val="bg1"/>
                </a:solidFill>
              </a:rPr>
              <a:t>GROUP 1 : DSE_PUNE_SEPT</a:t>
            </a:r>
            <a:r>
              <a:rPr lang="en-IN" b="1" dirty="0">
                <a:solidFill>
                  <a:schemeClr val="bg1"/>
                </a:solidFill>
              </a:rPr>
              <a:t>: </a:t>
            </a:r>
            <a:r>
              <a:rPr lang="en-IN" b="1" dirty="0" smtClean="0">
                <a:solidFill>
                  <a:schemeClr val="bg1"/>
                </a:solidFill>
              </a:rPr>
              <a:t>2019-2020</a:t>
            </a:r>
            <a:endParaRPr lang="en-IN" dirty="0">
              <a:solidFill>
                <a:schemeClr val="bg1"/>
              </a:solidFill>
            </a:endParaRPr>
          </a:p>
        </p:txBody>
      </p:sp>
      <p:sp>
        <p:nvSpPr>
          <p:cNvPr id="5" name="TextBox 4">
            <a:extLst>
              <a:ext uri="{FF2B5EF4-FFF2-40B4-BE49-F238E27FC236}">
                <a16:creationId xmlns:a16="http://schemas.microsoft.com/office/drawing/2014/main" id="{95A85E2C-3098-4F30-B9B2-5799CF7573DD}"/>
              </a:ext>
            </a:extLst>
          </p:cNvPr>
          <p:cNvSpPr txBox="1"/>
          <p:nvPr/>
        </p:nvSpPr>
        <p:spPr>
          <a:xfrm>
            <a:off x="9131300" y="4919655"/>
            <a:ext cx="2362200" cy="2739211"/>
          </a:xfrm>
          <a:prstGeom prst="rect">
            <a:avLst/>
          </a:prstGeom>
          <a:noFill/>
        </p:spPr>
        <p:txBody>
          <a:bodyPr wrap="square" rtlCol="0">
            <a:spAutoFit/>
          </a:bodyPr>
          <a:lstStyle/>
          <a:p>
            <a:r>
              <a:rPr lang="en-IN" dirty="0">
                <a:solidFill>
                  <a:schemeClr val="accent1">
                    <a:lumMod val="40000"/>
                    <a:lumOff val="60000"/>
                  </a:schemeClr>
                </a:solidFill>
              </a:rPr>
              <a:t>Prepared </a:t>
            </a:r>
            <a:r>
              <a:rPr lang="en-IN" dirty="0" smtClean="0">
                <a:solidFill>
                  <a:schemeClr val="accent1">
                    <a:lumMod val="40000"/>
                    <a:lumOff val="60000"/>
                  </a:schemeClr>
                </a:solidFill>
              </a:rPr>
              <a:t>By : </a:t>
            </a:r>
          </a:p>
          <a:p>
            <a:r>
              <a:rPr lang="en-IN" sz="1600" b="1" dirty="0">
                <a:solidFill>
                  <a:schemeClr val="accent1">
                    <a:lumMod val="40000"/>
                    <a:lumOff val="60000"/>
                  </a:schemeClr>
                </a:solidFill>
              </a:rPr>
              <a:t>AKASH BRAHMEY</a:t>
            </a:r>
          </a:p>
          <a:p>
            <a:r>
              <a:rPr lang="en-IN" sz="1600" b="1" dirty="0">
                <a:solidFill>
                  <a:schemeClr val="accent1">
                    <a:lumMod val="40000"/>
                    <a:lumOff val="60000"/>
                  </a:schemeClr>
                </a:solidFill>
              </a:rPr>
              <a:t>AMAN SHRIVASTAVA</a:t>
            </a:r>
          </a:p>
          <a:p>
            <a:r>
              <a:rPr lang="en-IN" sz="1600" b="1" dirty="0">
                <a:solidFill>
                  <a:schemeClr val="accent1">
                    <a:lumMod val="40000"/>
                    <a:lumOff val="60000"/>
                  </a:schemeClr>
                </a:solidFill>
              </a:rPr>
              <a:t>AYUSHI TYAGI</a:t>
            </a:r>
          </a:p>
          <a:p>
            <a:r>
              <a:rPr lang="en-IN" sz="1600" b="1" dirty="0">
                <a:solidFill>
                  <a:schemeClr val="accent1">
                    <a:lumMod val="40000"/>
                    <a:lumOff val="60000"/>
                  </a:schemeClr>
                </a:solidFill>
              </a:rPr>
              <a:t>ROSHAN KUMAR</a:t>
            </a:r>
          </a:p>
          <a:p>
            <a:r>
              <a:rPr lang="en-IN" sz="1600" b="1" dirty="0">
                <a:solidFill>
                  <a:schemeClr val="accent1">
                    <a:lumMod val="40000"/>
                    <a:lumOff val="60000"/>
                  </a:schemeClr>
                </a:solidFill>
              </a:rPr>
              <a:t>UJJWAL NANDA</a:t>
            </a:r>
          </a:p>
          <a:p>
            <a:r>
              <a:rPr lang="en-IN" sz="1600" b="1" dirty="0">
                <a:solidFill>
                  <a:schemeClr val="accent1">
                    <a:lumMod val="40000"/>
                    <a:lumOff val="60000"/>
                  </a:schemeClr>
                </a:solidFill>
              </a:rPr>
              <a:t>VIKASH KUMAR</a:t>
            </a:r>
          </a:p>
          <a:p>
            <a:endParaRPr lang="en-IN" dirty="0"/>
          </a:p>
          <a:p>
            <a:endParaRPr lang="en-IN" dirty="0"/>
          </a:p>
          <a:p>
            <a:endParaRPr lang="en-IN" dirty="0"/>
          </a:p>
        </p:txBody>
      </p:sp>
      <p:sp>
        <p:nvSpPr>
          <p:cNvPr id="35" name="TextBox 34">
            <a:extLst>
              <a:ext uri="{FF2B5EF4-FFF2-40B4-BE49-F238E27FC236}">
                <a16:creationId xmlns:a16="http://schemas.microsoft.com/office/drawing/2014/main" id="{A8A1B9A9-122A-42D6-BC6C-DA2216D8C14C}"/>
              </a:ext>
            </a:extLst>
          </p:cNvPr>
          <p:cNvSpPr txBox="1"/>
          <p:nvPr/>
        </p:nvSpPr>
        <p:spPr>
          <a:xfrm>
            <a:off x="216513" y="5553499"/>
            <a:ext cx="2362200" cy="923330"/>
          </a:xfrm>
          <a:prstGeom prst="rect">
            <a:avLst/>
          </a:prstGeom>
          <a:noFill/>
        </p:spPr>
        <p:txBody>
          <a:bodyPr wrap="square" rtlCol="0">
            <a:spAutoFit/>
          </a:bodyPr>
          <a:lstStyle/>
          <a:p>
            <a:r>
              <a:rPr lang="en-IN" dirty="0">
                <a:solidFill>
                  <a:schemeClr val="accent6">
                    <a:lumMod val="20000"/>
                    <a:lumOff val="80000"/>
                  </a:schemeClr>
                </a:solidFill>
              </a:rPr>
              <a:t>Mentored </a:t>
            </a:r>
            <a:r>
              <a:rPr lang="en-IN" dirty="0" smtClean="0">
                <a:solidFill>
                  <a:schemeClr val="accent6">
                    <a:lumMod val="20000"/>
                    <a:lumOff val="80000"/>
                  </a:schemeClr>
                </a:solidFill>
              </a:rPr>
              <a:t>by : </a:t>
            </a:r>
          </a:p>
          <a:p>
            <a:r>
              <a:rPr lang="en-IN" sz="1600" b="1" dirty="0">
                <a:solidFill>
                  <a:schemeClr val="accent6">
                    <a:lumMod val="20000"/>
                    <a:lumOff val="80000"/>
                  </a:schemeClr>
                </a:solidFill>
              </a:rPr>
              <a:t>MR. MUPPIDI SRIKAR</a:t>
            </a:r>
            <a:endParaRPr lang="en-IN" dirty="0">
              <a:solidFill>
                <a:schemeClr val="accent6">
                  <a:lumMod val="20000"/>
                  <a:lumOff val="80000"/>
                </a:schemeClr>
              </a:solidFill>
            </a:endParaRPr>
          </a:p>
          <a:p>
            <a:endParaRPr lang="en-IN" dirty="0"/>
          </a:p>
        </p:txBody>
      </p:sp>
    </p:spTree>
    <p:extLst>
      <p:ext uri="{BB962C8B-B14F-4D97-AF65-F5344CB8AC3E}">
        <p14:creationId xmlns:p14="http://schemas.microsoft.com/office/powerpoint/2010/main" val="2607074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589" y="454233"/>
            <a:ext cx="1366080" cy="425501"/>
          </a:xfrm>
          <a:prstGeom prst="rect">
            <a:avLst/>
          </a:prstGeom>
        </p:spPr>
        <p:txBody>
          <a:bodyPr wrap="none">
            <a:spAutoFit/>
          </a:bodyPr>
          <a:lstStyle/>
          <a:p>
            <a:pPr algn="just">
              <a:lnSpc>
                <a:spcPct val="115000"/>
              </a:lnSpc>
              <a:spcAft>
                <a:spcPts val="1000"/>
              </a:spcAft>
            </a:pPr>
            <a:r>
              <a:rPr lang="en-IN" sz="2000" b="1" dirty="0">
                <a:latin typeface="Calibri" panose="020F0502020204030204" pitchFamily="34" charset="0"/>
                <a:ea typeface="Calibri" panose="020F0502020204030204" pitchFamily="34" charset="0"/>
                <a:cs typeface="Calibri" panose="020F0502020204030204" pitchFamily="34" charset="0"/>
              </a:rPr>
              <a:t>Soil Types: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soiltype"/>
          <p:cNvPicPr/>
          <p:nvPr/>
        </p:nvPicPr>
        <p:blipFill>
          <a:blip r:embed="rId2">
            <a:extLst>
              <a:ext uri="{28A0092B-C50C-407E-A947-70E740481C1C}">
                <a14:useLocalDpi xmlns:a14="http://schemas.microsoft.com/office/drawing/2010/main" val="0"/>
              </a:ext>
            </a:extLst>
          </a:blip>
          <a:srcRect/>
          <a:stretch>
            <a:fillRect/>
          </a:stretch>
        </p:blipFill>
        <p:spPr bwMode="auto">
          <a:xfrm>
            <a:off x="1136469" y="1008696"/>
            <a:ext cx="9888584" cy="4425453"/>
          </a:xfrm>
          <a:prstGeom prst="rect">
            <a:avLst/>
          </a:prstGeom>
          <a:noFill/>
          <a:ln>
            <a:noFill/>
          </a:ln>
        </p:spPr>
      </p:pic>
      <p:sp>
        <p:nvSpPr>
          <p:cNvPr id="6" name="Rectangle 5"/>
          <p:cNvSpPr/>
          <p:nvPr/>
        </p:nvSpPr>
        <p:spPr>
          <a:xfrm>
            <a:off x="1136469" y="5667615"/>
            <a:ext cx="9888584" cy="830997"/>
          </a:xfrm>
          <a:prstGeom prst="rect">
            <a:avLst/>
          </a:prstGeom>
        </p:spPr>
        <p:txBody>
          <a:bodyPr wrap="square">
            <a:spAutoFit/>
          </a:bodyPr>
          <a:lstStyle/>
          <a:p>
            <a:r>
              <a:rPr lang="en-IN" sz="1600" dirty="0"/>
              <a:t>The most observation is seen from Soil_Type29, it alone has presence in 19.83% of observations in our data. The most positive observations are seen in Soil_Type29 </a:t>
            </a:r>
            <a:r>
              <a:rPr lang="en-IN" sz="1600" dirty="0" smtClean="0"/>
              <a:t>followed </a:t>
            </a:r>
            <a:r>
              <a:rPr lang="en-IN" sz="1600" dirty="0"/>
              <a:t>by Soil_Type23, Soil_Type32 and Soil_Type33.The least found soil type in the data is Soil_Type15, Soil_Type7 and Soil_Type36.</a:t>
            </a:r>
          </a:p>
        </p:txBody>
      </p:sp>
    </p:spTree>
    <p:extLst>
      <p:ext uri="{BB962C8B-B14F-4D97-AF65-F5344CB8AC3E}">
        <p14:creationId xmlns:p14="http://schemas.microsoft.com/office/powerpoint/2010/main" val="440626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288" y="558736"/>
            <a:ext cx="3045064" cy="446276"/>
          </a:xfrm>
          <a:prstGeom prst="rect">
            <a:avLst/>
          </a:prstGeom>
        </p:spPr>
        <p:txBody>
          <a:bodyPr wrap="none">
            <a:spAutoFit/>
          </a:bodyPr>
          <a:lstStyle/>
          <a:p>
            <a:pPr>
              <a:lnSpc>
                <a:spcPct val="115000"/>
              </a:lnSpc>
              <a:spcBef>
                <a:spcPts val="765"/>
              </a:spcBef>
              <a:spcAft>
                <a:spcPts val="0"/>
              </a:spcAft>
            </a:pPr>
            <a:r>
              <a:rPr lang="en-IN"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Class Distribution (Target</a:t>
            </a:r>
            <a:r>
              <a:rPr lang="en-IN" sz="2000" b="1"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IN" sz="24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9" y="1005012"/>
            <a:ext cx="9364382" cy="4416073"/>
          </a:xfrm>
          <a:prstGeom prst="rect">
            <a:avLst/>
          </a:prstGeom>
        </p:spPr>
      </p:pic>
      <p:sp>
        <p:nvSpPr>
          <p:cNvPr id="6" name="Rectangle 5"/>
          <p:cNvSpPr/>
          <p:nvPr/>
        </p:nvSpPr>
        <p:spPr>
          <a:xfrm>
            <a:off x="1322369" y="5747659"/>
            <a:ext cx="9364382" cy="923330"/>
          </a:xfrm>
          <a:prstGeom prst="rect">
            <a:avLst/>
          </a:prstGeom>
        </p:spPr>
        <p:txBody>
          <a:bodyPr wrap="square">
            <a:spAutoFit/>
          </a:bodyPr>
          <a:lstStyle/>
          <a:p>
            <a:r>
              <a:rPr lang="en-IN" dirty="0"/>
              <a:t>We have uneven samples of forest cover type, where Lodgepole Pine (2) has the highest no. of observation followed by Spruce (1). Only these 2 cover types add up to 495,141 number of observations out of 581,011 total which covers approx. 85.3% of data.</a:t>
            </a:r>
          </a:p>
        </p:txBody>
      </p:sp>
    </p:spTree>
    <p:extLst>
      <p:ext uri="{BB962C8B-B14F-4D97-AF65-F5344CB8AC3E}">
        <p14:creationId xmlns:p14="http://schemas.microsoft.com/office/powerpoint/2010/main" val="2538156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6153" y="2521133"/>
            <a:ext cx="9331895" cy="4036420"/>
          </a:xfrm>
          <a:prstGeom prst="rect">
            <a:avLst/>
          </a:prstGeom>
        </p:spPr>
      </p:pic>
      <p:sp>
        <p:nvSpPr>
          <p:cNvPr id="4" name="Rectangle 3"/>
          <p:cNvSpPr/>
          <p:nvPr/>
        </p:nvSpPr>
        <p:spPr>
          <a:xfrm>
            <a:off x="1346152" y="1125472"/>
            <a:ext cx="9331895" cy="1323439"/>
          </a:xfrm>
          <a:prstGeom prst="rect">
            <a:avLst/>
          </a:prstGeom>
        </p:spPr>
        <p:txBody>
          <a:bodyPr wrap="square">
            <a:spAutoFit/>
          </a:bodyPr>
          <a:lstStyle/>
          <a:p>
            <a:r>
              <a:rPr lang="en-IN" sz="2000" dirty="0"/>
              <a:t>Compare each feature in our data to our target variable, visualizing how much dense and distributed each target variable's class is compared to the feature</a:t>
            </a:r>
            <a:r>
              <a:rPr lang="en-IN" sz="2000" dirty="0" smtClean="0"/>
              <a:t>.</a:t>
            </a:r>
          </a:p>
          <a:p>
            <a:endParaRPr lang="en-IN" sz="2000" dirty="0" smtClean="0"/>
          </a:p>
          <a:p>
            <a:r>
              <a:rPr lang="en-IN" sz="2000" b="1" dirty="0" smtClean="0"/>
              <a:t>Numerical Features :</a:t>
            </a:r>
            <a:endParaRPr lang="en-IN" sz="2000" b="1" dirty="0"/>
          </a:p>
        </p:txBody>
      </p:sp>
      <p:sp>
        <p:nvSpPr>
          <p:cNvPr id="5" name="Rectangle 4"/>
          <p:cNvSpPr/>
          <p:nvPr/>
        </p:nvSpPr>
        <p:spPr>
          <a:xfrm>
            <a:off x="1051454" y="514197"/>
            <a:ext cx="2916568" cy="461665"/>
          </a:xfrm>
          <a:prstGeom prst="rect">
            <a:avLst/>
          </a:prstGeom>
        </p:spPr>
        <p:txBody>
          <a:bodyPr wrap="none">
            <a:spAutoFit/>
          </a:bodyPr>
          <a:lstStyle/>
          <a:p>
            <a:r>
              <a:rPr lang="en-IN" sz="2400" b="1" dirty="0">
                <a:effectLst>
                  <a:outerShdw blurRad="38100" dist="38100" dir="2700000" algn="tl">
                    <a:srgbClr val="000000">
                      <a:alpha val="43137"/>
                    </a:srgbClr>
                  </a:outerShdw>
                </a:effectLst>
              </a:rPr>
              <a:t>Feature Comparison: </a:t>
            </a:r>
          </a:p>
        </p:txBody>
      </p:sp>
    </p:spTree>
    <p:extLst>
      <p:ext uri="{BB962C8B-B14F-4D97-AF65-F5344CB8AC3E}">
        <p14:creationId xmlns:p14="http://schemas.microsoft.com/office/powerpoint/2010/main" val="1012781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5854" y="300446"/>
            <a:ext cx="8898935" cy="6361611"/>
          </a:xfrm>
          <a:prstGeom prst="rect">
            <a:avLst/>
          </a:prstGeom>
        </p:spPr>
      </p:pic>
    </p:spTree>
    <p:extLst>
      <p:ext uri="{BB962C8B-B14F-4D97-AF65-F5344CB8AC3E}">
        <p14:creationId xmlns:p14="http://schemas.microsoft.com/office/powerpoint/2010/main" val="3876707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0951" y="182881"/>
            <a:ext cx="8806271" cy="6492240"/>
          </a:xfrm>
          <a:prstGeom prst="rect">
            <a:avLst/>
          </a:prstGeom>
        </p:spPr>
      </p:pic>
    </p:spTree>
    <p:extLst>
      <p:ext uri="{BB962C8B-B14F-4D97-AF65-F5344CB8AC3E}">
        <p14:creationId xmlns:p14="http://schemas.microsoft.com/office/powerpoint/2010/main" val="505448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527" y="441171"/>
            <a:ext cx="2011128" cy="410882"/>
          </a:xfrm>
          <a:prstGeom prst="rect">
            <a:avLst/>
          </a:prstGeom>
        </p:spPr>
        <p:txBody>
          <a:bodyPr wrap="none">
            <a:spAutoFit/>
          </a:bodyPr>
          <a:lstStyle/>
          <a:p>
            <a:pPr>
              <a:lnSpc>
                <a:spcPct val="115000"/>
              </a:lnSpc>
              <a:spcBef>
                <a:spcPts val="930"/>
              </a:spcBef>
              <a:spcAft>
                <a:spcPts val="0"/>
              </a:spcAft>
            </a:pPr>
            <a:r>
              <a:rPr lang="en-IN"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Wilderness </a:t>
            </a:r>
            <a:r>
              <a:rPr lang="en-IN" b="1"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Areas : </a:t>
            </a:r>
            <a:endParaRPr lang="en-IN" b="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5122" name="Picture 2" descr="silderness vs cover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27" y="852054"/>
            <a:ext cx="9978688" cy="417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38527" y="5029199"/>
            <a:ext cx="9978688" cy="1815882"/>
          </a:xfrm>
          <a:prstGeom prst="rect">
            <a:avLst/>
          </a:prstGeom>
        </p:spPr>
        <p:txBody>
          <a:bodyPr wrap="square">
            <a:spAutoFit/>
          </a:bodyPr>
          <a:lstStyle/>
          <a:p>
            <a:r>
              <a:rPr lang="en-US" sz="1600" dirty="0"/>
              <a:t>Most of the cover type that are present in all the wilderness is "</a:t>
            </a:r>
            <a:r>
              <a:rPr lang="en-US" sz="1600" dirty="0" smtClean="0"/>
              <a:t>Lodgepole </a:t>
            </a:r>
            <a:r>
              <a:rPr lang="en-US" sz="1600" dirty="0"/>
              <a:t>pine</a:t>
            </a:r>
            <a:r>
              <a:rPr lang="en-US" sz="1600" dirty="0" smtClean="0"/>
              <a:t>". Lodgepole </a:t>
            </a:r>
            <a:r>
              <a:rPr lang="en-US" sz="1600" dirty="0"/>
              <a:t>pine is a highly adaptable tree that can grow in all sorts of environments, from water-logged bogs to dry sandy soils. Lodgepole pine is one of the first trees to invade after a wildfire. Its cones are protected by a seal of pitch that requires fire or heat to release the seeds. </a:t>
            </a:r>
            <a:endParaRPr lang="en-IN" sz="1600" dirty="0" smtClean="0"/>
          </a:p>
          <a:p>
            <a:r>
              <a:rPr lang="en-IN" sz="1600" dirty="0" smtClean="0"/>
              <a:t>Cottonwood/Willow </a:t>
            </a:r>
            <a:r>
              <a:rPr lang="en-IN" sz="1600" dirty="0"/>
              <a:t>are only the most uncommon type of cover type that are found in Cache la Poudre Wilderness Area. Cottonwoods need a location with full sun and lots of moisture. They grow particularly well along lakes and rivers as well as in marshy areas</a:t>
            </a:r>
          </a:p>
        </p:txBody>
      </p:sp>
    </p:spTree>
    <p:extLst>
      <p:ext uri="{BB962C8B-B14F-4D97-AF65-F5344CB8AC3E}">
        <p14:creationId xmlns:p14="http://schemas.microsoft.com/office/powerpoint/2010/main" val="2046116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1627" y="415044"/>
            <a:ext cx="1321196" cy="446276"/>
          </a:xfrm>
          <a:prstGeom prst="rect">
            <a:avLst/>
          </a:prstGeom>
        </p:spPr>
        <p:txBody>
          <a:bodyPr wrap="none">
            <a:spAutoFit/>
          </a:bodyPr>
          <a:lstStyle/>
          <a:p>
            <a:pPr>
              <a:lnSpc>
                <a:spcPct val="115000"/>
              </a:lnSpc>
              <a:spcAft>
                <a:spcPts val="1000"/>
              </a:spcAft>
            </a:pPr>
            <a:r>
              <a:rPr lang="en-IN" sz="2000" b="1" dirty="0">
                <a:latin typeface="Calibri" panose="020F0502020204030204" pitchFamily="34" charset="0"/>
                <a:ea typeface="Calibri" panose="020F0502020204030204" pitchFamily="34" charset="0"/>
                <a:cs typeface="Calibri" panose="020F0502020204030204" pitchFamily="34" charset="0"/>
              </a:rPr>
              <a:t>Soil </a:t>
            </a:r>
            <a:r>
              <a:rPr lang="en-IN" sz="2000" b="1" dirty="0" smtClean="0">
                <a:latin typeface="Calibri" panose="020F0502020204030204" pitchFamily="34" charset="0"/>
                <a:ea typeface="Calibri" panose="020F0502020204030204" pitchFamily="34" charset="0"/>
                <a:cs typeface="Calibri" panose="020F0502020204030204" pitchFamily="34" charset="0"/>
              </a:rPr>
              <a:t>Type :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7" name="Picture 3" descr="soil vs cover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627" y="1023663"/>
            <a:ext cx="9784236" cy="421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201627" y="5330207"/>
            <a:ext cx="9784236" cy="11387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IN" sz="1700" b="1" dirty="0">
                <a:solidFill>
                  <a:schemeClr val="tx1">
                    <a:lumMod val="85000"/>
                    <a:lumOff val="15000"/>
                  </a:schemeClr>
                </a:solidFill>
              </a:rPr>
              <a:t>Como - Legault families complex, extremely stony </a:t>
            </a:r>
            <a:r>
              <a:rPr lang="en-IN" sz="1700" dirty="0">
                <a:solidFill>
                  <a:schemeClr val="tx1">
                    <a:lumMod val="85000"/>
                    <a:lumOff val="15000"/>
                  </a:schemeClr>
                </a:solidFill>
              </a:rPr>
              <a:t>is highly suitable type of soil for growth of cover type 1 and 2 followed by </a:t>
            </a:r>
            <a:r>
              <a:rPr lang="en-IN" sz="1700" b="1" dirty="0">
                <a:solidFill>
                  <a:schemeClr val="tx1">
                    <a:lumMod val="85000"/>
                    <a:lumOff val="15000"/>
                  </a:schemeClr>
                </a:solidFill>
              </a:rPr>
              <a:t>Leighcan family, till substratum, - Typic Cryaquolls complex </a:t>
            </a:r>
            <a:r>
              <a:rPr lang="en-IN" sz="1700" dirty="0">
                <a:solidFill>
                  <a:schemeClr val="tx1">
                    <a:lumMod val="85000"/>
                    <a:lumOff val="15000"/>
                  </a:schemeClr>
                </a:solidFill>
              </a:rPr>
              <a:t>then </a:t>
            </a:r>
            <a:r>
              <a:rPr lang="en-IN" sz="1700" b="1" dirty="0">
                <a:solidFill>
                  <a:schemeClr val="tx1">
                    <a:lumMod val="85000"/>
                    <a:lumOff val="15000"/>
                  </a:schemeClr>
                </a:solidFill>
              </a:rPr>
              <a:t>Catamount family - Rock outcrop - Leighcan family complex, extremely stony </a:t>
            </a:r>
            <a:r>
              <a:rPr lang="en-IN" sz="1700" dirty="0">
                <a:solidFill>
                  <a:schemeClr val="tx1">
                    <a:lumMod val="85000"/>
                    <a:lumOff val="15000"/>
                  </a:schemeClr>
                </a:solidFill>
              </a:rPr>
              <a:t>and then </a:t>
            </a:r>
            <a:r>
              <a:rPr lang="en-IN" sz="1700" b="1" dirty="0">
                <a:solidFill>
                  <a:schemeClr val="tx1">
                    <a:lumMod val="85000"/>
                    <a:lumOff val="15000"/>
                  </a:schemeClr>
                </a:solidFill>
              </a:rPr>
              <a:t>Leighcan - Catamount families - Rock outcrop complex, extremely stony</a:t>
            </a:r>
          </a:p>
        </p:txBody>
      </p:sp>
    </p:spTree>
    <p:extLst>
      <p:ext uri="{BB962C8B-B14F-4D97-AF65-F5344CB8AC3E}">
        <p14:creationId xmlns:p14="http://schemas.microsoft.com/office/powerpoint/2010/main" val="1568047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5055" y="514197"/>
            <a:ext cx="4022833" cy="400110"/>
          </a:xfrm>
          <a:prstGeom prst="rect">
            <a:avLst/>
          </a:prstGeom>
        </p:spPr>
        <p:txBody>
          <a:bodyPr wrap="none">
            <a:spAutoFit/>
          </a:bodyPr>
          <a:lstStyle/>
          <a:p>
            <a:r>
              <a:rPr lang="en-IN" sz="2000" b="1" dirty="0">
                <a:latin typeface="Calibri" panose="020F0502020204030204" pitchFamily="34" charset="0"/>
                <a:ea typeface="Calibri" panose="020F0502020204030204" pitchFamily="34" charset="0"/>
              </a:rPr>
              <a:t>Correlation of continuous </a:t>
            </a:r>
            <a:r>
              <a:rPr lang="en-IN" sz="2000" b="1" dirty="0" smtClean="0">
                <a:latin typeface="Calibri" panose="020F0502020204030204" pitchFamily="34" charset="0"/>
                <a:ea typeface="Calibri" panose="020F0502020204030204" pitchFamily="34" charset="0"/>
              </a:rPr>
              <a:t>features : </a:t>
            </a:r>
            <a:endParaRPr lang="en-IN" sz="2000" dirty="0"/>
          </a:p>
        </p:txBody>
      </p:sp>
      <p:pic>
        <p:nvPicPr>
          <p:cNvPr id="7171" name="Picture 3" descr="co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56" y="914307"/>
            <a:ext cx="7795802"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490858" y="1691398"/>
            <a:ext cx="3438545" cy="3970318"/>
          </a:xfrm>
          <a:prstGeom prst="rect">
            <a:avLst/>
          </a:prstGeom>
        </p:spPr>
        <p:txBody>
          <a:bodyPr wrap="square">
            <a:spAutoFit/>
          </a:bodyPr>
          <a:lstStyle/>
          <a:p>
            <a:pPr marL="285750" indent="-285750">
              <a:buFont typeface="Arial" panose="020B0604020202020204" pitchFamily="34" charset="0"/>
              <a:buChar char="•"/>
            </a:pPr>
            <a:r>
              <a:rPr lang="en-IN" dirty="0" smtClean="0"/>
              <a:t>Hilshade_3pm </a:t>
            </a:r>
            <a:r>
              <a:rPr lang="en-IN" dirty="0"/>
              <a:t>is highly negatively correlated with Hillshade_9am. </a:t>
            </a:r>
            <a:endParaRPr lang="en-IN" dirty="0" smtClean="0"/>
          </a:p>
          <a:p>
            <a:endParaRPr lang="en-IN" dirty="0" smtClean="0"/>
          </a:p>
          <a:p>
            <a:pPr marL="285750" indent="-285750">
              <a:buFont typeface="Arial" panose="020B0604020202020204" pitchFamily="34" charset="0"/>
              <a:buChar char="•"/>
            </a:pPr>
            <a:r>
              <a:rPr lang="en-IN" dirty="0" smtClean="0"/>
              <a:t>Horizontal </a:t>
            </a:r>
            <a:r>
              <a:rPr lang="en-IN" dirty="0"/>
              <a:t>_distance _to_Hydrology is highly positively correlated with Vertical_distance_to_Hydrology</a:t>
            </a:r>
            <a:r>
              <a:rPr lang="en-IN" dirty="0" smtClean="0"/>
              <a:t>.</a:t>
            </a:r>
          </a:p>
          <a:p>
            <a:endParaRPr lang="en-IN" dirty="0" smtClean="0"/>
          </a:p>
          <a:p>
            <a:pPr marL="285750" indent="-285750">
              <a:buFont typeface="Arial" panose="020B0604020202020204" pitchFamily="34" charset="0"/>
              <a:buChar char="•"/>
            </a:pPr>
            <a:r>
              <a:rPr lang="en-IN" dirty="0" smtClean="0"/>
              <a:t>Aspect &amp; Hillshade _Noon is positively correlated with Hillshade_3pm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56613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1626" y="305191"/>
            <a:ext cx="2075376" cy="369332"/>
          </a:xfrm>
          <a:prstGeom prst="rect">
            <a:avLst/>
          </a:prstGeom>
        </p:spPr>
        <p:txBody>
          <a:bodyPr wrap="none">
            <a:spAutoFit/>
          </a:bodyPr>
          <a:lstStyle/>
          <a:p>
            <a:r>
              <a:rPr lang="en-IN" b="1" dirty="0">
                <a:latin typeface="Calibri" panose="020F0502020204030204" pitchFamily="34" charset="0"/>
                <a:ea typeface="Calibri" panose="020F0502020204030204" pitchFamily="34" charset="0"/>
              </a:rPr>
              <a:t>Inferential Statistics</a:t>
            </a:r>
            <a:endParaRPr lang="en-IN" dirty="0"/>
          </a:p>
        </p:txBody>
      </p:sp>
      <p:sp>
        <p:nvSpPr>
          <p:cNvPr id="4" name="Rectangle 3"/>
          <p:cNvSpPr/>
          <p:nvPr/>
        </p:nvSpPr>
        <p:spPr>
          <a:xfrm>
            <a:off x="722811" y="808427"/>
            <a:ext cx="5886996" cy="2879763"/>
          </a:xfrm>
          <a:prstGeom prst="rect">
            <a:avLst/>
          </a:prstGeom>
        </p:spPr>
        <p:txBody>
          <a:bodyPr wrap="square">
            <a:spAutoFit/>
          </a:bodyPr>
          <a:lstStyle/>
          <a:p>
            <a:pPr>
              <a:lnSpc>
                <a:spcPct val="115000"/>
              </a:lnSpc>
              <a:spcAft>
                <a:spcPts val="1000"/>
              </a:spcAft>
            </a:pPr>
            <a:r>
              <a:rPr lang="en-IN" dirty="0">
                <a:ea typeface="Calibri" panose="020F0502020204030204" pitchFamily="34" charset="0"/>
                <a:cs typeface="Calibri" panose="020F0502020204030204" pitchFamily="34" charset="0"/>
              </a:rPr>
              <a:t>For discrete variables, we will perform Anova test to test feature significance. </a:t>
            </a:r>
            <a:endParaRPr lang="en-IN" sz="2000" dirty="0">
              <a:ea typeface="Calibri" panose="020F0502020204030204" pitchFamily="34" charset="0"/>
              <a:cs typeface="Times New Roman" panose="02020603050405020304" pitchFamily="18" charset="0"/>
            </a:endParaRPr>
          </a:p>
          <a:p>
            <a:pPr>
              <a:lnSpc>
                <a:spcPct val="115000"/>
              </a:lnSpc>
              <a:spcAft>
                <a:spcPts val="0"/>
              </a:spcAft>
            </a:pPr>
            <a:r>
              <a:rPr lang="en-IN"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Null </a:t>
            </a:r>
            <a:r>
              <a:rPr lang="en-IN" dirty="0" smtClean="0">
                <a:effectLst>
                  <a:outerShdw blurRad="38100" dist="38100" dir="2700000" algn="tl">
                    <a:srgbClr val="000000">
                      <a:alpha val="43137"/>
                    </a:srgbClr>
                  </a:outerShdw>
                </a:effectLst>
                <a:ea typeface="Calibri" panose="020F0502020204030204" pitchFamily="34" charset="0"/>
                <a:cs typeface="Calibri" panose="020F0502020204030204" pitchFamily="34" charset="0"/>
              </a:rPr>
              <a:t>Hypothesis: </a:t>
            </a:r>
            <a:r>
              <a:rPr lang="en-IN"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The feature is not significant predictor of Target. </a:t>
            </a:r>
            <a:endParaRPr lang="en-IN" sz="20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r>
              <a:rPr lang="en-IN" dirty="0">
                <a:effectLst>
                  <a:outerShdw blurRad="38100" dist="38100" dir="2700000" algn="tl">
                    <a:srgbClr val="000000">
                      <a:alpha val="43137"/>
                    </a:srgbClr>
                  </a:outerShdw>
                </a:effectLst>
                <a:ea typeface="Calibri" panose="020F0502020204030204" pitchFamily="34" charset="0"/>
              </a:rPr>
              <a:t>Alternate Hypothesis: The feature is significant predictor, i.e., it has high association with Target</a:t>
            </a:r>
            <a:r>
              <a:rPr lang="en-IN" dirty="0" smtClean="0">
                <a:effectLst>
                  <a:outerShdw blurRad="38100" dist="38100" dir="2700000" algn="tl">
                    <a:srgbClr val="000000">
                      <a:alpha val="43137"/>
                    </a:srgbClr>
                  </a:outerShdw>
                </a:effectLst>
                <a:ea typeface="Calibri" panose="020F0502020204030204" pitchFamily="34" charset="0"/>
              </a:rPr>
              <a:t>.</a:t>
            </a:r>
          </a:p>
          <a:p>
            <a:endParaRPr lang="en-IN" b="1" dirty="0"/>
          </a:p>
          <a:p>
            <a:r>
              <a:rPr lang="en-IN" dirty="0">
                <a:ea typeface="Calibri" panose="020F0502020204030204" pitchFamily="34" charset="0"/>
                <a:cs typeface="Calibri" panose="020F0502020204030204" pitchFamily="34" charset="0"/>
              </a:rPr>
              <a:t>As we have all P-value less than 0.05, all the features are </a:t>
            </a:r>
            <a:r>
              <a:rPr lang="en-IN" dirty="0" smtClean="0">
                <a:ea typeface="Calibri" panose="020F0502020204030204" pitchFamily="34" charset="0"/>
                <a:cs typeface="Calibri" panose="020F0502020204030204" pitchFamily="34" charset="0"/>
              </a:rPr>
              <a:t>significant</a:t>
            </a:r>
            <a:r>
              <a:rPr lang="en-IN" dirty="0" smtClean="0"/>
              <a:t>.</a:t>
            </a:r>
            <a:endParaRPr lang="en-IN" sz="1600" dirty="0">
              <a:ea typeface="Calibri" panose="020F0502020204030204" pitchFamily="34" charset="0"/>
              <a:cs typeface="Times New Roman" panose="02020603050405020304" pitchFamily="18" charset="0"/>
            </a:endParaRPr>
          </a:p>
        </p:txBody>
      </p:sp>
      <p:pic>
        <p:nvPicPr>
          <p:cNvPr id="5" name="Picture 4" descr="INFERENTIAL STATISTICS"/>
          <p:cNvPicPr/>
          <p:nvPr/>
        </p:nvPicPr>
        <p:blipFill>
          <a:blip r:embed="rId2">
            <a:extLst>
              <a:ext uri="{28A0092B-C50C-407E-A947-70E740481C1C}">
                <a14:useLocalDpi xmlns:a14="http://schemas.microsoft.com/office/drawing/2010/main" val="0"/>
              </a:ext>
            </a:extLst>
          </a:blip>
          <a:srcRect/>
          <a:stretch>
            <a:fillRect/>
          </a:stretch>
        </p:blipFill>
        <p:spPr bwMode="auto">
          <a:xfrm>
            <a:off x="6753497" y="674522"/>
            <a:ext cx="4807131" cy="2800197"/>
          </a:xfrm>
          <a:prstGeom prst="rect">
            <a:avLst/>
          </a:prstGeom>
          <a:noFill/>
          <a:ln>
            <a:noFill/>
          </a:ln>
        </p:spPr>
      </p:pic>
      <p:sp>
        <p:nvSpPr>
          <p:cNvPr id="7" name="Rectangle 6"/>
          <p:cNvSpPr/>
          <p:nvPr/>
        </p:nvSpPr>
        <p:spPr>
          <a:xfrm>
            <a:off x="551626" y="3821008"/>
            <a:ext cx="2643481" cy="369332"/>
          </a:xfrm>
          <a:prstGeom prst="rect">
            <a:avLst/>
          </a:prstGeom>
        </p:spPr>
        <p:txBody>
          <a:bodyPr wrap="none">
            <a:spAutoFit/>
          </a:bodyPr>
          <a:lstStyle/>
          <a:p>
            <a:r>
              <a:rPr lang="en-IN" b="1" dirty="0">
                <a:latin typeface="Calibri" panose="020F0502020204030204" pitchFamily="34" charset="0"/>
                <a:ea typeface="Calibri" panose="020F0502020204030204" pitchFamily="34" charset="0"/>
              </a:rPr>
              <a:t>Dimensionality Reduction</a:t>
            </a:r>
            <a:endParaRPr lang="en-IN" dirty="0"/>
          </a:p>
        </p:txBody>
      </p:sp>
      <p:sp>
        <p:nvSpPr>
          <p:cNvPr id="9" name="Rectangle 8"/>
          <p:cNvSpPr/>
          <p:nvPr/>
        </p:nvSpPr>
        <p:spPr>
          <a:xfrm>
            <a:off x="551627" y="4323158"/>
            <a:ext cx="4843334" cy="2308324"/>
          </a:xfrm>
          <a:prstGeom prst="rect">
            <a:avLst/>
          </a:prstGeom>
        </p:spPr>
        <p:txBody>
          <a:bodyPr wrap="square">
            <a:spAutoFit/>
          </a:bodyPr>
          <a:lstStyle/>
          <a:p>
            <a:r>
              <a:rPr lang="en-IN" dirty="0" smtClean="0"/>
              <a:t>We </a:t>
            </a:r>
            <a:r>
              <a:rPr lang="en-IN" dirty="0"/>
              <a:t>need to see how each feature has an impact on predicting classes, and the best way to do this is by asking the models </a:t>
            </a:r>
            <a:r>
              <a:rPr lang="en-IN" dirty="0" smtClean="0"/>
              <a:t>only. Classifiers </a:t>
            </a:r>
            <a:r>
              <a:rPr lang="en-IN" dirty="0"/>
              <a:t>like </a:t>
            </a:r>
            <a:r>
              <a:rPr lang="en-IN" dirty="0">
                <a:effectLst>
                  <a:outerShdw blurRad="38100" dist="38100" dir="2700000" algn="tl">
                    <a:srgbClr val="000000">
                      <a:alpha val="43137"/>
                    </a:srgbClr>
                  </a:outerShdw>
                </a:effectLst>
              </a:rPr>
              <a:t>Extra Trees, Random Forest, Gradient Boosting Classifiers and AdaBoost </a:t>
            </a:r>
            <a:r>
              <a:rPr lang="en-IN" dirty="0"/>
              <a:t>offer an attribute called 'feature_importance</a:t>
            </a:r>
            <a:r>
              <a:rPr lang="en-IN" dirty="0" smtClean="0"/>
              <a:t>_‘.</a:t>
            </a:r>
          </a:p>
          <a:p>
            <a:r>
              <a:rPr lang="en-IN" dirty="0"/>
              <a:t>Out of all features, we would like to go with Top 25 based on score</a:t>
            </a:r>
            <a:r>
              <a:rPr lang="en-IN" dirty="0" smtClean="0"/>
              <a:t>:</a:t>
            </a:r>
            <a:endParaRPr lang="en-IN" dirty="0"/>
          </a:p>
        </p:txBody>
      </p:sp>
      <p:sp>
        <p:nvSpPr>
          <p:cNvPr id="10" name="Rectangle 9"/>
          <p:cNvSpPr/>
          <p:nvPr/>
        </p:nvSpPr>
        <p:spPr>
          <a:xfrm>
            <a:off x="5643154" y="4005674"/>
            <a:ext cx="5917474" cy="2585323"/>
          </a:xfrm>
          <a:prstGeom prst="rect">
            <a:avLst/>
          </a:prstGeom>
        </p:spPr>
        <p:txBody>
          <a:bodyPr wrap="square">
            <a:spAutoFit/>
          </a:bodyPr>
          <a:lstStyle/>
          <a:p>
            <a:r>
              <a:rPr lang="en-IN" dirty="0">
                <a:effectLst>
                  <a:outerShdw blurRad="38100" dist="38100" dir="2700000" algn="tl">
                    <a:srgbClr val="000000">
                      <a:alpha val="43137"/>
                    </a:srgbClr>
                  </a:outerShdw>
                </a:effectLst>
              </a:rPr>
              <a:t>'Elevation', 'Horizontal_Distance_To_Roadways</a:t>
            </a:r>
            <a:r>
              <a:rPr lang="en-IN" dirty="0" smtClean="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'Slope</a:t>
            </a:r>
            <a:r>
              <a:rPr lang="en-IN" dirty="0" smtClean="0">
                <a:effectLst>
                  <a:outerShdw blurRad="38100" dist="38100" dir="2700000" algn="tl">
                    <a:srgbClr val="000000">
                      <a:alpha val="43137"/>
                    </a:srgbClr>
                  </a:outerShdw>
                </a:effectLst>
              </a:rPr>
              <a:t>',</a:t>
            </a:r>
          </a:p>
          <a:p>
            <a:r>
              <a:rPr lang="en-IN" dirty="0" smtClean="0">
                <a:effectLst>
                  <a:outerShdw blurRad="38100" dist="38100" dir="2700000" algn="tl">
                    <a:srgbClr val="000000">
                      <a:alpha val="43137"/>
                    </a:srgbClr>
                  </a:outerShdw>
                </a:effectLst>
              </a:rPr>
              <a:t>'Horizontal_Distance_To_Fire_Points',</a:t>
            </a:r>
          </a:p>
          <a:p>
            <a:r>
              <a:rPr lang="en-IN" dirty="0" smtClean="0">
                <a:effectLst>
                  <a:outerShdw blurRad="38100" dist="38100" dir="2700000" algn="tl">
                    <a:srgbClr val="000000">
                      <a:alpha val="43137"/>
                    </a:srgbClr>
                  </a:outerShdw>
                </a:effectLst>
              </a:rPr>
              <a:t>'Horizontal_Distance_To_Hydrology</a:t>
            </a:r>
            <a:r>
              <a:rPr lang="en-IN" dirty="0">
                <a:effectLst>
                  <a:outerShdw blurRad="38100" dist="38100" dir="2700000" algn="tl">
                    <a:srgbClr val="000000">
                      <a:alpha val="43137"/>
                    </a:srgbClr>
                  </a:outerShdw>
                </a:effectLst>
              </a:rPr>
              <a:t>',</a:t>
            </a:r>
          </a:p>
          <a:p>
            <a:r>
              <a:rPr lang="en-IN" dirty="0" smtClean="0">
                <a:effectLst>
                  <a:outerShdw blurRad="38100" dist="38100" dir="2700000" algn="tl">
                    <a:srgbClr val="000000">
                      <a:alpha val="43137"/>
                    </a:srgbClr>
                  </a:outerShdw>
                </a:effectLst>
              </a:rPr>
              <a:t>'Vertical_Distance_To_Hydrology</a:t>
            </a:r>
            <a:r>
              <a:rPr lang="en-IN" dirty="0">
                <a:effectLst>
                  <a:outerShdw blurRad="38100" dist="38100" dir="2700000" algn="tl">
                    <a:srgbClr val="000000">
                      <a:alpha val="43137"/>
                    </a:srgbClr>
                  </a:outerShdw>
                </a:effectLst>
              </a:rPr>
              <a:t>', 'Aspect', 'Hillshade_Noon',</a:t>
            </a:r>
          </a:p>
          <a:p>
            <a:r>
              <a:rPr lang="en-IN" dirty="0" smtClean="0">
                <a:effectLst>
                  <a:outerShdw blurRad="38100" dist="38100" dir="2700000" algn="tl">
                    <a:srgbClr val="000000">
                      <a:alpha val="43137"/>
                    </a:srgbClr>
                  </a:outerShdw>
                </a:effectLst>
              </a:rPr>
              <a:t>'Hillshade_9am</a:t>
            </a:r>
            <a:r>
              <a:rPr lang="en-IN" dirty="0">
                <a:effectLst>
                  <a:outerShdw blurRad="38100" dist="38100" dir="2700000" algn="tl">
                    <a:srgbClr val="000000">
                      <a:alpha val="43137"/>
                    </a:srgbClr>
                  </a:outerShdw>
                </a:effectLst>
              </a:rPr>
              <a:t>', 'Hillshade_3pm', 'Wilderness_Area_04', </a:t>
            </a:r>
            <a:r>
              <a:rPr lang="en-IN" dirty="0" smtClean="0">
                <a:effectLst>
                  <a:outerShdw blurRad="38100" dist="38100" dir="2700000" algn="tl">
                    <a:srgbClr val="000000">
                      <a:alpha val="43137"/>
                    </a:srgbClr>
                  </a:outerShdw>
                </a:effectLst>
              </a:rPr>
              <a:t>'Soil_Type_12</a:t>
            </a:r>
            <a:r>
              <a:rPr lang="en-IN" dirty="0">
                <a:effectLst>
                  <a:outerShdw blurRad="38100" dist="38100" dir="2700000" algn="tl">
                    <a:srgbClr val="000000">
                      <a:alpha val="43137"/>
                    </a:srgbClr>
                  </a:outerShdw>
                </a:effectLst>
              </a:rPr>
              <a:t>', 'Soil_Type_22', 'Wilderness_Area_03',</a:t>
            </a:r>
          </a:p>
          <a:p>
            <a:r>
              <a:rPr lang="en-IN" dirty="0" smtClean="0">
                <a:effectLst>
                  <a:outerShdw blurRad="38100" dist="38100" dir="2700000" algn="tl">
                    <a:srgbClr val="000000">
                      <a:alpha val="43137"/>
                    </a:srgbClr>
                  </a:outerShdw>
                </a:effectLst>
              </a:rPr>
              <a:t>'Soil_Type_10</a:t>
            </a:r>
            <a:r>
              <a:rPr lang="en-IN" dirty="0">
                <a:effectLst>
                  <a:outerShdw blurRad="38100" dist="38100" dir="2700000" algn="tl">
                    <a:srgbClr val="000000">
                      <a:alpha val="43137"/>
                    </a:srgbClr>
                  </a:outerShdw>
                </a:effectLst>
              </a:rPr>
              <a:t>', 'Soil_Type_39', 'Soil_Type_38', 'Soil_Type_04',</a:t>
            </a:r>
          </a:p>
          <a:p>
            <a:r>
              <a:rPr lang="en-IN" dirty="0" smtClean="0">
                <a:effectLst>
                  <a:outerShdw blurRad="38100" dist="38100" dir="2700000" algn="tl">
                    <a:srgbClr val="000000">
                      <a:alpha val="43137"/>
                    </a:srgbClr>
                  </a:outerShdw>
                </a:effectLst>
              </a:rPr>
              <a:t>'Soil_Type_23</a:t>
            </a:r>
            <a:r>
              <a:rPr lang="en-IN" dirty="0">
                <a:effectLst>
                  <a:outerShdw blurRad="38100" dist="38100" dir="2700000" algn="tl">
                    <a:srgbClr val="000000">
                      <a:alpha val="43137"/>
                    </a:srgbClr>
                  </a:outerShdw>
                </a:effectLst>
              </a:rPr>
              <a:t>', 'Wilderness_Area_01', 'Soil_Type_02',</a:t>
            </a:r>
          </a:p>
          <a:p>
            <a:r>
              <a:rPr lang="en-IN" dirty="0" smtClean="0">
                <a:effectLst>
                  <a:outerShdw blurRad="38100" dist="38100" dir="2700000" algn="tl">
                    <a:srgbClr val="000000">
                      <a:alpha val="43137"/>
                    </a:srgbClr>
                  </a:outerShdw>
                </a:effectLst>
              </a:rPr>
              <a:t>'Soil_Type_40</a:t>
            </a:r>
            <a:r>
              <a:rPr lang="en-IN" dirty="0">
                <a:effectLst>
                  <a:outerShdw blurRad="38100" dist="38100" dir="2700000" algn="tl">
                    <a:srgbClr val="000000">
                      <a:alpha val="43137"/>
                    </a:srgbClr>
                  </a:outerShdw>
                </a:effectLst>
              </a:rPr>
              <a:t>', 'Soil_Type_13', 'Soil_Type_29', 'Soil_Type_30'</a:t>
            </a:r>
          </a:p>
        </p:txBody>
      </p:sp>
    </p:spTree>
    <p:extLst>
      <p:ext uri="{BB962C8B-B14F-4D97-AF65-F5344CB8AC3E}">
        <p14:creationId xmlns:p14="http://schemas.microsoft.com/office/powerpoint/2010/main" val="229468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9748" y="572921"/>
            <a:ext cx="10537371" cy="5909310"/>
          </a:xfrm>
          <a:prstGeom prst="rect">
            <a:avLst/>
          </a:prstGeom>
        </p:spPr>
        <p:txBody>
          <a:bodyPr wrap="square">
            <a:spAutoFit/>
          </a:bodyPr>
          <a:lstStyle/>
          <a:p>
            <a:r>
              <a:rPr lang="en-IN" b="1" dirty="0"/>
              <a:t>MODEL BUILDING </a:t>
            </a:r>
            <a:r>
              <a:rPr lang="en-IN" b="1" dirty="0" smtClean="0"/>
              <a:t>:</a:t>
            </a:r>
          </a:p>
          <a:p>
            <a:r>
              <a:rPr lang="en-IN" b="1" dirty="0"/>
              <a:t>Define X and Y variable:</a:t>
            </a:r>
            <a:r>
              <a:rPr lang="en-IN" dirty="0"/>
              <a:t> Now, before applying </a:t>
            </a:r>
            <a:r>
              <a:rPr lang="en-IN" dirty="0" smtClean="0"/>
              <a:t>model</a:t>
            </a:r>
            <a:r>
              <a:rPr lang="en-IN" dirty="0"/>
              <a:t>, we have prepared the data and segregate the features and the label of the dataset.</a:t>
            </a:r>
          </a:p>
          <a:p>
            <a:pPr marL="285750" indent="-285750">
              <a:buFont typeface="Arial" panose="020B0604020202020204" pitchFamily="34" charset="0"/>
              <a:buChar char="•"/>
            </a:pPr>
            <a:r>
              <a:rPr lang="en-IN" dirty="0"/>
              <a:t>Variable X All independent variables necessary to make the prediction</a:t>
            </a:r>
            <a:r>
              <a:rPr lang="en-IN" dirty="0" smtClean="0"/>
              <a:t>.</a:t>
            </a:r>
            <a:endParaRPr lang="en-IN" dirty="0"/>
          </a:p>
          <a:p>
            <a:pPr marL="285750" indent="-285750">
              <a:buFont typeface="Arial" panose="020B0604020202020204" pitchFamily="34" charset="0"/>
              <a:buChar char="•"/>
            </a:pPr>
            <a:r>
              <a:rPr lang="en-IN" dirty="0"/>
              <a:t>Variable Y “Cover Type” as Target Variable</a:t>
            </a:r>
            <a:r>
              <a:rPr lang="en-IN" dirty="0" smtClean="0"/>
              <a:t>.</a:t>
            </a:r>
            <a:endParaRPr lang="en-IN" dirty="0"/>
          </a:p>
          <a:p>
            <a:r>
              <a:rPr lang="en-US" dirty="0"/>
              <a:t>Split the Data into train and test: Splitting the data using sklearn.model_selection (train-test-split): 70% as train data, 30% as test data and random state = </a:t>
            </a:r>
            <a:r>
              <a:rPr lang="en-US" dirty="0" smtClean="0"/>
              <a:t>42</a:t>
            </a:r>
            <a:endParaRPr lang="en-US" dirty="0"/>
          </a:p>
          <a:p>
            <a:endParaRPr lang="en-IN" b="1" dirty="0" smtClean="0"/>
          </a:p>
          <a:p>
            <a:r>
              <a:rPr lang="en-IN" b="1" dirty="0" smtClean="0"/>
              <a:t>Feature </a:t>
            </a:r>
            <a:r>
              <a:rPr lang="en-IN" b="1" dirty="0"/>
              <a:t>Scaling:</a:t>
            </a:r>
          </a:p>
          <a:p>
            <a:r>
              <a:rPr lang="en-IN" dirty="0"/>
              <a:t>One last step before we move to build our model is to scale the features to some specific range. This is called Feature Scaling. </a:t>
            </a:r>
            <a:r>
              <a:rPr lang="en-IN" dirty="0" smtClean="0"/>
              <a:t>Here </a:t>
            </a:r>
            <a:r>
              <a:rPr lang="en-IN" dirty="0"/>
              <a:t>we used standard scalar to our independent variables.</a:t>
            </a:r>
          </a:p>
          <a:p>
            <a:endParaRPr lang="en-IN" b="1" dirty="0" smtClean="0"/>
          </a:p>
          <a:p>
            <a:r>
              <a:rPr lang="en-IN" b="1" dirty="0" smtClean="0"/>
              <a:t>Algorithms </a:t>
            </a:r>
            <a:r>
              <a:rPr lang="en-IN" b="1" dirty="0"/>
              <a:t>Used:</a:t>
            </a:r>
          </a:p>
          <a:p>
            <a:r>
              <a:rPr lang="en-IN" dirty="0"/>
              <a:t>Since our problem is a classification problem, we will be using the following algorithms </a:t>
            </a:r>
            <a:r>
              <a:rPr lang="en-IN" dirty="0" smtClean="0"/>
              <a:t>in modelling</a:t>
            </a:r>
            <a:r>
              <a:rPr lang="en-IN" dirty="0"/>
              <a:t>:</a:t>
            </a:r>
          </a:p>
          <a:p>
            <a:r>
              <a:rPr lang="en-IN" dirty="0"/>
              <a:t>• Tree Based Classifiers</a:t>
            </a:r>
          </a:p>
          <a:p>
            <a:pPr lvl="1"/>
            <a:r>
              <a:rPr lang="en-IN" dirty="0"/>
              <a:t>- Decision Tree</a:t>
            </a:r>
          </a:p>
          <a:p>
            <a:pPr lvl="1"/>
            <a:r>
              <a:rPr lang="en-IN" dirty="0"/>
              <a:t>- Random Forest</a:t>
            </a:r>
          </a:p>
          <a:p>
            <a:r>
              <a:rPr lang="en-IN" dirty="0"/>
              <a:t>• KNN Classifier</a:t>
            </a:r>
          </a:p>
          <a:p>
            <a:r>
              <a:rPr lang="en-IN" dirty="0"/>
              <a:t>• Gradient Boosting</a:t>
            </a:r>
          </a:p>
          <a:p>
            <a:r>
              <a:rPr lang="en-IN" dirty="0"/>
              <a:t>• LGBM </a:t>
            </a:r>
            <a:r>
              <a:rPr lang="en-IN" dirty="0" smtClean="0"/>
              <a:t>Classifier</a:t>
            </a:r>
            <a:endParaRPr lang="en-IN" dirty="0"/>
          </a:p>
          <a:p>
            <a:r>
              <a:rPr lang="en-IN" dirty="0"/>
              <a:t>• </a:t>
            </a:r>
            <a:r>
              <a:rPr lang="en-IN" dirty="0" smtClean="0"/>
              <a:t>Cat </a:t>
            </a:r>
            <a:r>
              <a:rPr lang="en-IN" dirty="0"/>
              <a:t>Boost</a:t>
            </a:r>
          </a:p>
        </p:txBody>
      </p:sp>
    </p:spTree>
    <p:extLst>
      <p:ext uri="{BB962C8B-B14F-4D97-AF65-F5344CB8AC3E}">
        <p14:creationId xmlns:p14="http://schemas.microsoft.com/office/powerpoint/2010/main" val="2268265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C0E-669C-4DB0-ADD8-C29C147A42A7}"/>
              </a:ext>
            </a:extLst>
          </p:cNvPr>
          <p:cNvSpPr>
            <a:spLocks noGrp="1"/>
          </p:cNvSpPr>
          <p:nvPr>
            <p:ph type="ctrTitle"/>
          </p:nvPr>
        </p:nvSpPr>
        <p:spPr>
          <a:xfrm>
            <a:off x="1362072" y="458576"/>
            <a:ext cx="8791575" cy="518584"/>
          </a:xfrm>
        </p:spPr>
        <p:txBody>
          <a:bodyPr>
            <a:normAutofit/>
          </a:bodyPr>
          <a:lstStyle/>
          <a:p>
            <a:r>
              <a:rPr lang="en-IN" sz="2400" b="1" dirty="0"/>
              <a:t>Explanation of the Dataset</a:t>
            </a:r>
          </a:p>
        </p:txBody>
      </p:sp>
      <p:sp>
        <p:nvSpPr>
          <p:cNvPr id="4" name="TextBox 3"/>
          <p:cNvSpPr txBox="1"/>
          <p:nvPr/>
        </p:nvSpPr>
        <p:spPr>
          <a:xfrm>
            <a:off x="664283" y="1459921"/>
            <a:ext cx="5540574" cy="4524315"/>
          </a:xfrm>
          <a:prstGeom prst="rect">
            <a:avLst/>
          </a:prstGeom>
          <a:noFill/>
        </p:spPr>
        <p:txBody>
          <a:bodyPr wrap="square" rtlCol="0">
            <a:spAutoFit/>
          </a:bodyPr>
          <a:lstStyle/>
          <a:p>
            <a:pPr algn="just"/>
            <a:r>
              <a:rPr lang="en-IN" dirty="0"/>
              <a:t>Given elevation, </a:t>
            </a:r>
            <a:r>
              <a:rPr lang="en-IN" dirty="0" smtClean="0"/>
              <a:t>hydrology, soil type </a:t>
            </a:r>
            <a:r>
              <a:rPr lang="en-IN" dirty="0"/>
              <a:t>and H</a:t>
            </a:r>
            <a:r>
              <a:rPr lang="en-IN" dirty="0" smtClean="0"/>
              <a:t>illshade </a:t>
            </a:r>
            <a:r>
              <a:rPr lang="en-IN" dirty="0"/>
              <a:t>data can we predict what type of </a:t>
            </a:r>
            <a:r>
              <a:rPr lang="en-IN" dirty="0" smtClean="0"/>
              <a:t>trees </a:t>
            </a:r>
            <a:r>
              <a:rPr lang="en-IN" dirty="0"/>
              <a:t>would be in a small patch of forest? </a:t>
            </a:r>
            <a:endParaRPr lang="en-IN" dirty="0" smtClean="0"/>
          </a:p>
          <a:p>
            <a:pPr algn="just"/>
            <a:r>
              <a:rPr lang="en-IN" dirty="0" smtClean="0"/>
              <a:t>Our </a:t>
            </a:r>
            <a:r>
              <a:rPr lang="en-IN" dirty="0"/>
              <a:t>project attempts to predict the predominant type of tree in sections of wooded area. Understanding forest </a:t>
            </a:r>
            <a:r>
              <a:rPr lang="en-IN" dirty="0" smtClean="0"/>
              <a:t>composition is </a:t>
            </a:r>
            <a:r>
              <a:rPr lang="en-IN" dirty="0"/>
              <a:t>a valuable aspect of managing the health and vitality </a:t>
            </a:r>
            <a:r>
              <a:rPr lang="en-IN" dirty="0" smtClean="0"/>
              <a:t>of </a:t>
            </a:r>
            <a:r>
              <a:rPr lang="en-IN" dirty="0"/>
              <a:t>wilderness areas. Classifying cover type can help further </a:t>
            </a:r>
            <a:r>
              <a:rPr lang="en-IN" dirty="0" smtClean="0"/>
              <a:t>research </a:t>
            </a:r>
            <a:r>
              <a:rPr lang="en-IN" dirty="0"/>
              <a:t>regarding forest fire susceptibility, the spread of the Mountain Pine Beetle </a:t>
            </a:r>
            <a:r>
              <a:rPr lang="en-IN" dirty="0" smtClean="0"/>
              <a:t>infestation </a:t>
            </a:r>
            <a:r>
              <a:rPr lang="en-IN" dirty="0"/>
              <a:t>and de/reforestation </a:t>
            </a:r>
            <a:r>
              <a:rPr lang="en-IN" dirty="0" smtClean="0"/>
              <a:t>concerns</a:t>
            </a:r>
            <a:r>
              <a:rPr lang="en-IN" dirty="0"/>
              <a:t>. </a:t>
            </a:r>
            <a:r>
              <a:rPr lang="en-IN" dirty="0" smtClean="0"/>
              <a:t>Forest </a:t>
            </a:r>
            <a:r>
              <a:rPr lang="en-IN" dirty="0"/>
              <a:t>cover type data is often collected by hand or computed using remote sensing techniques, e.g. satellite </a:t>
            </a:r>
            <a:r>
              <a:rPr lang="en-IN" dirty="0" smtClean="0"/>
              <a:t>imagery</a:t>
            </a:r>
            <a:r>
              <a:rPr lang="en-IN" dirty="0"/>
              <a:t>. Such processes are both time and resource intensive. In this report, we aim to predict forest cover type using </a:t>
            </a:r>
            <a:r>
              <a:rPr lang="en-IN" dirty="0" smtClean="0"/>
              <a:t>cartographic </a:t>
            </a:r>
            <a:r>
              <a:rPr lang="en-IN" dirty="0"/>
              <a:t>data and a variety of classification algorithms.</a:t>
            </a:r>
          </a:p>
          <a:p>
            <a:pPr algn="just"/>
            <a:endParaRPr lang="en-IN" dirty="0"/>
          </a:p>
        </p:txBody>
      </p:sp>
      <p:pic>
        <p:nvPicPr>
          <p:cNvPr id="7" name="Picture 6" descr="C:\Users\Vikash Ryder\AppData\Local\Microsoft\Windows\INetCache\Content.Word\Details.png"/>
          <p:cNvPicPr/>
          <p:nvPr/>
        </p:nvPicPr>
        <p:blipFill>
          <a:blip r:embed="rId2">
            <a:extLst>
              <a:ext uri="{28A0092B-C50C-407E-A947-70E740481C1C}">
                <a14:useLocalDpi xmlns:a14="http://schemas.microsoft.com/office/drawing/2010/main" val="0"/>
              </a:ext>
            </a:extLst>
          </a:blip>
          <a:srcRect/>
          <a:stretch>
            <a:fillRect/>
          </a:stretch>
        </p:blipFill>
        <p:spPr bwMode="auto">
          <a:xfrm>
            <a:off x="7002317" y="1459921"/>
            <a:ext cx="4114173" cy="4157108"/>
          </a:xfrm>
          <a:prstGeom prst="rect">
            <a:avLst/>
          </a:prstGeom>
          <a:noFill/>
          <a:ln>
            <a:noFill/>
          </a:ln>
        </p:spPr>
      </p:pic>
    </p:spTree>
    <p:extLst>
      <p:ext uri="{BB962C8B-B14F-4D97-AF65-F5344CB8AC3E}">
        <p14:creationId xmlns:p14="http://schemas.microsoft.com/office/powerpoint/2010/main" val="2356777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9635" y="318254"/>
            <a:ext cx="5692456" cy="369332"/>
          </a:xfrm>
          <a:prstGeom prst="rect">
            <a:avLst/>
          </a:prstGeom>
        </p:spPr>
        <p:txBody>
          <a:bodyPr wrap="none">
            <a:spAutoFit/>
          </a:bodyPr>
          <a:lstStyle/>
          <a:p>
            <a:r>
              <a:rPr lang="en-IN" b="1" dirty="0">
                <a:solidFill>
                  <a:srgbClr val="000000"/>
                </a:solidFill>
                <a:latin typeface="Calibri" panose="020F0502020204030204" pitchFamily="34" charset="0"/>
                <a:ea typeface="Times New Roman" panose="02020603050405020304" pitchFamily="18" charset="0"/>
              </a:rPr>
              <a:t>Model performance measures used for evaluating models</a:t>
            </a:r>
            <a:endParaRPr lang="en-IN" dirty="0"/>
          </a:p>
        </p:txBody>
      </p:sp>
      <p:sp>
        <p:nvSpPr>
          <p:cNvPr id="4" name="Rectangle 3"/>
          <p:cNvSpPr/>
          <p:nvPr/>
        </p:nvSpPr>
        <p:spPr>
          <a:xfrm>
            <a:off x="899387" y="840768"/>
            <a:ext cx="1562735" cy="2031325"/>
          </a:xfrm>
          <a:prstGeom prst="rect">
            <a:avLst/>
          </a:prstGeom>
        </p:spPr>
        <p:txBody>
          <a:bodyPr wrap="none">
            <a:spAutoFit/>
          </a:bodyPr>
          <a:lstStyle/>
          <a:p>
            <a:r>
              <a:rPr lang="en-IN" b="1" dirty="0"/>
              <a:t>Accuracy </a:t>
            </a:r>
            <a:endParaRPr lang="en-IN" b="1" dirty="0" smtClean="0"/>
          </a:p>
          <a:p>
            <a:r>
              <a:rPr lang="en-IN" b="1" dirty="0"/>
              <a:t>Sensitivity </a:t>
            </a:r>
            <a:endParaRPr lang="en-IN" b="1" dirty="0" smtClean="0"/>
          </a:p>
          <a:p>
            <a:r>
              <a:rPr lang="en-IN" b="1" dirty="0"/>
              <a:t>Specificity</a:t>
            </a:r>
            <a:r>
              <a:rPr lang="en-IN" dirty="0"/>
              <a:t> </a:t>
            </a:r>
            <a:endParaRPr lang="en-IN" dirty="0" smtClean="0"/>
          </a:p>
          <a:p>
            <a:r>
              <a:rPr lang="en-IN" b="1" dirty="0"/>
              <a:t>Precision</a:t>
            </a:r>
            <a:r>
              <a:rPr lang="en-IN" dirty="0"/>
              <a:t> </a:t>
            </a:r>
            <a:endParaRPr lang="en-IN" dirty="0" smtClean="0"/>
          </a:p>
          <a:p>
            <a:r>
              <a:rPr lang="en-IN" b="1" dirty="0"/>
              <a:t>F1 score</a:t>
            </a:r>
            <a:r>
              <a:rPr lang="en-IN" dirty="0"/>
              <a:t> </a:t>
            </a:r>
            <a:endParaRPr lang="en-IN" dirty="0" smtClean="0"/>
          </a:p>
          <a:p>
            <a:r>
              <a:rPr lang="en-IN" b="1" dirty="0"/>
              <a:t>ROC</a:t>
            </a:r>
            <a:r>
              <a:rPr lang="en-IN" dirty="0"/>
              <a:t> </a:t>
            </a:r>
            <a:endParaRPr lang="en-IN" b="1" dirty="0" smtClean="0">
              <a:latin typeface="Calibri" panose="020F0502020204030204" pitchFamily="34" charset="0"/>
              <a:ea typeface="Calibri" panose="020F0502020204030204" pitchFamily="34" charset="0"/>
            </a:endParaRPr>
          </a:p>
          <a:p>
            <a:r>
              <a:rPr lang="en-IN" b="1" dirty="0" smtClean="0">
                <a:latin typeface="Calibri" panose="020F0502020204030204" pitchFamily="34" charset="0"/>
                <a:ea typeface="Calibri" panose="020F0502020204030204" pitchFamily="34" charset="0"/>
              </a:rPr>
              <a:t>Micro </a:t>
            </a:r>
            <a:r>
              <a:rPr lang="en-IN" b="1" dirty="0">
                <a:latin typeface="Calibri" panose="020F0502020204030204" pitchFamily="34" charset="0"/>
                <a:ea typeface="Calibri" panose="020F0502020204030204" pitchFamily="34" charset="0"/>
              </a:rPr>
              <a:t>Average</a:t>
            </a:r>
            <a:endParaRPr lang="en-IN" dirty="0"/>
          </a:p>
        </p:txBody>
      </p:sp>
      <p:sp>
        <p:nvSpPr>
          <p:cNvPr id="5" name="Rectangle 4"/>
          <p:cNvSpPr/>
          <p:nvPr/>
        </p:nvSpPr>
        <p:spPr>
          <a:xfrm>
            <a:off x="2860766" y="1297046"/>
            <a:ext cx="8921932" cy="1118768"/>
          </a:xfrm>
          <a:prstGeom prst="rect">
            <a:avLst/>
          </a:prstGeom>
        </p:spPr>
        <p:txBody>
          <a:bodyPr wrap="square">
            <a:spAutoFit/>
          </a:bodyPr>
          <a:lstStyle/>
          <a:p>
            <a:pPr>
              <a:lnSpc>
                <a:spcPct val="115000"/>
              </a:lnSpc>
              <a:spcAft>
                <a:spcPts val="1000"/>
              </a:spcAft>
            </a:pPr>
            <a:r>
              <a:rPr lang="en-IN" sz="2000" dirty="0">
                <a:solidFill>
                  <a:srgbClr val="000000"/>
                </a:solidFill>
                <a:ea typeface="Calibri" panose="020F0502020204030204" pitchFamily="34" charset="0"/>
                <a:cs typeface="Calibri" panose="020F0502020204030204" pitchFamily="34" charset="0"/>
              </a:rPr>
              <a:t>To calculate the micro-F1, we first compute micro-averaged </a:t>
            </a:r>
            <a:r>
              <a:rPr lang="en-IN" dirty="0">
                <a:ea typeface="Calibri" panose="020F0502020204030204" pitchFamily="34" charset="0"/>
                <a:cs typeface="Times New Roman" panose="02020603050405020304" pitchFamily="18" charset="0"/>
              </a:rPr>
              <a:t>precision and micro-averaged recall over all the samples, and then combine the two. For a multi class classification problem </a:t>
            </a:r>
            <a:r>
              <a:rPr lang="en-IN" sz="2000" b="1" dirty="0">
                <a:solidFill>
                  <a:srgbClr val="000000"/>
                </a:solidFill>
                <a:ea typeface="Calibri" panose="020F0502020204030204" pitchFamily="34" charset="0"/>
                <a:cs typeface="Times New Roman" panose="02020603050405020304" pitchFamily="18" charset="0"/>
              </a:rPr>
              <a:t>micro-F1 = micro-precision = micro-recall = accuracy = micro-avg.</a:t>
            </a:r>
            <a:endParaRPr lang="en-IN" dirty="0">
              <a:ea typeface="Calibri" panose="020F0502020204030204" pitchFamily="34" charset="0"/>
              <a:cs typeface="Times New Roman" panose="02020603050405020304" pitchFamily="18" charset="0"/>
            </a:endParaRPr>
          </a:p>
        </p:txBody>
      </p:sp>
      <p:sp>
        <p:nvSpPr>
          <p:cNvPr id="6" name="Rectangle 5"/>
          <p:cNvSpPr/>
          <p:nvPr/>
        </p:nvSpPr>
        <p:spPr>
          <a:xfrm>
            <a:off x="519635" y="3025275"/>
            <a:ext cx="2004075" cy="369332"/>
          </a:xfrm>
          <a:prstGeom prst="rect">
            <a:avLst/>
          </a:prstGeom>
        </p:spPr>
        <p:txBody>
          <a:bodyPr wrap="none">
            <a:spAutoFit/>
          </a:bodyPr>
          <a:lstStyle/>
          <a:p>
            <a:r>
              <a:rPr lang="en-IN" b="1" dirty="0">
                <a:solidFill>
                  <a:srgbClr val="000000"/>
                </a:solidFill>
                <a:latin typeface="Calibri" panose="020F0502020204030204" pitchFamily="34" charset="0"/>
                <a:ea typeface="Times New Roman" panose="02020603050405020304" pitchFamily="18" charset="0"/>
              </a:rPr>
              <a:t>Model Comparison</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939090104"/>
              </p:ext>
            </p:extLst>
          </p:nvPr>
        </p:nvGraphicFramePr>
        <p:xfrm>
          <a:off x="1335291" y="3788420"/>
          <a:ext cx="9394486" cy="2468805"/>
        </p:xfrm>
        <a:graphic>
          <a:graphicData uri="http://schemas.openxmlformats.org/drawingml/2006/table">
            <a:tbl>
              <a:tblPr firstRow="1" firstCol="1" bandRow="1">
                <a:tableStyleId>{5C22544A-7EE6-4342-B048-85BDC9FD1C3A}</a:tableStyleId>
              </a:tblPr>
              <a:tblGrid>
                <a:gridCol w="988772">
                  <a:extLst>
                    <a:ext uri="{9D8B030D-6E8A-4147-A177-3AD203B41FA5}">
                      <a16:colId xmlns:a16="http://schemas.microsoft.com/office/drawing/2014/main" val="3627856842"/>
                    </a:ext>
                  </a:extLst>
                </a:gridCol>
                <a:gridCol w="2634782">
                  <a:extLst>
                    <a:ext uri="{9D8B030D-6E8A-4147-A177-3AD203B41FA5}">
                      <a16:colId xmlns:a16="http://schemas.microsoft.com/office/drawing/2014/main" val="1699560761"/>
                    </a:ext>
                  </a:extLst>
                </a:gridCol>
                <a:gridCol w="2143888">
                  <a:extLst>
                    <a:ext uri="{9D8B030D-6E8A-4147-A177-3AD203B41FA5}">
                      <a16:colId xmlns:a16="http://schemas.microsoft.com/office/drawing/2014/main" val="2306474043"/>
                    </a:ext>
                  </a:extLst>
                </a:gridCol>
                <a:gridCol w="1813522">
                  <a:extLst>
                    <a:ext uri="{9D8B030D-6E8A-4147-A177-3AD203B41FA5}">
                      <a16:colId xmlns:a16="http://schemas.microsoft.com/office/drawing/2014/main" val="1142028814"/>
                    </a:ext>
                  </a:extLst>
                </a:gridCol>
                <a:gridCol w="1813522">
                  <a:extLst>
                    <a:ext uri="{9D8B030D-6E8A-4147-A177-3AD203B41FA5}">
                      <a16:colId xmlns:a16="http://schemas.microsoft.com/office/drawing/2014/main" val="1998268153"/>
                    </a:ext>
                  </a:extLst>
                </a:gridCol>
              </a:tblGrid>
              <a:tr h="367695">
                <a:tc>
                  <a:txBody>
                    <a:bodyPr/>
                    <a:lstStyle/>
                    <a:p>
                      <a:pPr algn="ctr">
                        <a:lnSpc>
                          <a:spcPct val="115000"/>
                        </a:lnSpc>
                        <a:spcAft>
                          <a:spcPts val="0"/>
                        </a:spcAft>
                      </a:pPr>
                      <a:r>
                        <a:rPr lang="en-IN" sz="2000" dirty="0">
                          <a:effectLst/>
                        </a:rPr>
                        <a:t>Sr.No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2000" dirty="0">
                          <a:effectLst/>
                        </a:rPr>
                        <a:t>Model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2000" dirty="0">
                          <a:effectLst/>
                        </a:rPr>
                        <a:t>Training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2000" dirty="0">
                          <a:effectLst/>
                        </a:rPr>
                        <a:t>Testing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2000" dirty="0">
                          <a:effectLst/>
                        </a:rPr>
                        <a:t>Micro avg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4101442"/>
                  </a:ext>
                </a:extLst>
              </a:tr>
              <a:tr h="350185">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algn="ctr" defTabSz="914400" rtl="0" eaLnBrk="1" latinLnBrk="0" hangingPunct="1">
                        <a:lnSpc>
                          <a:spcPct val="115000"/>
                        </a:lnSpc>
                        <a:spcAft>
                          <a:spcPts val="0"/>
                        </a:spcAft>
                      </a:pPr>
                      <a:r>
                        <a:rPr lang="en-IN" sz="1800" kern="1200" dirty="0" smtClean="0">
                          <a:solidFill>
                            <a:schemeClr val="dk1"/>
                          </a:solidFill>
                          <a:effectLst/>
                          <a:latin typeface="+mn-lt"/>
                          <a:ea typeface="+mn-ea"/>
                          <a:cs typeface="+mn-cs"/>
                        </a:rPr>
                        <a:t>Logistic Regression</a:t>
                      </a:r>
                      <a:endParaRPr lang="en-IN" sz="18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71.91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71.79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419818"/>
                  </a:ext>
                </a:extLst>
              </a:tr>
              <a:tr h="350185">
                <a:tc>
                  <a:txBody>
                    <a:bodyPr/>
                    <a:lstStyle/>
                    <a:p>
                      <a:pPr algn="ctr">
                        <a:lnSpc>
                          <a:spcPct val="115000"/>
                        </a:lnSpc>
                        <a:spcAft>
                          <a:spcPts val="0"/>
                        </a:spcAft>
                      </a:pPr>
                      <a:r>
                        <a:rPr lang="en-IN" sz="1800" dirty="0" smtClean="0">
                          <a:effectLst/>
                          <a:latin typeface="+mn-lt"/>
                          <a:ea typeface="+mn-ea"/>
                          <a:cs typeface="+mn-cs"/>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algn="ctr" defTabSz="914400" rtl="0" eaLnBrk="1" latinLnBrk="0" hangingPunct="1">
                        <a:lnSpc>
                          <a:spcPct val="115000"/>
                        </a:lnSpc>
                        <a:spcAft>
                          <a:spcPts val="0"/>
                        </a:spcAft>
                      </a:pPr>
                      <a:r>
                        <a:rPr lang="en-IN" sz="1800" kern="1200" dirty="0">
                          <a:solidFill>
                            <a:schemeClr val="dk1"/>
                          </a:solidFill>
                          <a:effectLst/>
                          <a:latin typeface="+mn-lt"/>
                          <a:ea typeface="+mn-ea"/>
                          <a:cs typeface="+mn-cs"/>
                        </a:rPr>
                        <a:t>Decision Tree</a:t>
                      </a:r>
                    </a:p>
                  </a:txBody>
                  <a:tcPr marL="68580" marR="68580" marT="0" marB="0" anchor="ctr"/>
                </a:tc>
                <a:tc>
                  <a:txBody>
                    <a:bodyPr/>
                    <a:lstStyle/>
                    <a:p>
                      <a:pPr algn="ctr">
                        <a:lnSpc>
                          <a:spcPct val="115000"/>
                        </a:lnSpc>
                        <a:spcAft>
                          <a:spcPts val="0"/>
                        </a:spcAft>
                      </a:pPr>
                      <a:r>
                        <a:rPr lang="en-IN" sz="1800" dirty="0">
                          <a:effectLst/>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rPr>
                        <a:t>92.90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a:effectLst/>
                        </a:rPr>
                        <a:t>93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613514"/>
                  </a:ext>
                </a:extLst>
              </a:tr>
              <a:tr h="350185">
                <a:tc>
                  <a:txBody>
                    <a:bodyPr/>
                    <a:lstStyle/>
                    <a:p>
                      <a:pPr algn="ctr">
                        <a:lnSpc>
                          <a:spcPct val="115000"/>
                        </a:lnSpc>
                        <a:spcAft>
                          <a:spcPts val="0"/>
                        </a:spcAft>
                      </a:pPr>
                      <a:r>
                        <a:rPr lang="en-IN" sz="1800" dirty="0">
                          <a:effectLst/>
                          <a:latin typeface="+mn-lt"/>
                          <a:ea typeface="+mn-ea"/>
                          <a:cs typeface="+mn-cs"/>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algn="ctr" defTabSz="914400" rtl="0" eaLnBrk="1" latinLnBrk="0" hangingPunct="1">
                        <a:lnSpc>
                          <a:spcPct val="115000"/>
                        </a:lnSpc>
                        <a:spcAft>
                          <a:spcPts val="0"/>
                        </a:spcAft>
                      </a:pPr>
                      <a:r>
                        <a:rPr lang="en-IN" sz="1800" kern="1200" dirty="0">
                          <a:solidFill>
                            <a:schemeClr val="dk1"/>
                          </a:solidFill>
                          <a:effectLst/>
                          <a:latin typeface="+mn-lt"/>
                          <a:ea typeface="+mn-ea"/>
                          <a:cs typeface="+mn-cs"/>
                        </a:rPr>
                        <a:t>Random Forest </a:t>
                      </a:r>
                    </a:p>
                  </a:txBody>
                  <a:tcPr marL="68580" marR="68580" marT="0" marB="0" anchor="ctr"/>
                </a:tc>
                <a:tc>
                  <a:txBody>
                    <a:bodyPr/>
                    <a:lstStyle/>
                    <a:p>
                      <a:pPr algn="ctr">
                        <a:lnSpc>
                          <a:spcPct val="115000"/>
                        </a:lnSpc>
                        <a:spcAft>
                          <a:spcPts val="0"/>
                        </a:spcAft>
                      </a:pPr>
                      <a:r>
                        <a:rPr lang="en-IN" sz="1800" dirty="0" smtClean="0">
                          <a:effectLst/>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latin typeface="+mn-lt"/>
                          <a:ea typeface="+mn-ea"/>
                          <a:cs typeface="+mn-cs"/>
                        </a:rPr>
                        <a:t>95.35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rPr>
                        <a:t>95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8028483"/>
                  </a:ext>
                </a:extLst>
              </a:tr>
              <a:tr h="350185">
                <a:tc>
                  <a:txBody>
                    <a:bodyPr/>
                    <a:lstStyle/>
                    <a:p>
                      <a:pPr algn="ctr">
                        <a:lnSpc>
                          <a:spcPct val="115000"/>
                        </a:lnSpc>
                        <a:spcAft>
                          <a:spcPts val="0"/>
                        </a:spcAft>
                      </a:pPr>
                      <a:r>
                        <a:rPr lang="en-IN" sz="1800" dirty="0">
                          <a:effectLst/>
                          <a:latin typeface="+mn-lt"/>
                          <a:ea typeface="+mn-ea"/>
                          <a:cs typeface="+mn-cs"/>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algn="ctr" defTabSz="914400" rtl="0" eaLnBrk="1" latinLnBrk="0" hangingPunct="1">
                        <a:lnSpc>
                          <a:spcPct val="115000"/>
                        </a:lnSpc>
                        <a:spcAft>
                          <a:spcPts val="0"/>
                        </a:spcAft>
                      </a:pPr>
                      <a:r>
                        <a:rPr lang="en-IN" sz="1800" kern="1200" dirty="0" smtClean="0">
                          <a:solidFill>
                            <a:schemeClr val="dk1"/>
                          </a:solidFill>
                          <a:effectLst/>
                          <a:latin typeface="+mn-lt"/>
                          <a:ea typeface="+mn-ea"/>
                          <a:cs typeface="+mn-cs"/>
                        </a:rPr>
                        <a:t>LGBM</a:t>
                      </a:r>
                      <a:endParaRPr lang="en-IN" sz="18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IN" sz="1800" dirty="0" smtClean="0">
                          <a:effectLst/>
                        </a:rPr>
                        <a:t>86.53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rPr>
                        <a:t>85.53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rPr>
                        <a:t>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3286688"/>
                  </a:ext>
                </a:extLst>
              </a:tr>
              <a:tr h="350185">
                <a:tc>
                  <a:txBody>
                    <a:bodyPr/>
                    <a:lstStyle/>
                    <a:p>
                      <a:pPr algn="ctr">
                        <a:lnSpc>
                          <a:spcPct val="115000"/>
                        </a:lnSpc>
                        <a:spcAft>
                          <a:spcPts val="0"/>
                        </a:spcAft>
                      </a:pPr>
                      <a:r>
                        <a:rPr lang="en-IN" sz="1800" dirty="0" smtClean="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algn="ctr" defTabSz="914400" rtl="0" eaLnBrk="1" latinLnBrk="0" hangingPunct="1">
                        <a:lnSpc>
                          <a:spcPct val="115000"/>
                        </a:lnSpc>
                        <a:spcAft>
                          <a:spcPts val="0"/>
                        </a:spcAft>
                      </a:pPr>
                      <a:r>
                        <a:rPr lang="en-IN" sz="1800" kern="1200" dirty="0" smtClean="0">
                          <a:solidFill>
                            <a:schemeClr val="dk1"/>
                          </a:solidFill>
                          <a:effectLst/>
                          <a:latin typeface="+mn-lt"/>
                          <a:ea typeface="+mn-ea"/>
                          <a:cs typeface="+mn-cs"/>
                        </a:rPr>
                        <a:t>KNN</a:t>
                      </a:r>
                      <a:endParaRPr lang="en-IN" sz="18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IN" sz="1800" dirty="0" smtClean="0">
                          <a:effectLst/>
                        </a:rPr>
                        <a:t>95.05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rPr>
                        <a:t>91.91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rPr>
                        <a:t>92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8130358"/>
                  </a:ext>
                </a:extLst>
              </a:tr>
              <a:tr h="350185">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algn="ctr" defTabSz="914400" rtl="0" eaLnBrk="1" latinLnBrk="0" hangingPunct="1">
                        <a:lnSpc>
                          <a:spcPct val="115000"/>
                        </a:lnSpc>
                        <a:spcAft>
                          <a:spcPts val="0"/>
                        </a:spcAft>
                      </a:pPr>
                      <a:r>
                        <a:rPr lang="en-IN" sz="1800" kern="1200" dirty="0" smtClean="0">
                          <a:solidFill>
                            <a:schemeClr val="dk1"/>
                          </a:solidFill>
                          <a:effectLst/>
                          <a:latin typeface="+mn-lt"/>
                          <a:ea typeface="+mn-ea"/>
                          <a:cs typeface="+mn-cs"/>
                        </a:rPr>
                        <a:t>Cat Boost</a:t>
                      </a:r>
                      <a:endParaRPr lang="en-IN" sz="18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88.99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88.17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88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0854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515" y="0"/>
            <a:ext cx="9210232" cy="1194641"/>
          </a:xfrm>
        </p:spPr>
        <p:txBody>
          <a:bodyPr>
            <a:noAutofit/>
          </a:bodyPr>
          <a:lstStyle/>
          <a:p>
            <a:pPr algn="ctr"/>
            <a:r>
              <a:rPr lang="en-GB" sz="3200" b="1" dirty="0" smtClean="0">
                <a:latin typeface="+mn-lt"/>
              </a:rPr>
              <a:t>Cat Boost Classifier </a:t>
            </a:r>
            <a:r>
              <a:rPr lang="en-GB" sz="3600" dirty="0" smtClean="0">
                <a:latin typeface="+mn-lt"/>
              </a:rPr>
              <a:t>: </a:t>
            </a:r>
            <a:r>
              <a:rPr lang="en-GB" sz="2400" b="1" dirty="0" smtClean="0">
                <a:latin typeface="+mn-lt"/>
              </a:rPr>
              <a:t>Training </a:t>
            </a:r>
            <a:r>
              <a:rPr lang="en-GB" sz="2400" b="1" dirty="0" smtClean="0">
                <a:latin typeface="+mn-lt"/>
              </a:rPr>
              <a:t>Score: </a:t>
            </a:r>
            <a:r>
              <a:rPr lang="en-GB" sz="2400" b="1" dirty="0" smtClean="0">
                <a:latin typeface="+mn-lt"/>
              </a:rPr>
              <a:t>88.99</a:t>
            </a:r>
            <a:r>
              <a:rPr lang="en-GB" sz="2400" b="1" dirty="0">
                <a:latin typeface="+mn-lt"/>
              </a:rPr>
              <a:t> </a:t>
            </a:r>
            <a:r>
              <a:rPr lang="en-GB" sz="2400" b="1" dirty="0" smtClean="0">
                <a:latin typeface="+mn-lt"/>
              </a:rPr>
              <a:t>&amp; </a:t>
            </a:r>
            <a:r>
              <a:rPr lang="en-GB" sz="2400" b="1" dirty="0" smtClean="0">
                <a:latin typeface="+mn-lt"/>
              </a:rPr>
              <a:t>Testing Score: 88.17</a:t>
            </a:r>
            <a:endParaRPr lang="en-GB" sz="3600" b="1" dirty="0">
              <a:latin typeface="+mn-lt"/>
            </a:endParaRPr>
          </a:p>
        </p:txBody>
      </p:sp>
      <p:sp>
        <p:nvSpPr>
          <p:cNvPr id="3" name="Content Placeholder 2"/>
          <p:cNvSpPr>
            <a:spLocks noGrp="1"/>
          </p:cNvSpPr>
          <p:nvPr>
            <p:ph sz="half" idx="1"/>
          </p:nvPr>
        </p:nvSpPr>
        <p:spPr>
          <a:xfrm>
            <a:off x="110231" y="1407344"/>
            <a:ext cx="5181600" cy="4490206"/>
          </a:xfrm>
        </p:spPr>
        <p:txBody>
          <a:bodyPr>
            <a:normAutofit/>
          </a:bodyPr>
          <a:lstStyle/>
          <a:p>
            <a:pPr>
              <a:buNone/>
            </a:pPr>
            <a:r>
              <a:rPr lang="en-GB" sz="2000" dirty="0" smtClean="0"/>
              <a:t>  </a:t>
            </a:r>
            <a:r>
              <a:rPr lang="en-GB" sz="2000" u="sng" dirty="0" smtClean="0"/>
              <a:t>Classification Report (Cat Boost):</a:t>
            </a:r>
            <a:endParaRPr lang="en-GB" sz="2000" u="sng" dirty="0"/>
          </a:p>
        </p:txBody>
      </p:sp>
      <p:sp>
        <p:nvSpPr>
          <p:cNvPr id="4" name="Content Placeholder 3"/>
          <p:cNvSpPr>
            <a:spLocks noGrp="1"/>
          </p:cNvSpPr>
          <p:nvPr>
            <p:ph sz="half" idx="2"/>
          </p:nvPr>
        </p:nvSpPr>
        <p:spPr>
          <a:xfrm>
            <a:off x="6192253" y="1407344"/>
            <a:ext cx="5181600" cy="4351338"/>
          </a:xfrm>
        </p:spPr>
        <p:txBody>
          <a:bodyPr>
            <a:normAutofit/>
          </a:bodyPr>
          <a:lstStyle/>
          <a:p>
            <a:pPr>
              <a:buNone/>
            </a:pPr>
            <a:r>
              <a:rPr lang="en-GB" sz="2000" u="sng" dirty="0" smtClean="0"/>
              <a:t>Confusion Matrix(Cat Boost):</a:t>
            </a:r>
            <a:endParaRPr lang="en-GB" sz="2000" u="sng" dirty="0"/>
          </a:p>
        </p:txBody>
      </p:sp>
      <p:pic>
        <p:nvPicPr>
          <p:cNvPr id="5" name="Picture 4"/>
          <p:cNvPicPr>
            <a:picLocks noChangeAspect="1"/>
          </p:cNvPicPr>
          <p:nvPr/>
        </p:nvPicPr>
        <p:blipFill>
          <a:blip r:embed="rId2"/>
          <a:stretch>
            <a:fillRect/>
          </a:stretch>
        </p:blipFill>
        <p:spPr>
          <a:xfrm>
            <a:off x="5133475" y="2037348"/>
            <a:ext cx="6850576" cy="4411820"/>
          </a:xfrm>
          <a:prstGeom prst="rect">
            <a:avLst/>
          </a:prstGeom>
        </p:spPr>
      </p:pic>
      <p:pic>
        <p:nvPicPr>
          <p:cNvPr id="8" name="Picture 7"/>
          <p:cNvPicPr>
            <a:picLocks noChangeAspect="1"/>
          </p:cNvPicPr>
          <p:nvPr/>
        </p:nvPicPr>
        <p:blipFill>
          <a:blip r:embed="rId3"/>
          <a:stretch>
            <a:fillRect/>
          </a:stretch>
        </p:blipFill>
        <p:spPr>
          <a:xfrm>
            <a:off x="110231" y="2899094"/>
            <a:ext cx="4910948" cy="2616867"/>
          </a:xfrm>
          <a:prstGeom prst="rect">
            <a:avLst/>
          </a:prstGeom>
        </p:spPr>
      </p:pic>
    </p:spTree>
    <p:extLst>
      <p:ext uri="{BB962C8B-B14F-4D97-AF65-F5344CB8AC3E}">
        <p14:creationId xmlns:p14="http://schemas.microsoft.com/office/powerpoint/2010/main" val="172849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3747" y="106333"/>
            <a:ext cx="10515600" cy="1325563"/>
          </a:xfrm>
        </p:spPr>
        <p:txBody>
          <a:bodyPr>
            <a:normAutofit/>
          </a:bodyPr>
          <a:lstStyle/>
          <a:p>
            <a:r>
              <a:rPr lang="en-GB" sz="3600" b="1" dirty="0" smtClean="0"/>
              <a:t>ROC Curve:</a:t>
            </a:r>
            <a:endParaRPr lang="en-GB" sz="3600" b="1" dirty="0"/>
          </a:p>
        </p:txBody>
      </p:sp>
      <p:pic>
        <p:nvPicPr>
          <p:cNvPr id="9" name="Content Placeholder 8" descr="image (2).png"/>
          <p:cNvPicPr>
            <a:picLocks noGrp="1" noChangeAspect="1"/>
          </p:cNvPicPr>
          <p:nvPr>
            <p:ph sz="half" idx="1"/>
          </p:nvPr>
        </p:nvPicPr>
        <p:blipFill>
          <a:blip r:embed="rId2"/>
          <a:stretch>
            <a:fillRect/>
          </a:stretch>
        </p:blipFill>
        <p:spPr>
          <a:xfrm>
            <a:off x="429351" y="1466491"/>
            <a:ext cx="6005955" cy="4226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7"/>
          <p:cNvSpPr>
            <a:spLocks noGrp="1"/>
          </p:cNvSpPr>
          <p:nvPr>
            <p:ph sz="half" idx="2"/>
          </p:nvPr>
        </p:nvSpPr>
        <p:spPr>
          <a:xfrm>
            <a:off x="6655280" y="1402931"/>
            <a:ext cx="5181600" cy="4351338"/>
          </a:xfrm>
        </p:spPr>
        <p:txBody>
          <a:bodyPr>
            <a:normAutofit/>
          </a:bodyPr>
          <a:lstStyle/>
          <a:p>
            <a:r>
              <a:rPr lang="en-GB" sz="2000" b="1" dirty="0" smtClean="0"/>
              <a:t>ROC_AUC_SCORE: 86.56</a:t>
            </a:r>
          </a:p>
          <a:p>
            <a:r>
              <a:rPr lang="en-GB" sz="2000" dirty="0" smtClean="0"/>
              <a:t>Area Under The Curve(AUC)</a:t>
            </a:r>
            <a:r>
              <a:rPr lang="en-GB" sz="2400" dirty="0" smtClean="0"/>
              <a:t>:</a:t>
            </a:r>
            <a:r>
              <a:rPr lang="en-GB" sz="1800" dirty="0" smtClean="0"/>
              <a:t>The area under the ROC curve quantifies model classification accuracy  the higher the area, the greater the disparity between true and false positives, and the stronger the model in classifying members of the training dataset. </a:t>
            </a:r>
          </a:p>
          <a:p>
            <a:r>
              <a:rPr lang="en-GB" sz="1800" dirty="0" smtClean="0"/>
              <a:t>An area of 0.5 corresponds to a model that performs no better than random classification and a good classifier stays as far away from that as possible. An area of 1 is ideal. The closer the AUC to 1 the better.</a:t>
            </a:r>
          </a:p>
          <a:p>
            <a:r>
              <a:rPr lang="en-GB" sz="1800" b="1" dirty="0" smtClean="0"/>
              <a:t>Cohen_Kappa_Score: 76.03</a:t>
            </a:r>
          </a:p>
          <a:p>
            <a:r>
              <a:rPr lang="en-GB" sz="1800" b="1" dirty="0" smtClean="0"/>
              <a:t>Cross Val Score: 75.6</a:t>
            </a:r>
            <a:endParaRPr lang="en-GB" sz="1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0639" y="824250"/>
            <a:ext cx="9152709" cy="4198072"/>
          </a:xfrm>
          <a:prstGeom prst="rect">
            <a:avLst/>
          </a:prstGeom>
        </p:spPr>
        <p:txBody>
          <a:bodyPr wrap="square">
            <a:spAutoFit/>
          </a:bodyPr>
          <a:lstStyle/>
          <a:p>
            <a:pPr>
              <a:lnSpc>
                <a:spcPct val="115000"/>
              </a:lnSpc>
              <a:spcAft>
                <a:spcPts val="0"/>
              </a:spcAft>
            </a:pPr>
            <a:r>
              <a:rPr lang="en-IN" sz="2000" b="1" dirty="0">
                <a:solidFill>
                  <a:srgbClr val="4F81BD"/>
                </a:solidFill>
                <a:ea typeface="Times New Roman" panose="02020603050405020304" pitchFamily="18" charset="0"/>
                <a:cs typeface="Calibri" panose="020F0502020204030204" pitchFamily="34" charset="0"/>
              </a:rPr>
              <a:t>Conclusions</a:t>
            </a:r>
            <a:endParaRPr lang="en-IN" sz="1600" dirty="0">
              <a:ea typeface="Calibri" panose="020F0502020204030204" pitchFamily="34" charset="0"/>
              <a:cs typeface="Times New Roman" panose="02020603050405020304" pitchFamily="18" charset="0"/>
            </a:endParaRPr>
          </a:p>
          <a:p>
            <a:pPr>
              <a:lnSpc>
                <a:spcPct val="115000"/>
              </a:lnSpc>
              <a:spcAft>
                <a:spcPts val="0"/>
              </a:spcAft>
            </a:pPr>
            <a:r>
              <a:rPr lang="en-IN" sz="2000" b="1" dirty="0">
                <a:solidFill>
                  <a:srgbClr val="4F81BD"/>
                </a:solidFill>
                <a:ea typeface="Times New Roman" panose="02020603050405020304" pitchFamily="18" charset="0"/>
                <a:cs typeface="Calibri" panose="020F0502020204030204" pitchFamily="34" charset="0"/>
              </a:rPr>
              <a:t> </a:t>
            </a:r>
            <a:endParaRPr lang="en-IN" sz="1600" dirty="0">
              <a:ea typeface="Calibri" panose="020F0502020204030204" pitchFamily="34" charset="0"/>
              <a:cs typeface="Times New Roman" panose="02020603050405020304" pitchFamily="18" charset="0"/>
            </a:endParaRPr>
          </a:p>
          <a:p>
            <a:pPr>
              <a:lnSpc>
                <a:spcPct val="115000"/>
              </a:lnSpc>
              <a:spcAft>
                <a:spcPts val="0"/>
              </a:spcAft>
            </a:pPr>
            <a:r>
              <a:rPr lang="en-IN" dirty="0">
                <a:solidFill>
                  <a:srgbClr val="000000"/>
                </a:solidFill>
                <a:ea typeface="Times New Roman" panose="02020603050405020304" pitchFamily="18" charset="0"/>
                <a:cs typeface="Calibri" panose="020F0502020204030204" pitchFamily="34" charset="0"/>
              </a:rPr>
              <a:t>Since it is multiclass classification problem we considered </a:t>
            </a:r>
            <a:r>
              <a:rPr lang="en-IN" dirty="0" smtClean="0">
                <a:solidFill>
                  <a:srgbClr val="000000"/>
                </a:solidFill>
                <a:ea typeface="Times New Roman" panose="02020603050405020304" pitchFamily="18" charset="0"/>
                <a:cs typeface="Calibri" panose="020F0502020204030204" pitchFamily="34" charset="0"/>
              </a:rPr>
              <a:t>micro average as metric of evaluation. From </a:t>
            </a:r>
            <a:r>
              <a:rPr lang="en-IN" dirty="0">
                <a:solidFill>
                  <a:srgbClr val="000000"/>
                </a:solidFill>
                <a:ea typeface="Times New Roman" panose="02020603050405020304" pitchFamily="18" charset="0"/>
                <a:cs typeface="Calibri" panose="020F0502020204030204" pitchFamily="34" charset="0"/>
              </a:rPr>
              <a:t>the models built and the tests performed, Tuned </a:t>
            </a:r>
            <a:r>
              <a:rPr lang="en-IN" dirty="0" smtClean="0">
                <a:solidFill>
                  <a:srgbClr val="000000"/>
                </a:solidFill>
                <a:ea typeface="Times New Roman" panose="02020603050405020304" pitchFamily="18" charset="0"/>
                <a:cs typeface="Calibri" panose="020F0502020204030204" pitchFamily="34" charset="0"/>
              </a:rPr>
              <a:t>Cat Boost </a:t>
            </a:r>
            <a:r>
              <a:rPr lang="en-IN" dirty="0">
                <a:solidFill>
                  <a:srgbClr val="000000"/>
                </a:solidFill>
                <a:ea typeface="Times New Roman" panose="02020603050405020304" pitchFamily="18" charset="0"/>
                <a:cs typeface="Calibri" panose="020F0502020204030204" pitchFamily="34" charset="0"/>
              </a:rPr>
              <a:t>is the best method to predict the Cover type for forest from a Machine learning perspective</a:t>
            </a:r>
            <a:r>
              <a:rPr lang="en-IN" dirty="0" smtClean="0">
                <a:solidFill>
                  <a:srgbClr val="000000"/>
                </a:solidFill>
                <a:ea typeface="Times New Roman" panose="02020603050405020304" pitchFamily="18" charset="0"/>
                <a:cs typeface="Calibri" panose="020F0502020204030204" pitchFamily="34" charset="0"/>
              </a:rPr>
              <a:t>. </a:t>
            </a:r>
          </a:p>
          <a:p>
            <a:pPr>
              <a:lnSpc>
                <a:spcPct val="115000"/>
              </a:lnSpc>
              <a:spcAft>
                <a:spcPts val="0"/>
              </a:spcAft>
            </a:pPr>
            <a:endParaRPr lang="en-IN" dirty="0" smtClean="0">
              <a:solidFill>
                <a:srgbClr val="000000"/>
              </a:solidFill>
              <a:ea typeface="Times New Roman" panose="02020603050405020304" pitchFamily="18" charset="0"/>
              <a:cs typeface="Calibri" panose="020F0502020204030204" pitchFamily="34" charset="0"/>
            </a:endParaRPr>
          </a:p>
          <a:p>
            <a:pPr>
              <a:lnSpc>
                <a:spcPct val="115000"/>
              </a:lnSpc>
              <a:spcAft>
                <a:spcPts val="0"/>
              </a:spcAft>
            </a:pPr>
            <a:endParaRPr lang="en-IN" sz="1600" dirty="0" smtClean="0">
              <a:solidFill>
                <a:srgbClr val="000000"/>
              </a:solidFill>
              <a:effectLst/>
              <a:ea typeface="Calibri" panose="020F0502020204030204" pitchFamily="34" charset="0"/>
              <a:cs typeface="Calibri" panose="020F0502020204030204" pitchFamily="34" charset="0"/>
            </a:endParaRPr>
          </a:p>
          <a:p>
            <a:pPr>
              <a:lnSpc>
                <a:spcPct val="115000"/>
              </a:lnSpc>
              <a:spcAft>
                <a:spcPts val="0"/>
              </a:spcAft>
            </a:pPr>
            <a:r>
              <a:rPr lang="en-IN" dirty="0" smtClean="0">
                <a:solidFill>
                  <a:srgbClr val="000000"/>
                </a:solidFill>
                <a:ea typeface="Times New Roman" panose="02020603050405020304" pitchFamily="18" charset="0"/>
                <a:cs typeface="Calibri" panose="020F0502020204030204" pitchFamily="34" charset="0"/>
              </a:rPr>
              <a:t>When using  </a:t>
            </a:r>
            <a:r>
              <a:rPr lang="en-IN" b="1" dirty="0" smtClean="0">
                <a:solidFill>
                  <a:srgbClr val="000000"/>
                </a:solidFill>
                <a:ea typeface="Times New Roman" panose="02020603050405020304" pitchFamily="18" charset="0"/>
                <a:cs typeface="Calibri" panose="020F0502020204030204" pitchFamily="34" charset="0"/>
              </a:rPr>
              <a:t>Cat Boost Classifier</a:t>
            </a:r>
            <a:r>
              <a:rPr lang="en-IN" dirty="0" smtClean="0">
                <a:solidFill>
                  <a:srgbClr val="000000"/>
                </a:solidFill>
                <a:ea typeface="Times New Roman" panose="02020603050405020304" pitchFamily="18" charset="0"/>
                <a:cs typeface="Calibri" panose="020F0502020204030204" pitchFamily="34" charset="0"/>
              </a:rPr>
              <a:t> we are getting the best fit among all our models. This cat boost algorithm works best when the data is having more than 80 percent of categorical features. It also reduces the need for extensive hyper parameter tuning and there is very low chance of over fitting.</a:t>
            </a:r>
          </a:p>
          <a:p>
            <a:pPr>
              <a:lnSpc>
                <a:spcPct val="115000"/>
              </a:lnSpc>
              <a:spcAft>
                <a:spcPts val="0"/>
              </a:spcAft>
            </a:pPr>
            <a:endParaRPr lang="en-IN" sz="1600" dirty="0" smtClean="0">
              <a:solidFill>
                <a:srgbClr val="000000"/>
              </a:solidFill>
              <a:ea typeface="Calibri" panose="020F0502020204030204" pitchFamily="34" charset="0"/>
              <a:cs typeface="Calibri" panose="020F0502020204030204" pitchFamily="34" charset="0"/>
            </a:endParaRPr>
          </a:p>
          <a:p>
            <a:pPr>
              <a:lnSpc>
                <a:spcPct val="115000"/>
              </a:lnSpc>
              <a:spcAft>
                <a:spcPts val="0"/>
              </a:spcAft>
            </a:pPr>
            <a:r>
              <a:rPr lang="en-IN" sz="1600" dirty="0" smtClean="0">
                <a:solidFill>
                  <a:srgbClr val="000000"/>
                </a:solidFill>
                <a:ea typeface="Calibri" panose="020F0502020204030204" pitchFamily="34" charset="0"/>
                <a:cs typeface="Calibri" panose="020F0502020204030204" pitchFamily="34" charset="0"/>
              </a:rPr>
              <a:t> </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39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143"/>
            <a:ext cx="12192000" cy="6658707"/>
          </a:xfrm>
          <a:prstGeom prst="rect">
            <a:avLst/>
          </a:prstGeom>
        </p:spPr>
      </p:pic>
      <p:sp>
        <p:nvSpPr>
          <p:cNvPr id="9" name="Rectangle 8"/>
          <p:cNvSpPr/>
          <p:nvPr/>
        </p:nvSpPr>
        <p:spPr>
          <a:xfrm>
            <a:off x="3265040" y="-28942"/>
            <a:ext cx="5151347" cy="1323439"/>
          </a:xfrm>
          <a:prstGeom prst="rect">
            <a:avLst/>
          </a:prstGeom>
        </p:spPr>
        <p:txBody>
          <a:bodyPr wrap="none">
            <a:spAutoFit/>
          </a:bodyPr>
          <a:lstStyle/>
          <a:p>
            <a:r>
              <a:rPr lang="en-IN" sz="8000" dirty="0">
                <a:solidFill>
                  <a:schemeClr val="accent2">
                    <a:lumMod val="50000"/>
                  </a:schemeClr>
                </a:solidFill>
              </a:rPr>
              <a:t>THANK YOU</a:t>
            </a:r>
          </a:p>
        </p:txBody>
      </p:sp>
    </p:spTree>
    <p:extLst>
      <p:ext uri="{BB962C8B-B14F-4D97-AF65-F5344CB8AC3E}">
        <p14:creationId xmlns:p14="http://schemas.microsoft.com/office/powerpoint/2010/main" val="4241074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ikash Ryder\AppData\Local\Microsoft\Windows\INetCache\Content.Word\wilderness.png"/>
          <p:cNvPicPr/>
          <p:nvPr/>
        </p:nvPicPr>
        <p:blipFill>
          <a:blip r:embed="rId2">
            <a:extLst>
              <a:ext uri="{28A0092B-C50C-407E-A947-70E740481C1C}">
                <a14:useLocalDpi xmlns:a14="http://schemas.microsoft.com/office/drawing/2010/main" val="0"/>
              </a:ext>
            </a:extLst>
          </a:blip>
          <a:srcRect/>
          <a:stretch>
            <a:fillRect/>
          </a:stretch>
        </p:blipFill>
        <p:spPr bwMode="auto">
          <a:xfrm>
            <a:off x="1554480" y="3999574"/>
            <a:ext cx="3095898" cy="2531855"/>
          </a:xfrm>
          <a:prstGeom prst="rect">
            <a:avLst/>
          </a:prstGeom>
          <a:noFill/>
          <a:ln>
            <a:noFill/>
          </a:ln>
        </p:spPr>
      </p:pic>
      <p:sp>
        <p:nvSpPr>
          <p:cNvPr id="4" name="Rectangle 1"/>
          <p:cNvSpPr>
            <a:spLocks noChangeArrowheads="1"/>
          </p:cNvSpPr>
          <p:nvPr/>
        </p:nvSpPr>
        <p:spPr bwMode="auto">
          <a:xfrm>
            <a:off x="600891" y="347788"/>
            <a:ext cx="991470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9088" algn="l"/>
              </a:tabLst>
              <a:defRPr>
                <a:solidFill>
                  <a:schemeClr val="tx1"/>
                </a:solidFill>
                <a:latin typeface="Arial" panose="020B0604020202020204" pitchFamily="34" charset="0"/>
              </a:defRPr>
            </a:lvl1pPr>
            <a:lvl2pPr eaLnBrk="0" fontAlgn="base" hangingPunct="0">
              <a:spcBef>
                <a:spcPct val="0"/>
              </a:spcBef>
              <a:spcAft>
                <a:spcPct val="0"/>
              </a:spcAft>
              <a:tabLst>
                <a:tab pos="319088" algn="l"/>
              </a:tabLst>
              <a:defRPr>
                <a:solidFill>
                  <a:schemeClr val="tx1"/>
                </a:solidFill>
                <a:latin typeface="Arial" panose="020B0604020202020204" pitchFamily="34" charset="0"/>
              </a:defRPr>
            </a:lvl2pPr>
            <a:lvl3pPr eaLnBrk="0" fontAlgn="base" hangingPunct="0">
              <a:spcBef>
                <a:spcPct val="0"/>
              </a:spcBef>
              <a:spcAft>
                <a:spcPct val="0"/>
              </a:spcAft>
              <a:tabLst>
                <a:tab pos="319088" algn="l"/>
              </a:tabLst>
              <a:defRPr>
                <a:solidFill>
                  <a:schemeClr val="tx1"/>
                </a:solidFill>
                <a:latin typeface="Arial" panose="020B0604020202020204" pitchFamily="34" charset="0"/>
              </a:defRPr>
            </a:lvl3pPr>
            <a:lvl4pPr eaLnBrk="0" fontAlgn="base" hangingPunct="0">
              <a:spcBef>
                <a:spcPct val="0"/>
              </a:spcBef>
              <a:spcAft>
                <a:spcPct val="0"/>
              </a:spcAft>
              <a:tabLst>
                <a:tab pos="319088" algn="l"/>
              </a:tabLst>
              <a:defRPr>
                <a:solidFill>
                  <a:schemeClr val="tx1"/>
                </a:solidFill>
                <a:latin typeface="Arial" panose="020B0604020202020204" pitchFamily="34" charset="0"/>
              </a:defRPr>
            </a:lvl4pPr>
            <a:lvl5pPr eaLnBrk="0" fontAlgn="base" hangingPunct="0">
              <a:spcBef>
                <a:spcPct val="0"/>
              </a:spcBef>
              <a:spcAft>
                <a:spcPct val="0"/>
              </a:spcAft>
              <a:tabLst>
                <a:tab pos="319088" algn="l"/>
              </a:tabLst>
              <a:defRPr>
                <a:solidFill>
                  <a:schemeClr val="tx1"/>
                </a:solidFill>
                <a:latin typeface="Arial" panose="020B0604020202020204" pitchFamily="34" charset="0"/>
              </a:defRPr>
            </a:lvl5pPr>
            <a:lvl6pPr eaLnBrk="0" fontAlgn="base" hangingPunct="0">
              <a:spcBef>
                <a:spcPct val="0"/>
              </a:spcBef>
              <a:spcAft>
                <a:spcPct val="0"/>
              </a:spcAft>
              <a:tabLst>
                <a:tab pos="319088" algn="l"/>
              </a:tabLst>
              <a:defRPr>
                <a:solidFill>
                  <a:schemeClr val="tx1"/>
                </a:solidFill>
                <a:latin typeface="Arial" panose="020B0604020202020204" pitchFamily="34" charset="0"/>
              </a:defRPr>
            </a:lvl6pPr>
            <a:lvl7pPr eaLnBrk="0" fontAlgn="base" hangingPunct="0">
              <a:spcBef>
                <a:spcPct val="0"/>
              </a:spcBef>
              <a:spcAft>
                <a:spcPct val="0"/>
              </a:spcAft>
              <a:tabLst>
                <a:tab pos="319088" algn="l"/>
              </a:tabLst>
              <a:defRPr>
                <a:solidFill>
                  <a:schemeClr val="tx1"/>
                </a:solidFill>
                <a:latin typeface="Arial" panose="020B0604020202020204" pitchFamily="34" charset="0"/>
              </a:defRPr>
            </a:lvl7pPr>
            <a:lvl8pPr eaLnBrk="0" fontAlgn="base" hangingPunct="0">
              <a:spcBef>
                <a:spcPct val="0"/>
              </a:spcBef>
              <a:spcAft>
                <a:spcPct val="0"/>
              </a:spcAft>
              <a:tabLst>
                <a:tab pos="319088" algn="l"/>
              </a:tabLst>
              <a:defRPr>
                <a:solidFill>
                  <a:schemeClr val="tx1"/>
                </a:solidFill>
                <a:latin typeface="Arial" panose="020B0604020202020204" pitchFamily="34" charset="0"/>
              </a:defRPr>
            </a:lvl8pPr>
            <a:lvl9pPr eaLnBrk="0" fontAlgn="base" hangingPunct="0">
              <a:spcBef>
                <a:spcPct val="0"/>
              </a:spcBef>
              <a:spcAft>
                <a:spcPct val="0"/>
              </a:spcAft>
              <a:tabLst>
                <a:tab pos="3190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319088" algn="l"/>
              </a:tabLst>
            </a:pPr>
            <a:r>
              <a:rPr kumimoji="0" lang="en-US" altLang="en-US" sz="20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has 54 features and 1 target variable </a:t>
            </a:r>
            <a:r>
              <a:rPr kumimoji="0" lang="en-US" altLang="en-US" sz="2000" b="0" i="0" u="none" strike="noStrike" cap="none" normalizeH="0" baseline="0" dirty="0" smtClean="0">
                <a:ln>
                  <a:noFill/>
                </a:ln>
                <a:solidFill>
                  <a:srgbClr val="000000"/>
                </a:solidFill>
                <a:effectLst/>
                <a:latin typeface="Arial Unicode MS"/>
                <a:ea typeface="Calibri" panose="020F0502020204030204" pitchFamily="34" charset="0"/>
                <a:cs typeface="Calibri" panose="020F0502020204030204" pitchFamily="34" charset="0"/>
              </a:rPr>
              <a:t>Cover Type</a:t>
            </a:r>
            <a:r>
              <a:rPr kumimoji="0" lang="en-US" altLang="en-US" sz="20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Lst>
            </a:pPr>
            <a:r>
              <a:rPr kumimoji="0" lang="en-US" altLang="en-US" sz="20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54 features, 10 are numerical and 44 are categorical.</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Lst>
            </a:pPr>
            <a:r>
              <a:rPr kumimoji="0" lang="en-US" altLang="en-US" sz="20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categorical data 4 are of </a:t>
            </a:r>
            <a:r>
              <a:rPr kumimoji="0" lang="en-US" altLang="en-US" sz="2000" b="0" i="0" u="none" strike="noStrike" cap="none" normalizeH="0" baseline="0" dirty="0" smtClean="0">
                <a:ln>
                  <a:noFill/>
                </a:ln>
                <a:solidFill>
                  <a:srgbClr val="000000"/>
                </a:solidFill>
                <a:effectLst/>
                <a:latin typeface="Arial Unicode MS"/>
                <a:ea typeface="Calibri" panose="020F0502020204030204" pitchFamily="34" charset="0"/>
                <a:cs typeface="Calibri" panose="020F0502020204030204" pitchFamily="34" charset="0"/>
              </a:rPr>
              <a:t>Wilderness Area</a:t>
            </a:r>
            <a:r>
              <a:rPr kumimoji="0" lang="en-US" altLang="en-US" sz="20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and 40 are of </a:t>
            </a:r>
            <a:r>
              <a:rPr kumimoji="0" lang="en-US" altLang="en-US" sz="2000" b="0" i="0" u="none" strike="noStrike" cap="none" normalizeH="0" baseline="0" dirty="0" smtClean="0">
                <a:ln>
                  <a:noFill/>
                </a:ln>
                <a:solidFill>
                  <a:srgbClr val="000000"/>
                </a:solidFill>
                <a:effectLst/>
                <a:latin typeface="Arial Unicode MS"/>
                <a:ea typeface="Calibri" panose="020F0502020204030204" pitchFamily="34" charset="0"/>
                <a:cs typeface="Calibri" panose="020F0502020204030204" pitchFamily="34" charset="0"/>
              </a:rPr>
              <a:t>Soil Type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073" y="1624476"/>
            <a:ext cx="5630093" cy="4515067"/>
          </a:xfrm>
          <a:prstGeom prst="rect">
            <a:avLst/>
          </a:prstGeom>
        </p:spPr>
      </p:pic>
      <p:pic>
        <p:nvPicPr>
          <p:cNvPr id="2050" name="Picture 2" descr="targ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910" y="1624476"/>
            <a:ext cx="2099037" cy="250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748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35218" y="104638"/>
            <a:ext cx="4734062" cy="6400665"/>
          </a:xfrm>
          <a:prstGeom prst="rect">
            <a:avLst/>
          </a:prstGeom>
        </p:spPr>
      </p:pic>
      <p:pic>
        <p:nvPicPr>
          <p:cNvPr id="4" name="Picture 3"/>
          <p:cNvPicPr>
            <a:picLocks noChangeAspect="1"/>
          </p:cNvPicPr>
          <p:nvPr/>
        </p:nvPicPr>
        <p:blipFill>
          <a:blip r:embed="rId3"/>
          <a:stretch>
            <a:fillRect/>
          </a:stretch>
        </p:blipFill>
        <p:spPr>
          <a:xfrm>
            <a:off x="5969726" y="104638"/>
            <a:ext cx="4991508" cy="6400665"/>
          </a:xfrm>
          <a:prstGeom prst="rect">
            <a:avLst/>
          </a:prstGeom>
        </p:spPr>
      </p:pic>
    </p:spTree>
    <p:extLst>
      <p:ext uri="{BB962C8B-B14F-4D97-AF65-F5344CB8AC3E}">
        <p14:creationId xmlns:p14="http://schemas.microsoft.com/office/powerpoint/2010/main" val="370889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23C8F-055D-4F20-885D-BB3EF9038413}"/>
              </a:ext>
            </a:extLst>
          </p:cNvPr>
          <p:cNvSpPr txBox="1"/>
          <p:nvPr/>
        </p:nvSpPr>
        <p:spPr>
          <a:xfrm>
            <a:off x="1593668" y="838198"/>
            <a:ext cx="9104811" cy="5355312"/>
          </a:xfrm>
          <a:prstGeom prst="rect">
            <a:avLst/>
          </a:prstGeom>
          <a:noFill/>
        </p:spPr>
        <p:txBody>
          <a:bodyPr wrap="square" rtlCol="0">
            <a:spAutoFit/>
          </a:bodyPr>
          <a:lstStyle/>
          <a:p>
            <a:r>
              <a:rPr lang="en-IN" b="1" dirty="0" smtClean="0"/>
              <a:t>Problem </a:t>
            </a:r>
            <a:r>
              <a:rPr lang="en-IN" b="1" dirty="0"/>
              <a:t>Statement: </a:t>
            </a:r>
            <a:endParaRPr lang="en-IN" dirty="0"/>
          </a:p>
          <a:p>
            <a:r>
              <a:rPr lang="en-IN" dirty="0"/>
              <a:t>The purpose of this Project is to predict forest cover type from cartographic variables only. Given elevation, hydrology, soil type and Hill shade data can we predict what type of trees would be in a small patch of forest? Our project attempts to predict the predominant type of tree in sections of wooded area. </a:t>
            </a:r>
          </a:p>
          <a:p>
            <a:r>
              <a:rPr lang="en-IN" dirty="0"/>
              <a:t>Understanding forest composition is a valuable aspect of managing the health and vitality of wilderness areas. Classifying cover type can help further research regarding forest fire susceptibility, the spread of the Mountain Pine Beetle infestation and de/reforestation concerns.</a:t>
            </a:r>
          </a:p>
          <a:p>
            <a:r>
              <a:rPr lang="en-IN" dirty="0"/>
              <a:t>In this report, we aim to predict forest cover type using cartographic data and a variety of classification algorithms. </a:t>
            </a:r>
          </a:p>
          <a:p>
            <a:endParaRPr lang="en-IN" b="1" dirty="0" smtClean="0"/>
          </a:p>
          <a:p>
            <a:endParaRPr lang="en-IN" b="1" dirty="0"/>
          </a:p>
          <a:p>
            <a:r>
              <a:rPr lang="en-IN" b="1" dirty="0" smtClean="0"/>
              <a:t>Business </a:t>
            </a:r>
            <a:r>
              <a:rPr lang="en-IN" b="1" dirty="0"/>
              <a:t>Uses: </a:t>
            </a:r>
            <a:endParaRPr lang="en-IN" b="1" dirty="0" smtClean="0"/>
          </a:p>
          <a:p>
            <a:r>
              <a:rPr lang="en-IN" dirty="0" smtClean="0"/>
              <a:t>1. </a:t>
            </a:r>
            <a:r>
              <a:rPr lang="en-IN" b="1" dirty="0"/>
              <a:t>Medical purpose</a:t>
            </a:r>
            <a:r>
              <a:rPr lang="en-IN" dirty="0"/>
              <a:t> to get ideas about type of Flora / Fauna in each Cover type.</a:t>
            </a:r>
          </a:p>
          <a:p>
            <a:r>
              <a:rPr lang="en-IN" dirty="0" smtClean="0"/>
              <a:t>2. </a:t>
            </a:r>
            <a:r>
              <a:rPr lang="en-IN" b="1" dirty="0"/>
              <a:t>Furniture factories</a:t>
            </a:r>
            <a:r>
              <a:rPr lang="en-IN" dirty="0"/>
              <a:t> to get ideas about type of Flora in each Cover type.</a:t>
            </a:r>
          </a:p>
          <a:p>
            <a:r>
              <a:rPr lang="en-IN" dirty="0" smtClean="0"/>
              <a:t>3. </a:t>
            </a:r>
            <a:r>
              <a:rPr lang="en-IN" b="1" dirty="0"/>
              <a:t>Government purpose</a:t>
            </a:r>
            <a:r>
              <a:rPr lang="en-IN" dirty="0"/>
              <a:t> - Areas can be used / Coverage in every Cover type.</a:t>
            </a:r>
          </a:p>
          <a:p>
            <a:r>
              <a:rPr lang="en-IN" dirty="0" smtClean="0"/>
              <a:t>4. </a:t>
            </a:r>
            <a:r>
              <a:rPr lang="en-IN" dirty="0"/>
              <a:t>Suitable </a:t>
            </a:r>
            <a:r>
              <a:rPr lang="en-IN" b="1" dirty="0"/>
              <a:t>Wildlife Sanctuary </a:t>
            </a:r>
            <a:r>
              <a:rPr lang="en-IN" dirty="0"/>
              <a:t>in every Cover type.</a:t>
            </a:r>
          </a:p>
          <a:p>
            <a:r>
              <a:rPr lang="en-IN" dirty="0" smtClean="0"/>
              <a:t>5. </a:t>
            </a:r>
            <a:r>
              <a:rPr lang="en-IN" b="1" dirty="0"/>
              <a:t>Cultivation / Non-Cultivation </a:t>
            </a:r>
            <a:r>
              <a:rPr lang="en-IN" dirty="0"/>
              <a:t>area in every Cover type</a:t>
            </a:r>
            <a:r>
              <a:rPr lang="en-IN" dirty="0" smtClean="0"/>
              <a:t>.</a:t>
            </a:r>
            <a:endParaRPr lang="en-IN" dirty="0"/>
          </a:p>
        </p:txBody>
      </p:sp>
    </p:spTree>
    <p:extLst>
      <p:ext uri="{BB962C8B-B14F-4D97-AF65-F5344CB8AC3E}">
        <p14:creationId xmlns:p14="http://schemas.microsoft.com/office/powerpoint/2010/main" val="1806088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41416" y="431074"/>
            <a:ext cx="5564777" cy="523220"/>
          </a:xfrm>
          <a:prstGeom prst="rect">
            <a:avLst/>
          </a:prstGeom>
          <a:noFill/>
        </p:spPr>
        <p:txBody>
          <a:bodyPr wrap="square" rtlCol="0">
            <a:spAutoFit/>
          </a:bodyPr>
          <a:lstStyle/>
          <a:p>
            <a:r>
              <a:rPr lang="en-IN" sz="2800" b="1" dirty="0" smtClean="0">
                <a:effectLst>
                  <a:outerShdw blurRad="38100" dist="38100" dir="2700000" algn="tl">
                    <a:srgbClr val="000000">
                      <a:alpha val="43137"/>
                    </a:srgbClr>
                  </a:outerShdw>
                </a:effectLst>
              </a:rPr>
              <a:t>Data Cleaning &amp; Visualisation</a:t>
            </a:r>
            <a:endParaRPr lang="en-IN" sz="2800"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541416" y="1048974"/>
            <a:ext cx="8895807" cy="5603569"/>
          </a:xfrm>
          <a:prstGeom prst="rect">
            <a:avLst/>
          </a:prstGeom>
        </p:spPr>
      </p:pic>
    </p:spTree>
    <p:extLst>
      <p:ext uri="{BB962C8B-B14F-4D97-AF65-F5344CB8AC3E}">
        <p14:creationId xmlns:p14="http://schemas.microsoft.com/office/powerpoint/2010/main" val="3784763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t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9531"/>
            <a:ext cx="7040880" cy="570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42282" y="409694"/>
            <a:ext cx="4148700" cy="461665"/>
          </a:xfrm>
          <a:prstGeom prst="rect">
            <a:avLst/>
          </a:prstGeom>
        </p:spPr>
        <p:txBody>
          <a:bodyPr wrap="none">
            <a:spAutoFit/>
          </a:bodyPr>
          <a:lstStyle/>
          <a:p>
            <a:r>
              <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Data </a:t>
            </a:r>
            <a:r>
              <a:rPr lang="en-IN" sz="24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Visualization and Analysis</a:t>
            </a:r>
            <a:endParaRPr lang="en-IN" sz="2400" b="1" dirty="0">
              <a:effectLst>
                <a:outerShdw blurRad="38100" dist="38100" dir="2700000" algn="tl">
                  <a:srgbClr val="000000">
                    <a:alpha val="43137"/>
                  </a:srgbClr>
                </a:outerShdw>
              </a:effectLst>
            </a:endParaRPr>
          </a:p>
        </p:txBody>
      </p:sp>
      <p:sp>
        <p:nvSpPr>
          <p:cNvPr id="6" name="Rectangle 5"/>
          <p:cNvSpPr/>
          <p:nvPr/>
        </p:nvSpPr>
        <p:spPr>
          <a:xfrm>
            <a:off x="842282" y="1355570"/>
            <a:ext cx="3311707" cy="4537652"/>
          </a:xfrm>
          <a:prstGeom prst="rect">
            <a:avLst/>
          </a:prstGeom>
        </p:spPr>
        <p:txBody>
          <a:bodyPr wrap="square">
            <a:spAutoFit/>
          </a:bodyPr>
          <a:lstStyle/>
          <a:p>
            <a:pPr>
              <a:lnSpc>
                <a:spcPct val="115000"/>
              </a:lnSpc>
              <a:spcBef>
                <a:spcPts val="765"/>
              </a:spcBef>
              <a:spcAft>
                <a:spcPts val="0"/>
              </a:spcAft>
            </a:pPr>
            <a:r>
              <a:rPr lang="en-IN" b="1" dirty="0">
                <a:latin typeface="Calibri" panose="020F0502020204030204" pitchFamily="34" charset="0"/>
                <a:ea typeface="Times New Roman" panose="02020603050405020304" pitchFamily="18" charset="0"/>
                <a:cs typeface="Times New Roman" panose="02020603050405020304" pitchFamily="18" charset="0"/>
              </a:rPr>
              <a:t>Continuous </a:t>
            </a:r>
            <a:r>
              <a:rPr lang="en-IN" b="1" dirty="0" smtClean="0">
                <a:latin typeface="Calibri" panose="020F0502020204030204" pitchFamily="34" charset="0"/>
                <a:ea typeface="Times New Roman" panose="02020603050405020304" pitchFamily="18" charset="0"/>
                <a:cs typeface="Times New Roman" panose="02020603050405020304" pitchFamily="18" charset="0"/>
              </a:rPr>
              <a:t>Data:</a:t>
            </a:r>
          </a:p>
          <a:p>
            <a:pPr>
              <a:lnSpc>
                <a:spcPct val="115000"/>
              </a:lnSpc>
              <a:spcBef>
                <a:spcPts val="765"/>
              </a:spcBef>
              <a:spcAft>
                <a:spcPts val="0"/>
              </a:spcAft>
            </a:pP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Bef>
                <a:spcPts val="765"/>
              </a:spcBef>
              <a:spcAft>
                <a:spcPts val="0"/>
              </a:spcAft>
              <a:buFont typeface="Arial" panose="020B0604020202020204" pitchFamily="34" charset="0"/>
              <a:buChar char="•"/>
            </a:pPr>
            <a:r>
              <a:rPr lang="en-US" sz="1400" b="1" dirty="0" smtClean="0">
                <a:latin typeface="Cambria" panose="02040503050406030204" pitchFamily="18" charset="0"/>
                <a:ea typeface="Times New Roman" panose="02020603050405020304" pitchFamily="18" charset="0"/>
                <a:cs typeface="Times New Roman" panose="02020603050405020304" pitchFamily="18" charset="0"/>
              </a:rPr>
              <a:t>Hill shade features varies highly at different interval of time.</a:t>
            </a:r>
          </a:p>
          <a:p>
            <a:pPr marL="285750" indent="-285750">
              <a:lnSpc>
                <a:spcPct val="115000"/>
              </a:lnSpc>
              <a:spcBef>
                <a:spcPts val="765"/>
              </a:spcBef>
              <a:spcAft>
                <a:spcPts val="0"/>
              </a:spcAft>
              <a:buFont typeface="Arial" panose="020B0604020202020204" pitchFamily="34" charset="0"/>
              <a:buChar char="•"/>
            </a:pPr>
            <a:r>
              <a:rPr lang="en-US" sz="1400" b="1" dirty="0" smtClean="0">
                <a:latin typeface="Cambria" panose="02040503050406030204" pitchFamily="18" charset="0"/>
                <a:ea typeface="Times New Roman" panose="02020603050405020304" pitchFamily="18" charset="0"/>
                <a:cs typeface="Times New Roman" panose="02020603050405020304" pitchFamily="18" charset="0"/>
              </a:rPr>
              <a:t>Horizontal_Distance_To_Fire_Points </a:t>
            </a:r>
            <a:r>
              <a:rPr lang="en-US" sz="1400" b="1" dirty="0">
                <a:latin typeface="Cambria" panose="02040503050406030204" pitchFamily="18" charset="0"/>
                <a:ea typeface="Times New Roman" panose="02020603050405020304" pitchFamily="18" charset="0"/>
                <a:cs typeface="Times New Roman" panose="02020603050405020304" pitchFamily="18" charset="0"/>
              </a:rPr>
              <a:t>has the highest </a:t>
            </a:r>
            <a:r>
              <a:rPr lang="en-US" sz="1400" b="1" dirty="0" smtClean="0">
                <a:latin typeface="Cambria" panose="02040503050406030204" pitchFamily="18" charset="0"/>
                <a:ea typeface="Times New Roman" panose="02020603050405020304" pitchFamily="18" charset="0"/>
                <a:cs typeface="Times New Roman" panose="02020603050405020304" pitchFamily="18" charset="0"/>
              </a:rPr>
              <a:t>distance from the cover type followed </a:t>
            </a:r>
            <a:r>
              <a:rPr lang="en-US" sz="1400" b="1" dirty="0">
                <a:latin typeface="Cambria" panose="02040503050406030204" pitchFamily="18" charset="0"/>
                <a:ea typeface="Times New Roman" panose="02020603050405020304" pitchFamily="18" charset="0"/>
                <a:cs typeface="Times New Roman" panose="02020603050405020304" pitchFamily="18" charset="0"/>
              </a:rPr>
              <a:t>by Horizontal_Distance_To_Roadways </a:t>
            </a:r>
            <a:r>
              <a:rPr lang="en-US" sz="1400" b="1" dirty="0" smtClean="0">
                <a:latin typeface="Cambria" panose="02040503050406030204" pitchFamily="18" charset="0"/>
                <a:ea typeface="Times New Roman" panose="02020603050405020304" pitchFamily="18" charset="0"/>
                <a:cs typeface="Times New Roman" panose="02020603050405020304" pitchFamily="18" charset="0"/>
              </a:rPr>
              <a:t>feature. Slope </a:t>
            </a:r>
            <a:r>
              <a:rPr lang="en-US" sz="1400" b="1" dirty="0">
                <a:latin typeface="Cambria" panose="02040503050406030204" pitchFamily="18" charset="0"/>
                <a:ea typeface="Times New Roman" panose="02020603050405020304" pitchFamily="18" charset="0"/>
                <a:cs typeface="Times New Roman" panose="02020603050405020304" pitchFamily="18" charset="0"/>
              </a:rPr>
              <a:t>having lowest maximum value and also being lowest in range followed by Aspect feature</a:t>
            </a:r>
            <a:r>
              <a:rPr lang="en-US" sz="1400" b="1" dirty="0" smtClean="0">
                <a:latin typeface="Cambria" panose="02040503050406030204" pitchFamily="18" charset="0"/>
                <a:ea typeface="Times New Roman" panose="02020603050405020304" pitchFamily="18" charset="0"/>
                <a:cs typeface="Times New Roman" panose="02020603050405020304" pitchFamily="18" charset="0"/>
              </a:rPr>
              <a:t>.</a:t>
            </a:r>
          </a:p>
          <a:p>
            <a:pPr marL="285750" indent="-285750">
              <a:lnSpc>
                <a:spcPct val="115000"/>
              </a:lnSpc>
              <a:spcBef>
                <a:spcPts val="765"/>
              </a:spcBef>
              <a:spcAft>
                <a:spcPts val="0"/>
              </a:spcAft>
              <a:buFont typeface="Arial" panose="020B0604020202020204" pitchFamily="34" charset="0"/>
              <a:buChar char="•"/>
            </a:pPr>
            <a:r>
              <a:rPr lang="en-US" sz="1400" b="1" dirty="0">
                <a:latin typeface="Cambria" panose="02040503050406030204" pitchFamily="18" charset="0"/>
                <a:ea typeface="Times New Roman" panose="02020603050405020304" pitchFamily="18" charset="0"/>
                <a:cs typeface="Times New Roman" panose="02020603050405020304" pitchFamily="18" charset="0"/>
              </a:rPr>
              <a:t>The skewness values vary between fairly symmetrical (Hillshade_3pm) to highly skewed (</a:t>
            </a:r>
            <a:r>
              <a:rPr lang="en-US" sz="1400" b="1" dirty="0" smtClean="0">
                <a:latin typeface="Cambria" panose="02040503050406030204" pitchFamily="18" charset="0"/>
                <a:ea typeface="Times New Roman" panose="02020603050405020304" pitchFamily="18" charset="0"/>
                <a:cs typeface="Times New Roman" panose="02020603050405020304" pitchFamily="18" charset="0"/>
              </a:rPr>
              <a:t>Vertical_Distance_To_Hydrology</a:t>
            </a:r>
            <a:r>
              <a:rPr lang="en-US" sz="1400" b="1" dirty="0">
                <a:latin typeface="Cambria" panose="02040503050406030204" pitchFamily="18" charset="0"/>
                <a:ea typeface="Times New Roman" panose="02020603050405020304" pitchFamily="18" charset="0"/>
                <a:cs typeface="Times New Roman" panose="02020603050405020304" pitchFamily="18" charset="0"/>
              </a:rPr>
              <a:t>). </a:t>
            </a:r>
            <a:endParaRPr lang="en-IN" sz="14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414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ikash Ryder\AppData\Local\Microsoft\Windows\INetCache\Content.Word\Outliers.JPG"/>
          <p:cNvPicPr/>
          <p:nvPr/>
        </p:nvPicPr>
        <p:blipFill>
          <a:blip r:embed="rId2">
            <a:extLst>
              <a:ext uri="{28A0092B-C50C-407E-A947-70E740481C1C}">
                <a14:useLocalDpi xmlns:a14="http://schemas.microsoft.com/office/drawing/2010/main" val="0"/>
              </a:ext>
            </a:extLst>
          </a:blip>
          <a:srcRect/>
          <a:stretch>
            <a:fillRect/>
          </a:stretch>
        </p:blipFill>
        <p:spPr bwMode="auto">
          <a:xfrm>
            <a:off x="1442902" y="289695"/>
            <a:ext cx="9392738" cy="4125551"/>
          </a:xfrm>
          <a:prstGeom prst="rect">
            <a:avLst/>
          </a:prstGeom>
          <a:noFill/>
          <a:ln>
            <a:noFill/>
          </a:ln>
        </p:spPr>
      </p:pic>
      <p:sp>
        <p:nvSpPr>
          <p:cNvPr id="5" name="Rectangle 4"/>
          <p:cNvSpPr/>
          <p:nvPr/>
        </p:nvSpPr>
        <p:spPr>
          <a:xfrm>
            <a:off x="260984" y="4545874"/>
            <a:ext cx="11508649" cy="2146742"/>
          </a:xfrm>
          <a:prstGeom prst="rect">
            <a:avLst/>
          </a:prstGeom>
        </p:spPr>
        <p:txBody>
          <a:bodyPr wrap="square">
            <a:spAutoFit/>
          </a:bodyPr>
          <a:lstStyle/>
          <a:p>
            <a:pPr>
              <a:lnSpc>
                <a:spcPct val="115000"/>
              </a:lnSpc>
              <a:spcBef>
                <a:spcPts val="1200"/>
              </a:spcBef>
              <a:spcAft>
                <a:spcPts val="0"/>
              </a:spcAft>
            </a:pP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Outliers treatment with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z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score. </a:t>
            </a:r>
          </a:p>
          <a:p>
            <a:pPr>
              <a:lnSpc>
                <a:spcPct val="115000"/>
              </a:lnSpc>
              <a:spcBef>
                <a:spcPts val="1200"/>
              </a:spcBef>
              <a:spcAft>
                <a:spcPts val="0"/>
              </a:spcAft>
            </a:pP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We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have data from hills and ground level too, if we remove outliers we will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loose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much data. </a:t>
            </a:r>
            <a:endPar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Bef>
                <a:spcPts val="1200"/>
              </a:spcBef>
              <a:spcAft>
                <a:spcPts val="0"/>
              </a:spcAft>
            </a:pP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Here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we have lost 473106 entries in which we have lost 4 class of target variables. </a:t>
            </a:r>
            <a:endPar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Bef>
                <a:spcPts val="1200"/>
              </a:spcBef>
              <a:spcAft>
                <a:spcPts val="0"/>
              </a:spcAft>
            </a:pP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In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dataset, the features which contains numeric values are of type Discrete Quantitative and has a finite set of values. Discrete data can be both Quantitative and Qualitative. So, treating outliers in this dataset is not possible.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371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433" y="383403"/>
            <a:ext cx="9858103" cy="1938992"/>
          </a:xfrm>
          <a:prstGeom prst="rect">
            <a:avLst/>
          </a:prstGeom>
        </p:spPr>
        <p:txBody>
          <a:bodyPr wrap="square">
            <a:spAutoFit/>
          </a:bodyPr>
          <a:lstStyle/>
          <a:p>
            <a:r>
              <a:rPr lang="en-IN" sz="2400" b="1" dirty="0">
                <a:effectLst>
                  <a:outerShdw blurRad="38100" dist="38100" dir="2700000" algn="tl">
                    <a:srgbClr val="000000">
                      <a:alpha val="43137"/>
                    </a:srgbClr>
                  </a:outerShdw>
                </a:effectLst>
              </a:rPr>
              <a:t>Categorical </a:t>
            </a:r>
            <a:r>
              <a:rPr lang="en-IN" sz="2400" b="1" dirty="0" smtClean="0">
                <a:effectLst>
                  <a:outerShdw blurRad="38100" dist="38100" dir="2700000" algn="tl">
                    <a:srgbClr val="000000">
                      <a:alpha val="43137"/>
                    </a:srgbClr>
                  </a:outerShdw>
                </a:effectLst>
              </a:rPr>
              <a:t>Data</a:t>
            </a:r>
          </a:p>
          <a:p>
            <a:endParaRPr lang="en-IN" sz="2400" b="1" dirty="0">
              <a:effectLst>
                <a:outerShdw blurRad="38100" dist="38100" dir="2700000" algn="tl">
                  <a:srgbClr val="000000">
                    <a:alpha val="43137"/>
                  </a:srgbClr>
                </a:outerShdw>
              </a:effectLst>
            </a:endParaRPr>
          </a:p>
          <a:p>
            <a:r>
              <a:rPr lang="en-IN" dirty="0" smtClean="0"/>
              <a:t>Wilderness_Area0 and Wilderness_Area2 have maximum observations. </a:t>
            </a:r>
          </a:p>
          <a:p>
            <a:r>
              <a:rPr lang="en-IN" dirty="0" smtClean="0"/>
              <a:t>The </a:t>
            </a:r>
            <a:r>
              <a:rPr lang="en-IN" dirty="0"/>
              <a:t>least amount of observation </a:t>
            </a:r>
            <a:r>
              <a:rPr lang="en-IN" dirty="0" smtClean="0"/>
              <a:t>can be </a:t>
            </a:r>
            <a:r>
              <a:rPr lang="en-IN" dirty="0"/>
              <a:t>seen </a:t>
            </a:r>
            <a:r>
              <a:rPr lang="en-IN" dirty="0" smtClean="0"/>
              <a:t>in Wilderness_Area1. </a:t>
            </a:r>
          </a:p>
          <a:p>
            <a:endParaRPr lang="en-IN" dirty="0"/>
          </a:p>
          <a:p>
            <a:r>
              <a:rPr lang="en-IN" b="1" dirty="0"/>
              <a:t>Wilderness Area: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899" y="2515570"/>
            <a:ext cx="9864848" cy="4094235"/>
          </a:xfrm>
          <a:prstGeom prst="rect">
            <a:avLst/>
          </a:prstGeom>
        </p:spPr>
      </p:pic>
    </p:spTree>
    <p:extLst>
      <p:ext uri="{BB962C8B-B14F-4D97-AF65-F5344CB8AC3E}">
        <p14:creationId xmlns:p14="http://schemas.microsoft.com/office/powerpoint/2010/main" val="527228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1870</TotalTime>
  <Words>1635</Words>
  <Application>Microsoft Office PowerPoint</Application>
  <PresentationFormat>Widescreen</PresentationFormat>
  <Paragraphs>164</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Arial Unicode MS</vt:lpstr>
      <vt:lpstr>Calibri</vt:lpstr>
      <vt:lpstr>Calibri Light</vt:lpstr>
      <vt:lpstr>Cambria</vt:lpstr>
      <vt:lpstr>Times New Roman</vt:lpstr>
      <vt:lpstr>Trebuchet MS</vt:lpstr>
      <vt:lpstr>Tw Cen MT</vt:lpstr>
      <vt:lpstr>Circuit</vt:lpstr>
      <vt:lpstr>Office Theme</vt:lpstr>
      <vt:lpstr>FOREST COVER TYPE </vt:lpstr>
      <vt:lpstr>Explanation of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 Boost Classifier : Training Score: 88.99 &amp; Testing Score: 88.17</vt:lpstr>
      <vt:lpstr>ROC Curve: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Analysis</dc:title>
  <dc:creator>Aakansha Verma</dc:creator>
  <cp:lastModifiedBy>vikash ryder</cp:lastModifiedBy>
  <cp:revision>103</cp:revision>
  <dcterms:created xsi:type="dcterms:W3CDTF">2019-02-07T17:32:24Z</dcterms:created>
  <dcterms:modified xsi:type="dcterms:W3CDTF">2020-06-30T17:05:16Z</dcterms:modified>
</cp:coreProperties>
</file>