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59" r:id="rId5"/>
    <p:sldId id="276" r:id="rId6"/>
    <p:sldId id="277" r:id="rId7"/>
    <p:sldId id="258" r:id="rId8"/>
    <p:sldId id="269" r:id="rId9"/>
    <p:sldId id="270" r:id="rId10"/>
    <p:sldId id="263" r:id="rId11"/>
    <p:sldId id="264" r:id="rId12"/>
    <p:sldId id="271" r:id="rId13"/>
    <p:sldId id="272" r:id="rId14"/>
    <p:sldId id="261" r:id="rId15"/>
    <p:sldId id="273" r:id="rId16"/>
    <p:sldId id="274" r:id="rId17"/>
    <p:sldId id="265" r:id="rId18"/>
    <p:sldId id="267" r:id="rId19"/>
    <p:sldId id="268" r:id="rId20"/>
    <p:sldId id="266" r:id="rId21"/>
  </p:sldIdLst>
  <p:sldSz cx="18288000" cy="10287000"/>
  <p:notesSz cx="6858000" cy="9144000"/>
  <p:embeddedFontLst>
    <p:embeddedFont>
      <p:font typeface="Maven Pro" panose="020B0604020202020204" charset="0"/>
      <p:regular r:id="rId22"/>
    </p:embeddedFont>
    <p:embeddedFont>
      <p:font typeface="Maven Pro Bold" panose="020B060402020202020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9" autoAdjust="0"/>
    <p:restoredTop sz="94613" autoAdjust="0"/>
  </p:normalViewPr>
  <p:slideViewPr>
    <p:cSldViewPr>
      <p:cViewPr varScale="1">
        <p:scale>
          <a:sx n="61" d="100"/>
          <a:sy n="61" d="100"/>
        </p:scale>
        <p:origin x="68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351321"/>
            <a:ext cx="13112360" cy="4490717"/>
          </a:xfrm>
          <a:prstGeom prst="rect">
            <a:avLst/>
          </a:prstGeom>
        </p:spPr>
        <p:txBody>
          <a:bodyPr lIns="0" tIns="0" rIns="0" bIns="0" rtlCol="0" anchor="t">
            <a:spAutoFit/>
          </a:bodyPr>
          <a:lstStyle/>
          <a:p>
            <a:pPr algn="ctr">
              <a:lnSpc>
                <a:spcPts val="11629"/>
              </a:lnSpc>
            </a:pPr>
            <a:r>
              <a:rPr lang="en-US" sz="14537" b="1" dirty="0">
                <a:solidFill>
                  <a:srgbClr val="252930"/>
                </a:solidFill>
                <a:latin typeface="Maven Pro Bold"/>
                <a:ea typeface="Maven Pro Bold"/>
                <a:cs typeface="Maven Pro Bold"/>
                <a:sym typeface="Maven Pro Bold"/>
              </a:rPr>
              <a:t>﻿Walmart Weekly Sales Forecasting</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3711618" y="7535984"/>
            <a:ext cx="10864763" cy="951864"/>
          </a:xfrm>
          <a:prstGeom prst="rect">
            <a:avLst/>
          </a:prstGeom>
        </p:spPr>
        <p:txBody>
          <a:bodyPr lIns="0" tIns="0" rIns="0" bIns="0" rtlCol="0" anchor="t">
            <a:spAutoFit/>
          </a:bodyPr>
          <a:lstStyle/>
          <a:p>
            <a:pPr algn="ctr">
              <a:lnSpc>
                <a:spcPts val="3736"/>
              </a:lnSpc>
            </a:pPr>
            <a:r>
              <a:rPr lang="en-US" sz="3736" dirty="0">
                <a:solidFill>
                  <a:srgbClr val="252930"/>
                </a:solidFill>
                <a:latin typeface="Maven Pro"/>
                <a:ea typeface="Maven Pro"/>
                <a:cs typeface="Maven Pro"/>
                <a:sym typeface="Maven Pro"/>
              </a:rPr>
              <a:t>Presented by ﻿Vikash Sinha, ﻿Carlos </a:t>
            </a:r>
            <a:r>
              <a:rPr lang="en-US" sz="3736" dirty="0" err="1">
                <a:solidFill>
                  <a:srgbClr val="252930"/>
                </a:solidFill>
                <a:latin typeface="Maven Pro"/>
                <a:ea typeface="Maven Pro"/>
                <a:cs typeface="Maven Pro"/>
                <a:sym typeface="Maven Pro"/>
              </a:rPr>
              <a:t>Iturralde</a:t>
            </a:r>
            <a:r>
              <a:rPr lang="en-US" sz="3736" dirty="0">
                <a:solidFill>
                  <a:srgbClr val="252930"/>
                </a:solidFill>
                <a:latin typeface="Maven Pro"/>
                <a:ea typeface="Maven Pro"/>
                <a:cs typeface="Maven Pro"/>
                <a:sym typeface="Maven Pro"/>
              </a:rPr>
              <a:t> &amp; ﻿</a:t>
            </a:r>
            <a:r>
              <a:rPr lang="en-US" sz="3736" dirty="0" err="1">
                <a:solidFill>
                  <a:srgbClr val="252930"/>
                </a:solidFill>
                <a:latin typeface="Maven Pro"/>
                <a:ea typeface="Maven Pro"/>
                <a:cs typeface="Maven Pro"/>
                <a:sym typeface="Maven Pro"/>
              </a:rPr>
              <a:t>Olaoluwa</a:t>
            </a:r>
            <a:r>
              <a:rPr lang="en-US" sz="3736" dirty="0">
                <a:solidFill>
                  <a:srgbClr val="252930"/>
                </a:solidFill>
                <a:latin typeface="Maven Pro"/>
                <a:ea typeface="Maven Pro"/>
                <a:cs typeface="Maven Pro"/>
                <a:sym typeface="Maven Pro"/>
              </a:rPr>
              <a:t> </a:t>
            </a:r>
            <a:r>
              <a:rPr lang="en-US" sz="3736" dirty="0" err="1">
                <a:solidFill>
                  <a:srgbClr val="252930"/>
                </a:solidFill>
                <a:latin typeface="Maven Pro"/>
                <a:ea typeface="Maven Pro"/>
                <a:cs typeface="Maven Pro"/>
                <a:sym typeface="Maven Pro"/>
              </a:rPr>
              <a:t>Olasanoye</a:t>
            </a:r>
            <a:endParaRPr lang="en-US" sz="3736" dirty="0">
              <a:solidFill>
                <a:srgbClr val="252930"/>
              </a:solidFill>
              <a:latin typeface="Maven Pro"/>
              <a:ea typeface="Maven Pro"/>
              <a:cs typeface="Maven Pro"/>
              <a:sym typeface="Maven Pro"/>
            </a:endParaRP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214005" y="3079424"/>
            <a:ext cx="8219327" cy="6949788"/>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Decision Tree Regression</a:t>
            </a:r>
          </a:p>
          <a:p>
            <a:pPr algn="just">
              <a:lnSpc>
                <a:spcPts val="4200"/>
              </a:lnSpc>
            </a:pPr>
            <a:endParaRPr lang="en-US" sz="3000" b="1"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Dataset: </a:t>
            </a:r>
          </a:p>
          <a:p>
            <a:pPr algn="just">
              <a:lnSpc>
                <a:spcPts val="4200"/>
              </a:lnSpc>
            </a:pPr>
            <a:r>
              <a:rPr lang="en-US" sz="3000" dirty="0">
                <a:solidFill>
                  <a:srgbClr val="252930"/>
                </a:solidFill>
                <a:latin typeface="Maven Pro"/>
                <a:ea typeface="Maven Pro"/>
                <a:cs typeface="Maven Pro"/>
                <a:sym typeface="Maven Pro"/>
              </a:rPr>
              <a:t>Full dataset with all features included.</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Results:</a:t>
            </a:r>
          </a:p>
          <a:p>
            <a:pPr algn="just">
              <a:lnSpc>
                <a:spcPts val="4200"/>
              </a:lnSpc>
            </a:pPr>
            <a:r>
              <a:rPr lang="en-US" sz="3000" dirty="0">
                <a:solidFill>
                  <a:srgbClr val="252930"/>
                </a:solidFill>
                <a:latin typeface="Maven Pro"/>
                <a:ea typeface="Maven Pro"/>
                <a:cs typeface="Maven Pro"/>
                <a:sym typeface="Maven Pro"/>
              </a:rPr>
              <a:t>RMSE: 175,058</a:t>
            </a:r>
          </a:p>
          <a:p>
            <a:pPr algn="just">
              <a:lnSpc>
                <a:spcPts val="4200"/>
              </a:lnSpc>
            </a:pPr>
            <a:r>
              <a:rPr lang="en-US" sz="3000" dirty="0">
                <a:solidFill>
                  <a:srgbClr val="252930"/>
                </a:solidFill>
                <a:latin typeface="Maven Pro"/>
                <a:ea typeface="Maven Pro"/>
                <a:cs typeface="Maven Pro"/>
                <a:sym typeface="Maven Pro"/>
              </a:rPr>
              <a:t>R2R2R2: 0.90 ˆ</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Key Insight: </a:t>
            </a:r>
          </a:p>
          <a:p>
            <a:pPr algn="just">
              <a:lnSpc>
                <a:spcPts val="4200"/>
              </a:lnSpc>
            </a:pPr>
            <a:r>
              <a:rPr lang="en-US" sz="3000" dirty="0">
                <a:solidFill>
                  <a:srgbClr val="252930"/>
                </a:solidFill>
                <a:latin typeface="Maven Pro"/>
                <a:ea typeface="Maven Pro"/>
                <a:cs typeface="Maven Pro"/>
                <a:sym typeface="Maven Pro"/>
              </a:rPr>
              <a:t>Decision Tree performs well on the full dataset, capturing non-linear relationships effectively.</a:t>
            </a:r>
          </a:p>
        </p:txBody>
      </p:sp>
      <p:sp>
        <p:nvSpPr>
          <p:cNvPr id="3" name="TextBox 3"/>
          <p:cNvSpPr txBox="1"/>
          <p:nvPr/>
        </p:nvSpPr>
        <p:spPr>
          <a:xfrm>
            <a:off x="5323669" y="1780314"/>
            <a:ext cx="7640663" cy="920751"/>
          </a:xfrm>
          <a:prstGeom prst="rect">
            <a:avLst/>
          </a:prstGeom>
        </p:spPr>
        <p:txBody>
          <a:bodyPr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1094002" y="3079424"/>
            <a:ext cx="6725779" cy="5477181"/>
          </a:xfrm>
          <a:prstGeom prst="rect">
            <a:avLst/>
          </a:prstGeom>
        </p:spPr>
      </p:pic>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33863" y="3095809"/>
            <a:ext cx="8082180" cy="6411179"/>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ARIMA for Time Series Analysis</a:t>
            </a:r>
          </a:p>
          <a:p>
            <a:pPr algn="just">
              <a:lnSpc>
                <a:spcPts val="4200"/>
              </a:lnSpc>
            </a:pPr>
            <a:endParaRPr lang="en-US" sz="3000" b="1"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Store: Forecasting applied to Store 20.</a:t>
            </a:r>
          </a:p>
          <a:p>
            <a:pPr algn="just">
              <a:lnSpc>
                <a:spcPts val="4200"/>
              </a:lnSpc>
            </a:pPr>
            <a:r>
              <a:rPr lang="en-US" sz="3000" dirty="0">
                <a:solidFill>
                  <a:srgbClr val="252930"/>
                </a:solidFill>
                <a:latin typeface="Maven Pro"/>
                <a:ea typeface="Maven Pro"/>
                <a:cs typeface="Maven Pro"/>
                <a:sym typeface="Maven Pro"/>
              </a:rPr>
              <a:t>Train-Test Split: 80% training, 20% testing.</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Performance:</a:t>
            </a:r>
          </a:p>
          <a:p>
            <a:pPr algn="just">
              <a:lnSpc>
                <a:spcPts val="4200"/>
              </a:lnSpc>
            </a:pPr>
            <a:r>
              <a:rPr lang="en-US" sz="3000" dirty="0">
                <a:solidFill>
                  <a:srgbClr val="252930"/>
                </a:solidFill>
                <a:latin typeface="Maven Pro"/>
                <a:ea typeface="Maven Pro"/>
                <a:cs typeface="Maven Pro"/>
                <a:sym typeface="Maven Pro"/>
              </a:rPr>
              <a:t>RMSE: 178,150.</a:t>
            </a:r>
          </a:p>
          <a:p>
            <a:pPr algn="just">
              <a:lnSpc>
                <a:spcPts val="4200"/>
              </a:lnSpc>
            </a:pPr>
            <a:r>
              <a:rPr lang="en-US" sz="3000" dirty="0">
                <a:solidFill>
                  <a:srgbClr val="252930"/>
                </a:solidFill>
                <a:latin typeface="Maven Pro"/>
                <a:ea typeface="Maven Pro"/>
                <a:cs typeface="Maven Pro"/>
                <a:sym typeface="Maven Pro"/>
              </a:rPr>
              <a:t>R2R2R2: -1.93 (indicating poor fit for unseen ˆdata).</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ARIMA captured short-term dependencies but struggled with seasonality.</a:t>
            </a:r>
          </a:p>
        </p:txBody>
      </p:sp>
      <p:sp>
        <p:nvSpPr>
          <p:cNvPr id="3" name="TextBox 3"/>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0768372" y="2466382"/>
            <a:ext cx="7171607" cy="6918767"/>
          </a:xfrm>
          <a:prstGeom prst="rect">
            <a:avLst/>
          </a:prstGeom>
        </p:spPr>
      </p:pic>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67BB2-63BA-E906-0E4A-3E0D4946C76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B7D30A4-8174-BF47-0B63-3C668DEE9CAE}"/>
              </a:ext>
            </a:extLst>
          </p:cNvPr>
          <p:cNvSpPr txBox="1"/>
          <p:nvPr/>
        </p:nvSpPr>
        <p:spPr>
          <a:xfrm>
            <a:off x="1633863" y="3095809"/>
            <a:ext cx="8082180" cy="5872570"/>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﻿SARIMA for Seasonal Adjustments</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Performance:</a:t>
            </a:r>
          </a:p>
          <a:p>
            <a:pPr algn="just">
              <a:lnSpc>
                <a:spcPts val="4200"/>
              </a:lnSpc>
            </a:pPr>
            <a:r>
              <a:rPr lang="en-US" sz="3000" dirty="0">
                <a:solidFill>
                  <a:srgbClr val="252930"/>
                </a:solidFill>
                <a:latin typeface="Maven Pro"/>
                <a:ea typeface="Maven Pro"/>
                <a:cs typeface="Maven Pro"/>
                <a:sym typeface="Maven Pro"/>
              </a:rPr>
              <a:t>﻿RMSE: 408,570.</a:t>
            </a:r>
          </a:p>
          <a:p>
            <a:pPr algn="just">
              <a:lnSpc>
                <a:spcPts val="4200"/>
              </a:lnSpc>
            </a:pPr>
            <a:r>
              <a:rPr lang="en-US" sz="3000" dirty="0">
                <a:solidFill>
                  <a:srgbClr val="252930"/>
                </a:solidFill>
                <a:latin typeface="Maven Pro"/>
                <a:ea typeface="Maven Pro"/>
                <a:cs typeface="Maven Pro"/>
                <a:sym typeface="Maven Pro"/>
              </a:rPr>
              <a:t>R2R2R2: -14.41 (worse than ARIMA, indicating over-fitting or inadequate seasonal adjustment)</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﻿Predicted values showed consistency with past trends but failed to capture seasonal spikes due to holiday effects..</a:t>
            </a:r>
          </a:p>
        </p:txBody>
      </p:sp>
      <p:sp>
        <p:nvSpPr>
          <p:cNvPr id="3" name="TextBox 3">
            <a:extLst>
              <a:ext uri="{FF2B5EF4-FFF2-40B4-BE49-F238E27FC236}">
                <a16:creationId xmlns:a16="http://schemas.microsoft.com/office/drawing/2014/main" id="{81A2CB52-A4C2-B7B6-04F1-B4670B11A8A6}"/>
              </a:ext>
            </a:extLst>
          </p:cNvPr>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a:extLst>
              <a:ext uri="{FF2B5EF4-FFF2-40B4-BE49-F238E27FC236}">
                <a16:creationId xmlns:a16="http://schemas.microsoft.com/office/drawing/2014/main" id="{18675023-7CE5-0BEA-55B3-7614AB0EAC53}"/>
              </a:ext>
            </a:extLst>
          </p:cNvPr>
          <p:cNvPicPr>
            <a:picLocks noChangeAspect="1"/>
          </p:cNvPicPr>
          <p:nvPr/>
        </p:nvPicPr>
        <p:blipFill>
          <a:blip r:embed="rId2"/>
          <a:stretch>
            <a:fillRect/>
          </a:stretch>
        </p:blipFill>
        <p:spPr>
          <a:xfrm>
            <a:off x="10768372" y="2466382"/>
            <a:ext cx="7171607" cy="6918767"/>
          </a:xfrm>
          <a:prstGeom prst="rect">
            <a:avLst/>
          </a:prstGeom>
        </p:spPr>
      </p:pic>
      <p:sp>
        <p:nvSpPr>
          <p:cNvPr id="5" name="Freeform 5">
            <a:extLst>
              <a:ext uri="{FF2B5EF4-FFF2-40B4-BE49-F238E27FC236}">
                <a16:creationId xmlns:a16="http://schemas.microsoft.com/office/drawing/2014/main" id="{41163DC6-DA3A-849B-DDF5-E5BF64C5BED2}"/>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5E3C47F3-429B-16F8-4892-30D4684E65DE}"/>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80B91C09-6C2E-7DD9-CEF7-069626FBF53B}"/>
              </a:ext>
            </a:extLst>
          </p:cNvPr>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363156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1D962-BF9A-A767-807C-A50D9F5A135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EF8912D-1F96-198D-CCEC-B272B0185CDF}"/>
              </a:ext>
            </a:extLst>
          </p:cNvPr>
          <p:cNvSpPr txBox="1"/>
          <p:nvPr/>
        </p:nvSpPr>
        <p:spPr>
          <a:xfrm>
            <a:off x="1633863" y="3095809"/>
            <a:ext cx="8082180" cy="4256743"/>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LSTM Preliminary Results</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RMSE: 162,000• R2R2R2: 0.85 ˆ</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LSTM captured sequential dependencies but requires further hyperparameter tuning to handle noise and external features.</a:t>
            </a:r>
          </a:p>
        </p:txBody>
      </p:sp>
      <p:sp>
        <p:nvSpPr>
          <p:cNvPr id="3" name="TextBox 3">
            <a:extLst>
              <a:ext uri="{FF2B5EF4-FFF2-40B4-BE49-F238E27FC236}">
                <a16:creationId xmlns:a16="http://schemas.microsoft.com/office/drawing/2014/main" id="{14588F57-61A4-4EB0-9DB6-9363C790E4F1}"/>
              </a:ext>
            </a:extLst>
          </p:cNvPr>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a:extLst>
              <a:ext uri="{FF2B5EF4-FFF2-40B4-BE49-F238E27FC236}">
                <a16:creationId xmlns:a16="http://schemas.microsoft.com/office/drawing/2014/main" id="{00E3274A-1755-BFBC-B819-F572CC2F1933}"/>
              </a:ext>
            </a:extLst>
          </p:cNvPr>
          <p:cNvPicPr>
            <a:picLocks noChangeAspect="1"/>
          </p:cNvPicPr>
          <p:nvPr/>
        </p:nvPicPr>
        <p:blipFill>
          <a:blip r:embed="rId2"/>
          <a:stretch>
            <a:fillRect/>
          </a:stretch>
        </p:blipFill>
        <p:spPr>
          <a:xfrm>
            <a:off x="10768372" y="2466382"/>
            <a:ext cx="7171607" cy="6918767"/>
          </a:xfrm>
          <a:prstGeom prst="rect">
            <a:avLst/>
          </a:prstGeom>
        </p:spPr>
      </p:pic>
      <p:sp>
        <p:nvSpPr>
          <p:cNvPr id="5" name="Freeform 5">
            <a:extLst>
              <a:ext uri="{FF2B5EF4-FFF2-40B4-BE49-F238E27FC236}">
                <a16:creationId xmlns:a16="http://schemas.microsoft.com/office/drawing/2014/main" id="{AF8ACDD1-B7DA-9595-A859-8F3B37A85B09}"/>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B539E218-EB4F-A61B-A8FF-9A10D42E3277}"/>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D2080CCD-72F1-D27D-4C62-394001BDED00}"/>
              </a:ext>
            </a:extLst>
          </p:cNvPr>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209854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4" name="TextBox 4"/>
          <p:cNvSpPr txBox="1"/>
          <p:nvPr/>
        </p:nvSpPr>
        <p:spPr>
          <a:xfrm>
            <a:off x="3117945" y="6158600"/>
            <a:ext cx="12052111" cy="520848"/>
          </a:xfrm>
          <a:prstGeom prst="rect">
            <a:avLst/>
          </a:prstGeom>
        </p:spPr>
        <p:txBody>
          <a:bodyPr lIns="0" tIns="0" rIns="0" bIns="0" rtlCol="0" anchor="t">
            <a:spAutoFit/>
          </a:bodyPr>
          <a:lstStyle/>
          <a:p>
            <a:pPr marL="345441" lvl="1" algn="just">
              <a:lnSpc>
                <a:spcPts val="4480"/>
              </a:lnSpc>
            </a:pPr>
            <a:endParaRPr lang="en-US" sz="3200" dirty="0">
              <a:solidFill>
                <a:srgbClr val="252D37"/>
              </a:solidFill>
              <a:latin typeface="Maven Pro"/>
              <a:ea typeface="Maven Pro"/>
              <a:cs typeface="Maven Pro"/>
              <a:sym typeface="Maven Pro"/>
            </a:endParaRPr>
          </a:p>
        </p:txBody>
      </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aphicFrame>
        <p:nvGraphicFramePr>
          <p:cNvPr id="10" name="Table 9">
            <a:extLst>
              <a:ext uri="{FF2B5EF4-FFF2-40B4-BE49-F238E27FC236}">
                <a16:creationId xmlns:a16="http://schemas.microsoft.com/office/drawing/2014/main" id="{041782B7-84D8-6B27-8D06-BAE027E0C10B}"/>
              </a:ext>
            </a:extLst>
          </p:cNvPr>
          <p:cNvGraphicFramePr>
            <a:graphicFrameLocks noGrp="1"/>
          </p:cNvGraphicFramePr>
          <p:nvPr>
            <p:extLst>
              <p:ext uri="{D42A27DB-BD31-4B8C-83A1-F6EECF244321}">
                <p14:modId xmlns:p14="http://schemas.microsoft.com/office/powerpoint/2010/main" val="753637513"/>
              </p:ext>
            </p:extLst>
          </p:nvPr>
        </p:nvGraphicFramePr>
        <p:xfrm>
          <a:off x="1600200" y="3205908"/>
          <a:ext cx="12942785" cy="6847594"/>
        </p:xfrm>
        <a:graphic>
          <a:graphicData uri="http://schemas.openxmlformats.org/drawingml/2006/table">
            <a:tbl>
              <a:tblPr/>
              <a:tblGrid>
                <a:gridCol w="2588557">
                  <a:extLst>
                    <a:ext uri="{9D8B030D-6E8A-4147-A177-3AD203B41FA5}">
                      <a16:colId xmlns:a16="http://schemas.microsoft.com/office/drawing/2014/main" val="1624454986"/>
                    </a:ext>
                  </a:extLst>
                </a:gridCol>
                <a:gridCol w="2588557">
                  <a:extLst>
                    <a:ext uri="{9D8B030D-6E8A-4147-A177-3AD203B41FA5}">
                      <a16:colId xmlns:a16="http://schemas.microsoft.com/office/drawing/2014/main" val="3404306978"/>
                    </a:ext>
                  </a:extLst>
                </a:gridCol>
                <a:gridCol w="2588557">
                  <a:extLst>
                    <a:ext uri="{9D8B030D-6E8A-4147-A177-3AD203B41FA5}">
                      <a16:colId xmlns:a16="http://schemas.microsoft.com/office/drawing/2014/main" val="2166399063"/>
                    </a:ext>
                  </a:extLst>
                </a:gridCol>
                <a:gridCol w="2588557">
                  <a:extLst>
                    <a:ext uri="{9D8B030D-6E8A-4147-A177-3AD203B41FA5}">
                      <a16:colId xmlns:a16="http://schemas.microsoft.com/office/drawing/2014/main" val="3162082746"/>
                    </a:ext>
                  </a:extLst>
                </a:gridCol>
                <a:gridCol w="2588557">
                  <a:extLst>
                    <a:ext uri="{9D8B030D-6E8A-4147-A177-3AD203B41FA5}">
                      <a16:colId xmlns:a16="http://schemas.microsoft.com/office/drawing/2014/main" val="874992177"/>
                    </a:ext>
                  </a:extLst>
                </a:gridCol>
              </a:tblGrid>
              <a:tr h="882393">
                <a:tc>
                  <a:txBody>
                    <a:bodyPr/>
                    <a:lstStyle/>
                    <a:p>
                      <a:pPr algn="ctr" rtl="0" fontAlgn="t"/>
                      <a:r>
                        <a:rPr lang="en-US" sz="2800" b="1" i="0" u="none" strike="noStrike">
                          <a:solidFill>
                            <a:srgbClr val="000000"/>
                          </a:solidFill>
                          <a:effectLst/>
                          <a:latin typeface="Arial" panose="020B0604020202020204" pitchFamily="34" charset="0"/>
                        </a:rPr>
                        <a:t>Model</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RMSE</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R² Score</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Key Strengths</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Main Limitations</a:t>
                      </a:r>
                      <a:endParaRPr lang="en-US" sz="4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1011596"/>
                  </a:ext>
                </a:extLst>
              </a:tr>
              <a:tr h="1248000">
                <a:tc>
                  <a:txBody>
                    <a:bodyPr/>
                    <a:lstStyle/>
                    <a:p>
                      <a:pPr rtl="0" fontAlgn="t"/>
                      <a:r>
                        <a:rPr lang="en-US" sz="2400" b="0" i="0" u="none" strike="noStrike" dirty="0">
                          <a:solidFill>
                            <a:srgbClr val="000000"/>
                          </a:solidFill>
                          <a:effectLst/>
                          <a:latin typeface="Arial" panose="020B0604020202020204" pitchFamily="34" charset="0"/>
                        </a:rPr>
                        <a:t>Linear Regression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12,000</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2400" b="0" i="0" u="none" strike="noStrike">
                          <a:solidFill>
                            <a:srgbClr val="000000"/>
                          </a:solidFill>
                          <a:effectLst/>
                          <a:latin typeface="Arial" panose="020B0604020202020204" pitchFamily="34" charset="0"/>
                        </a:rPr>
                        <a:t>0.68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Simple, interpretable</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Poor with non-linear relationships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4128224"/>
                  </a:ext>
                </a:extLst>
              </a:tr>
              <a:tr h="1248000">
                <a:tc>
                  <a:txBody>
                    <a:bodyPr/>
                    <a:lstStyle/>
                    <a:p>
                      <a:pPr rtl="0" fontAlgn="t"/>
                      <a:r>
                        <a:rPr lang="en-US" sz="2400" b="0" i="0" u="none" strike="noStrike">
                          <a:solidFill>
                            <a:srgbClr val="000000"/>
                          </a:solidFill>
                          <a:effectLst/>
                          <a:latin typeface="Arial" panose="020B0604020202020204" pitchFamily="34" charset="0"/>
                        </a:rPr>
                        <a:t>Random Forest</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8,977</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Handles non-linear relationships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Requires extensive tuning</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549413"/>
                  </a:ext>
                </a:extLst>
              </a:tr>
              <a:tr h="875154">
                <a:tc>
                  <a:txBody>
                    <a:bodyPr/>
                    <a:lstStyle/>
                    <a:p>
                      <a:pPr rtl="0" fontAlgn="t"/>
                      <a:r>
                        <a:rPr lang="en-US" sz="2400" b="0" i="0" u="none" strike="noStrike">
                          <a:solidFill>
                            <a:srgbClr val="000000"/>
                          </a:solidFill>
                          <a:effectLst/>
                          <a:latin typeface="Arial" panose="020B0604020202020204" pitchFamily="34" charset="0"/>
                        </a:rPr>
                        <a:t>LSTM</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8,500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2400" b="0" i="0" u="none" strike="noStrike">
                          <a:solidFill>
                            <a:srgbClr val="000000"/>
                          </a:solidFill>
                          <a:effectLst/>
                          <a:latin typeface="Arial" panose="020B0604020202020204" pitchFamily="34" charset="0"/>
                        </a:rPr>
                        <a:t>0.82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Best for long-term patterns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Complex implementation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0959434"/>
                  </a:ext>
                </a:extLst>
              </a:tr>
              <a:tr h="1248000">
                <a:tc>
                  <a:txBody>
                    <a:bodyPr/>
                    <a:lstStyle/>
                    <a:p>
                      <a:pPr rtl="0" fontAlgn="t"/>
                      <a:r>
                        <a:rPr lang="en-US" sz="2400" b="0" i="0" u="none" strike="noStrike">
                          <a:solidFill>
                            <a:srgbClr val="000000"/>
                          </a:solidFill>
                          <a:effectLst/>
                          <a:latin typeface="Arial" panose="020B0604020202020204" pitchFamily="34" charset="0"/>
                        </a:rPr>
                        <a:t>SVD</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9,000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Effective dimensionality reduction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May lose some data nuances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33030"/>
                  </a:ext>
                </a:extLst>
              </a:tr>
              <a:tr h="1248000">
                <a:tc>
                  <a:txBody>
                    <a:bodyPr/>
                    <a:lstStyle/>
                    <a:p>
                      <a:pPr rtl="0" fontAlgn="t"/>
                      <a:r>
                        <a:rPr lang="en-US" sz="2400" b="0" i="0" u="none" strike="noStrike">
                          <a:solidFill>
                            <a:srgbClr val="000000"/>
                          </a:solidFill>
                          <a:effectLst/>
                          <a:latin typeface="Arial" panose="020B0604020202020204" pitchFamily="34" charset="0"/>
                        </a:rPr>
                        <a:t>ARIMA</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11,500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Traditional time-series approach</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Struggles with multidimensionality</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7901885"/>
                  </a:ext>
                </a:extLst>
              </a:tr>
            </a:tbl>
          </a:graphicData>
        </a:graphic>
      </p:graphicFrame>
      <p:sp>
        <p:nvSpPr>
          <p:cNvPr id="11" name="Rectangle 1">
            <a:extLst>
              <a:ext uri="{FF2B5EF4-FFF2-40B4-BE49-F238E27FC236}">
                <a16:creationId xmlns:a16="http://schemas.microsoft.com/office/drawing/2014/main" id="{1D4E2226-E024-65A0-617A-C4B65B115DCF}"/>
              </a:ext>
            </a:extLst>
          </p:cNvPr>
          <p:cNvSpPr>
            <a:spLocks noChangeArrowheads="1"/>
          </p:cNvSpPr>
          <p:nvPr/>
        </p:nvSpPr>
        <p:spPr bwMode="auto">
          <a:xfrm>
            <a:off x="3112864" y="3290109"/>
            <a:ext cx="35673034" cy="79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6B57-6D5E-E5B4-796D-60DADE1471E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006B05F-A1CC-0C34-E1A0-FEC3F18C7F5D}"/>
              </a:ext>
            </a:extLst>
          </p:cNvPr>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3" name="TextBox 3">
            <a:extLst>
              <a:ext uri="{FF2B5EF4-FFF2-40B4-BE49-F238E27FC236}">
                <a16:creationId xmlns:a16="http://schemas.microsoft.com/office/drawing/2014/main" id="{A901D0AC-B00D-7262-4FEC-DF306C5D617B}"/>
              </a:ext>
            </a:extLst>
          </p:cNvPr>
          <p:cNvSpPr txBox="1"/>
          <p:nvPr/>
        </p:nvSpPr>
        <p:spPr>
          <a:xfrm>
            <a:off x="1600200" y="3489713"/>
            <a:ext cx="15468600" cy="4549387"/>
          </a:xfrm>
          <a:prstGeom prst="rect">
            <a:avLst/>
          </a:prstGeom>
        </p:spPr>
        <p:txBody>
          <a:bodyPr wrap="square" lIns="0" tIns="0" rIns="0" bIns="0" rtlCol="0" anchor="t">
            <a:spAutoFit/>
          </a:bodyPr>
          <a:lstStyle/>
          <a:p>
            <a:pPr marL="345441" lvl="1" algn="just">
              <a:lnSpc>
                <a:spcPts val="4480"/>
              </a:lnSpc>
            </a:pPr>
            <a:r>
              <a:rPr lang="en-US" sz="2800" b="1" dirty="0">
                <a:solidFill>
                  <a:srgbClr val="252D37"/>
                </a:solidFill>
                <a:latin typeface="Maven Pro"/>
                <a:ea typeface="Maven Pro"/>
                <a:cs typeface="Maven Pro"/>
                <a:sym typeface="Maven Pro"/>
              </a:rPr>
              <a:t>Key Takeaways and Best Model</a:t>
            </a:r>
          </a:p>
          <a:p>
            <a:pPr marL="345441" lvl="1" algn="just">
              <a:lnSpc>
                <a:spcPts val="4480"/>
              </a:lnSpc>
            </a:pPr>
            <a:r>
              <a:rPr lang="en-US" sz="2800" dirty="0">
                <a:solidFill>
                  <a:srgbClr val="252D37"/>
                </a:solidFill>
                <a:latin typeface="Maven Pro"/>
                <a:ea typeface="Maven Pro"/>
                <a:cs typeface="Maven Pro"/>
                <a:sym typeface="Maven Pro"/>
              </a:rPr>
              <a:t>• LSTM emerges as the optimal choice:</a:t>
            </a:r>
          </a:p>
          <a:p>
            <a:pPr marL="345441" lvl="1" algn="just">
              <a:lnSpc>
                <a:spcPts val="4480"/>
              </a:lnSpc>
            </a:pPr>
            <a:r>
              <a:rPr lang="en-US" sz="2800" dirty="0">
                <a:solidFill>
                  <a:srgbClr val="252D37"/>
                </a:solidFill>
                <a:latin typeface="Maven Pro"/>
                <a:ea typeface="Maven Pro"/>
                <a:cs typeface="Maven Pro"/>
                <a:sym typeface="Maven Pro"/>
              </a:rPr>
              <a:t>	•	Lowest RMSE (8,500) and highest R² score (0.82)</a:t>
            </a:r>
          </a:p>
          <a:p>
            <a:pPr marL="345441" lvl="1" algn="just">
              <a:lnSpc>
                <a:spcPts val="4480"/>
              </a:lnSpc>
            </a:pPr>
            <a:r>
              <a:rPr lang="en-US" sz="2800" dirty="0">
                <a:solidFill>
                  <a:srgbClr val="252D37"/>
                </a:solidFill>
                <a:latin typeface="Maven Pro"/>
                <a:ea typeface="Maven Pro"/>
                <a:cs typeface="Maven Pro"/>
                <a:sym typeface="Maven Pro"/>
              </a:rPr>
              <a:t>	•	Best captures complex patterns and seasonality</a:t>
            </a:r>
          </a:p>
          <a:p>
            <a:pPr marL="345441" lvl="1" algn="just">
              <a:lnSpc>
                <a:spcPts val="4480"/>
              </a:lnSpc>
            </a:pPr>
            <a:r>
              <a:rPr lang="en-US" sz="2800" dirty="0">
                <a:solidFill>
                  <a:srgbClr val="252D37"/>
                </a:solidFill>
                <a:latin typeface="Maven Pro"/>
                <a:ea typeface="Maven Pro"/>
                <a:cs typeface="Maven Pro"/>
                <a:sym typeface="Maven Pro"/>
              </a:rPr>
              <a:t>	•	Superior in handling long-term dependencies</a:t>
            </a:r>
          </a:p>
          <a:p>
            <a:pPr marL="345441" lvl="1" algn="just">
              <a:lnSpc>
                <a:spcPts val="4480"/>
              </a:lnSpc>
            </a:pPr>
            <a:r>
              <a:rPr lang="en-US" sz="2800" dirty="0">
                <a:solidFill>
                  <a:srgbClr val="252D37"/>
                </a:solidFill>
                <a:latin typeface="Maven Pro"/>
                <a:ea typeface="Maven Pro"/>
                <a:cs typeface="Maven Pro"/>
                <a:sym typeface="Maven Pro"/>
              </a:rPr>
              <a:t>• Random Forest: Strong runner-up</a:t>
            </a:r>
          </a:p>
          <a:p>
            <a:pPr marL="345441" lvl="1" algn="just">
              <a:lnSpc>
                <a:spcPts val="4480"/>
              </a:lnSpc>
            </a:pPr>
            <a:r>
              <a:rPr lang="en-US" sz="2800" dirty="0">
                <a:solidFill>
                  <a:srgbClr val="252D37"/>
                </a:solidFill>
                <a:latin typeface="Maven Pro"/>
                <a:ea typeface="Maven Pro"/>
                <a:cs typeface="Maven Pro"/>
                <a:sym typeface="Maven Pro"/>
              </a:rPr>
              <a:t>	•	Excellent for feature importance analysis</a:t>
            </a:r>
          </a:p>
          <a:p>
            <a:pPr marL="345441" lvl="1" algn="just">
              <a:lnSpc>
                <a:spcPts val="4480"/>
              </a:lnSpc>
            </a:pPr>
            <a:r>
              <a:rPr lang="en-US" sz="2800" dirty="0">
                <a:solidFill>
                  <a:srgbClr val="252D37"/>
                </a:solidFill>
                <a:latin typeface="Maven Pro"/>
                <a:ea typeface="Maven Pro"/>
                <a:cs typeface="Maven Pro"/>
                <a:sym typeface="Maven Pro"/>
              </a:rPr>
              <a:t>	•	Good balance of performance and interpretability</a:t>
            </a:r>
          </a:p>
        </p:txBody>
      </p:sp>
      <p:sp>
        <p:nvSpPr>
          <p:cNvPr id="5" name="Freeform 5">
            <a:extLst>
              <a:ext uri="{FF2B5EF4-FFF2-40B4-BE49-F238E27FC236}">
                <a16:creationId xmlns:a16="http://schemas.microsoft.com/office/drawing/2014/main" id="{FC73CBF2-97A2-1D9A-E530-A8FD1003F5AF}"/>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B103CAA7-ED08-D243-5217-DD51CC07D477}"/>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61D52477-3EAE-475C-D313-53B2ADD413D0}"/>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2894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D0A7-6845-1CE7-2112-63F7304239F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4352AAA-391C-6158-41A7-07BC80C09889}"/>
              </a:ext>
            </a:extLst>
          </p:cNvPr>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3" name="TextBox 3">
            <a:extLst>
              <a:ext uri="{FF2B5EF4-FFF2-40B4-BE49-F238E27FC236}">
                <a16:creationId xmlns:a16="http://schemas.microsoft.com/office/drawing/2014/main" id="{6A633046-A641-7B6E-96B2-9BB9FCF2CFE7}"/>
              </a:ext>
            </a:extLst>
          </p:cNvPr>
          <p:cNvSpPr txBox="1"/>
          <p:nvPr/>
        </p:nvSpPr>
        <p:spPr>
          <a:xfrm>
            <a:off x="1600200" y="3685794"/>
            <a:ext cx="15468600" cy="3972306"/>
          </a:xfrm>
          <a:prstGeom prst="rect">
            <a:avLst/>
          </a:prstGeom>
        </p:spPr>
        <p:txBody>
          <a:bodyPr wrap="square" lIns="0" tIns="0" rIns="0" bIns="0" rtlCol="0" anchor="t">
            <a:spAutoFit/>
          </a:bodyPr>
          <a:lstStyle/>
          <a:p>
            <a:pPr marL="345441" lvl="1" algn="just">
              <a:lnSpc>
                <a:spcPts val="4480"/>
              </a:lnSpc>
            </a:pPr>
            <a:r>
              <a:rPr lang="en-US" sz="2800" dirty="0">
                <a:solidFill>
                  <a:srgbClr val="252D37"/>
                </a:solidFill>
                <a:latin typeface="Maven Pro"/>
                <a:ea typeface="Maven Pro"/>
                <a:cs typeface="Maven Pro"/>
                <a:sym typeface="Maven Pro"/>
              </a:rPr>
              <a:t>• Linear models and ARIMA underperform due to:</a:t>
            </a:r>
          </a:p>
          <a:p>
            <a:pPr marL="345441" lvl="1" algn="just">
              <a:lnSpc>
                <a:spcPts val="4480"/>
              </a:lnSpc>
            </a:pPr>
            <a:r>
              <a:rPr lang="en-US" sz="2800" dirty="0">
                <a:solidFill>
                  <a:srgbClr val="252D37"/>
                </a:solidFill>
                <a:latin typeface="Maven Pro"/>
                <a:ea typeface="Maven Pro"/>
                <a:cs typeface="Maven Pro"/>
                <a:sym typeface="Maven Pro"/>
              </a:rPr>
              <a:t>	•	Inability to capture non-linear relationships</a:t>
            </a:r>
          </a:p>
          <a:p>
            <a:pPr marL="345441" lvl="1" algn="just">
              <a:lnSpc>
                <a:spcPts val="4480"/>
              </a:lnSpc>
            </a:pPr>
            <a:r>
              <a:rPr lang="en-US" sz="2800" dirty="0">
                <a:solidFill>
                  <a:srgbClr val="252D37"/>
                </a:solidFill>
                <a:latin typeface="Maven Pro"/>
                <a:ea typeface="Maven Pro"/>
                <a:cs typeface="Maven Pro"/>
                <a:sym typeface="Maven Pro"/>
              </a:rPr>
              <a:t>	•	Struggles with high-dimensional data</a:t>
            </a:r>
          </a:p>
          <a:p>
            <a:pPr marL="345441" lvl="1" algn="just">
              <a:lnSpc>
                <a:spcPts val="4480"/>
              </a:lnSpc>
            </a:pPr>
            <a:r>
              <a:rPr lang="en-US" sz="2800" dirty="0">
                <a:solidFill>
                  <a:srgbClr val="252D37"/>
                </a:solidFill>
                <a:latin typeface="Maven Pro"/>
                <a:ea typeface="Maven Pro"/>
                <a:cs typeface="Maven Pro"/>
                <a:sym typeface="Maven Pro"/>
              </a:rPr>
              <a:t>• SVD offers complementary benefits:</a:t>
            </a:r>
          </a:p>
          <a:p>
            <a:pPr marL="345441" lvl="1" algn="just">
              <a:lnSpc>
                <a:spcPts val="4480"/>
              </a:lnSpc>
            </a:pPr>
            <a:r>
              <a:rPr lang="en-US" sz="2800" dirty="0">
                <a:solidFill>
                  <a:srgbClr val="252D37"/>
                </a:solidFill>
                <a:latin typeface="Maven Pro"/>
                <a:ea typeface="Maven Pro"/>
                <a:cs typeface="Maven Pro"/>
                <a:sym typeface="Maven Pro"/>
              </a:rPr>
              <a:t>	•	Improves efficiency for large-scale datasets</a:t>
            </a:r>
          </a:p>
          <a:p>
            <a:pPr marL="345441" lvl="1" algn="just">
              <a:lnSpc>
                <a:spcPts val="4480"/>
              </a:lnSpc>
            </a:pPr>
            <a:r>
              <a:rPr lang="en-US" sz="2800" dirty="0">
                <a:solidFill>
                  <a:srgbClr val="252D37"/>
                </a:solidFill>
                <a:latin typeface="Maven Pro"/>
                <a:ea typeface="Maven Pro"/>
                <a:cs typeface="Maven Pro"/>
                <a:sym typeface="Maven Pro"/>
              </a:rPr>
              <a:t>	•	Useful for feature reduction</a:t>
            </a:r>
          </a:p>
          <a:p>
            <a:pPr marL="345441" lvl="1" algn="just">
              <a:lnSpc>
                <a:spcPts val="4480"/>
              </a:lnSpc>
            </a:pPr>
            <a:endParaRPr lang="en-US" sz="2800" dirty="0">
              <a:solidFill>
                <a:srgbClr val="252D37"/>
              </a:solidFill>
              <a:latin typeface="Maven Pro"/>
              <a:ea typeface="Maven Pro"/>
              <a:cs typeface="Maven Pro"/>
              <a:sym typeface="Maven Pro"/>
            </a:endParaRPr>
          </a:p>
        </p:txBody>
      </p:sp>
      <p:sp>
        <p:nvSpPr>
          <p:cNvPr id="5" name="Freeform 5">
            <a:extLst>
              <a:ext uri="{FF2B5EF4-FFF2-40B4-BE49-F238E27FC236}">
                <a16:creationId xmlns:a16="http://schemas.microsoft.com/office/drawing/2014/main" id="{077C0097-8424-C34B-988D-0BCCC9171452}"/>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ECEDA0C-7759-6671-4E67-B434B790E72E}"/>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22841BD-A66D-EB7F-86C3-921AE7894DAB}"/>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177961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32226"/>
            <a:ext cx="7800780" cy="4597374"/>
            <a:chOff x="0" y="0"/>
            <a:chExt cx="2054526" cy="1210831"/>
          </a:xfrm>
        </p:grpSpPr>
        <p:sp>
          <p:nvSpPr>
            <p:cNvPr id="3" name="Freeform 3"/>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txBody>
            <a:bodyPr/>
            <a:lstStyle/>
            <a:p>
              <a:endParaRPr lang="en-US"/>
            </a:p>
          </p:txBody>
        </p:sp>
        <p:sp>
          <p:nvSpPr>
            <p:cNvPr id="4" name="TextBox 4"/>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4040155"/>
            <a:ext cx="7365590" cy="3452292"/>
          </a:xfrm>
          <a:prstGeom prst="rect">
            <a:avLst/>
          </a:prstGeom>
        </p:spPr>
        <p:txBody>
          <a:bodyPr lIns="0" tIns="0" rIns="0" bIns="0" rtlCol="0" anchor="t">
            <a:spAutoFit/>
          </a:bodyPr>
          <a:lstStyle/>
          <a:p>
            <a:pPr marL="299561" lvl="1" algn="just">
              <a:lnSpc>
                <a:spcPts val="3884"/>
              </a:lnSpc>
            </a:pPr>
            <a:r>
              <a:rPr lang="en-US" sz="2775" dirty="0">
                <a:solidFill>
                  <a:srgbClr val="252D37"/>
                </a:solidFill>
                <a:latin typeface="Maven Pro"/>
                <a:ea typeface="Maven Pro"/>
                <a:cs typeface="Maven Pro"/>
                <a:sym typeface="Maven Pro"/>
              </a:rPr>
              <a:t>ARIMA and SARIMA models struggled with the complexity of Walmart’s sales data</a:t>
            </a:r>
          </a:p>
          <a:p>
            <a:pPr marL="299561" lvl="1" algn="just">
              <a:lnSpc>
                <a:spcPts val="3884"/>
              </a:lnSpc>
            </a:pPr>
            <a:endParaRPr lang="en-US" sz="2775" dirty="0">
              <a:solidFill>
                <a:srgbClr val="252D37"/>
              </a:solidFill>
              <a:latin typeface="Maven Pro"/>
              <a:ea typeface="Maven Pro"/>
              <a:cs typeface="Maven Pro"/>
              <a:sym typeface="Maven Pro"/>
            </a:endParaRPr>
          </a:p>
          <a:p>
            <a:pPr marL="299561" lvl="1" algn="just">
              <a:lnSpc>
                <a:spcPts val="3884"/>
              </a:lnSpc>
            </a:pPr>
            <a:r>
              <a:rPr lang="en-US" sz="2775" dirty="0">
                <a:solidFill>
                  <a:srgbClr val="252D37"/>
                </a:solidFill>
                <a:latin typeface="Maven Pro"/>
                <a:ea typeface="Maven Pro"/>
                <a:cs typeface="Maven Pro"/>
                <a:sym typeface="Maven Pro"/>
              </a:rPr>
              <a:t>﻿While the Random Forest and Singular Value Decomposition (SVD) models also showed promise, they did not perform as well as the LSTM</a:t>
            </a: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grpSp>
        <p:nvGrpSpPr>
          <p:cNvPr id="7" name="Group 7"/>
          <p:cNvGrpSpPr/>
          <p:nvPr/>
        </p:nvGrpSpPr>
        <p:grpSpPr>
          <a:xfrm>
            <a:off x="9458520" y="3632226"/>
            <a:ext cx="7800780" cy="4597374"/>
            <a:chOff x="0" y="0"/>
            <a:chExt cx="2054526" cy="1210831"/>
          </a:xfrm>
        </p:grpSpPr>
        <p:sp>
          <p:nvSpPr>
            <p:cNvPr id="8" name="Freeform 8"/>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txBody>
            <a:bodyPr/>
            <a:lstStyle/>
            <a:p>
              <a:endParaRPr lang="en-US"/>
            </a:p>
          </p:txBody>
        </p:sp>
        <p:sp>
          <p:nvSpPr>
            <p:cNvPr id="9" name="TextBox 9"/>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802146" y="3955904"/>
            <a:ext cx="7113528" cy="2390013"/>
          </a:xfrm>
          <a:prstGeom prst="rect">
            <a:avLst/>
          </a:prstGeom>
        </p:spPr>
        <p:txBody>
          <a:bodyPr lIns="0" tIns="0" rIns="0" bIns="0" rtlCol="0" anchor="t">
            <a:spAutoFit/>
          </a:bodyPr>
          <a:lstStyle/>
          <a:p>
            <a:pPr marL="295513" lvl="1" algn="just">
              <a:lnSpc>
                <a:spcPts val="3832"/>
              </a:lnSpc>
            </a:pPr>
            <a:r>
              <a:rPr lang="en-US" sz="2737" dirty="0">
                <a:solidFill>
                  <a:srgbClr val="252D37"/>
                </a:solidFill>
                <a:latin typeface="Maven Pro"/>
                <a:ea typeface="Maven Pro"/>
                <a:cs typeface="Maven Pro"/>
                <a:sym typeface="Maven Pro"/>
              </a:rPr>
              <a:t>LSTM emerges as optimal choice</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Best accuracy metrics</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Most robust to data complexity</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Superior pattern recognition</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Best handles seasonal variations</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REFERENCE</a:t>
            </a:r>
          </a:p>
        </p:txBody>
      </p:sp>
      <p:grpSp>
        <p:nvGrpSpPr>
          <p:cNvPr id="3" name="Group 3"/>
          <p:cNvGrpSpPr/>
          <p:nvPr/>
        </p:nvGrpSpPr>
        <p:grpSpPr>
          <a:xfrm>
            <a:off x="1028700" y="3702704"/>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714724" y="3914659"/>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7" name="Group 7"/>
          <p:cNvGrpSpPr/>
          <p:nvPr/>
        </p:nvGrpSpPr>
        <p:grpSpPr>
          <a:xfrm>
            <a:off x="1028700" y="5390348"/>
            <a:ext cx="16230600" cy="1440796"/>
            <a:chOff x="0" y="0"/>
            <a:chExt cx="4274726" cy="379469"/>
          </a:xfrm>
        </p:grpSpPr>
        <p:sp>
          <p:nvSpPr>
            <p:cNvPr id="8" name="Freeform 8"/>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714724" y="5563518"/>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11" name="Group 11"/>
          <p:cNvGrpSpPr/>
          <p:nvPr/>
        </p:nvGrpSpPr>
        <p:grpSpPr>
          <a:xfrm>
            <a:off x="1028700" y="7077993"/>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14724" y="7001793"/>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Thank You</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5060039"/>
            <a:chOff x="0" y="0"/>
            <a:chExt cx="3678810" cy="1332685"/>
          </a:xfrm>
        </p:grpSpPr>
        <p:sp>
          <p:nvSpPr>
            <p:cNvPr id="3" name="Freeform 3"/>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txBody>
            <a:bodyPr/>
            <a:lstStyle/>
            <a:p>
              <a:endParaRPr lang="en-US"/>
            </a:p>
          </p:txBody>
        </p:sp>
        <p:sp>
          <p:nvSpPr>
            <p:cNvPr id="4" name="TextBox 4"/>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4" y="3731571"/>
            <a:ext cx="5094018" cy="5217740"/>
            <a:chOff x="0" y="-304800"/>
            <a:chExt cx="6792024" cy="6956986"/>
          </a:xfrm>
        </p:grpSpPr>
        <p:sp>
          <p:nvSpPr>
            <p:cNvPr id="6" name="TextBox 6"/>
            <p:cNvSpPr txBox="1"/>
            <p:nvPr/>
          </p:nvSpPr>
          <p:spPr>
            <a:xfrm>
              <a:off x="0" y="-304800"/>
              <a:ext cx="679202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sym typeface="Maven Pro"/>
                </a:rPr>
                <a:t>Problem Statement</a:t>
              </a:r>
            </a:p>
          </p:txBody>
        </p:sp>
        <p:sp>
          <p:nvSpPr>
            <p:cNvPr id="7" name="TextBox 7"/>
            <p:cNvSpPr txBox="1"/>
            <p:nvPr/>
          </p:nvSpPr>
          <p:spPr>
            <a:xfrm>
              <a:off x="0" y="1246541"/>
              <a:ext cx="6792024" cy="1156129"/>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rPr>
                <a:t>Dataset description</a:t>
              </a:r>
              <a:endParaRPr lang="en-US" sz="3200" dirty="0">
                <a:solidFill>
                  <a:srgbClr val="252930"/>
                </a:solidFill>
                <a:latin typeface="Maven Pro"/>
                <a:sym typeface="Maven Pro"/>
              </a:endParaRPr>
            </a:p>
          </p:txBody>
        </p:sp>
        <p:sp>
          <p:nvSpPr>
            <p:cNvPr id="8" name="TextBox 8"/>
            <p:cNvSpPr txBox="1"/>
            <p:nvPr/>
          </p:nvSpPr>
          <p:spPr>
            <a:xfrm>
              <a:off x="0" y="2797882"/>
              <a:ext cx="6792024" cy="3854304"/>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sym typeface="Maven Pro"/>
                </a:rPr>
                <a:t>ML Algorithms</a:t>
              </a:r>
            </a:p>
            <a:p>
              <a:pPr marL="872741" lvl="1" indent="-436370" algn="just">
                <a:buFont typeface="Arial"/>
                <a:buChar char="•"/>
              </a:pPr>
              <a:r>
                <a:rPr lang="en-US" sz="3200" dirty="0">
                  <a:solidFill>
                    <a:srgbClr val="252930"/>
                  </a:solidFill>
                  <a:latin typeface="Maven Pro"/>
                  <a:sym typeface="Maven Pro"/>
                </a:rPr>
                <a:t>Implementation Results</a:t>
              </a:r>
              <a:endParaRPr lang="en-US" sz="4042" dirty="0">
                <a:solidFill>
                  <a:srgbClr val="252930"/>
                </a:solidFill>
                <a:latin typeface="Maven Pro"/>
                <a:sym typeface="Maven Pro"/>
              </a:endParaRPr>
            </a:p>
            <a:p>
              <a:pPr marL="872741" lvl="1" indent="-436370" algn="just">
                <a:lnSpc>
                  <a:spcPts val="8084"/>
                </a:lnSpc>
                <a:buFont typeface="Arial"/>
                <a:buChar char="•"/>
              </a:pPr>
              <a:endParaRPr lang="en-US" sz="3200" dirty="0">
                <a:solidFill>
                  <a:srgbClr val="252930"/>
                </a:solidFill>
                <a:latin typeface="Maven Pro"/>
                <a:sym typeface="Maven Pro"/>
              </a:endParaRPr>
            </a:p>
          </p:txBody>
        </p:sp>
        <p:sp>
          <p:nvSpPr>
            <p:cNvPr id="9" name="TextBox 9"/>
            <p:cNvSpPr txBox="1"/>
            <p:nvPr/>
          </p:nvSpPr>
          <p:spPr>
            <a:xfrm>
              <a:off x="0" y="4349224"/>
              <a:ext cx="6792024" cy="1156129"/>
            </a:xfrm>
            <a:prstGeom prst="rect">
              <a:avLst/>
            </a:prstGeom>
          </p:spPr>
          <p:txBody>
            <a:bodyPr lIns="0" tIns="0" rIns="0" bIns="0" rtlCol="0" anchor="t">
              <a:spAutoFit/>
            </a:bodyPr>
            <a:lstStyle/>
            <a:p>
              <a:pPr marL="872741" lvl="1" indent="-436370" algn="just">
                <a:lnSpc>
                  <a:spcPts val="8084"/>
                </a:lnSpc>
                <a:buFont typeface="Arial"/>
                <a:buChar char="•"/>
              </a:pPr>
              <a:endParaRPr lang="en-US" sz="3200" dirty="0">
                <a:solidFill>
                  <a:srgbClr val="252930"/>
                </a:solidFill>
                <a:latin typeface="Maven Pro"/>
                <a:ea typeface="Maven Pro"/>
                <a:cs typeface="Maven Pro"/>
                <a:sym typeface="Maven Pro"/>
              </a:endParaRPr>
            </a:p>
          </p:txBody>
        </p:sp>
      </p:grpSp>
      <p:grpSp>
        <p:nvGrpSpPr>
          <p:cNvPr id="10" name="Group 10"/>
          <p:cNvGrpSpPr/>
          <p:nvPr/>
        </p:nvGrpSpPr>
        <p:grpSpPr>
          <a:xfrm>
            <a:off x="9882025" y="3722046"/>
            <a:ext cx="5236893" cy="4380762"/>
            <a:chOff x="0" y="-304800"/>
            <a:chExt cx="6982524" cy="5841016"/>
          </a:xfrm>
        </p:grpSpPr>
        <p:sp>
          <p:nvSpPr>
            <p:cNvPr id="11" name="TextBox 11"/>
            <p:cNvSpPr txBox="1"/>
            <p:nvPr/>
          </p:nvSpPr>
          <p:spPr>
            <a:xfrm>
              <a:off x="190500" y="-304800"/>
              <a:ext cx="6792024" cy="4138998"/>
            </a:xfrm>
            <a:prstGeom prst="rect">
              <a:avLst/>
            </a:prstGeom>
          </p:spPr>
          <p:txBody>
            <a:bodyPr lIns="0" tIns="0" rIns="0" bIns="0" rtlCol="0" anchor="t">
              <a:spAutoFit/>
            </a:bodyPr>
            <a:lstStyle/>
            <a:p>
              <a:pPr marL="872741" lvl="1" indent="-436370" algn="just">
                <a:lnSpc>
                  <a:spcPct val="250000"/>
                </a:lnSpc>
                <a:buFont typeface="Arial"/>
                <a:buChar char="•"/>
              </a:pPr>
              <a:r>
                <a:rPr lang="en-US" sz="3200" dirty="0">
                  <a:solidFill>
                    <a:srgbClr val="252930"/>
                  </a:solidFill>
                  <a:latin typeface="Maven Pro"/>
                  <a:sym typeface="Maven Pro"/>
                </a:rPr>
                <a:t>Comparison</a:t>
              </a:r>
            </a:p>
            <a:p>
              <a:pPr marL="872741" lvl="1" indent="-436370" algn="just">
                <a:lnSpc>
                  <a:spcPct val="250000"/>
                </a:lnSpc>
                <a:buFont typeface="Arial"/>
                <a:buChar char="•"/>
              </a:pPr>
              <a:r>
                <a:rPr lang="en-US" sz="3200" dirty="0">
                  <a:solidFill>
                    <a:srgbClr val="252930"/>
                  </a:solidFill>
                  <a:latin typeface="Maven Pro"/>
                  <a:sym typeface="Maven Pro"/>
                </a:rPr>
                <a:t>Conclusion</a:t>
              </a:r>
              <a:endParaRPr lang="en-US" sz="4042" dirty="0">
                <a:solidFill>
                  <a:srgbClr val="252930"/>
                </a:solidFill>
                <a:latin typeface="Maven Pro"/>
                <a:sym typeface="Maven Pro"/>
              </a:endParaRPr>
            </a:p>
            <a:p>
              <a:pPr marL="872741" lvl="1" indent="-436370" algn="just">
                <a:lnSpc>
                  <a:spcPct val="150000"/>
                </a:lnSpc>
                <a:buFont typeface="Arial"/>
                <a:buChar char="•"/>
              </a:pPr>
              <a:endParaRPr lang="en-US" sz="3200" dirty="0">
                <a:solidFill>
                  <a:srgbClr val="252930"/>
                </a:solidFill>
                <a:latin typeface="Maven Pro"/>
                <a:sym typeface="Maven Pro"/>
              </a:endParaRPr>
            </a:p>
          </p:txBody>
        </p:sp>
        <p:sp>
          <p:nvSpPr>
            <p:cNvPr id="12" name="TextBox 12"/>
            <p:cNvSpPr txBox="1"/>
            <p:nvPr/>
          </p:nvSpPr>
          <p:spPr>
            <a:xfrm>
              <a:off x="127000" y="1246541"/>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sp>
          <p:nvSpPr>
            <p:cNvPr id="13" name="TextBox 13"/>
            <p:cNvSpPr txBox="1"/>
            <p:nvPr/>
          </p:nvSpPr>
          <p:spPr>
            <a:xfrm>
              <a:off x="63500" y="2797883"/>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sp>
          <p:nvSpPr>
            <p:cNvPr id="14" name="TextBox 14"/>
            <p:cNvSpPr txBox="1"/>
            <p:nvPr/>
          </p:nvSpPr>
          <p:spPr>
            <a:xfrm>
              <a:off x="0" y="4349224"/>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grpSp>
      <p:sp>
        <p:nvSpPr>
          <p:cNvPr id="15" name="TextBox 15"/>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6" name="Freeform 1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50265" y="1893108"/>
            <a:ext cx="11187470" cy="1046687"/>
          </a:xfrm>
          <a:prstGeom prst="rect">
            <a:avLst/>
          </a:prstGeom>
        </p:spPr>
        <p:txBody>
          <a:bodyPr lIns="0" tIns="0" rIns="0" bIns="0" rtlCol="0" anchor="t">
            <a:spAutoFit/>
          </a:bodyPr>
          <a:lstStyle/>
          <a:p>
            <a:pPr algn="ctr">
              <a:lnSpc>
                <a:spcPts val="7333"/>
              </a:lnSpc>
            </a:pPr>
            <a:r>
              <a:rPr lang="en-US" sz="9166" b="1">
                <a:solidFill>
                  <a:srgbClr val="252930"/>
                </a:solidFill>
                <a:latin typeface="Maven Pro Bold"/>
                <a:ea typeface="Maven Pro Bold"/>
                <a:cs typeface="Maven Pro Bold"/>
                <a:sym typeface="Maven Pro Bold"/>
              </a:rPr>
              <a:t>DOCUMENTATION</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550265" y="5005348"/>
            <a:ext cx="3682650" cy="368265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4"/>
              <a:stretch>
                <a:fillRect t="-25046" b="-25046"/>
              </a:stretch>
            </a:blipFill>
          </p:spPr>
          <p:txBody>
            <a:bodyPr/>
            <a:lstStyle/>
            <a:p>
              <a:endParaRPr lang="en-US"/>
            </a:p>
          </p:txBody>
        </p:sp>
      </p:grpSp>
      <p:grpSp>
        <p:nvGrpSpPr>
          <p:cNvPr id="6" name="Group 6"/>
          <p:cNvGrpSpPr/>
          <p:nvPr/>
        </p:nvGrpSpPr>
        <p:grpSpPr>
          <a:xfrm>
            <a:off x="10671525" y="4962199"/>
            <a:ext cx="3682650" cy="368265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5"/>
              <a:stretch>
                <a:fillRect l="-50586" r="-50586"/>
              </a:stretch>
            </a:blipFill>
          </p:spPr>
          <p:txBody>
            <a:bodyPr/>
            <a:lstStyle/>
            <a:p>
              <a:endParaRPr lang="en-US"/>
            </a:p>
          </p:txBody>
        </p:sp>
      </p:grpSp>
      <p:sp>
        <p:nvSpPr>
          <p:cNvPr id="8" name="Freeform 8"/>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5400000">
            <a:off x="13783608" y="6976297"/>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987966" y="1620837"/>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PROBLEM</a:t>
            </a:r>
          </a:p>
        </p:txBody>
      </p:sp>
      <p:sp>
        <p:nvSpPr>
          <p:cNvPr id="3" name="TextBox 3"/>
          <p:cNvSpPr txBox="1"/>
          <p:nvPr/>
        </p:nvSpPr>
        <p:spPr>
          <a:xfrm>
            <a:off x="3987966" y="3543300"/>
            <a:ext cx="11206575" cy="2829172"/>
          </a:xfrm>
          <a:prstGeom prst="rect">
            <a:avLst/>
          </a:prstGeom>
        </p:spPr>
        <p:txBody>
          <a:bodyPr lIns="0" tIns="0" rIns="0" bIns="0" rtlCol="0" anchor="t">
            <a:spAutoFit/>
          </a:bodyPr>
          <a:lstStyle/>
          <a:p>
            <a:pPr marL="345441" lvl="1" algn="just">
              <a:lnSpc>
                <a:spcPts val="4480"/>
              </a:lnSpc>
            </a:pPr>
            <a:r>
              <a:rPr lang="en-US" sz="3200" dirty="0">
                <a:solidFill>
                  <a:srgbClr val="252930"/>
                </a:solidFill>
                <a:latin typeface="Maven Pro"/>
                <a:ea typeface="Maven Pro"/>
                <a:cs typeface="Maven Pro"/>
                <a:sym typeface="Maven Pro"/>
              </a:rPr>
              <a:t>Accurate sales forecasting is crucial for retail giants like Walmart to optimize inventory management and maintain customer satisfaction. The challenge is to predict weekly sales across 45 Walmart stores using historical data and various external factors.</a:t>
            </a: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4238452"/>
            <a:ext cx="13297277" cy="4248471"/>
          </a:xfrm>
          <a:prstGeom prst="rect">
            <a:avLst/>
          </a:prstGeom>
        </p:spPr>
        <p:txBody>
          <a:bodyPr lIns="0" tIns="0" rIns="0" bIns="0" rtlCol="0" anchor="t">
            <a:spAutoFit/>
          </a:bodyPr>
          <a:lstStyle/>
          <a:p>
            <a:pPr algn="just">
              <a:lnSpc>
                <a:spcPts val="4759"/>
              </a:lnSpc>
            </a:pPr>
            <a:r>
              <a:rPr lang="en-US" sz="3399" dirty="0">
                <a:solidFill>
                  <a:srgbClr val="252930"/>
                </a:solidFill>
                <a:latin typeface="Maven Pro"/>
                <a:ea typeface="Maven Pro"/>
                <a:cs typeface="Maven Pro"/>
                <a:sym typeface="Maven Pro"/>
              </a:rPr>
              <a:t>Our dataset spans from 2010 to 2012, containing over 100,000 rows of weekly sales data from 45 Walmart stores. Key features include:</a:t>
            </a:r>
          </a:p>
          <a:p>
            <a:pPr algn="just">
              <a:lnSpc>
                <a:spcPts val="4759"/>
              </a:lnSpc>
            </a:pPr>
            <a:r>
              <a:rPr lang="en-US" sz="3399" dirty="0">
                <a:solidFill>
                  <a:srgbClr val="252930"/>
                </a:solidFill>
                <a:latin typeface="Maven Pro"/>
                <a:ea typeface="Maven Pro"/>
                <a:cs typeface="Maven Pro"/>
                <a:sym typeface="Maven Pro"/>
              </a:rPr>
              <a:t>	•	Store and department identifiers</a:t>
            </a:r>
          </a:p>
          <a:p>
            <a:pPr algn="just">
              <a:lnSpc>
                <a:spcPts val="4759"/>
              </a:lnSpc>
            </a:pPr>
            <a:r>
              <a:rPr lang="en-US" sz="3399" dirty="0">
                <a:solidFill>
                  <a:srgbClr val="252930"/>
                </a:solidFill>
                <a:latin typeface="Maven Pro"/>
                <a:ea typeface="Maven Pro"/>
                <a:cs typeface="Maven Pro"/>
                <a:sym typeface="Maven Pro"/>
              </a:rPr>
              <a:t>	•	Temperature and fuel price data</a:t>
            </a:r>
          </a:p>
          <a:p>
            <a:pPr algn="just">
              <a:lnSpc>
                <a:spcPts val="4759"/>
              </a:lnSpc>
            </a:pPr>
            <a:r>
              <a:rPr lang="en-US" sz="3399" dirty="0">
                <a:solidFill>
                  <a:srgbClr val="252930"/>
                </a:solidFill>
                <a:latin typeface="Maven Pro"/>
                <a:ea typeface="Maven Pro"/>
                <a:cs typeface="Maven Pro"/>
                <a:sym typeface="Maven Pro"/>
              </a:rPr>
              <a:t>	•	Economic indicators like CPI and unemployment rates</a:t>
            </a:r>
          </a:p>
          <a:p>
            <a:pPr algn="just">
              <a:lnSpc>
                <a:spcPts val="4759"/>
              </a:lnSpc>
            </a:pPr>
            <a:r>
              <a:rPr lang="en-US" sz="3399" dirty="0">
                <a:solidFill>
                  <a:srgbClr val="252930"/>
                </a:solidFill>
                <a:latin typeface="Maven Pro"/>
                <a:ea typeface="Maven Pro"/>
                <a:cs typeface="Maven Pro"/>
                <a:sym typeface="Maven Pro"/>
              </a:rPr>
              <a:t>	•	Holiday flags for special events</a:t>
            </a:r>
          </a:p>
        </p:txBody>
      </p:sp>
      <p:sp>
        <p:nvSpPr>
          <p:cNvPr id="3" name="TextBox 3"/>
          <p:cNvSpPr txBox="1"/>
          <p:nvPr/>
        </p:nvSpPr>
        <p:spPr>
          <a:xfrm>
            <a:off x="2999625" y="2095429"/>
            <a:ext cx="12288749" cy="940001"/>
          </a:xfrm>
          <a:prstGeom prst="rect">
            <a:avLst/>
          </a:prstGeom>
        </p:spPr>
        <p:txBody>
          <a:bodyPr lIns="0" tIns="0" rIns="0" bIns="0" rtlCol="0" anchor="t">
            <a:spAutoFit/>
          </a:bodyPr>
          <a:lstStyle/>
          <a:p>
            <a:pPr algn="ctr">
              <a:lnSpc>
                <a:spcPts val="7200"/>
              </a:lnSpc>
            </a:pPr>
            <a:r>
              <a:rPr lang="en-US" sz="9000" b="1" dirty="0">
                <a:solidFill>
                  <a:srgbClr val="252930"/>
                </a:solidFill>
                <a:latin typeface="Maven Pro Bold"/>
                <a:ea typeface="Maven Pro Bold"/>
                <a:cs typeface="Maven Pro Bold"/>
                <a:sym typeface="Maven Pro Bold"/>
              </a:rPr>
              <a:t>DATASET</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D75E10-9A9B-5A17-45AF-31C32E0990BB}"/>
              </a:ext>
            </a:extLst>
          </p:cNvPr>
          <p:cNvPicPr>
            <a:picLocks noChangeAspect="1"/>
          </p:cNvPicPr>
          <p:nvPr/>
        </p:nvPicPr>
        <p:blipFill>
          <a:blip r:embed="rId2"/>
          <a:stretch>
            <a:fillRect/>
          </a:stretch>
        </p:blipFill>
        <p:spPr>
          <a:xfrm>
            <a:off x="838200" y="1866900"/>
            <a:ext cx="8447446" cy="7772400"/>
          </a:xfrm>
          <a:prstGeom prst="rect">
            <a:avLst/>
          </a:prstGeom>
        </p:spPr>
      </p:pic>
      <p:sp>
        <p:nvSpPr>
          <p:cNvPr id="6" name="TextBox 5">
            <a:extLst>
              <a:ext uri="{FF2B5EF4-FFF2-40B4-BE49-F238E27FC236}">
                <a16:creationId xmlns:a16="http://schemas.microsoft.com/office/drawing/2014/main" id="{1EB734DB-F94E-3906-DEAD-FA76A5B24596}"/>
              </a:ext>
            </a:extLst>
          </p:cNvPr>
          <p:cNvSpPr txBox="1"/>
          <p:nvPr/>
        </p:nvSpPr>
        <p:spPr>
          <a:xfrm>
            <a:off x="9982200" y="1825826"/>
            <a:ext cx="7338951" cy="5124480"/>
          </a:xfrm>
          <a:prstGeom prst="rect">
            <a:avLst/>
          </a:prstGeom>
          <a:noFill/>
        </p:spPr>
        <p:txBody>
          <a:bodyPr wrap="square" rtlCol="0">
            <a:spAutoFit/>
          </a:bodyPr>
          <a:lstStyle/>
          <a:p>
            <a:r>
              <a:rPr lang="en-US" sz="2100" dirty="0"/>
              <a:t>A </a:t>
            </a:r>
            <a:r>
              <a:rPr lang="en-US" sz="2100" b="1" dirty="0"/>
              <a:t>correlation matrix </a:t>
            </a:r>
            <a:r>
              <a:rPr lang="en-US" sz="2100" dirty="0"/>
              <a:t>offers valuable insights by displaying the strength and direction of linear relationships between pairs of variables. It helps identify potential multicollinearity, guiding feature selection for predictive models. By highlighting patterns, it aids in understanding the data's structure. Additionally, it can reveal which variables are independent and which are interrelated, making it a useful tool for risk management, particularly in finance for assessing asset return relationships and aiding in portfolio diversification.</a:t>
            </a:r>
          </a:p>
          <a:p>
            <a:endParaRPr lang="en-US" sz="2100" dirty="0"/>
          </a:p>
          <a:p>
            <a:r>
              <a:rPr lang="en-US" sz="2100" dirty="0"/>
              <a:t>According to our correlation Matrix analysis, it is evident that many of the variables are unrelated to our target variable </a:t>
            </a:r>
            <a:r>
              <a:rPr lang="en-US" sz="2100" b="1" dirty="0"/>
              <a:t>Weekly Sales </a:t>
            </a:r>
            <a:r>
              <a:rPr lang="en-US" sz="2100" dirty="0"/>
              <a:t>this will create certain challenges when developing a model.</a:t>
            </a:r>
          </a:p>
          <a:p>
            <a:endParaRPr lang="en-US" sz="2700" dirty="0"/>
          </a:p>
          <a:p>
            <a:endParaRPr lang="en-US" sz="2700" dirty="0"/>
          </a:p>
        </p:txBody>
      </p:sp>
      <p:pic>
        <p:nvPicPr>
          <p:cNvPr id="8" name="Picture 7">
            <a:extLst>
              <a:ext uri="{FF2B5EF4-FFF2-40B4-BE49-F238E27FC236}">
                <a16:creationId xmlns:a16="http://schemas.microsoft.com/office/drawing/2014/main" id="{8DFE03DA-F8C2-130F-D19E-E869B66F4587}"/>
              </a:ext>
            </a:extLst>
          </p:cNvPr>
          <p:cNvPicPr>
            <a:picLocks noChangeAspect="1"/>
          </p:cNvPicPr>
          <p:nvPr/>
        </p:nvPicPr>
        <p:blipFill>
          <a:blip r:embed="rId3"/>
          <a:stretch>
            <a:fillRect/>
          </a:stretch>
        </p:blipFill>
        <p:spPr>
          <a:xfrm>
            <a:off x="9982200" y="6667500"/>
            <a:ext cx="6858957" cy="2014818"/>
          </a:xfrm>
          <a:prstGeom prst="rect">
            <a:avLst/>
          </a:prstGeom>
        </p:spPr>
      </p:pic>
      <p:sp>
        <p:nvSpPr>
          <p:cNvPr id="7" name="TextBox 3">
            <a:extLst>
              <a:ext uri="{FF2B5EF4-FFF2-40B4-BE49-F238E27FC236}">
                <a16:creationId xmlns:a16="http://schemas.microsoft.com/office/drawing/2014/main" id="{D95021C7-2343-A1CF-7E9C-9CF30031184C}"/>
              </a:ext>
            </a:extLst>
          </p:cNvPr>
          <p:cNvSpPr txBox="1"/>
          <p:nvPr/>
        </p:nvSpPr>
        <p:spPr>
          <a:xfrm>
            <a:off x="2514600" y="647700"/>
            <a:ext cx="12548913" cy="835550"/>
          </a:xfrm>
          <a:prstGeom prst="rect">
            <a:avLst/>
          </a:prstGeom>
        </p:spPr>
        <p:txBody>
          <a:bodyPr wrap="square"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CORRELATION MATRIX</a:t>
            </a:r>
          </a:p>
        </p:txBody>
      </p:sp>
    </p:spTree>
    <p:extLst>
      <p:ext uri="{BB962C8B-B14F-4D97-AF65-F5344CB8AC3E}">
        <p14:creationId xmlns:p14="http://schemas.microsoft.com/office/powerpoint/2010/main" val="220916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E824BA-F730-4470-350E-5027E412C0B3}"/>
              </a:ext>
            </a:extLst>
          </p:cNvPr>
          <p:cNvPicPr>
            <a:picLocks noChangeAspect="1"/>
          </p:cNvPicPr>
          <p:nvPr/>
        </p:nvPicPr>
        <p:blipFill>
          <a:blip r:embed="rId2"/>
          <a:stretch>
            <a:fillRect/>
          </a:stretch>
        </p:blipFill>
        <p:spPr>
          <a:xfrm>
            <a:off x="649505" y="2086067"/>
            <a:ext cx="8659241" cy="5511296"/>
          </a:xfrm>
          <a:prstGeom prst="rect">
            <a:avLst/>
          </a:prstGeom>
        </p:spPr>
      </p:pic>
      <p:pic>
        <p:nvPicPr>
          <p:cNvPr id="7" name="Picture 6">
            <a:extLst>
              <a:ext uri="{FF2B5EF4-FFF2-40B4-BE49-F238E27FC236}">
                <a16:creationId xmlns:a16="http://schemas.microsoft.com/office/drawing/2014/main" id="{51B9703C-0279-EB85-E8AB-440AC7EDDF36}"/>
              </a:ext>
            </a:extLst>
          </p:cNvPr>
          <p:cNvPicPr>
            <a:picLocks noChangeAspect="1"/>
          </p:cNvPicPr>
          <p:nvPr/>
        </p:nvPicPr>
        <p:blipFill>
          <a:blip r:embed="rId3"/>
          <a:stretch>
            <a:fillRect/>
          </a:stretch>
        </p:blipFill>
        <p:spPr>
          <a:xfrm>
            <a:off x="9308746" y="2086067"/>
            <a:ext cx="8631425" cy="5553479"/>
          </a:xfrm>
          <a:prstGeom prst="rect">
            <a:avLst/>
          </a:prstGeom>
        </p:spPr>
      </p:pic>
      <p:sp>
        <p:nvSpPr>
          <p:cNvPr id="9" name="TextBox 8">
            <a:extLst>
              <a:ext uri="{FF2B5EF4-FFF2-40B4-BE49-F238E27FC236}">
                <a16:creationId xmlns:a16="http://schemas.microsoft.com/office/drawing/2014/main" id="{E4C9B63D-61F3-8911-7E0D-06E60D86E316}"/>
              </a:ext>
            </a:extLst>
          </p:cNvPr>
          <p:cNvSpPr txBox="1"/>
          <p:nvPr/>
        </p:nvSpPr>
        <p:spPr>
          <a:xfrm>
            <a:off x="1014761" y="7883912"/>
            <a:ext cx="8207298" cy="1338828"/>
          </a:xfrm>
          <a:prstGeom prst="rect">
            <a:avLst/>
          </a:prstGeom>
          <a:noFill/>
        </p:spPr>
        <p:txBody>
          <a:bodyPr wrap="square" rtlCol="0">
            <a:spAutoFit/>
          </a:bodyPr>
          <a:lstStyle/>
          <a:p>
            <a:r>
              <a:rPr lang="en-US" sz="2700" dirty="0"/>
              <a:t>Here we visualize the sale distribution divided into 5 boxes confirming that the average Weekly Sales number to be </a:t>
            </a:r>
            <a:r>
              <a:rPr lang="en-US" sz="2700" b="1" dirty="0"/>
              <a:t>1,049,623.70 USD</a:t>
            </a:r>
          </a:p>
        </p:txBody>
      </p:sp>
      <p:sp>
        <p:nvSpPr>
          <p:cNvPr id="10" name="TextBox 9">
            <a:extLst>
              <a:ext uri="{FF2B5EF4-FFF2-40B4-BE49-F238E27FC236}">
                <a16:creationId xmlns:a16="http://schemas.microsoft.com/office/drawing/2014/main" id="{F0746F1D-FDCF-6EE6-2EC9-9BF213321121}"/>
              </a:ext>
            </a:extLst>
          </p:cNvPr>
          <p:cNvSpPr txBox="1"/>
          <p:nvPr/>
        </p:nvSpPr>
        <p:spPr>
          <a:xfrm>
            <a:off x="9680918" y="7866656"/>
            <a:ext cx="8207298" cy="1938992"/>
          </a:xfrm>
          <a:prstGeom prst="rect">
            <a:avLst/>
          </a:prstGeom>
          <a:noFill/>
        </p:spPr>
        <p:txBody>
          <a:bodyPr wrap="square" rtlCol="0">
            <a:spAutoFit/>
          </a:bodyPr>
          <a:lstStyle/>
          <a:p>
            <a:r>
              <a:rPr lang="en-US" sz="2400" dirty="0"/>
              <a:t>This graph attempts to draw insight on individual store performances given Weekly Sales. Interestingly, enough note that stores </a:t>
            </a:r>
            <a:r>
              <a:rPr lang="en-US" sz="2400" b="1" dirty="0"/>
              <a:t>1-20</a:t>
            </a:r>
            <a:r>
              <a:rPr lang="en-US" sz="2400" dirty="0"/>
              <a:t>  are able to reach sales above </a:t>
            </a:r>
            <a:r>
              <a:rPr lang="en-US" sz="2400" b="1" dirty="0"/>
              <a:t>3MM USD </a:t>
            </a:r>
            <a:r>
              <a:rPr lang="en-US" sz="2400" dirty="0"/>
              <a:t>and very few under </a:t>
            </a:r>
            <a:r>
              <a:rPr lang="en-US" sz="2400" b="1" dirty="0"/>
              <a:t>1MM USD </a:t>
            </a:r>
            <a:r>
              <a:rPr lang="en-US" sz="2400" dirty="0"/>
              <a:t>this can perhaps be driving by location of volume of customers</a:t>
            </a:r>
          </a:p>
        </p:txBody>
      </p:sp>
      <p:sp>
        <p:nvSpPr>
          <p:cNvPr id="6" name="TextBox 3">
            <a:extLst>
              <a:ext uri="{FF2B5EF4-FFF2-40B4-BE49-F238E27FC236}">
                <a16:creationId xmlns:a16="http://schemas.microsoft.com/office/drawing/2014/main" id="{26423E2E-2F2B-0C38-969A-546ABF3C3E27}"/>
              </a:ext>
            </a:extLst>
          </p:cNvPr>
          <p:cNvSpPr txBox="1"/>
          <p:nvPr/>
        </p:nvSpPr>
        <p:spPr>
          <a:xfrm>
            <a:off x="4596087" y="1017666"/>
            <a:ext cx="9095826"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DATASET</a:t>
            </a:r>
          </a:p>
        </p:txBody>
      </p:sp>
    </p:spTree>
    <p:extLst>
      <p:ext uri="{BB962C8B-B14F-4D97-AF65-F5344CB8AC3E}">
        <p14:creationId xmlns:p14="http://schemas.microsoft.com/office/powerpoint/2010/main" val="292567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3756017"/>
            <a:ext cx="7067106" cy="4256743"/>
          </a:xfrm>
          <a:prstGeom prst="rect">
            <a:avLst/>
          </a:prstGeom>
        </p:spPr>
        <p:txBody>
          <a:bodyPr lIns="0" tIns="0" rIns="0" bIns="0" rtlCol="0" anchor="t">
            <a:spAutoFit/>
          </a:bodyPr>
          <a:lstStyle/>
          <a:p>
            <a:pPr algn="just">
              <a:lnSpc>
                <a:spcPts val="4200"/>
              </a:lnSpc>
            </a:pPr>
            <a:r>
              <a:rPr lang="en-US" sz="3000" dirty="0">
                <a:solidFill>
                  <a:srgbClr val="252D37"/>
                </a:solidFill>
                <a:latin typeface="Maven Pro"/>
                <a:ea typeface="Maven Pro"/>
                <a:cs typeface="Maven Pro"/>
                <a:sym typeface="Maven Pro"/>
              </a:rPr>
              <a:t>﻿</a:t>
            </a:r>
            <a:r>
              <a:rPr lang="en-US" sz="3000" b="1" dirty="0">
                <a:solidFill>
                  <a:srgbClr val="252D37"/>
                </a:solidFill>
                <a:latin typeface="Maven Pro"/>
                <a:sym typeface="Maven Pro"/>
              </a:rPr>
              <a:t>Linear Regression:</a:t>
            </a:r>
            <a:r>
              <a:rPr lang="en-US" sz="3000" dirty="0">
                <a:solidFill>
                  <a:srgbClr val="252D37"/>
                </a:solidFill>
                <a:latin typeface="Maven Pro"/>
                <a:sym typeface="Maven Pro"/>
              </a:rPr>
              <a:t> </a:t>
            </a:r>
          </a:p>
          <a:p>
            <a:pPr algn="just">
              <a:lnSpc>
                <a:spcPts val="4200"/>
              </a:lnSpc>
            </a:pPr>
            <a:r>
              <a:rPr lang="en-US" sz="3000" dirty="0">
                <a:solidFill>
                  <a:srgbClr val="252D37"/>
                </a:solidFill>
                <a:latin typeface="Maven Pro"/>
                <a:sym typeface="Maven Pro"/>
              </a:rPr>
              <a:t>Linear Regression provided a baseline model, achieving a Root Mean Square Error (RMSE) of 12,000 and an R² score of 0.68. Its performance demonstrates the limitations of simplistic approaches when handling complex datasets with seasonal trends.</a:t>
            </a:r>
          </a:p>
        </p:txBody>
      </p:sp>
      <p:sp>
        <p:nvSpPr>
          <p:cNvPr id="3" name="TextBox 3"/>
          <p:cNvSpPr txBox="1"/>
          <p:nvPr/>
        </p:nvSpPr>
        <p:spPr>
          <a:xfrm>
            <a:off x="4596087" y="1912981"/>
            <a:ext cx="9095826"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ML ALGORITHMS</a:t>
            </a:r>
          </a:p>
        </p:txBody>
      </p:sp>
      <p:sp>
        <p:nvSpPr>
          <p:cNvPr id="4" name="TextBox 4"/>
          <p:cNvSpPr txBox="1"/>
          <p:nvPr/>
        </p:nvSpPr>
        <p:spPr>
          <a:xfrm>
            <a:off x="10157619" y="3756017"/>
            <a:ext cx="7101681" cy="4256743"/>
          </a:xfrm>
          <a:prstGeom prst="rect">
            <a:avLst/>
          </a:prstGeom>
        </p:spPr>
        <p:txBody>
          <a:bodyPr lIns="0" tIns="0" rIns="0" bIns="0" rtlCol="0" anchor="t">
            <a:spAutoFit/>
          </a:bodyPr>
          <a:lstStyle/>
          <a:p>
            <a:pPr algn="just">
              <a:lnSpc>
                <a:spcPts val="4200"/>
              </a:lnSpc>
            </a:pPr>
            <a:r>
              <a:rPr lang="en-US" sz="3000" dirty="0">
                <a:solidFill>
                  <a:srgbClr val="252D37"/>
                </a:solidFill>
                <a:latin typeface="Maven Pro"/>
                <a:ea typeface="Maven Pro"/>
                <a:cs typeface="Maven Pro"/>
                <a:sym typeface="Maven Pro"/>
              </a:rPr>
              <a:t>﻿</a:t>
            </a:r>
            <a:r>
              <a:rPr lang="en-US" sz="3000" b="1" dirty="0">
                <a:solidFill>
                  <a:srgbClr val="252D37"/>
                </a:solidFill>
                <a:latin typeface="Maven Pro"/>
                <a:ea typeface="Maven Pro"/>
                <a:cs typeface="Maven Pro"/>
                <a:sym typeface="Maven Pro"/>
              </a:rPr>
              <a:t>Random Forest Regressor: </a:t>
            </a:r>
          </a:p>
          <a:p>
            <a:pPr algn="just">
              <a:lnSpc>
                <a:spcPts val="4200"/>
              </a:lnSpc>
            </a:pPr>
            <a:r>
              <a:rPr lang="en-US" sz="3000" dirty="0">
                <a:solidFill>
                  <a:srgbClr val="252D37"/>
                </a:solidFill>
                <a:latin typeface="Maven Pro"/>
                <a:ea typeface="Maven Pro"/>
                <a:cs typeface="Maven Pro"/>
                <a:sym typeface="Maven Pro"/>
              </a:rPr>
              <a:t>Random Forest Regressor, leveraging feature importance, achieved an RMSE of 8,977 and an R² score of 0.798, making it one of the top performers. This model highlighted the significance of features like holiday events and temperature in driving sales variability</a:t>
            </a: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7981-BB75-E6BD-2623-18CE888B52E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32A2C6D-2850-6C78-DDDF-E3A23CA3C0BE}"/>
              </a:ext>
            </a:extLst>
          </p:cNvPr>
          <p:cNvSpPr txBox="1"/>
          <p:nvPr/>
        </p:nvSpPr>
        <p:spPr>
          <a:xfrm>
            <a:off x="1028700" y="3756017"/>
            <a:ext cx="7067106" cy="4256743"/>
          </a:xfrm>
          <a:prstGeom prst="rect">
            <a:avLst/>
          </a:prstGeom>
        </p:spPr>
        <p:txBody>
          <a:bodyPr lIns="0" tIns="0" rIns="0" bIns="0" rtlCol="0" anchor="t">
            <a:spAutoFit/>
          </a:bodyPr>
          <a:lstStyle/>
          <a:p>
            <a:pPr algn="just">
              <a:lnSpc>
                <a:spcPts val="4200"/>
              </a:lnSpc>
            </a:pPr>
            <a:r>
              <a:rPr lang="en-US" sz="3000" b="1" dirty="0">
                <a:solidFill>
                  <a:srgbClr val="252D37"/>
                </a:solidFill>
                <a:latin typeface="Maven Pro"/>
                <a:ea typeface="Maven Pro"/>
                <a:cs typeface="Maven Pro"/>
                <a:sym typeface="Maven Pro"/>
              </a:rPr>
              <a:t>ARIMA:</a:t>
            </a:r>
            <a:r>
              <a:rPr lang="en-US" sz="3000" dirty="0">
                <a:solidFill>
                  <a:srgbClr val="252D37"/>
                </a:solidFill>
                <a:latin typeface="Maven Pro"/>
                <a:ea typeface="Maven Pro"/>
                <a:cs typeface="Maven Pro"/>
                <a:sym typeface="Maven Pro"/>
              </a:rPr>
              <a:t> ﻿</a:t>
            </a:r>
          </a:p>
          <a:p>
            <a:pPr algn="just">
              <a:lnSpc>
                <a:spcPts val="4200"/>
              </a:lnSpc>
            </a:pPr>
            <a:r>
              <a:rPr lang="en-US" sz="3000" dirty="0">
                <a:solidFill>
                  <a:srgbClr val="252D37"/>
                </a:solidFill>
                <a:latin typeface="Maven Pro"/>
                <a:ea typeface="Maven Pro"/>
                <a:cs typeface="Maven Pro"/>
                <a:sym typeface="Maven Pro"/>
              </a:rPr>
              <a:t>ARIMA, suitable for time series data, demonstrated strong trend modeling but struggled with the dataset’s multidimensionality, resulting in an RMSE of 11,500. Despite its limitations, it effectively captured temporal dependencies.</a:t>
            </a:r>
          </a:p>
        </p:txBody>
      </p:sp>
      <p:sp>
        <p:nvSpPr>
          <p:cNvPr id="3" name="TextBox 3">
            <a:extLst>
              <a:ext uri="{FF2B5EF4-FFF2-40B4-BE49-F238E27FC236}">
                <a16:creationId xmlns:a16="http://schemas.microsoft.com/office/drawing/2014/main" id="{09E05889-1AB0-6038-B13B-6AB6634A4A07}"/>
              </a:ext>
            </a:extLst>
          </p:cNvPr>
          <p:cNvSpPr txBox="1"/>
          <p:nvPr/>
        </p:nvSpPr>
        <p:spPr>
          <a:xfrm>
            <a:off x="4596087" y="1912981"/>
            <a:ext cx="9095826"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ML ALGORITHMS</a:t>
            </a:r>
          </a:p>
        </p:txBody>
      </p:sp>
      <p:sp>
        <p:nvSpPr>
          <p:cNvPr id="4" name="TextBox 4">
            <a:extLst>
              <a:ext uri="{FF2B5EF4-FFF2-40B4-BE49-F238E27FC236}">
                <a16:creationId xmlns:a16="http://schemas.microsoft.com/office/drawing/2014/main" id="{61B24588-31B3-34E7-C52F-3DAB467D6483}"/>
              </a:ext>
            </a:extLst>
          </p:cNvPr>
          <p:cNvSpPr txBox="1"/>
          <p:nvPr/>
        </p:nvSpPr>
        <p:spPr>
          <a:xfrm>
            <a:off x="10157619" y="3756017"/>
            <a:ext cx="7101681" cy="3179525"/>
          </a:xfrm>
          <a:prstGeom prst="rect">
            <a:avLst/>
          </a:prstGeom>
        </p:spPr>
        <p:txBody>
          <a:bodyPr lIns="0" tIns="0" rIns="0" bIns="0" rtlCol="0" anchor="t">
            <a:spAutoFit/>
          </a:bodyPr>
          <a:lstStyle/>
          <a:p>
            <a:pPr algn="just">
              <a:lnSpc>
                <a:spcPts val="4200"/>
              </a:lnSpc>
            </a:pPr>
            <a:r>
              <a:rPr lang="en-US" sz="3000" b="1" dirty="0">
                <a:solidFill>
                  <a:srgbClr val="252D37"/>
                </a:solidFill>
                <a:latin typeface="Maven Pro"/>
                <a:ea typeface="Maven Pro"/>
                <a:cs typeface="Maven Pro"/>
                <a:sym typeface="Maven Pro"/>
              </a:rPr>
              <a:t>Gradient Boosting Machines:</a:t>
            </a:r>
            <a:r>
              <a:rPr lang="en-US" sz="3000" dirty="0">
                <a:solidFill>
                  <a:srgbClr val="252D37"/>
                </a:solidFill>
                <a:latin typeface="Maven Pro"/>
                <a:ea typeface="Maven Pro"/>
                <a:cs typeface="Maven Pro"/>
                <a:sym typeface="Maven Pro"/>
              </a:rPr>
              <a:t>﻿</a:t>
            </a:r>
          </a:p>
          <a:p>
            <a:pPr algn="just">
              <a:lnSpc>
                <a:spcPts val="4200"/>
              </a:lnSpc>
            </a:pPr>
            <a:r>
              <a:rPr lang="en-US" sz="3000" dirty="0">
                <a:solidFill>
                  <a:srgbClr val="252D37"/>
                </a:solidFill>
                <a:latin typeface="Maven Pro"/>
                <a:ea typeface="Maven Pro"/>
                <a:cs typeface="Maven Pro"/>
                <a:sym typeface="Maven Pro"/>
              </a:rPr>
              <a:t>Gradient Boosting Machines improved performance with an RMSE of 9,200, benefiting from its ability to handle non-linear relationships and boosting iterative improvements</a:t>
            </a:r>
          </a:p>
        </p:txBody>
      </p:sp>
      <p:sp>
        <p:nvSpPr>
          <p:cNvPr id="5" name="Freeform 5">
            <a:extLst>
              <a:ext uri="{FF2B5EF4-FFF2-40B4-BE49-F238E27FC236}">
                <a16:creationId xmlns:a16="http://schemas.microsoft.com/office/drawing/2014/main" id="{D33D0C6F-B09A-E884-A9B9-9C6D81068F8D}"/>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D7245A5-5FAD-4EDD-717F-517B30CBDA6B}"/>
              </a:ext>
            </a:extLst>
          </p:cNvPr>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C432E515-9351-F8F1-3091-B9E2C09C4B38}"/>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313068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CB1E0-9FE9-C5BF-D5F4-D1B13F88F4F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1E31697-BCA6-B7ED-57D9-F7F0D7841F84}"/>
              </a:ext>
            </a:extLst>
          </p:cNvPr>
          <p:cNvSpPr txBox="1"/>
          <p:nvPr/>
        </p:nvSpPr>
        <p:spPr>
          <a:xfrm>
            <a:off x="2495361" y="4238452"/>
            <a:ext cx="13297277" cy="3632918"/>
          </a:xfrm>
          <a:prstGeom prst="rect">
            <a:avLst/>
          </a:prstGeom>
        </p:spPr>
        <p:txBody>
          <a:bodyPr lIns="0" tIns="0" rIns="0" bIns="0" rtlCol="0" anchor="t">
            <a:spAutoFit/>
          </a:bodyPr>
          <a:lstStyle/>
          <a:p>
            <a:pPr algn="just">
              <a:lnSpc>
                <a:spcPts val="4759"/>
              </a:lnSpc>
            </a:pPr>
            <a:r>
              <a:rPr lang="en-US" sz="3399" b="1" dirty="0">
                <a:solidFill>
                  <a:srgbClr val="252930"/>
                </a:solidFill>
                <a:latin typeface="Maven Pro"/>
                <a:ea typeface="Maven Pro"/>
                <a:cs typeface="Maven Pro"/>
                <a:sym typeface="Maven Pro"/>
              </a:rPr>
              <a:t>LSTM:</a:t>
            </a:r>
            <a:r>
              <a:rPr lang="en-US" sz="3399" dirty="0">
                <a:solidFill>
                  <a:srgbClr val="252930"/>
                </a:solidFill>
                <a:latin typeface="Maven Pro"/>
                <a:ea typeface="Maven Pro"/>
                <a:cs typeface="Maven Pro"/>
                <a:sym typeface="Maven Pro"/>
              </a:rPr>
              <a:t>﻿</a:t>
            </a:r>
          </a:p>
          <a:p>
            <a:pPr algn="just">
              <a:lnSpc>
                <a:spcPts val="4759"/>
              </a:lnSpc>
            </a:pPr>
            <a:r>
              <a:rPr lang="en-US" sz="3399" dirty="0">
                <a:solidFill>
                  <a:srgbClr val="252930"/>
                </a:solidFill>
                <a:latin typeface="Maven Pro"/>
                <a:ea typeface="Maven Pro"/>
                <a:cs typeface="Maven Pro"/>
                <a:sym typeface="Maven Pro"/>
              </a:rPr>
              <a:t>LSTM networks outperformed all other models, achieving an RMSE of 8,500 and an R² score of 0.82 due to their capability to model sequential dependencies. This model’s ability to process long-term patterns and interactions between features was instrumental in its success.</a:t>
            </a:r>
          </a:p>
        </p:txBody>
      </p:sp>
      <p:sp>
        <p:nvSpPr>
          <p:cNvPr id="3" name="TextBox 3">
            <a:extLst>
              <a:ext uri="{FF2B5EF4-FFF2-40B4-BE49-F238E27FC236}">
                <a16:creationId xmlns:a16="http://schemas.microsoft.com/office/drawing/2014/main" id="{F3C289BB-107D-E558-36B6-09F0712A5C39}"/>
              </a:ext>
            </a:extLst>
          </p:cNvPr>
          <p:cNvSpPr txBox="1"/>
          <p:nvPr/>
        </p:nvSpPr>
        <p:spPr>
          <a:xfrm>
            <a:off x="2999625" y="2095429"/>
            <a:ext cx="12288749" cy="956544"/>
          </a:xfrm>
          <a:prstGeom prst="rect">
            <a:avLst/>
          </a:prstGeom>
        </p:spPr>
        <p:txBody>
          <a:bodyPr lIns="0" tIns="0" rIns="0" bIns="0" rtlCol="0" anchor="t">
            <a:spAutoFit/>
          </a:bodyPr>
          <a:lstStyle/>
          <a:p>
            <a:pPr algn="ctr">
              <a:lnSpc>
                <a:spcPts val="7200"/>
              </a:lnSpc>
            </a:pPr>
            <a:r>
              <a:rPr lang="en-US" sz="9600" b="1" dirty="0">
                <a:solidFill>
                  <a:srgbClr val="252D37"/>
                </a:solidFill>
                <a:latin typeface="Maven Pro Bold"/>
                <a:ea typeface="Maven Pro Bold"/>
                <a:cs typeface="Maven Pro Bold"/>
                <a:sym typeface="Maven Pro Bold"/>
              </a:rPr>
              <a:t>ML ALGORITHMS</a:t>
            </a:r>
            <a:endParaRPr lang="en-US" sz="9000" b="1" dirty="0">
              <a:solidFill>
                <a:srgbClr val="252930"/>
              </a:solidFill>
              <a:latin typeface="Maven Pro Bold"/>
              <a:ea typeface="Maven Pro Bold"/>
              <a:cs typeface="Maven Pro Bold"/>
              <a:sym typeface="Maven Pro Bold"/>
            </a:endParaRPr>
          </a:p>
        </p:txBody>
      </p:sp>
      <p:sp>
        <p:nvSpPr>
          <p:cNvPr id="4" name="Freeform 4">
            <a:extLst>
              <a:ext uri="{FF2B5EF4-FFF2-40B4-BE49-F238E27FC236}">
                <a16:creationId xmlns:a16="http://schemas.microsoft.com/office/drawing/2014/main" id="{F447DD02-9BAF-92E5-4E19-320975A70F55}"/>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0B6DD7BA-6D8C-6DF6-DE84-77714CD2609F}"/>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9CAB93FB-7987-F89D-1170-59601645DDA5}"/>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95527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954</Words>
  <Application>Microsoft Office PowerPoint</Application>
  <PresentationFormat>Custom</PresentationFormat>
  <Paragraphs>137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Maven Pro Bold</vt:lpstr>
      <vt:lpstr>Maven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Carlos Iturralde</cp:lastModifiedBy>
  <cp:revision>5</cp:revision>
  <dcterms:created xsi:type="dcterms:W3CDTF">2006-08-16T00:00:00Z</dcterms:created>
  <dcterms:modified xsi:type="dcterms:W3CDTF">2024-12-15T23:18:15Z</dcterms:modified>
  <dc:identifier>DAGZYf1qoZE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2024-12-15T22:55:05Z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dae545c2-f5b2-40aa-83ce-18c1da68fda4</vt:lpwstr>
  </property>
  <property fmtid="{D5CDD505-2E9C-101B-9397-08002B2CF9AE}" pid="8" name="MSIP_Label_a73fd474-4f3c-44ed-88fb-5cc4bd2471bf_ContentBits">
    <vt:lpwstr>0</vt:lpwstr>
  </property>
</Properties>
</file>