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70" r:id="rId7"/>
    <p:sldId id="271" r:id="rId8"/>
    <p:sldId id="262" r:id="rId9"/>
    <p:sldId id="274" r:id="rId10"/>
    <p:sldId id="275" r:id="rId11"/>
    <p:sldId id="263" r:id="rId12"/>
    <p:sldId id="272" r:id="rId13"/>
    <p:sldId id="264" r:id="rId14"/>
    <p:sldId id="273" r:id="rId15"/>
    <p:sldId id="269" r:id="rId16"/>
    <p:sldId id="268" r:id="rId17"/>
    <p:sldId id="265" r:id="rId18"/>
    <p:sldId id="267"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12" autoAdjust="0"/>
    <p:restoredTop sz="90924" autoAdjust="0"/>
  </p:normalViewPr>
  <p:slideViewPr>
    <p:cSldViewPr>
      <p:cViewPr varScale="1">
        <p:scale>
          <a:sx n="78" d="100"/>
          <a:sy n="78" d="100"/>
        </p:scale>
        <p:origin x="-11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7E781C-257F-4A26-A4E0-54A7532C9CA4}" type="datetimeFigureOut">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27085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7E781C-257F-4A26-A4E0-54A7532C9CA4}" type="datetimeFigureOut">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315334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7E781C-257F-4A26-A4E0-54A7532C9CA4}" type="datetimeFigureOut">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184003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7E781C-257F-4A26-A4E0-54A7532C9CA4}" type="datetimeFigureOut">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265145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7E781C-257F-4A26-A4E0-54A7532C9CA4}" type="datetimeFigureOut">
              <a:rPr lang="en-US" smtClean="0"/>
              <a:t>10/08/2018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210011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7E781C-257F-4A26-A4E0-54A7532C9CA4}" type="datetimeFigureOut">
              <a:rPr lang="en-US" smtClean="0"/>
              <a:t>10/08/2018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54532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7E781C-257F-4A26-A4E0-54A7532C9CA4}" type="datetimeFigureOut">
              <a:rPr lang="en-US" smtClean="0"/>
              <a:t>10/08/2018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221325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7E781C-257F-4A26-A4E0-54A7532C9CA4}" type="datetimeFigureOut">
              <a:rPr lang="en-US" smtClean="0"/>
              <a:t>10/08/2018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227962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781C-257F-4A26-A4E0-54A7532C9CA4}" type="datetimeFigureOut">
              <a:rPr lang="en-US" smtClean="0"/>
              <a:t>10/08/2018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256955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7E781C-257F-4A26-A4E0-54A7532C9CA4}" type="datetimeFigureOut">
              <a:rPr lang="en-US" smtClean="0"/>
              <a:t>10/08/2018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405551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7E781C-257F-4A26-A4E0-54A7532C9CA4}" type="datetimeFigureOut">
              <a:rPr lang="en-US" smtClean="0"/>
              <a:t>10/08/2018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9CBD4-F96D-4C32-920F-43CCE52A4DFC}" type="slidenum">
              <a:rPr lang="en-US" smtClean="0"/>
              <a:t>‹#›</a:t>
            </a:fld>
            <a:endParaRPr lang="en-US"/>
          </a:p>
        </p:txBody>
      </p:sp>
    </p:spTree>
    <p:extLst>
      <p:ext uri="{BB962C8B-B14F-4D97-AF65-F5344CB8AC3E}">
        <p14:creationId xmlns:p14="http://schemas.microsoft.com/office/powerpoint/2010/main" val="61630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E781C-257F-4A26-A4E0-54A7532C9CA4}" type="datetimeFigureOut">
              <a:rPr lang="en-US" smtClean="0"/>
              <a:t>10/08/2018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9CBD4-F96D-4C32-920F-43CCE52A4DFC}" type="slidenum">
              <a:rPr lang="en-US" smtClean="0"/>
              <a:t>‹#›</a:t>
            </a:fld>
            <a:endParaRPr lang="en-US"/>
          </a:p>
        </p:txBody>
      </p:sp>
    </p:spTree>
    <p:extLst>
      <p:ext uri="{BB962C8B-B14F-4D97-AF65-F5344CB8AC3E}">
        <p14:creationId xmlns:p14="http://schemas.microsoft.com/office/powerpoint/2010/main" val="217028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a:t>Data Exploration and Prediction of House Price</a:t>
            </a:r>
            <a:r>
              <a:rPr lang="en-US" dirty="0"/>
              <a:t> </a:t>
            </a:r>
          </a:p>
        </p:txBody>
      </p:sp>
      <p:sp>
        <p:nvSpPr>
          <p:cNvPr id="7" name="TextBox 6"/>
          <p:cNvSpPr txBox="1"/>
          <p:nvPr/>
        </p:nvSpPr>
        <p:spPr>
          <a:xfrm>
            <a:off x="457200" y="2057400"/>
            <a:ext cx="8458200" cy="4278094"/>
          </a:xfrm>
          <a:prstGeom prst="rect">
            <a:avLst/>
          </a:prstGeom>
          <a:noFill/>
        </p:spPr>
        <p:txBody>
          <a:bodyPr wrap="square" rtlCol="0">
            <a:spAutoFit/>
          </a:bodyPr>
          <a:lstStyle/>
          <a:p>
            <a:r>
              <a:rPr lang="en-US" sz="1600" b="1" dirty="0"/>
              <a:t>Part I Introduction</a:t>
            </a:r>
            <a:r>
              <a:rPr lang="en-US" sz="1600" dirty="0"/>
              <a:t> </a:t>
            </a:r>
            <a:r>
              <a:rPr lang="en-US" sz="1600" dirty="0" smtClean="0"/>
              <a:t/>
            </a:r>
            <a:br>
              <a:rPr lang="en-US" sz="1600" dirty="0" smtClean="0"/>
            </a:br>
            <a:r>
              <a:rPr lang="en-US" sz="1600" dirty="0" smtClean="0"/>
              <a:t/>
            </a:r>
            <a:br>
              <a:rPr lang="en-US" sz="1600" dirty="0" smtClean="0"/>
            </a:br>
            <a:r>
              <a:rPr lang="en-US" sz="1600" b="1" dirty="0"/>
              <a:t>Goal</a:t>
            </a:r>
            <a:r>
              <a:rPr lang="en-US" sz="1600" dirty="0"/>
              <a:t> </a:t>
            </a:r>
            <a:r>
              <a:rPr lang="en-US" sz="1600" dirty="0" smtClean="0"/>
              <a:t/>
            </a:r>
            <a:br>
              <a:rPr lang="en-US" sz="1600" dirty="0" smtClean="0"/>
            </a:br>
            <a:r>
              <a:rPr lang="en-US" sz="1600" dirty="0" smtClean="0"/>
              <a:t/>
            </a:r>
            <a:br>
              <a:rPr lang="en-US" sz="1600" dirty="0" smtClean="0"/>
            </a:br>
            <a:r>
              <a:rPr lang="en-US" sz="1600" dirty="0"/>
              <a:t>Predict the sale price of houses. </a:t>
            </a: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b="1" dirty="0"/>
              <a:t>Dataset Description</a:t>
            </a:r>
            <a:r>
              <a:rPr lang="en-US" sz="1600" dirty="0"/>
              <a:t> </a:t>
            </a:r>
            <a:r>
              <a:rPr lang="en-US" sz="1600" dirty="0" smtClean="0"/>
              <a:t/>
            </a:r>
            <a:br>
              <a:rPr lang="en-US" sz="1600" dirty="0" smtClean="0"/>
            </a:br>
            <a:r>
              <a:rPr lang="en-US" sz="1600" dirty="0" smtClean="0"/>
              <a:t/>
            </a:r>
            <a:br>
              <a:rPr lang="en-US" sz="1600" dirty="0" smtClean="0"/>
            </a:br>
            <a:r>
              <a:rPr lang="en-US" sz="1600" dirty="0"/>
              <a:t>In this dataset, there are 1460 observations with 79 explanatory variables describing (almost) every aspect of residential homes in Ames, Iowa. Among explanatory variables, there are 37 integer variables, such as Id, </a:t>
            </a:r>
            <a:r>
              <a:rPr lang="en-US" sz="1600" dirty="0" err="1"/>
              <a:t>MSSubClass</a:t>
            </a:r>
            <a:r>
              <a:rPr lang="en-US" sz="1600" dirty="0"/>
              <a:t>, </a:t>
            </a:r>
            <a:r>
              <a:rPr lang="en-US" sz="1600" dirty="0" err="1"/>
              <a:t>LotFrontage</a:t>
            </a:r>
            <a:r>
              <a:rPr lang="en-US" sz="1600" dirty="0"/>
              <a:t>, and 43 factor variables, such as </a:t>
            </a:r>
            <a:r>
              <a:rPr lang="en-US" sz="1600" dirty="0" err="1"/>
              <a:t>MSZoning</a:t>
            </a:r>
            <a:r>
              <a:rPr lang="en-US" sz="1600" dirty="0"/>
              <a:t>, Street, </a:t>
            </a:r>
            <a:r>
              <a:rPr lang="en-US" sz="1600" dirty="0" err="1"/>
              <a:t>LotShape</a:t>
            </a:r>
            <a:r>
              <a:rPr lang="en-US" sz="1600" dirty="0"/>
              <a:t>. Descriptive analysis and quantitative analysis will use subsets of it depending on models. </a:t>
            </a:r>
            <a:r>
              <a:rPr lang="en-US" sz="1600" dirty="0" smtClean="0"/>
              <a:t/>
            </a:r>
            <a:br>
              <a:rPr lang="en-US" sz="1600" dirty="0" smtClean="0"/>
            </a:br>
            <a:r>
              <a:rPr lang="en-US" sz="1600" dirty="0" smtClean="0"/>
              <a:t/>
            </a:r>
            <a:br>
              <a:rPr lang="en-US" sz="1600" dirty="0" smtClean="0"/>
            </a:br>
            <a:r>
              <a:rPr lang="en-US" sz="1600" dirty="0"/>
              <a:t>First part of this report: </a:t>
            </a:r>
            <a:r>
              <a:rPr lang="en-US" sz="1600" b="1" dirty="0"/>
              <a:t>Descriptive and Exploratory Analysis</a:t>
            </a:r>
            <a:r>
              <a:rPr lang="en-US" sz="1600" dirty="0"/>
              <a:t> </a:t>
            </a:r>
            <a:br>
              <a:rPr lang="en-US" sz="1600" dirty="0"/>
            </a:br>
            <a:r>
              <a:rPr lang="en-US" sz="1600" dirty="0"/>
              <a:t/>
            </a:r>
            <a:br>
              <a:rPr lang="en-US" sz="1600" dirty="0"/>
            </a:br>
            <a:r>
              <a:rPr lang="en-US" sz="1600" dirty="0"/>
              <a:t>Second part of this report: </a:t>
            </a:r>
            <a:r>
              <a:rPr lang="en-US" sz="1600" b="1" dirty="0"/>
              <a:t>Predictive Analysis.</a:t>
            </a:r>
            <a:endParaRPr lang="en-US" sz="1600" dirty="0"/>
          </a:p>
        </p:txBody>
      </p:sp>
    </p:spTree>
    <p:extLst>
      <p:ext uri="{BB962C8B-B14F-4D97-AF65-F5344CB8AC3E}">
        <p14:creationId xmlns:p14="http://schemas.microsoft.com/office/powerpoint/2010/main" val="64261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228600"/>
            <a:ext cx="8382000" cy="2031325"/>
          </a:xfrm>
          <a:prstGeom prst="rect">
            <a:avLst/>
          </a:prstGeom>
          <a:noFill/>
        </p:spPr>
        <p:txBody>
          <a:bodyPr wrap="square" rtlCol="0">
            <a:spAutoFit/>
          </a:bodyPr>
          <a:lstStyle/>
          <a:p>
            <a:r>
              <a:rPr lang="en-US" dirty="0" err="1" smtClean="0"/>
              <a:t>ggplot</a:t>
            </a:r>
            <a:r>
              <a:rPr lang="en-US" dirty="0" smtClean="0"/>
              <a:t>(</a:t>
            </a:r>
            <a:r>
              <a:rPr lang="en-US" dirty="0" err="1" smtClean="0"/>
              <a:t>select_train</a:t>
            </a:r>
            <a:r>
              <a:rPr lang="en-US" dirty="0" smtClean="0"/>
              <a:t>, </a:t>
            </a:r>
            <a:r>
              <a:rPr lang="en-US" dirty="0" err="1" smtClean="0"/>
              <a:t>aes</a:t>
            </a:r>
            <a:r>
              <a:rPr lang="en-US" dirty="0" smtClean="0"/>
              <a:t>(x = </a:t>
            </a:r>
            <a:r>
              <a:rPr lang="en-US" dirty="0" err="1" smtClean="0"/>
              <a:t>SalePrice,fill</a:t>
            </a:r>
            <a:r>
              <a:rPr lang="en-US" dirty="0" smtClean="0"/>
              <a:t> = </a:t>
            </a:r>
            <a:r>
              <a:rPr lang="en-US" dirty="0" err="1" smtClean="0"/>
              <a:t>as.factor</a:t>
            </a:r>
            <a:r>
              <a:rPr lang="en-US" dirty="0" smtClean="0"/>
              <a:t>(</a:t>
            </a:r>
            <a:r>
              <a:rPr lang="en-US" dirty="0" err="1" smtClean="0"/>
              <a:t>OverallQual</a:t>
            </a:r>
            <a:r>
              <a:rPr lang="en-US" dirty="0" smtClean="0"/>
              <a:t>))) +</a:t>
            </a:r>
          </a:p>
          <a:p>
            <a:r>
              <a:rPr lang="en-US" dirty="0" smtClean="0"/>
              <a:t>  </a:t>
            </a:r>
            <a:r>
              <a:rPr lang="en-US" dirty="0" err="1" smtClean="0"/>
              <a:t>geom_histogram</a:t>
            </a:r>
            <a:r>
              <a:rPr lang="en-US" dirty="0" smtClean="0"/>
              <a:t>(position = "stack", </a:t>
            </a:r>
            <a:r>
              <a:rPr lang="en-US" dirty="0" err="1" smtClean="0"/>
              <a:t>binwidth</a:t>
            </a:r>
            <a:r>
              <a:rPr lang="en-US" dirty="0" smtClean="0"/>
              <a:t> = 10000) +</a:t>
            </a:r>
          </a:p>
          <a:p>
            <a:r>
              <a:rPr lang="en-US" dirty="0" smtClean="0"/>
              <a:t>  </a:t>
            </a:r>
            <a:r>
              <a:rPr lang="en-US" dirty="0" err="1" smtClean="0"/>
              <a:t>ggtitle</a:t>
            </a:r>
            <a:r>
              <a:rPr lang="en-US" dirty="0" smtClean="0"/>
              <a:t>("Figure 6 Histogram of </a:t>
            </a:r>
            <a:r>
              <a:rPr lang="en-US" dirty="0" err="1" smtClean="0"/>
              <a:t>SalePrice</a:t>
            </a:r>
            <a:r>
              <a:rPr lang="en-US" dirty="0" smtClean="0"/>
              <a:t>") +</a:t>
            </a:r>
          </a:p>
          <a:p>
            <a:r>
              <a:rPr lang="en-US" dirty="0" smtClean="0"/>
              <a:t>  </a:t>
            </a:r>
            <a:r>
              <a:rPr lang="en-US" dirty="0" err="1" smtClean="0"/>
              <a:t>ylab</a:t>
            </a:r>
            <a:r>
              <a:rPr lang="en-US" dirty="0" smtClean="0"/>
              <a:t>("Count") +</a:t>
            </a:r>
          </a:p>
          <a:p>
            <a:r>
              <a:rPr lang="en-US" dirty="0" smtClean="0"/>
              <a:t>  </a:t>
            </a:r>
            <a:r>
              <a:rPr lang="en-US" dirty="0" err="1" smtClean="0"/>
              <a:t>xlab</a:t>
            </a:r>
            <a:r>
              <a:rPr lang="en-US" dirty="0" smtClean="0"/>
              <a:t>("Housing Price")</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81200"/>
            <a:ext cx="5486400" cy="4567238"/>
          </a:xfrm>
          <a:prstGeom prst="rect">
            <a:avLst/>
          </a:prstGeom>
        </p:spPr>
      </p:pic>
      <p:sp>
        <p:nvSpPr>
          <p:cNvPr id="6" name="TextBox 5"/>
          <p:cNvSpPr txBox="1"/>
          <p:nvPr/>
        </p:nvSpPr>
        <p:spPr>
          <a:xfrm>
            <a:off x="6531864" y="2819400"/>
            <a:ext cx="2362200" cy="2585323"/>
          </a:xfrm>
          <a:prstGeom prst="rect">
            <a:avLst/>
          </a:prstGeom>
          <a:noFill/>
        </p:spPr>
        <p:txBody>
          <a:bodyPr wrap="square" rtlCol="0">
            <a:spAutoFit/>
          </a:bodyPr>
          <a:lstStyle/>
          <a:p>
            <a:r>
              <a:rPr lang="en-US" dirty="0">
                <a:solidFill>
                  <a:srgbClr val="FF0000"/>
                </a:solidFill>
              </a:rPr>
              <a:t>Most </a:t>
            </a:r>
            <a:r>
              <a:rPr lang="en-US" dirty="0" err="1">
                <a:solidFill>
                  <a:srgbClr val="FF0000"/>
                </a:solidFill>
              </a:rPr>
              <a:t>houese</a:t>
            </a:r>
            <a:r>
              <a:rPr lang="en-US" dirty="0">
                <a:solidFill>
                  <a:srgbClr val="FF0000"/>
                </a:solidFill>
              </a:rPr>
              <a:t> are with </a:t>
            </a:r>
            <a:r>
              <a:rPr lang="en-US" dirty="0" err="1">
                <a:solidFill>
                  <a:srgbClr val="FF0000"/>
                </a:solidFill>
              </a:rPr>
              <a:t>OverallQuall</a:t>
            </a:r>
            <a:r>
              <a:rPr lang="en-US" dirty="0">
                <a:solidFill>
                  <a:srgbClr val="FF0000"/>
                </a:solidFill>
              </a:rPr>
              <a:t> of 4,5,6 and 7, equivalent to "Below Average", "Average", "Above Average" and "Good"</a:t>
            </a:r>
          </a:p>
          <a:p>
            <a:r>
              <a:rPr lang="en-US" dirty="0">
                <a:solidFill>
                  <a:srgbClr val="FF0000"/>
                </a:solidFill>
              </a:rPr>
              <a:t>The higher rate of overall quality, the higher house sale price</a:t>
            </a:r>
          </a:p>
        </p:txBody>
      </p:sp>
    </p:spTree>
    <p:extLst>
      <p:ext uri="{BB962C8B-B14F-4D97-AF65-F5344CB8AC3E}">
        <p14:creationId xmlns:p14="http://schemas.microsoft.com/office/powerpoint/2010/main" val="2263303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8382000" cy="5786199"/>
          </a:xfrm>
          <a:prstGeom prst="rect">
            <a:avLst/>
          </a:prstGeom>
          <a:noFill/>
        </p:spPr>
        <p:txBody>
          <a:bodyPr wrap="square" rtlCol="0">
            <a:spAutoFit/>
          </a:bodyPr>
          <a:lstStyle/>
          <a:p>
            <a:r>
              <a:rPr lang="en-US" sz="1600" dirty="0" smtClean="0"/>
              <a:t>p1 &lt;- </a:t>
            </a:r>
            <a:r>
              <a:rPr lang="en-US" sz="1600" dirty="0" err="1" smtClean="0"/>
              <a:t>ggplot</a:t>
            </a:r>
            <a:r>
              <a:rPr lang="en-US" sz="1600" dirty="0" smtClean="0"/>
              <a:t>(</a:t>
            </a:r>
            <a:r>
              <a:rPr lang="en-US" sz="1600" dirty="0" err="1" smtClean="0"/>
              <a:t>select_train</a:t>
            </a:r>
            <a:r>
              <a:rPr lang="en-US" sz="1600" dirty="0" smtClean="0"/>
              <a:t>, </a:t>
            </a:r>
            <a:r>
              <a:rPr lang="en-US" sz="1600" dirty="0" err="1" smtClean="0"/>
              <a:t>aes</a:t>
            </a:r>
            <a:r>
              <a:rPr lang="en-US" sz="1600" dirty="0" smtClean="0"/>
              <a:t>(x=</a:t>
            </a:r>
            <a:r>
              <a:rPr lang="en-US" sz="1600" dirty="0" err="1" smtClean="0"/>
              <a:t>GrLivArea</a:t>
            </a:r>
            <a:r>
              <a:rPr lang="en-US" sz="1600" dirty="0" smtClean="0"/>
              <a:t>, y=</a:t>
            </a:r>
            <a:r>
              <a:rPr lang="en-US" sz="1600" dirty="0" err="1" smtClean="0"/>
              <a:t>SalePrice</a:t>
            </a:r>
            <a:r>
              <a:rPr lang="en-US" sz="1600" dirty="0" smtClean="0"/>
              <a:t>)) + </a:t>
            </a:r>
          </a:p>
          <a:p>
            <a:r>
              <a:rPr lang="en-US" sz="1600" dirty="0" smtClean="0"/>
              <a:t>  </a:t>
            </a:r>
            <a:r>
              <a:rPr lang="en-US" sz="1600" dirty="0" err="1" smtClean="0"/>
              <a:t>geom_point</a:t>
            </a:r>
            <a:r>
              <a:rPr lang="en-US" sz="1600" dirty="0" smtClean="0"/>
              <a:t>(shape=1) +  </a:t>
            </a:r>
          </a:p>
          <a:p>
            <a:r>
              <a:rPr lang="en-US" sz="1600" dirty="0" smtClean="0"/>
              <a:t>  </a:t>
            </a:r>
            <a:r>
              <a:rPr lang="en-US" sz="1600" dirty="0" err="1" smtClean="0"/>
              <a:t>geom_smooth</a:t>
            </a:r>
            <a:r>
              <a:rPr lang="en-US" sz="1600" dirty="0" smtClean="0"/>
              <a:t>(method=lm , color="red")</a:t>
            </a:r>
          </a:p>
          <a:p>
            <a:endParaRPr lang="en-US" sz="1600" dirty="0" smtClean="0"/>
          </a:p>
          <a:p>
            <a:r>
              <a:rPr lang="en-US" sz="1600" dirty="0" smtClean="0"/>
              <a:t>p2 &lt;- </a:t>
            </a:r>
            <a:r>
              <a:rPr lang="en-US" sz="1600" dirty="0" err="1" smtClean="0"/>
              <a:t>ggplot</a:t>
            </a:r>
            <a:r>
              <a:rPr lang="en-US" sz="1600" dirty="0" smtClean="0"/>
              <a:t>(</a:t>
            </a:r>
            <a:r>
              <a:rPr lang="en-US" sz="1600" dirty="0" err="1" smtClean="0"/>
              <a:t>select_train</a:t>
            </a:r>
            <a:r>
              <a:rPr lang="en-US" sz="1600" dirty="0" smtClean="0"/>
              <a:t>, </a:t>
            </a:r>
            <a:r>
              <a:rPr lang="en-US" sz="1600" dirty="0" err="1" smtClean="0"/>
              <a:t>aes</a:t>
            </a:r>
            <a:r>
              <a:rPr lang="en-US" sz="1600" dirty="0" smtClean="0"/>
              <a:t>(x=</a:t>
            </a:r>
            <a:r>
              <a:rPr lang="en-US" sz="1600" dirty="0" err="1" smtClean="0"/>
              <a:t>TotalBsmtSF</a:t>
            </a:r>
            <a:r>
              <a:rPr lang="en-US" sz="1600" dirty="0" smtClean="0"/>
              <a:t>, y=</a:t>
            </a:r>
            <a:r>
              <a:rPr lang="en-US" sz="1600" dirty="0" err="1" smtClean="0"/>
              <a:t>SalePrice</a:t>
            </a:r>
            <a:r>
              <a:rPr lang="en-US" sz="1600" dirty="0" smtClean="0"/>
              <a:t>)) + </a:t>
            </a:r>
          </a:p>
          <a:p>
            <a:r>
              <a:rPr lang="en-US" sz="1600" dirty="0" smtClean="0"/>
              <a:t>  </a:t>
            </a:r>
            <a:r>
              <a:rPr lang="en-US" sz="1600" dirty="0" err="1" smtClean="0"/>
              <a:t>geom_point</a:t>
            </a:r>
            <a:r>
              <a:rPr lang="en-US" sz="1600" dirty="0" smtClean="0"/>
              <a:t>(shape=1) +  </a:t>
            </a:r>
          </a:p>
          <a:p>
            <a:r>
              <a:rPr lang="en-US" sz="1600" dirty="0" smtClean="0"/>
              <a:t>  </a:t>
            </a:r>
            <a:r>
              <a:rPr lang="en-US" sz="1600" dirty="0" err="1" smtClean="0"/>
              <a:t>geom_smooth</a:t>
            </a:r>
            <a:r>
              <a:rPr lang="en-US" sz="1600" dirty="0" smtClean="0"/>
              <a:t>(method=lm , color="red")</a:t>
            </a:r>
          </a:p>
          <a:p>
            <a:endParaRPr lang="en-US" sz="1600" dirty="0" smtClean="0"/>
          </a:p>
          <a:p>
            <a:endParaRPr lang="en-US" sz="1600" dirty="0" smtClean="0"/>
          </a:p>
          <a:p>
            <a:endParaRPr lang="en-US" sz="1600" dirty="0"/>
          </a:p>
          <a:p>
            <a:r>
              <a:rPr lang="en-US" sz="1600" dirty="0" smtClean="0"/>
              <a:t>p3 &lt;- </a:t>
            </a:r>
            <a:r>
              <a:rPr lang="en-US" sz="1600" dirty="0" err="1" smtClean="0"/>
              <a:t>ggplot</a:t>
            </a:r>
            <a:r>
              <a:rPr lang="en-US" sz="1600" dirty="0" smtClean="0"/>
              <a:t>(</a:t>
            </a:r>
            <a:r>
              <a:rPr lang="en-US" sz="1600" dirty="0" err="1" smtClean="0"/>
              <a:t>select_train</a:t>
            </a:r>
            <a:r>
              <a:rPr lang="en-US" sz="1600" dirty="0" smtClean="0"/>
              <a:t>, </a:t>
            </a:r>
            <a:r>
              <a:rPr lang="en-US" sz="1600" dirty="0" err="1" smtClean="0"/>
              <a:t>aes</a:t>
            </a:r>
            <a:r>
              <a:rPr lang="en-US" sz="1600" dirty="0" smtClean="0"/>
              <a:t>(x=</a:t>
            </a:r>
            <a:r>
              <a:rPr lang="en-US" sz="1600" dirty="0" err="1" smtClean="0"/>
              <a:t>TotRmsAbvGrd</a:t>
            </a:r>
            <a:r>
              <a:rPr lang="en-US" sz="1600" dirty="0" smtClean="0"/>
              <a:t>, y=</a:t>
            </a:r>
            <a:r>
              <a:rPr lang="en-US" sz="1600" dirty="0" err="1" smtClean="0"/>
              <a:t>SalePrice</a:t>
            </a:r>
            <a:r>
              <a:rPr lang="en-US" sz="1600" dirty="0" smtClean="0"/>
              <a:t>)) + </a:t>
            </a:r>
          </a:p>
          <a:p>
            <a:r>
              <a:rPr lang="en-US" sz="1600" dirty="0" smtClean="0"/>
              <a:t>  </a:t>
            </a:r>
            <a:r>
              <a:rPr lang="en-US" sz="1600" dirty="0" err="1" smtClean="0"/>
              <a:t>geom_point</a:t>
            </a:r>
            <a:r>
              <a:rPr lang="en-US" sz="1600" dirty="0" smtClean="0"/>
              <a:t>(shape=1) +  </a:t>
            </a:r>
          </a:p>
          <a:p>
            <a:r>
              <a:rPr lang="en-US" sz="1600" dirty="0" smtClean="0"/>
              <a:t>  </a:t>
            </a:r>
            <a:r>
              <a:rPr lang="en-US" sz="1600" dirty="0" err="1" smtClean="0"/>
              <a:t>geom_smooth</a:t>
            </a:r>
            <a:r>
              <a:rPr lang="en-US" sz="1600" dirty="0" smtClean="0"/>
              <a:t>(method=lm , color = "red")</a:t>
            </a:r>
          </a:p>
          <a:p>
            <a:endParaRPr lang="en-US" sz="1600" dirty="0" smtClean="0"/>
          </a:p>
          <a:p>
            <a:endParaRPr lang="en-US" sz="1600" dirty="0" smtClean="0"/>
          </a:p>
          <a:p>
            <a:r>
              <a:rPr lang="en-US" sz="1600" dirty="0" smtClean="0"/>
              <a:t>p4 &lt;- </a:t>
            </a:r>
            <a:r>
              <a:rPr lang="en-US" sz="1600" dirty="0" err="1" smtClean="0"/>
              <a:t>ggplot</a:t>
            </a:r>
            <a:r>
              <a:rPr lang="en-US" sz="1600" dirty="0" smtClean="0"/>
              <a:t>(</a:t>
            </a:r>
            <a:r>
              <a:rPr lang="en-US" sz="1600" dirty="0" err="1" smtClean="0"/>
              <a:t>select_train</a:t>
            </a:r>
            <a:r>
              <a:rPr lang="en-US" sz="1600" dirty="0" smtClean="0"/>
              <a:t>, </a:t>
            </a:r>
            <a:r>
              <a:rPr lang="en-US" sz="1600" dirty="0" err="1" smtClean="0"/>
              <a:t>aes</a:t>
            </a:r>
            <a:r>
              <a:rPr lang="en-US" sz="1600" dirty="0" smtClean="0"/>
              <a:t>(x=</a:t>
            </a:r>
            <a:r>
              <a:rPr lang="en-US" sz="1600" dirty="0" err="1" smtClean="0"/>
              <a:t>GarageArea</a:t>
            </a:r>
            <a:r>
              <a:rPr lang="en-US" sz="1600" dirty="0" smtClean="0"/>
              <a:t>, y=</a:t>
            </a:r>
            <a:r>
              <a:rPr lang="en-US" sz="1600" dirty="0" err="1" smtClean="0"/>
              <a:t>SalePrice</a:t>
            </a:r>
            <a:r>
              <a:rPr lang="en-US" sz="1600" dirty="0" smtClean="0"/>
              <a:t>)) + </a:t>
            </a:r>
          </a:p>
          <a:p>
            <a:r>
              <a:rPr lang="en-US" sz="1600" dirty="0" smtClean="0"/>
              <a:t>  </a:t>
            </a:r>
            <a:r>
              <a:rPr lang="en-US" sz="1600" dirty="0" err="1" smtClean="0"/>
              <a:t>geom_point</a:t>
            </a:r>
            <a:r>
              <a:rPr lang="en-US" sz="1600" dirty="0" smtClean="0"/>
              <a:t>(shape=1) +  </a:t>
            </a:r>
          </a:p>
          <a:p>
            <a:r>
              <a:rPr lang="en-US" sz="1600" dirty="0" smtClean="0"/>
              <a:t>  </a:t>
            </a:r>
            <a:r>
              <a:rPr lang="en-US" sz="1600" dirty="0" err="1" smtClean="0"/>
              <a:t>geom_smooth</a:t>
            </a:r>
            <a:r>
              <a:rPr lang="en-US" sz="1600" dirty="0" smtClean="0"/>
              <a:t>(method=lm , color="red")</a:t>
            </a:r>
          </a:p>
          <a:p>
            <a:endParaRPr lang="en-US" sz="1600" dirty="0"/>
          </a:p>
          <a:p>
            <a:endParaRPr lang="en-US" sz="1600" dirty="0" smtClean="0"/>
          </a:p>
          <a:p>
            <a:r>
              <a:rPr lang="en-US" sz="1600" dirty="0" smtClean="0"/>
              <a:t>library(</a:t>
            </a:r>
            <a:r>
              <a:rPr lang="en-US" sz="1600" dirty="0" err="1" smtClean="0"/>
              <a:t>gridExtra</a:t>
            </a:r>
            <a:r>
              <a:rPr lang="en-US" sz="1600" dirty="0" smtClean="0"/>
              <a:t>)</a:t>
            </a:r>
          </a:p>
          <a:p>
            <a:r>
              <a:rPr lang="en-US" sz="1600" dirty="0" err="1" smtClean="0"/>
              <a:t>grid.arrange</a:t>
            </a:r>
            <a:r>
              <a:rPr lang="en-US" sz="1600" dirty="0" smtClean="0"/>
              <a:t>(p1 ,p2 , p3 ,p4)</a:t>
            </a:r>
          </a:p>
          <a:p>
            <a:endParaRPr lang="en-US" dirty="0"/>
          </a:p>
        </p:txBody>
      </p:sp>
    </p:spTree>
    <p:extLst>
      <p:ext uri="{BB962C8B-B14F-4D97-AF65-F5344CB8AC3E}">
        <p14:creationId xmlns:p14="http://schemas.microsoft.com/office/powerpoint/2010/main" val="474763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57201"/>
            <a:ext cx="8305800" cy="6014656"/>
          </a:xfrm>
          <a:prstGeom prst="rect">
            <a:avLst/>
          </a:prstGeom>
        </p:spPr>
      </p:pic>
    </p:spTree>
    <p:extLst>
      <p:ext uri="{BB962C8B-B14F-4D97-AF65-F5344CB8AC3E}">
        <p14:creationId xmlns:p14="http://schemas.microsoft.com/office/powerpoint/2010/main" val="2863108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457200"/>
            <a:ext cx="8534400" cy="4247317"/>
          </a:xfrm>
          <a:prstGeom prst="rect">
            <a:avLst/>
          </a:prstGeom>
          <a:noFill/>
        </p:spPr>
        <p:txBody>
          <a:bodyPr wrap="square" rtlCol="0">
            <a:spAutoFit/>
          </a:bodyPr>
          <a:lstStyle/>
          <a:p>
            <a:endParaRPr lang="en-US" dirty="0" smtClean="0"/>
          </a:p>
          <a:p>
            <a:r>
              <a:rPr lang="en-US" dirty="0" smtClean="0"/>
              <a:t>library(</a:t>
            </a:r>
            <a:r>
              <a:rPr lang="en-US" dirty="0" err="1" smtClean="0"/>
              <a:t>ggpubr</a:t>
            </a:r>
            <a:r>
              <a:rPr lang="en-US" dirty="0" smtClean="0"/>
              <a:t>)</a:t>
            </a:r>
          </a:p>
          <a:p>
            <a:endParaRPr lang="en-US" dirty="0" smtClean="0"/>
          </a:p>
          <a:p>
            <a:r>
              <a:rPr lang="en-US" dirty="0" err="1" smtClean="0"/>
              <a:t>ggscatter</a:t>
            </a:r>
            <a:r>
              <a:rPr lang="en-US" dirty="0" smtClean="0"/>
              <a:t>(</a:t>
            </a:r>
            <a:r>
              <a:rPr lang="en-US" dirty="0" err="1" smtClean="0"/>
              <a:t>select_train</a:t>
            </a:r>
            <a:r>
              <a:rPr lang="en-US" dirty="0" smtClean="0"/>
              <a:t>, x ="</a:t>
            </a:r>
            <a:r>
              <a:rPr lang="en-US" dirty="0" err="1" smtClean="0"/>
              <a:t>GarageArea</a:t>
            </a:r>
            <a:r>
              <a:rPr lang="en-US" dirty="0" smtClean="0"/>
              <a:t>", y= '</a:t>
            </a:r>
            <a:r>
              <a:rPr lang="en-US" dirty="0" err="1" smtClean="0"/>
              <a:t>SalePrice</a:t>
            </a:r>
            <a:r>
              <a:rPr lang="en-US" dirty="0" smtClean="0"/>
              <a:t>' , add = "</a:t>
            </a:r>
            <a:r>
              <a:rPr lang="en-US" dirty="0" err="1" smtClean="0"/>
              <a:t>reg.line",color</a:t>
            </a:r>
            <a:r>
              <a:rPr lang="en-US" dirty="0" smtClean="0"/>
              <a:t> = "red" , conf.int = T , </a:t>
            </a:r>
            <a:r>
              <a:rPr lang="en-US" dirty="0" err="1" smtClean="0"/>
              <a:t>cor.method</a:t>
            </a:r>
            <a:r>
              <a:rPr lang="en-US" dirty="0" smtClean="0"/>
              <a:t> = "</a:t>
            </a:r>
            <a:r>
              <a:rPr lang="en-US" dirty="0" err="1" smtClean="0"/>
              <a:t>pearson</a:t>
            </a:r>
            <a:r>
              <a:rPr lang="en-US" dirty="0" smtClean="0"/>
              <a:t>")</a:t>
            </a:r>
          </a:p>
          <a:p>
            <a:endParaRPr lang="en-US" dirty="0" smtClean="0"/>
          </a:p>
          <a:p>
            <a:endParaRPr lang="en-US" dirty="0" smtClean="0"/>
          </a:p>
          <a:p>
            <a:r>
              <a:rPr lang="en-US" dirty="0" err="1" smtClean="0"/>
              <a:t>nm_vr</a:t>
            </a:r>
            <a:r>
              <a:rPr lang="en-US" dirty="0" smtClean="0"/>
              <a:t> = </a:t>
            </a:r>
            <a:r>
              <a:rPr lang="en-US" dirty="0" err="1" smtClean="0"/>
              <a:t>select_if</a:t>
            </a:r>
            <a:r>
              <a:rPr lang="en-US" dirty="0" smtClean="0"/>
              <a:t>(</a:t>
            </a:r>
            <a:r>
              <a:rPr lang="en-US" dirty="0" err="1" smtClean="0"/>
              <a:t>select_train</a:t>
            </a:r>
            <a:r>
              <a:rPr lang="en-US" dirty="0" smtClean="0"/>
              <a:t> ,</a:t>
            </a:r>
            <a:r>
              <a:rPr lang="en-US" dirty="0" err="1" smtClean="0"/>
              <a:t>is.numeric</a:t>
            </a:r>
            <a:r>
              <a:rPr lang="en-US" dirty="0" smtClean="0"/>
              <a:t>)</a:t>
            </a:r>
          </a:p>
          <a:p>
            <a:r>
              <a:rPr lang="en-US" dirty="0" smtClean="0"/>
              <a:t>names(</a:t>
            </a:r>
            <a:r>
              <a:rPr lang="en-US" dirty="0" err="1" smtClean="0"/>
              <a:t>nm_vr</a:t>
            </a:r>
            <a:r>
              <a:rPr lang="en-US" dirty="0" smtClean="0"/>
              <a:t>)</a:t>
            </a:r>
          </a:p>
          <a:p>
            <a:r>
              <a:rPr lang="en-US" dirty="0" err="1" smtClean="0"/>
              <a:t>nrow</a:t>
            </a:r>
            <a:r>
              <a:rPr lang="en-US" dirty="0" smtClean="0"/>
              <a:t>(</a:t>
            </a:r>
            <a:r>
              <a:rPr lang="en-US" dirty="0" err="1" smtClean="0"/>
              <a:t>nm_vr</a:t>
            </a:r>
            <a:r>
              <a:rPr lang="en-US" dirty="0" smtClean="0"/>
              <a:t>)</a:t>
            </a:r>
          </a:p>
          <a:p>
            <a:r>
              <a:rPr lang="en-US" dirty="0" err="1" smtClean="0"/>
              <a:t>ncol</a:t>
            </a:r>
            <a:r>
              <a:rPr lang="en-US" dirty="0" smtClean="0"/>
              <a:t>(</a:t>
            </a:r>
            <a:r>
              <a:rPr lang="en-US" dirty="0" err="1" smtClean="0"/>
              <a:t>nm_vr</a:t>
            </a:r>
            <a:r>
              <a:rPr lang="en-US" dirty="0" smtClean="0"/>
              <a:t>)</a:t>
            </a:r>
          </a:p>
          <a:p>
            <a:r>
              <a:rPr lang="en-US" dirty="0" err="1" smtClean="0"/>
              <a:t>as.matrix</a:t>
            </a:r>
            <a:r>
              <a:rPr lang="en-US" dirty="0" smtClean="0"/>
              <a:t>(</a:t>
            </a:r>
            <a:r>
              <a:rPr lang="en-US" dirty="0" err="1" smtClean="0"/>
              <a:t>nm_vr</a:t>
            </a:r>
            <a:r>
              <a:rPr lang="en-US" dirty="0" smtClean="0"/>
              <a:t>)</a:t>
            </a:r>
          </a:p>
          <a:p>
            <a:r>
              <a:rPr lang="en-US" dirty="0" smtClean="0"/>
              <a:t>dim(</a:t>
            </a:r>
            <a:r>
              <a:rPr lang="en-US" dirty="0" err="1" smtClean="0"/>
              <a:t>nm_vr</a:t>
            </a:r>
            <a:r>
              <a:rPr lang="en-US" dirty="0" smtClean="0"/>
              <a:t>)</a:t>
            </a:r>
          </a:p>
          <a:p>
            <a:r>
              <a:rPr lang="en-US" dirty="0" smtClean="0"/>
              <a:t>u = </a:t>
            </a:r>
            <a:r>
              <a:rPr lang="en-US" dirty="0" err="1" smtClean="0"/>
              <a:t>cor</a:t>
            </a:r>
            <a:r>
              <a:rPr lang="en-US" dirty="0" smtClean="0"/>
              <a:t>(</a:t>
            </a:r>
            <a:r>
              <a:rPr lang="en-US" dirty="0" err="1" smtClean="0"/>
              <a:t>nm_vr</a:t>
            </a:r>
            <a:r>
              <a:rPr lang="en-US" dirty="0" smtClean="0"/>
              <a:t>)</a:t>
            </a:r>
          </a:p>
          <a:p>
            <a:r>
              <a:rPr lang="en-US" dirty="0" err="1" smtClean="0"/>
              <a:t>corrplot</a:t>
            </a:r>
            <a:r>
              <a:rPr lang="en-US" dirty="0" smtClean="0"/>
              <a:t>(u , method = "color")</a:t>
            </a:r>
            <a:endParaRPr lang="en-US" dirty="0"/>
          </a:p>
        </p:txBody>
      </p:sp>
    </p:spTree>
    <p:extLst>
      <p:ext uri="{BB962C8B-B14F-4D97-AF65-F5344CB8AC3E}">
        <p14:creationId xmlns:p14="http://schemas.microsoft.com/office/powerpoint/2010/main" val="1209501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57200"/>
            <a:ext cx="8534400" cy="6019800"/>
          </a:xfrm>
          <a:prstGeom prst="rect">
            <a:avLst/>
          </a:prstGeom>
        </p:spPr>
      </p:pic>
    </p:spTree>
    <p:extLst>
      <p:ext uri="{BB962C8B-B14F-4D97-AF65-F5344CB8AC3E}">
        <p14:creationId xmlns:p14="http://schemas.microsoft.com/office/powerpoint/2010/main" val="2451904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8534400" cy="3970318"/>
          </a:xfrm>
          <a:prstGeom prst="rect">
            <a:avLst/>
          </a:prstGeom>
          <a:noFill/>
        </p:spPr>
        <p:txBody>
          <a:bodyPr wrap="square" rtlCol="0">
            <a:spAutoFit/>
          </a:bodyPr>
          <a:lstStyle/>
          <a:p>
            <a:r>
              <a:rPr lang="en-US" dirty="0" err="1" smtClean="0"/>
              <a:t>model_lm</a:t>
            </a:r>
            <a:r>
              <a:rPr lang="en-US" dirty="0" smtClean="0"/>
              <a:t> &lt;- lm(log(</a:t>
            </a:r>
            <a:r>
              <a:rPr lang="en-US" dirty="0" err="1" smtClean="0"/>
              <a:t>SalePrice</a:t>
            </a:r>
            <a:r>
              <a:rPr lang="en-US" dirty="0" smtClean="0"/>
              <a:t>)~ </a:t>
            </a:r>
          </a:p>
          <a:p>
            <a:r>
              <a:rPr lang="en-US" dirty="0" smtClean="0"/>
              <a:t>               </a:t>
            </a:r>
            <a:r>
              <a:rPr lang="en-US" dirty="0" err="1" smtClean="0"/>
              <a:t>OverallQual+OverallCond+YearBuilt+ExterCond</a:t>
            </a:r>
            <a:r>
              <a:rPr lang="en-US" dirty="0" smtClean="0"/>
              <a:t>+</a:t>
            </a:r>
          </a:p>
          <a:p>
            <a:r>
              <a:rPr lang="en-US" dirty="0" smtClean="0"/>
              <a:t>               </a:t>
            </a:r>
            <a:r>
              <a:rPr lang="en-US" dirty="0" err="1" smtClean="0"/>
              <a:t>TotalBsmtSF+HeatingQC</a:t>
            </a:r>
            <a:r>
              <a:rPr lang="en-US" dirty="0" smtClean="0"/>
              <a:t>+ </a:t>
            </a:r>
          </a:p>
          <a:p>
            <a:r>
              <a:rPr lang="en-US" dirty="0" smtClean="0"/>
              <a:t>               </a:t>
            </a:r>
            <a:r>
              <a:rPr lang="en-US" dirty="0" err="1" smtClean="0"/>
              <a:t>CentralAir+GrLivArea+BedroomAbvGr+KitchenAbvGr</a:t>
            </a:r>
            <a:r>
              <a:rPr lang="en-US" dirty="0" smtClean="0"/>
              <a:t>+</a:t>
            </a:r>
          </a:p>
          <a:p>
            <a:r>
              <a:rPr lang="en-US" dirty="0" smtClean="0"/>
              <a:t>               </a:t>
            </a:r>
            <a:r>
              <a:rPr lang="en-US" dirty="0" err="1" smtClean="0"/>
              <a:t>TotRmsAbvGrd+Fireplaces</a:t>
            </a:r>
            <a:r>
              <a:rPr lang="en-US" dirty="0" smtClean="0"/>
              <a:t>+</a:t>
            </a:r>
          </a:p>
          <a:p>
            <a:r>
              <a:rPr lang="en-US" dirty="0" smtClean="0"/>
              <a:t>               </a:t>
            </a:r>
            <a:r>
              <a:rPr lang="en-US" dirty="0" err="1" smtClean="0"/>
              <a:t>GarageArea+OpenPorchSF+PoolArea</a:t>
            </a:r>
            <a:r>
              <a:rPr lang="en-US" dirty="0" smtClean="0"/>
              <a:t>+</a:t>
            </a:r>
          </a:p>
          <a:p>
            <a:r>
              <a:rPr lang="en-US" dirty="0" smtClean="0"/>
              <a:t>               </a:t>
            </a:r>
            <a:r>
              <a:rPr lang="en-US" dirty="0" err="1" smtClean="0"/>
              <a:t>YrSold</a:t>
            </a:r>
            <a:r>
              <a:rPr lang="en-US" dirty="0" smtClean="0"/>
              <a:t> , data = train)</a:t>
            </a:r>
          </a:p>
          <a:p>
            <a:endParaRPr lang="en-US" dirty="0" smtClean="0"/>
          </a:p>
          <a:p>
            <a:r>
              <a:rPr lang="en-US" dirty="0" smtClean="0"/>
              <a:t>summary(</a:t>
            </a:r>
            <a:r>
              <a:rPr lang="en-US" dirty="0" err="1" smtClean="0"/>
              <a:t>model_lm</a:t>
            </a:r>
            <a:r>
              <a:rPr lang="en-US" dirty="0" smtClean="0"/>
              <a:t>) </a:t>
            </a:r>
          </a:p>
          <a:p>
            <a:r>
              <a:rPr lang="en-US" dirty="0" err="1" smtClean="0"/>
              <a:t>predict_price</a:t>
            </a:r>
            <a:r>
              <a:rPr lang="en-US" dirty="0" smtClean="0"/>
              <a:t> = predict(</a:t>
            </a:r>
            <a:r>
              <a:rPr lang="en-US" dirty="0" err="1" smtClean="0"/>
              <a:t>model_lm</a:t>
            </a:r>
            <a:r>
              <a:rPr lang="en-US" dirty="0" smtClean="0"/>
              <a:t> , test)</a:t>
            </a:r>
          </a:p>
          <a:p>
            <a:r>
              <a:rPr lang="en-US" dirty="0" err="1" smtClean="0"/>
              <a:t>predict_price</a:t>
            </a:r>
            <a:endParaRPr lang="en-US" dirty="0" smtClean="0"/>
          </a:p>
          <a:p>
            <a:endParaRPr lang="en-US" dirty="0" smtClean="0"/>
          </a:p>
          <a:p>
            <a:endParaRPr lang="en-US" dirty="0" smtClean="0"/>
          </a:p>
          <a:p>
            <a:endParaRPr lang="en-US" dirty="0" smtClean="0"/>
          </a:p>
        </p:txBody>
      </p:sp>
      <p:sp>
        <p:nvSpPr>
          <p:cNvPr id="5" name="TextBox 4"/>
          <p:cNvSpPr txBox="1"/>
          <p:nvPr/>
        </p:nvSpPr>
        <p:spPr>
          <a:xfrm>
            <a:off x="152400" y="2209800"/>
            <a:ext cx="184731" cy="369332"/>
          </a:xfrm>
          <a:prstGeom prst="rect">
            <a:avLst/>
          </a:prstGeom>
          <a:noFill/>
        </p:spPr>
        <p:txBody>
          <a:bodyPr wrap="none" rtlCol="0">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55132437"/>
              </p:ext>
            </p:extLst>
          </p:nvPr>
        </p:nvGraphicFramePr>
        <p:xfrm>
          <a:off x="457200" y="4953000"/>
          <a:ext cx="7305675" cy="1508760"/>
        </p:xfrm>
        <a:graphic>
          <a:graphicData uri="http://schemas.openxmlformats.org/drawingml/2006/table">
            <a:tbl>
              <a:tblPr/>
              <a:tblGrid>
                <a:gridCol w="7305675"/>
              </a:tblGrid>
              <a:tr h="172287">
                <a:tc>
                  <a:txBody>
                    <a:bodyPr/>
                    <a:lstStyle/>
                    <a:p>
                      <a:pPr algn="l" fontAlgn="t"/>
                      <a:r>
                        <a:rPr lang="en-US" sz="1400" b="1" dirty="0">
                          <a:effectLst/>
                          <a:latin typeface="Lucida Console"/>
                        </a:rPr>
                        <a:t>Residual standard error: 0.1565 on 1437 degrees of freedom Multiple R-squared: 0.8489, Adjusted R-squared: 0.8465 F-statistic: 366.9 on 22 and 1437 DF, p-value: &lt; 2.2e-16 </a:t>
                      </a:r>
                    </a:p>
                  </a:txBody>
                  <a:tcPr marL="57150" marR="0" marT="0" marB="76200">
                    <a:lnL>
                      <a:noFill/>
                    </a:lnL>
                    <a:lnR>
                      <a:noFill/>
                    </a:lnR>
                    <a:lnT>
                      <a:noFill/>
                    </a:lnT>
                    <a:lnB>
                      <a:noFill/>
                    </a:lnB>
                    <a:solidFill>
                      <a:srgbClr val="FFFFFF"/>
                    </a:solidFill>
                  </a:tcPr>
                </a:tc>
              </a:tr>
              <a:tr h="103372">
                <a:tc>
                  <a:txBody>
                    <a:bodyPr/>
                    <a:lstStyle/>
                    <a:p>
                      <a:pPr algn="l" fontAlgn="t"/>
                      <a:endParaRPr lang="en-US" sz="1400" b="1">
                        <a:effectLst/>
                        <a:latin typeface="Lucida Console"/>
                      </a:endParaRPr>
                    </a:p>
                  </a:txBody>
                  <a:tcPr marL="57150" marR="0" marT="0" marB="76200">
                    <a:lnL>
                      <a:noFill/>
                    </a:lnL>
                    <a:lnR>
                      <a:noFill/>
                    </a:lnR>
                    <a:lnT>
                      <a:noFill/>
                    </a:lnT>
                    <a:lnB>
                      <a:noFill/>
                    </a:lnB>
                    <a:solidFill>
                      <a:srgbClr val="FFFFFF"/>
                    </a:solidFill>
                  </a:tcPr>
                </a:tc>
              </a:tr>
              <a:tr h="158504">
                <a:tc>
                  <a:txBody>
                    <a:bodyPr/>
                    <a:lstStyle/>
                    <a:p>
                      <a:endParaRPr lang="en-US" sz="1400" b="1"/>
                    </a:p>
                  </a:txBody>
                  <a:tcPr marL="57150" marR="0" marT="0" marB="76200">
                    <a:lnL>
                      <a:noFill/>
                    </a:lnL>
                    <a:lnR>
                      <a:noFill/>
                    </a:lnR>
                    <a:lnT>
                      <a:noFill/>
                    </a:lnT>
                    <a:lnB>
                      <a:noFill/>
                    </a:lnB>
                    <a:solidFill>
                      <a:srgbClr val="FFFFFF"/>
                    </a:solidFill>
                  </a:tcPr>
                </a:tc>
              </a:tr>
              <a:tr h="68915">
                <a:tc>
                  <a:txBody>
                    <a:bodyPr/>
                    <a:lstStyle/>
                    <a:p>
                      <a:pPr algn="l" fontAlgn="t"/>
                      <a:r>
                        <a:rPr lang="en-US" sz="1400" b="1" dirty="0">
                          <a:solidFill>
                            <a:srgbClr val="0000FF"/>
                          </a:solidFill>
                          <a:effectLst/>
                          <a:latin typeface="Lucida Console"/>
                        </a:rPr>
                        <a:t>&gt; </a:t>
                      </a:r>
                    </a:p>
                  </a:txBody>
                  <a:tcPr marL="0" marR="0" marT="0" marB="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422124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27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29966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94793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40999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304800"/>
            <a:ext cx="6019800" cy="1143000"/>
          </a:xfrm>
        </p:spPr>
        <p:txBody>
          <a:bodyPr>
            <a:normAutofit fontScale="90000"/>
          </a:bodyPr>
          <a:lstStyle/>
          <a:p>
            <a:r>
              <a:rPr lang="en-US" sz="2800" b="1" dirty="0"/>
              <a:t>Part II Data Assessment</a:t>
            </a:r>
            <a:r>
              <a:rPr lang="en-US" sz="2800" dirty="0"/>
              <a:t/>
            </a:r>
            <a:br>
              <a:rPr lang="en-US" sz="2800" dirty="0"/>
            </a:br>
            <a:r>
              <a:rPr lang="en-US" sz="2800" b="1" dirty="0"/>
              <a:t>2.1 Import Data</a:t>
            </a:r>
            <a:r>
              <a:rPr lang="en-US" sz="2800" dirty="0"/>
              <a:t/>
            </a:r>
            <a:br>
              <a:rPr lang="en-US" sz="2800" dirty="0"/>
            </a:br>
            <a:endParaRPr lang="en-US" sz="2800" dirty="0"/>
          </a:p>
        </p:txBody>
      </p:sp>
      <p:sp>
        <p:nvSpPr>
          <p:cNvPr id="3" name="TextBox 2"/>
          <p:cNvSpPr txBox="1"/>
          <p:nvPr/>
        </p:nvSpPr>
        <p:spPr>
          <a:xfrm>
            <a:off x="457200" y="2057400"/>
            <a:ext cx="7772400" cy="646331"/>
          </a:xfrm>
          <a:prstGeom prst="rect">
            <a:avLst/>
          </a:prstGeom>
          <a:noFill/>
        </p:spPr>
        <p:txBody>
          <a:bodyPr wrap="square" rtlCol="0">
            <a:spAutoFit/>
          </a:bodyPr>
          <a:lstStyle/>
          <a:p>
            <a:r>
              <a:rPr lang="en-US" i="1" dirty="0" smtClean="0">
                <a:solidFill>
                  <a:srgbClr val="002060"/>
                </a:solidFill>
              </a:rPr>
              <a:t>train = read.csv("C:/Users/</a:t>
            </a:r>
            <a:r>
              <a:rPr lang="en-US" i="1" dirty="0" err="1" smtClean="0">
                <a:solidFill>
                  <a:srgbClr val="002060"/>
                </a:solidFill>
              </a:rPr>
              <a:t>czone</a:t>
            </a:r>
            <a:r>
              <a:rPr lang="en-US" i="1" dirty="0" smtClean="0">
                <a:solidFill>
                  <a:srgbClr val="002060"/>
                </a:solidFill>
              </a:rPr>
              <a:t>/Desktop/</a:t>
            </a:r>
            <a:r>
              <a:rPr lang="en-US" i="1" dirty="0" err="1" smtClean="0">
                <a:solidFill>
                  <a:srgbClr val="002060"/>
                </a:solidFill>
              </a:rPr>
              <a:t>vikash</a:t>
            </a:r>
            <a:r>
              <a:rPr lang="en-US" i="1" dirty="0" smtClean="0">
                <a:solidFill>
                  <a:srgbClr val="002060"/>
                </a:solidFill>
              </a:rPr>
              <a:t> ATI </a:t>
            </a:r>
            <a:r>
              <a:rPr lang="en-US" sz="1600" i="1" dirty="0" smtClean="0">
                <a:solidFill>
                  <a:srgbClr val="002060"/>
                </a:solidFill>
              </a:rPr>
              <a:t>Class/</a:t>
            </a:r>
            <a:r>
              <a:rPr lang="en-US" sz="1600" i="1" dirty="0" err="1" smtClean="0">
                <a:solidFill>
                  <a:srgbClr val="002060"/>
                </a:solidFill>
              </a:rPr>
              <a:t>house_prices</a:t>
            </a:r>
            <a:r>
              <a:rPr lang="en-US" sz="1600" i="1" dirty="0" smtClean="0">
                <a:solidFill>
                  <a:srgbClr val="002060"/>
                </a:solidFill>
              </a:rPr>
              <a:t>/train.csv</a:t>
            </a:r>
            <a:r>
              <a:rPr lang="en-US" i="1" dirty="0" smtClean="0">
                <a:solidFill>
                  <a:srgbClr val="002060"/>
                </a:solidFill>
              </a:rPr>
              <a:t>")</a:t>
            </a:r>
          </a:p>
          <a:p>
            <a:r>
              <a:rPr lang="en-US" i="1" dirty="0" smtClean="0">
                <a:solidFill>
                  <a:srgbClr val="002060"/>
                </a:solidFill>
              </a:rPr>
              <a:t>test = read.csv("C:/Users/</a:t>
            </a:r>
            <a:r>
              <a:rPr lang="en-US" i="1" dirty="0" err="1" smtClean="0">
                <a:solidFill>
                  <a:srgbClr val="002060"/>
                </a:solidFill>
              </a:rPr>
              <a:t>czone</a:t>
            </a:r>
            <a:r>
              <a:rPr lang="en-US" i="1" dirty="0" smtClean="0">
                <a:solidFill>
                  <a:srgbClr val="002060"/>
                </a:solidFill>
              </a:rPr>
              <a:t>/Desktop/</a:t>
            </a:r>
            <a:r>
              <a:rPr lang="en-US" i="1" dirty="0" err="1" smtClean="0">
                <a:solidFill>
                  <a:srgbClr val="002060"/>
                </a:solidFill>
              </a:rPr>
              <a:t>vikash</a:t>
            </a:r>
            <a:r>
              <a:rPr lang="en-US" i="1" dirty="0" smtClean="0">
                <a:solidFill>
                  <a:srgbClr val="002060"/>
                </a:solidFill>
              </a:rPr>
              <a:t> ATI Class/</a:t>
            </a:r>
            <a:r>
              <a:rPr lang="en-US" i="1" dirty="0" err="1" smtClean="0">
                <a:solidFill>
                  <a:srgbClr val="002060"/>
                </a:solidFill>
              </a:rPr>
              <a:t>house_prices</a:t>
            </a:r>
            <a:r>
              <a:rPr lang="en-US" i="1" dirty="0" smtClean="0">
                <a:solidFill>
                  <a:srgbClr val="002060"/>
                </a:solidFill>
              </a:rPr>
              <a:t>/test.csv</a:t>
            </a:r>
            <a:r>
              <a:rPr lang="en-US" dirty="0" smtClean="0">
                <a:solidFill>
                  <a:srgbClr val="002060"/>
                </a:solidFill>
              </a:rPr>
              <a:t>")</a:t>
            </a:r>
            <a:endParaRPr lang="en-US" dirty="0">
              <a:solidFill>
                <a:srgbClr val="002060"/>
              </a:solidFill>
            </a:endParaRPr>
          </a:p>
        </p:txBody>
      </p:sp>
      <p:sp>
        <p:nvSpPr>
          <p:cNvPr id="4" name="TextBox 3"/>
          <p:cNvSpPr txBox="1"/>
          <p:nvPr/>
        </p:nvSpPr>
        <p:spPr>
          <a:xfrm>
            <a:off x="481584" y="3124200"/>
            <a:ext cx="5410200" cy="1477328"/>
          </a:xfrm>
          <a:prstGeom prst="rect">
            <a:avLst/>
          </a:prstGeom>
          <a:noFill/>
        </p:spPr>
        <p:txBody>
          <a:bodyPr wrap="square" rtlCol="0">
            <a:spAutoFit/>
          </a:bodyPr>
          <a:lstStyle/>
          <a:p>
            <a:r>
              <a:rPr lang="en-US" dirty="0" smtClean="0">
                <a:solidFill>
                  <a:srgbClr val="002060"/>
                </a:solidFill>
              </a:rPr>
              <a:t>View(train)</a:t>
            </a:r>
          </a:p>
          <a:p>
            <a:r>
              <a:rPr lang="en-US" dirty="0" smtClean="0">
                <a:solidFill>
                  <a:srgbClr val="002060"/>
                </a:solidFill>
              </a:rPr>
              <a:t>View(test)</a:t>
            </a:r>
          </a:p>
          <a:p>
            <a:r>
              <a:rPr lang="en-US" b="1" dirty="0" smtClean="0"/>
              <a:t>library(ggplot2)</a:t>
            </a:r>
          </a:p>
          <a:p>
            <a:r>
              <a:rPr lang="en-US" b="1" dirty="0" smtClean="0"/>
              <a:t>library(</a:t>
            </a:r>
            <a:r>
              <a:rPr lang="en-US" b="1" dirty="0" err="1" smtClean="0"/>
              <a:t>dplyr</a:t>
            </a:r>
            <a:r>
              <a:rPr lang="en-US" b="1" dirty="0" smtClean="0"/>
              <a:t>)</a:t>
            </a:r>
          </a:p>
          <a:p>
            <a:r>
              <a:rPr lang="en-US" b="1" dirty="0" smtClean="0"/>
              <a:t>l</a:t>
            </a:r>
            <a:endParaRPr lang="en-US" dirty="0"/>
          </a:p>
        </p:txBody>
      </p:sp>
      <p:sp>
        <p:nvSpPr>
          <p:cNvPr id="5" name="TextBox 4"/>
          <p:cNvSpPr txBox="1"/>
          <p:nvPr/>
        </p:nvSpPr>
        <p:spPr>
          <a:xfrm>
            <a:off x="1447800" y="5486400"/>
            <a:ext cx="6172200" cy="369332"/>
          </a:xfrm>
          <a:prstGeom prst="rect">
            <a:avLst/>
          </a:prstGeom>
          <a:noFill/>
        </p:spPr>
        <p:txBody>
          <a:bodyPr wrap="square" rtlCol="0">
            <a:spAutoFit/>
          </a:bodyPr>
          <a:lstStyle/>
          <a:p>
            <a:endParaRPr lang="en-US" dirty="0"/>
          </a:p>
        </p:txBody>
      </p:sp>
      <p:sp>
        <p:nvSpPr>
          <p:cNvPr id="6" name="Rectangle 1"/>
          <p:cNvSpPr>
            <a:spLocks noChangeArrowheads="1"/>
          </p:cNvSpPr>
          <p:nvPr/>
        </p:nvSpPr>
        <p:spPr bwMode="auto">
          <a:xfrm>
            <a:off x="0" y="0"/>
            <a:ext cx="9144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1" u="none" strike="noStrike" cap="none" normalizeH="0" baseline="0" smtClean="0">
                <a:ln>
                  <a:noFill/>
                </a:ln>
                <a:solidFill>
                  <a:schemeClr val="tx1"/>
                </a:solidFill>
                <a:effectLst/>
                <a:latin typeface="Roboto Mono"/>
                <a:cs typeface="Arial" pitchFamily="34" charset="0"/>
              </a:rPr>
              <a:t># list rows of data that have missing values </a:t>
            </a:r>
            <a:r>
              <a:rPr kumimoji="0" lang="en-US" sz="1000" b="0" i="0" u="none" strike="noStrike" cap="none" normalizeH="0" baseline="0" smtClean="0">
                <a:ln>
                  <a:noFill/>
                </a:ln>
                <a:solidFill>
                  <a:schemeClr val="tx1"/>
                </a:solidFill>
                <a:effectLst/>
                <a:latin typeface="Roboto Mono"/>
                <a:cs typeface="Arial" pitchFamily="34" charset="0"/>
              </a:rPr>
              <a:t>missing_row </a:t>
            </a:r>
            <a:r>
              <a:rPr kumimoji="0" lang="en-US" sz="1800" b="0" i="0" u="none" strike="noStrike" cap="none" normalizeH="0" baseline="0" smtClean="0">
                <a:ln>
                  <a:noFill/>
                </a:ln>
                <a:solidFill>
                  <a:srgbClr val="055BE0"/>
                </a:solidFill>
                <a:effectLst/>
                <a:latin typeface="Arial" pitchFamily="34" charset="0"/>
              </a:rPr>
              <a:t>&lt;-</a:t>
            </a:r>
            <a:r>
              <a:rPr kumimoji="0" lang="en-US" sz="1000" b="0" i="0" u="none" strike="noStrike" cap="none" normalizeH="0" baseline="0" smtClean="0">
                <a:ln>
                  <a:noFill/>
                </a:ln>
                <a:solidFill>
                  <a:schemeClr val="tx1"/>
                </a:solidFill>
                <a:effectLst/>
                <a:latin typeface="Roboto Mono"/>
                <a:cs typeface="Arial" pitchFamily="34" charset="0"/>
              </a:rPr>
              <a:t> train[</a:t>
            </a:r>
            <a:r>
              <a:rPr kumimoji="0" lang="en-US" sz="1800" b="0" i="0" u="none" strike="noStrike" cap="none" normalizeH="0" baseline="0" smtClean="0">
                <a:ln>
                  <a:noFill/>
                </a:ln>
                <a:solidFill>
                  <a:srgbClr val="055BE0"/>
                </a:solidFill>
                <a:effectLst/>
                <a:latin typeface="Arial" pitchFamily="34" charset="0"/>
              </a:rPr>
              <a:t>!</a:t>
            </a:r>
            <a:r>
              <a:rPr kumimoji="0" lang="en-US" sz="1000" b="0" i="0" u="none" strike="noStrike" cap="none" normalizeH="0" baseline="0" smtClean="0">
                <a:ln>
                  <a:noFill/>
                </a:ln>
                <a:solidFill>
                  <a:schemeClr val="tx1"/>
                </a:solidFill>
                <a:effectLst/>
                <a:latin typeface="Roboto Mono"/>
                <a:cs typeface="Arial" pitchFamily="34" charset="0"/>
              </a:rPr>
              <a:t>complete.cases(train),] </a:t>
            </a:r>
            <a:r>
              <a:rPr kumimoji="0" lang="en-US" sz="1000" b="0" i="0" u="none" strike="noStrike" cap="none" normalizeH="0" baseline="0" smtClean="0">
                <a:ln>
                  <a:noFill/>
                </a:ln>
                <a:solidFill>
                  <a:srgbClr val="008000"/>
                </a:solidFill>
                <a:effectLst/>
                <a:latin typeface="Roboto Mono"/>
                <a:cs typeface="Arial" pitchFamily="34" charset="0"/>
              </a:rPr>
              <a:t>head</a:t>
            </a:r>
            <a:r>
              <a:rPr kumimoji="0" lang="en-US" sz="1000" b="0" i="0" u="none" strike="noStrike" cap="none" normalizeH="0" baseline="0" smtClean="0">
                <a:ln>
                  <a:noFill/>
                </a:ln>
                <a:solidFill>
                  <a:schemeClr val="tx1"/>
                </a:solidFill>
                <a:effectLst/>
                <a:latin typeface="Roboto Mono"/>
                <a:cs typeface="Arial" pitchFamily="34" charset="0"/>
              </a:rPr>
              <a:t>(missing_row)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283464" y="5070901"/>
            <a:ext cx="8229600" cy="1477328"/>
          </a:xfrm>
          <a:prstGeom prst="rect">
            <a:avLst/>
          </a:prstGeom>
          <a:noFill/>
        </p:spPr>
        <p:txBody>
          <a:bodyPr wrap="square" rtlCol="0">
            <a:spAutoFit/>
          </a:bodyPr>
          <a:lstStyle/>
          <a:p>
            <a:r>
              <a:rPr lang="en-US" b="1" i="1" dirty="0"/>
              <a:t># list rows of data that have missing values </a:t>
            </a:r>
            <a:endParaRPr lang="en-US" b="1" i="1" dirty="0" smtClean="0"/>
          </a:p>
          <a:p>
            <a:r>
              <a:rPr lang="en-US" i="1" dirty="0" err="1" smtClean="0"/>
              <a:t>missing_row</a:t>
            </a:r>
            <a:r>
              <a:rPr lang="en-US" i="1" dirty="0" smtClean="0"/>
              <a:t> </a:t>
            </a:r>
            <a:r>
              <a:rPr lang="en-US" i="1" dirty="0"/>
              <a:t>&lt;- train[!</a:t>
            </a:r>
            <a:r>
              <a:rPr lang="en-US" i="1" dirty="0" err="1"/>
              <a:t>complete.cases</a:t>
            </a:r>
            <a:r>
              <a:rPr lang="en-US" i="1" dirty="0"/>
              <a:t>(train),] </a:t>
            </a:r>
            <a:endParaRPr lang="en-US" i="1" dirty="0" smtClean="0"/>
          </a:p>
          <a:p>
            <a:r>
              <a:rPr lang="en-US" i="1" dirty="0" smtClean="0"/>
              <a:t>head(</a:t>
            </a:r>
            <a:r>
              <a:rPr lang="en-US" i="1" dirty="0" err="1" smtClean="0"/>
              <a:t>missing_row</a:t>
            </a:r>
            <a:r>
              <a:rPr lang="en-US" i="1" dirty="0"/>
              <a:t>) </a:t>
            </a:r>
          </a:p>
          <a:p>
            <a:r>
              <a:rPr lang="en-US" i="1" dirty="0" smtClean="0"/>
              <a:t/>
            </a:r>
            <a:br>
              <a:rPr lang="en-US" i="1" dirty="0" smtClean="0"/>
            </a:br>
            <a:endParaRPr lang="en-US" i="1" dirty="0"/>
          </a:p>
        </p:txBody>
      </p:sp>
    </p:spTree>
    <p:extLst>
      <p:ext uri="{BB962C8B-B14F-4D97-AF65-F5344CB8AC3E}">
        <p14:creationId xmlns:p14="http://schemas.microsoft.com/office/powerpoint/2010/main" val="2353086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28600" y="152400"/>
            <a:ext cx="5565648" cy="2031325"/>
          </a:xfrm>
          <a:prstGeom prst="rect">
            <a:avLst/>
          </a:prstGeom>
          <a:noFill/>
        </p:spPr>
        <p:txBody>
          <a:bodyPr wrap="square" rtlCol="0">
            <a:spAutoFit/>
          </a:bodyPr>
          <a:lstStyle/>
          <a:p>
            <a:r>
              <a:rPr lang="en-US" sz="1800" b="1" i="1" dirty="0"/>
              <a:t># list rows of data that have missing values</a:t>
            </a:r>
            <a:r>
              <a:rPr lang="en-US" sz="1800" i="1" dirty="0"/>
              <a:t> </a:t>
            </a:r>
            <a:br>
              <a:rPr lang="en-US" sz="1800" i="1" dirty="0"/>
            </a:br>
            <a:r>
              <a:rPr lang="en-US" sz="1800" i="1" dirty="0" smtClean="0"/>
              <a:t/>
            </a:r>
            <a:br>
              <a:rPr lang="en-US" sz="1800" i="1" dirty="0" smtClean="0"/>
            </a:br>
            <a:r>
              <a:rPr lang="en-US" sz="1800" i="1" dirty="0" err="1" smtClean="0"/>
              <a:t>missing_row</a:t>
            </a:r>
            <a:r>
              <a:rPr lang="en-US" sz="1800" i="1" dirty="0" smtClean="0"/>
              <a:t> </a:t>
            </a:r>
            <a:r>
              <a:rPr lang="en-US" sz="1800" i="1" dirty="0"/>
              <a:t>&lt;- train[!</a:t>
            </a:r>
            <a:r>
              <a:rPr lang="en-US" sz="1800" i="1" dirty="0" err="1"/>
              <a:t>complete.cases</a:t>
            </a:r>
            <a:r>
              <a:rPr lang="en-US" sz="1800" i="1" dirty="0"/>
              <a:t>(train</a:t>
            </a:r>
            <a:r>
              <a:rPr lang="en-US" sz="1800" i="1" dirty="0" smtClean="0"/>
              <a:t>)]</a:t>
            </a:r>
            <a:br>
              <a:rPr lang="en-US" sz="1800" i="1" dirty="0" smtClean="0"/>
            </a:br>
            <a:r>
              <a:rPr lang="en-US" sz="1800" i="1" dirty="0" smtClean="0"/>
              <a:t> </a:t>
            </a:r>
            <a:r>
              <a:rPr lang="en-US" sz="1800" i="1" dirty="0"/>
              <a:t>head(</a:t>
            </a:r>
            <a:r>
              <a:rPr lang="en-US" sz="1800" i="1" dirty="0" err="1"/>
              <a:t>missing_row</a:t>
            </a:r>
            <a:r>
              <a:rPr lang="en-US" sz="1800" i="1" dirty="0"/>
              <a:t>) </a:t>
            </a:r>
            <a:r>
              <a:rPr lang="en-US" sz="1800" i="1" dirty="0" smtClean="0"/>
              <a:t/>
            </a:r>
            <a:br>
              <a:rPr lang="en-US" sz="1800" i="1" dirty="0" smtClean="0"/>
            </a:br>
            <a:r>
              <a:rPr lang="en-US" sz="1800" i="1" dirty="0" err="1"/>
              <a:t>nrow</a:t>
            </a:r>
            <a:r>
              <a:rPr lang="en-US" sz="1800" i="1" dirty="0" smtClean="0">
                <a:effectLst/>
              </a:rPr>
              <a:t>(</a:t>
            </a:r>
            <a:r>
              <a:rPr lang="en-US" sz="1800" i="1" dirty="0" err="1" smtClean="0"/>
              <a:t>missing_row</a:t>
            </a:r>
            <a:r>
              <a:rPr lang="en-US" sz="1800" i="1" dirty="0" smtClean="0">
                <a:effectLst/>
              </a:rPr>
              <a:t>)</a:t>
            </a:r>
            <a:endParaRPr lang="en-US" sz="1800" i="1" dirty="0"/>
          </a:p>
          <a:p>
            <a:r>
              <a:rPr lang="en-US" sz="1800" i="1" dirty="0" smtClean="0"/>
              <a:t/>
            </a:r>
            <a:br>
              <a:rPr lang="en-US" sz="1800" i="1" dirty="0" smtClean="0"/>
            </a:br>
            <a:endParaRPr lang="en-US" sz="1800" i="1" dirty="0"/>
          </a:p>
        </p:txBody>
      </p:sp>
      <p:sp>
        <p:nvSpPr>
          <p:cNvPr id="6" name="TextBox 5"/>
          <p:cNvSpPr txBox="1"/>
          <p:nvPr/>
        </p:nvSpPr>
        <p:spPr>
          <a:xfrm>
            <a:off x="228600" y="2667000"/>
            <a:ext cx="6781800" cy="1754326"/>
          </a:xfrm>
          <a:prstGeom prst="rect">
            <a:avLst/>
          </a:prstGeom>
          <a:noFill/>
        </p:spPr>
        <p:txBody>
          <a:bodyPr wrap="square" rtlCol="0">
            <a:spAutoFit/>
          </a:bodyPr>
          <a:lstStyle/>
          <a:p>
            <a:r>
              <a:rPr lang="en-US" b="1" dirty="0"/>
              <a:t>2.3 Select Variables</a:t>
            </a:r>
            <a:r>
              <a:rPr lang="en-US" dirty="0"/>
              <a:t> </a:t>
            </a:r>
            <a:r>
              <a:rPr lang="en-US" dirty="0" smtClean="0"/>
              <a:t/>
            </a:r>
            <a:br>
              <a:rPr lang="en-US" dirty="0" smtClean="0"/>
            </a:br>
            <a:r>
              <a:rPr lang="en-US" dirty="0" smtClean="0"/>
              <a:t/>
            </a:r>
            <a:br>
              <a:rPr lang="en-US" dirty="0" smtClean="0"/>
            </a:br>
            <a:r>
              <a:rPr lang="en-US" b="1" dirty="0"/>
              <a:t>Step 1</a:t>
            </a:r>
            <a:r>
              <a:rPr lang="en-US" dirty="0"/>
              <a:t>: select variables that may have greater impact on house price </a:t>
            </a:r>
            <a:br>
              <a:rPr lang="en-US" dirty="0"/>
            </a:br>
            <a:r>
              <a:rPr lang="en-US" dirty="0"/>
              <a:t/>
            </a:r>
            <a:br>
              <a:rPr lang="en-US" dirty="0"/>
            </a:br>
            <a:r>
              <a:rPr lang="en-US" b="1" dirty="0"/>
              <a:t>Step 2</a:t>
            </a:r>
            <a:r>
              <a:rPr lang="en-US" dirty="0"/>
              <a:t>: build subset of train dataset for prediction. </a:t>
            </a:r>
            <a:br>
              <a:rPr lang="en-US" dirty="0"/>
            </a:br>
            <a:endParaRPr lang="en-US" dirty="0"/>
          </a:p>
        </p:txBody>
      </p:sp>
      <p:sp>
        <p:nvSpPr>
          <p:cNvPr id="7" name="TextBox 6"/>
          <p:cNvSpPr txBox="1"/>
          <p:nvPr/>
        </p:nvSpPr>
        <p:spPr>
          <a:xfrm>
            <a:off x="381000" y="5029200"/>
            <a:ext cx="4191000" cy="1015663"/>
          </a:xfrm>
          <a:prstGeom prst="rect">
            <a:avLst/>
          </a:prstGeom>
          <a:noFill/>
        </p:spPr>
        <p:txBody>
          <a:bodyPr wrap="square" rtlCol="0">
            <a:spAutoFit/>
          </a:bodyPr>
          <a:lstStyle/>
          <a:p>
            <a:r>
              <a:rPr lang="en-US" sz="2000" b="1" i="1" dirty="0" smtClean="0">
                <a:effectLst/>
              </a:rPr>
              <a:t>## show all variable names</a:t>
            </a:r>
          </a:p>
          <a:p>
            <a:r>
              <a:rPr lang="en-US" sz="2000" b="1" dirty="0" smtClean="0"/>
              <a:t> </a:t>
            </a:r>
            <a:r>
              <a:rPr lang="en-US" sz="2000" i="1" dirty="0" err="1" smtClean="0"/>
              <a:t>var_name</a:t>
            </a:r>
            <a:r>
              <a:rPr lang="en-US" sz="2000" b="1" i="1" dirty="0" smtClean="0"/>
              <a:t> </a:t>
            </a:r>
            <a:r>
              <a:rPr lang="en-US" sz="2000" b="1" i="1" dirty="0"/>
              <a:t>&lt;-</a:t>
            </a:r>
            <a:r>
              <a:rPr lang="en-US" sz="2000" b="1" i="1" dirty="0" smtClean="0"/>
              <a:t> </a:t>
            </a:r>
            <a:r>
              <a:rPr lang="en-US" sz="2000" i="1" dirty="0"/>
              <a:t>names</a:t>
            </a:r>
            <a:r>
              <a:rPr lang="en-US" sz="2000" i="1" dirty="0" smtClean="0">
                <a:effectLst/>
              </a:rPr>
              <a:t>(</a:t>
            </a:r>
            <a:r>
              <a:rPr lang="en-US" sz="2000" i="1" dirty="0" smtClean="0"/>
              <a:t>train</a:t>
            </a:r>
            <a:r>
              <a:rPr lang="en-US" sz="2000" i="1" dirty="0" smtClean="0">
                <a:effectLst/>
              </a:rPr>
              <a:t>)</a:t>
            </a:r>
            <a:r>
              <a:rPr lang="en-US" sz="2000" i="1" dirty="0" smtClean="0"/>
              <a:t> </a:t>
            </a:r>
          </a:p>
          <a:p>
            <a:r>
              <a:rPr lang="en-US" sz="2000" i="1" dirty="0" err="1" smtClean="0"/>
              <a:t>var_name</a:t>
            </a:r>
            <a:endParaRPr lang="en-US" sz="2000" i="1" dirty="0"/>
          </a:p>
        </p:txBody>
      </p:sp>
    </p:spTree>
    <p:extLst>
      <p:ext uri="{BB962C8B-B14F-4D97-AF65-F5344CB8AC3E}">
        <p14:creationId xmlns:p14="http://schemas.microsoft.com/office/powerpoint/2010/main" val="262244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762000"/>
            <a:ext cx="7543800" cy="5632311"/>
          </a:xfrm>
          <a:prstGeom prst="rect">
            <a:avLst/>
          </a:prstGeom>
          <a:noFill/>
        </p:spPr>
        <p:txBody>
          <a:bodyPr wrap="square" rtlCol="0">
            <a:spAutoFit/>
          </a:bodyPr>
          <a:lstStyle/>
          <a:p>
            <a:r>
              <a:rPr lang="en-US" sz="2400" b="1" i="1" dirty="0" smtClean="0">
                <a:effectLst/>
              </a:rPr>
              <a:t>#Here, we select these important variables by creating a vector that contains variable names</a:t>
            </a:r>
          </a:p>
          <a:p>
            <a:r>
              <a:rPr lang="en-US" sz="2400" i="1" dirty="0" smtClean="0"/>
              <a:t> </a:t>
            </a:r>
            <a:r>
              <a:rPr lang="en-US" sz="2400" i="1" dirty="0" err="1" smtClean="0"/>
              <a:t>select_var</a:t>
            </a:r>
            <a:r>
              <a:rPr lang="en-US" sz="2400" i="1" dirty="0" smtClean="0"/>
              <a:t> </a:t>
            </a:r>
            <a:r>
              <a:rPr lang="en-US" sz="2400" i="1" dirty="0"/>
              <a:t>&lt;-</a:t>
            </a:r>
            <a:r>
              <a:rPr lang="en-US" sz="2400" i="1" dirty="0" smtClean="0"/>
              <a:t> </a:t>
            </a:r>
            <a:r>
              <a:rPr lang="en-US" sz="2400" i="1" dirty="0"/>
              <a:t>c</a:t>
            </a:r>
            <a:r>
              <a:rPr lang="en-US" sz="2400" i="1" dirty="0" smtClean="0">
                <a:effectLst/>
              </a:rPr>
              <a:t>(</a:t>
            </a:r>
            <a:r>
              <a:rPr lang="en-US" sz="2400" i="1" dirty="0">
                <a:solidFill>
                  <a:schemeClr val="accent5">
                    <a:lumMod val="75000"/>
                  </a:schemeClr>
                </a:solidFill>
              </a:rPr>
              <a:t>'Id'</a:t>
            </a:r>
            <a:r>
              <a:rPr lang="en-US" sz="2400" i="1" dirty="0" smtClean="0">
                <a:solidFill>
                  <a:schemeClr val="accent5">
                    <a:lumMod val="75000"/>
                  </a:schemeClr>
                </a:solidFill>
                <a:effectLst/>
              </a:rPr>
              <a:t>,</a:t>
            </a:r>
            <a:r>
              <a:rPr lang="en-US" sz="2400" i="1" dirty="0">
                <a:solidFill>
                  <a:schemeClr val="accent5">
                    <a:lumMod val="75000"/>
                  </a:schemeClr>
                </a:solidFill>
              </a:rPr>
              <a:t>'</a:t>
            </a:r>
            <a:r>
              <a:rPr lang="en-US" sz="2400" i="1" dirty="0" err="1">
                <a:solidFill>
                  <a:schemeClr val="accent5">
                    <a:lumMod val="75000"/>
                  </a:schemeClr>
                </a:solidFill>
              </a:rPr>
              <a:t>MSZoning</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a:solidFill>
                  <a:schemeClr val="accent5">
                    <a:lumMod val="75000"/>
                  </a:schemeClr>
                </a:solidFill>
              </a:rPr>
              <a:t>'Utilities'</a:t>
            </a:r>
            <a:r>
              <a:rPr lang="en-US" sz="2400" i="1" dirty="0" smtClean="0">
                <a:solidFill>
                  <a:schemeClr val="accent5">
                    <a:lumMod val="75000"/>
                  </a:schemeClr>
                </a:solidFill>
                <a:effectLst/>
              </a:rPr>
              <a:t>,</a:t>
            </a:r>
            <a:r>
              <a:rPr lang="en-US" sz="2400" i="1" dirty="0" smtClean="0">
                <a:solidFill>
                  <a:schemeClr val="accent5">
                    <a:lumMod val="75000"/>
                  </a:schemeClr>
                </a:solidFill>
              </a:rPr>
              <a:t> </a:t>
            </a:r>
            <a:r>
              <a:rPr lang="en-US" sz="2400" i="1" dirty="0">
                <a:solidFill>
                  <a:schemeClr val="accent5">
                    <a:lumMod val="75000"/>
                  </a:schemeClr>
                </a:solidFill>
              </a:rPr>
              <a:t>'Neighborhood'</a:t>
            </a:r>
            <a:r>
              <a:rPr lang="en-US" sz="2400" i="1" dirty="0" smtClean="0">
                <a:solidFill>
                  <a:schemeClr val="accent5">
                    <a:lumMod val="75000"/>
                  </a:schemeClr>
                </a:solidFill>
                <a:effectLst/>
              </a:rPr>
              <a:t>,</a:t>
            </a:r>
            <a:r>
              <a:rPr lang="en-US" sz="2400" i="1" dirty="0">
                <a:solidFill>
                  <a:schemeClr val="accent5">
                    <a:lumMod val="75000"/>
                  </a:schemeClr>
                </a:solidFill>
              </a:rPr>
              <a:t>'</a:t>
            </a:r>
            <a:r>
              <a:rPr lang="en-US" sz="2400" i="1" dirty="0" err="1">
                <a:solidFill>
                  <a:schemeClr val="accent5">
                    <a:lumMod val="75000"/>
                  </a:schemeClr>
                </a:solidFill>
              </a:rPr>
              <a:t>BldgType</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a:solidFill>
                  <a:schemeClr val="accent5">
                    <a:lumMod val="75000"/>
                  </a:schemeClr>
                </a:solidFill>
              </a:rPr>
              <a:t>'</a:t>
            </a:r>
            <a:r>
              <a:rPr lang="en-US" sz="2400" i="1" dirty="0" err="1">
                <a:solidFill>
                  <a:schemeClr val="accent5">
                    <a:lumMod val="75000"/>
                  </a:schemeClr>
                </a:solidFill>
              </a:rPr>
              <a:t>HouseStyle</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smtClean="0">
                <a:solidFill>
                  <a:schemeClr val="accent5">
                    <a:lumMod val="75000"/>
                  </a:schemeClr>
                </a:solidFill>
              </a:rPr>
              <a:t> </a:t>
            </a:r>
            <a:r>
              <a:rPr lang="en-US" sz="2400" i="1" dirty="0">
                <a:solidFill>
                  <a:schemeClr val="accent5">
                    <a:lumMod val="75000"/>
                  </a:schemeClr>
                </a:solidFill>
              </a:rPr>
              <a:t>'</a:t>
            </a:r>
            <a:r>
              <a:rPr lang="en-US" sz="2400" i="1" dirty="0" err="1">
                <a:solidFill>
                  <a:schemeClr val="accent5">
                    <a:lumMod val="75000"/>
                  </a:schemeClr>
                </a:solidFill>
              </a:rPr>
              <a:t>OverallQual</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a:solidFill>
                  <a:schemeClr val="accent5">
                    <a:lumMod val="75000"/>
                  </a:schemeClr>
                </a:solidFill>
              </a:rPr>
              <a:t>'</a:t>
            </a:r>
            <a:r>
              <a:rPr lang="en-US" sz="2400" i="1" dirty="0" err="1">
                <a:solidFill>
                  <a:schemeClr val="accent5">
                    <a:lumMod val="75000"/>
                  </a:schemeClr>
                </a:solidFill>
              </a:rPr>
              <a:t>OverallCond</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a:solidFill>
                  <a:schemeClr val="accent5">
                    <a:lumMod val="75000"/>
                  </a:schemeClr>
                </a:solidFill>
              </a:rPr>
              <a:t>'</a:t>
            </a:r>
            <a:r>
              <a:rPr lang="en-US" sz="2400" i="1" dirty="0" err="1">
                <a:solidFill>
                  <a:schemeClr val="accent5">
                    <a:lumMod val="75000"/>
                  </a:schemeClr>
                </a:solidFill>
              </a:rPr>
              <a:t>YearBuilt</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smtClean="0">
                <a:solidFill>
                  <a:schemeClr val="accent5">
                    <a:lumMod val="75000"/>
                  </a:schemeClr>
                </a:solidFill>
              </a:rPr>
              <a:t> </a:t>
            </a:r>
            <a:r>
              <a:rPr lang="en-US" sz="2400" i="1" dirty="0">
                <a:solidFill>
                  <a:schemeClr val="accent5">
                    <a:lumMod val="75000"/>
                  </a:schemeClr>
                </a:solidFill>
              </a:rPr>
              <a:t>'</a:t>
            </a:r>
            <a:r>
              <a:rPr lang="en-US" sz="2400" i="1" dirty="0" err="1">
                <a:solidFill>
                  <a:schemeClr val="accent5">
                    <a:lumMod val="75000"/>
                  </a:schemeClr>
                </a:solidFill>
              </a:rPr>
              <a:t>ExterQual</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a:solidFill>
                  <a:schemeClr val="accent5">
                    <a:lumMod val="75000"/>
                  </a:schemeClr>
                </a:solidFill>
              </a:rPr>
              <a:t>'</a:t>
            </a:r>
            <a:r>
              <a:rPr lang="en-US" sz="2400" i="1" dirty="0" err="1">
                <a:solidFill>
                  <a:schemeClr val="accent5">
                    <a:lumMod val="75000"/>
                  </a:schemeClr>
                </a:solidFill>
              </a:rPr>
              <a:t>ExterCond</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smtClean="0">
                <a:solidFill>
                  <a:schemeClr val="accent5">
                    <a:lumMod val="75000"/>
                  </a:schemeClr>
                </a:solidFill>
              </a:rPr>
              <a:t> </a:t>
            </a:r>
            <a:r>
              <a:rPr lang="en-US" sz="2400" i="1" dirty="0">
                <a:solidFill>
                  <a:schemeClr val="accent5">
                    <a:lumMod val="75000"/>
                  </a:schemeClr>
                </a:solidFill>
              </a:rPr>
              <a:t>'</a:t>
            </a:r>
            <a:r>
              <a:rPr lang="en-US" sz="2400" i="1" dirty="0" err="1">
                <a:solidFill>
                  <a:schemeClr val="accent5">
                    <a:lumMod val="75000"/>
                  </a:schemeClr>
                </a:solidFill>
              </a:rPr>
              <a:t>BsmtQual</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a:solidFill>
                  <a:schemeClr val="accent5">
                    <a:lumMod val="75000"/>
                  </a:schemeClr>
                </a:solidFill>
              </a:rPr>
              <a:t>'</a:t>
            </a:r>
            <a:r>
              <a:rPr lang="en-US" sz="2400" i="1" dirty="0" err="1">
                <a:solidFill>
                  <a:schemeClr val="accent5">
                    <a:lumMod val="75000"/>
                  </a:schemeClr>
                </a:solidFill>
              </a:rPr>
              <a:t>BsmtCond</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a:solidFill>
                  <a:schemeClr val="accent5">
                    <a:lumMod val="75000"/>
                  </a:schemeClr>
                </a:solidFill>
              </a:rPr>
              <a:t>'</a:t>
            </a:r>
            <a:r>
              <a:rPr lang="en-US" sz="2400" i="1" dirty="0" err="1">
                <a:solidFill>
                  <a:schemeClr val="accent5">
                    <a:lumMod val="75000"/>
                  </a:schemeClr>
                </a:solidFill>
              </a:rPr>
              <a:t>TotalBsmtSF</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a:solidFill>
                  <a:schemeClr val="accent5">
                    <a:lumMod val="75000"/>
                  </a:schemeClr>
                </a:solidFill>
              </a:rPr>
              <a:t>'Heating'</a:t>
            </a:r>
            <a:r>
              <a:rPr lang="en-US" sz="2400" i="1" dirty="0" smtClean="0">
                <a:solidFill>
                  <a:schemeClr val="accent5">
                    <a:lumMod val="75000"/>
                  </a:schemeClr>
                </a:solidFill>
                <a:effectLst/>
              </a:rPr>
              <a:t>,</a:t>
            </a:r>
            <a:r>
              <a:rPr lang="en-US" sz="2400" i="1" dirty="0">
                <a:solidFill>
                  <a:schemeClr val="accent5">
                    <a:lumMod val="75000"/>
                  </a:schemeClr>
                </a:solidFill>
              </a:rPr>
              <a:t>'</a:t>
            </a:r>
            <a:r>
              <a:rPr lang="en-US" sz="2400" i="1" dirty="0" err="1">
                <a:solidFill>
                  <a:schemeClr val="accent5">
                    <a:lumMod val="75000"/>
                  </a:schemeClr>
                </a:solidFill>
              </a:rPr>
              <a:t>HeatingQC</a:t>
            </a:r>
            <a:r>
              <a:rPr lang="en-US" sz="2400" i="1" dirty="0">
                <a:solidFill>
                  <a:schemeClr val="accent5">
                    <a:lumMod val="75000"/>
                  </a:schemeClr>
                </a:solidFill>
              </a:rPr>
              <a:t>'</a:t>
            </a:r>
            <a:r>
              <a:rPr lang="en-US" sz="2400" i="1" dirty="0" smtClean="0">
                <a:solidFill>
                  <a:schemeClr val="accent5">
                    <a:lumMod val="75000"/>
                  </a:schemeClr>
                </a:solidFill>
                <a:effectLst/>
              </a:rPr>
              <a:t>,</a:t>
            </a:r>
            <a:r>
              <a:rPr lang="en-US" sz="2400" i="1" dirty="0" smtClean="0">
                <a:solidFill>
                  <a:schemeClr val="accent5">
                    <a:lumMod val="75000"/>
                  </a:schemeClr>
                </a:solidFill>
              </a:rPr>
              <a:t> </a:t>
            </a:r>
            <a:r>
              <a:rPr lang="en-US" sz="2400" i="1" dirty="0">
                <a:solidFill>
                  <a:schemeClr val="accent5">
                    <a:lumMod val="75000"/>
                  </a:schemeClr>
                </a:solidFill>
              </a:rPr>
              <a:t>'CentralAir'</a:t>
            </a:r>
            <a:r>
              <a:rPr lang="en-US" sz="2400" i="1" dirty="0" smtClean="0">
                <a:solidFill>
                  <a:schemeClr val="accent5">
                    <a:lumMod val="75000"/>
                  </a:schemeClr>
                </a:solidFill>
                <a:effectLst/>
              </a:rPr>
              <a:t>,</a:t>
            </a:r>
            <a:r>
              <a:rPr lang="en-US" sz="2400" i="1" dirty="0">
                <a:solidFill>
                  <a:schemeClr val="accent5">
                    <a:lumMod val="75000"/>
                  </a:schemeClr>
                </a:solidFill>
              </a:rPr>
              <a:t>'Electrical'</a:t>
            </a:r>
            <a:r>
              <a:rPr lang="en-US" sz="2400" i="1" dirty="0" smtClean="0">
                <a:solidFill>
                  <a:schemeClr val="accent5">
                    <a:lumMod val="75000"/>
                  </a:schemeClr>
                </a:solidFill>
                <a:effectLst/>
              </a:rPr>
              <a:t>,</a:t>
            </a:r>
            <a:r>
              <a:rPr lang="en-US" sz="2400" i="1" dirty="0">
                <a:solidFill>
                  <a:schemeClr val="accent5">
                    <a:lumMod val="75000"/>
                  </a:schemeClr>
                </a:solidFill>
              </a:rPr>
              <a:t>'GrLivArea'</a:t>
            </a:r>
            <a:r>
              <a:rPr lang="en-US" sz="2400" i="1" dirty="0" smtClean="0">
                <a:solidFill>
                  <a:schemeClr val="accent5">
                    <a:lumMod val="75000"/>
                  </a:schemeClr>
                </a:solidFill>
                <a:effectLst/>
              </a:rPr>
              <a:t>,</a:t>
            </a:r>
            <a:r>
              <a:rPr lang="en-US" sz="2400" i="1" dirty="0">
                <a:solidFill>
                  <a:schemeClr val="accent5">
                    <a:lumMod val="75000"/>
                  </a:schemeClr>
                </a:solidFill>
              </a:rPr>
              <a:t>'BedroomAbvGr'</a:t>
            </a:r>
            <a:r>
              <a:rPr lang="en-US" sz="2400" i="1" dirty="0" smtClean="0">
                <a:solidFill>
                  <a:schemeClr val="accent5">
                    <a:lumMod val="75000"/>
                  </a:schemeClr>
                </a:solidFill>
                <a:effectLst/>
              </a:rPr>
              <a:t>,</a:t>
            </a:r>
            <a:r>
              <a:rPr lang="en-US" sz="2400" i="1" dirty="0">
                <a:solidFill>
                  <a:schemeClr val="accent5">
                    <a:lumMod val="75000"/>
                  </a:schemeClr>
                </a:solidFill>
              </a:rPr>
              <a:t>'KitchenAbvGr'</a:t>
            </a:r>
            <a:r>
              <a:rPr lang="en-US" sz="2400" i="1" dirty="0" smtClean="0">
                <a:solidFill>
                  <a:schemeClr val="accent5">
                    <a:lumMod val="75000"/>
                  </a:schemeClr>
                </a:solidFill>
                <a:effectLst/>
              </a:rPr>
              <a:t>,</a:t>
            </a:r>
            <a:r>
              <a:rPr lang="en-US" sz="2400" i="1" dirty="0" smtClean="0">
                <a:solidFill>
                  <a:schemeClr val="accent5">
                    <a:lumMod val="75000"/>
                  </a:schemeClr>
                </a:solidFill>
              </a:rPr>
              <a:t> </a:t>
            </a:r>
            <a:r>
              <a:rPr lang="en-US" sz="2400" i="1" dirty="0">
                <a:solidFill>
                  <a:schemeClr val="accent5">
                    <a:lumMod val="75000"/>
                  </a:schemeClr>
                </a:solidFill>
              </a:rPr>
              <a:t>'KitchenQual'</a:t>
            </a:r>
            <a:r>
              <a:rPr lang="en-US" sz="2400" i="1" dirty="0" smtClean="0">
                <a:solidFill>
                  <a:schemeClr val="accent5">
                    <a:lumMod val="75000"/>
                  </a:schemeClr>
                </a:solidFill>
                <a:effectLst/>
              </a:rPr>
              <a:t>,</a:t>
            </a:r>
            <a:r>
              <a:rPr lang="en-US" sz="2400" i="1" dirty="0">
                <a:solidFill>
                  <a:schemeClr val="accent5">
                    <a:lumMod val="75000"/>
                  </a:schemeClr>
                </a:solidFill>
              </a:rPr>
              <a:t>'TotRmsAbvGrd'</a:t>
            </a:r>
            <a:r>
              <a:rPr lang="en-US" sz="2400" i="1" dirty="0" smtClean="0">
                <a:solidFill>
                  <a:schemeClr val="accent5">
                    <a:lumMod val="75000"/>
                  </a:schemeClr>
                </a:solidFill>
                <a:effectLst/>
              </a:rPr>
              <a:t>,</a:t>
            </a:r>
            <a:r>
              <a:rPr lang="en-US" sz="2400" i="1" dirty="0">
                <a:solidFill>
                  <a:schemeClr val="accent5">
                    <a:lumMod val="75000"/>
                  </a:schemeClr>
                </a:solidFill>
              </a:rPr>
              <a:t>'Functional'</a:t>
            </a:r>
            <a:r>
              <a:rPr lang="en-US" sz="2400" i="1" dirty="0" smtClean="0">
                <a:solidFill>
                  <a:schemeClr val="accent5">
                    <a:lumMod val="75000"/>
                  </a:schemeClr>
                </a:solidFill>
                <a:effectLst/>
              </a:rPr>
              <a:t>,</a:t>
            </a:r>
            <a:r>
              <a:rPr lang="en-US" sz="2400" i="1" dirty="0">
                <a:solidFill>
                  <a:schemeClr val="accent5">
                    <a:lumMod val="75000"/>
                  </a:schemeClr>
                </a:solidFill>
              </a:rPr>
              <a:t>'Fireplaces'</a:t>
            </a:r>
            <a:r>
              <a:rPr lang="en-US" sz="2400" i="1" dirty="0" smtClean="0">
                <a:solidFill>
                  <a:schemeClr val="accent5">
                    <a:lumMod val="75000"/>
                  </a:schemeClr>
                </a:solidFill>
                <a:effectLst/>
              </a:rPr>
              <a:t>,</a:t>
            </a:r>
            <a:r>
              <a:rPr lang="en-US" sz="2400" i="1" dirty="0">
                <a:solidFill>
                  <a:schemeClr val="accent5">
                    <a:lumMod val="75000"/>
                  </a:schemeClr>
                </a:solidFill>
              </a:rPr>
              <a:t>'FireplaceQu'</a:t>
            </a:r>
            <a:r>
              <a:rPr lang="en-US" sz="2400" i="1" dirty="0" smtClean="0">
                <a:solidFill>
                  <a:schemeClr val="accent5">
                    <a:lumMod val="75000"/>
                  </a:schemeClr>
                </a:solidFill>
                <a:effectLst/>
              </a:rPr>
              <a:t>,</a:t>
            </a:r>
            <a:r>
              <a:rPr lang="en-US" sz="2400" i="1" dirty="0" smtClean="0">
                <a:solidFill>
                  <a:schemeClr val="accent5">
                    <a:lumMod val="75000"/>
                  </a:schemeClr>
                </a:solidFill>
              </a:rPr>
              <a:t> </a:t>
            </a:r>
            <a:r>
              <a:rPr lang="en-US" sz="2400" i="1" dirty="0">
                <a:solidFill>
                  <a:schemeClr val="accent5">
                    <a:lumMod val="75000"/>
                  </a:schemeClr>
                </a:solidFill>
              </a:rPr>
              <a:t>'GarageArea'</a:t>
            </a:r>
            <a:r>
              <a:rPr lang="en-US" sz="2400" i="1" dirty="0" smtClean="0">
                <a:solidFill>
                  <a:schemeClr val="accent5">
                    <a:lumMod val="75000"/>
                  </a:schemeClr>
                </a:solidFill>
                <a:effectLst/>
              </a:rPr>
              <a:t>,</a:t>
            </a:r>
            <a:r>
              <a:rPr lang="en-US" sz="2400" i="1" dirty="0">
                <a:solidFill>
                  <a:schemeClr val="accent5">
                    <a:lumMod val="75000"/>
                  </a:schemeClr>
                </a:solidFill>
              </a:rPr>
              <a:t>'GarageQual'</a:t>
            </a:r>
            <a:r>
              <a:rPr lang="en-US" sz="2400" i="1" dirty="0" smtClean="0">
                <a:solidFill>
                  <a:schemeClr val="accent5">
                    <a:lumMod val="75000"/>
                  </a:schemeClr>
                </a:solidFill>
                <a:effectLst/>
              </a:rPr>
              <a:t>,</a:t>
            </a:r>
            <a:r>
              <a:rPr lang="en-US" sz="2400" i="1" dirty="0">
                <a:solidFill>
                  <a:schemeClr val="accent5">
                    <a:lumMod val="75000"/>
                  </a:schemeClr>
                </a:solidFill>
              </a:rPr>
              <a:t>'GarageCond'</a:t>
            </a:r>
            <a:r>
              <a:rPr lang="en-US" sz="2400" i="1" dirty="0" smtClean="0">
                <a:solidFill>
                  <a:schemeClr val="accent5">
                    <a:lumMod val="75000"/>
                  </a:schemeClr>
                </a:solidFill>
                <a:effectLst/>
              </a:rPr>
              <a:t>,</a:t>
            </a:r>
            <a:r>
              <a:rPr lang="en-US" sz="2400" i="1" dirty="0">
                <a:solidFill>
                  <a:schemeClr val="accent5">
                    <a:lumMod val="75000"/>
                  </a:schemeClr>
                </a:solidFill>
              </a:rPr>
              <a:t>'OpenPorchSF'</a:t>
            </a:r>
            <a:r>
              <a:rPr lang="en-US" sz="2400" i="1" dirty="0" smtClean="0">
                <a:solidFill>
                  <a:schemeClr val="accent5">
                    <a:lumMod val="75000"/>
                  </a:schemeClr>
                </a:solidFill>
                <a:effectLst/>
              </a:rPr>
              <a:t>,</a:t>
            </a:r>
            <a:r>
              <a:rPr lang="en-US" sz="2400" i="1" dirty="0">
                <a:solidFill>
                  <a:schemeClr val="accent5">
                    <a:lumMod val="75000"/>
                  </a:schemeClr>
                </a:solidFill>
              </a:rPr>
              <a:t>'PoolArea'</a:t>
            </a:r>
            <a:r>
              <a:rPr lang="en-US" sz="2400" i="1" dirty="0" smtClean="0">
                <a:solidFill>
                  <a:schemeClr val="accent5">
                    <a:lumMod val="75000"/>
                  </a:schemeClr>
                </a:solidFill>
                <a:effectLst/>
              </a:rPr>
              <a:t>,</a:t>
            </a:r>
            <a:r>
              <a:rPr lang="en-US" sz="2400" i="1" dirty="0" smtClean="0">
                <a:solidFill>
                  <a:schemeClr val="accent5">
                    <a:lumMod val="75000"/>
                  </a:schemeClr>
                </a:solidFill>
              </a:rPr>
              <a:t> </a:t>
            </a:r>
            <a:r>
              <a:rPr lang="en-US" sz="2400" i="1" dirty="0">
                <a:solidFill>
                  <a:schemeClr val="accent5">
                    <a:lumMod val="75000"/>
                  </a:schemeClr>
                </a:solidFill>
              </a:rPr>
              <a:t>'Fence'</a:t>
            </a:r>
            <a:r>
              <a:rPr lang="en-US" sz="2400" i="1" dirty="0" smtClean="0">
                <a:solidFill>
                  <a:schemeClr val="accent5">
                    <a:lumMod val="75000"/>
                  </a:schemeClr>
                </a:solidFill>
                <a:effectLst/>
              </a:rPr>
              <a:t>,</a:t>
            </a:r>
            <a:r>
              <a:rPr lang="en-US" sz="2400" i="1" dirty="0">
                <a:solidFill>
                  <a:schemeClr val="accent5">
                    <a:lumMod val="75000"/>
                  </a:schemeClr>
                </a:solidFill>
              </a:rPr>
              <a:t>'MoSold'</a:t>
            </a:r>
            <a:r>
              <a:rPr lang="en-US" sz="2400" i="1" dirty="0" smtClean="0">
                <a:solidFill>
                  <a:schemeClr val="accent5">
                    <a:lumMod val="75000"/>
                  </a:schemeClr>
                </a:solidFill>
                <a:effectLst/>
              </a:rPr>
              <a:t>,</a:t>
            </a:r>
            <a:r>
              <a:rPr lang="en-US" sz="2400" i="1" dirty="0">
                <a:solidFill>
                  <a:schemeClr val="accent5">
                    <a:lumMod val="75000"/>
                  </a:schemeClr>
                </a:solidFill>
              </a:rPr>
              <a:t>'YrSold'</a:t>
            </a:r>
            <a:r>
              <a:rPr lang="en-US" sz="2400" i="1" dirty="0" smtClean="0">
                <a:solidFill>
                  <a:schemeClr val="accent5">
                    <a:lumMod val="75000"/>
                  </a:schemeClr>
                </a:solidFill>
                <a:effectLst/>
              </a:rPr>
              <a:t>,</a:t>
            </a:r>
            <a:r>
              <a:rPr lang="en-US" sz="2400" i="1" dirty="0">
                <a:solidFill>
                  <a:schemeClr val="accent5">
                    <a:lumMod val="75000"/>
                  </a:schemeClr>
                </a:solidFill>
              </a:rPr>
              <a:t>'SaleType'</a:t>
            </a:r>
            <a:r>
              <a:rPr lang="en-US" sz="2400" i="1" dirty="0" smtClean="0">
                <a:solidFill>
                  <a:schemeClr val="accent5">
                    <a:lumMod val="75000"/>
                  </a:schemeClr>
                </a:solidFill>
                <a:effectLst/>
              </a:rPr>
              <a:t>,</a:t>
            </a:r>
            <a:r>
              <a:rPr lang="en-US" sz="2400" i="1" dirty="0">
                <a:solidFill>
                  <a:schemeClr val="accent5">
                    <a:lumMod val="75000"/>
                  </a:schemeClr>
                </a:solidFill>
              </a:rPr>
              <a:t>'SaleCondition'</a:t>
            </a:r>
            <a:r>
              <a:rPr lang="en-US" sz="2400" i="1" dirty="0" smtClean="0">
                <a:solidFill>
                  <a:schemeClr val="accent5">
                    <a:lumMod val="75000"/>
                  </a:schemeClr>
                </a:solidFill>
                <a:effectLst/>
              </a:rPr>
              <a:t>,</a:t>
            </a:r>
            <a:r>
              <a:rPr lang="en-US" sz="2400" i="1" dirty="0">
                <a:solidFill>
                  <a:schemeClr val="accent5">
                    <a:lumMod val="75000"/>
                  </a:schemeClr>
                </a:solidFill>
              </a:rPr>
              <a:t>'SalePrice'</a:t>
            </a:r>
            <a:r>
              <a:rPr lang="en-US" sz="2400" i="1" dirty="0" smtClean="0">
                <a:solidFill>
                  <a:schemeClr val="accent5">
                    <a:lumMod val="75000"/>
                  </a:schemeClr>
                </a:solidFill>
                <a:effectLst/>
              </a:rPr>
              <a:t>)</a:t>
            </a:r>
            <a:endParaRPr lang="en-US" sz="2400" i="1" dirty="0">
              <a:solidFill>
                <a:schemeClr val="accent5">
                  <a:lumMod val="75000"/>
                </a:schemeClr>
              </a:solidFill>
            </a:endParaRPr>
          </a:p>
        </p:txBody>
      </p:sp>
    </p:spTree>
    <p:extLst>
      <p:ext uri="{BB962C8B-B14F-4D97-AF65-F5344CB8AC3E}">
        <p14:creationId xmlns:p14="http://schemas.microsoft.com/office/powerpoint/2010/main" val="763436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28600"/>
            <a:ext cx="6400800" cy="923330"/>
          </a:xfrm>
          <a:prstGeom prst="rect">
            <a:avLst/>
          </a:prstGeom>
          <a:noFill/>
        </p:spPr>
        <p:txBody>
          <a:bodyPr wrap="square" rtlCol="0">
            <a:spAutoFit/>
          </a:bodyPr>
          <a:lstStyle/>
          <a:p>
            <a:r>
              <a:rPr lang="en-US" b="0" i="1" dirty="0" smtClean="0">
                <a:effectLst/>
              </a:rPr>
              <a:t># construct subset of train dataset that is used for prediction</a:t>
            </a:r>
            <a:r>
              <a:rPr lang="en-US" dirty="0" smtClean="0"/>
              <a:t> </a:t>
            </a:r>
            <a:r>
              <a:rPr lang="en-US" dirty="0" err="1" smtClean="0"/>
              <a:t>select_train</a:t>
            </a:r>
            <a:r>
              <a:rPr lang="en-US" dirty="0" smtClean="0"/>
              <a:t> </a:t>
            </a:r>
            <a:r>
              <a:rPr lang="en-US" dirty="0"/>
              <a:t>&lt;-</a:t>
            </a:r>
            <a:r>
              <a:rPr lang="en-US" dirty="0" smtClean="0"/>
              <a:t> train</a:t>
            </a:r>
            <a:r>
              <a:rPr lang="en-US" dirty="0" smtClean="0">
                <a:effectLst/>
              </a:rPr>
              <a:t>[,</a:t>
            </a:r>
            <a:r>
              <a:rPr lang="en-US" dirty="0" err="1" smtClean="0"/>
              <a:t>select_var</a:t>
            </a:r>
            <a:r>
              <a:rPr lang="en-US" dirty="0" smtClean="0">
                <a:effectLst/>
              </a:rPr>
              <a:t>]</a:t>
            </a:r>
            <a:r>
              <a:rPr lang="en-US" dirty="0" smtClean="0"/>
              <a:t> </a:t>
            </a:r>
          </a:p>
          <a:p>
            <a:r>
              <a:rPr lang="en-US" dirty="0" smtClean="0"/>
              <a:t>head</a:t>
            </a:r>
            <a:r>
              <a:rPr lang="en-US" dirty="0" smtClean="0">
                <a:effectLst/>
              </a:rPr>
              <a:t>(</a:t>
            </a:r>
            <a:r>
              <a:rPr lang="en-US" dirty="0" err="1" smtClean="0"/>
              <a:t>select_train</a:t>
            </a:r>
            <a:r>
              <a:rPr lang="en-US" dirty="0" smtClean="0">
                <a:effectLst/>
              </a:rPr>
              <a:t>)</a:t>
            </a:r>
            <a:endParaRPr lang="en-US" dirty="0"/>
          </a:p>
        </p:txBody>
      </p:sp>
      <p:sp>
        <p:nvSpPr>
          <p:cNvPr id="4" name="TextBox 3"/>
          <p:cNvSpPr txBox="1"/>
          <p:nvPr/>
        </p:nvSpPr>
        <p:spPr>
          <a:xfrm>
            <a:off x="420624" y="1497830"/>
            <a:ext cx="3505200" cy="369332"/>
          </a:xfrm>
          <a:prstGeom prst="rect">
            <a:avLst/>
          </a:prstGeom>
          <a:noFill/>
        </p:spPr>
        <p:txBody>
          <a:bodyPr wrap="square" rtlCol="0">
            <a:spAutoFit/>
          </a:bodyPr>
          <a:lstStyle/>
          <a:p>
            <a:r>
              <a:rPr lang="en-US" dirty="0"/>
              <a:t>summary</a:t>
            </a:r>
            <a:r>
              <a:rPr lang="en-US" dirty="0" smtClean="0">
                <a:effectLst/>
              </a:rPr>
              <a:t>(</a:t>
            </a:r>
            <a:r>
              <a:rPr lang="en-US" dirty="0" err="1" smtClean="0"/>
              <a:t>select_train</a:t>
            </a:r>
            <a:r>
              <a:rPr lang="en-US" dirty="0" smtClean="0">
                <a:effectLst/>
              </a:rPr>
              <a:t>)</a:t>
            </a:r>
            <a:endParaRPr lang="en-US" dirty="0"/>
          </a:p>
        </p:txBody>
      </p:sp>
      <p:sp>
        <p:nvSpPr>
          <p:cNvPr id="7" name="TextBox 6"/>
          <p:cNvSpPr txBox="1"/>
          <p:nvPr/>
        </p:nvSpPr>
        <p:spPr>
          <a:xfrm>
            <a:off x="304800" y="2590800"/>
            <a:ext cx="8686800" cy="3139321"/>
          </a:xfrm>
          <a:prstGeom prst="rect">
            <a:avLst/>
          </a:prstGeom>
          <a:noFill/>
        </p:spPr>
        <p:txBody>
          <a:bodyPr wrap="square" rtlCol="0">
            <a:spAutoFit/>
          </a:bodyPr>
          <a:lstStyle/>
          <a:p>
            <a:r>
              <a:rPr lang="en-US" dirty="0"/>
              <a:t>To get better understanding about this dataset, I </a:t>
            </a:r>
            <a:r>
              <a:rPr lang="en-US" dirty="0" err="1"/>
              <a:t>summaried</a:t>
            </a:r>
            <a:r>
              <a:rPr lang="en-US" dirty="0"/>
              <a:t> all </a:t>
            </a:r>
            <a:r>
              <a:rPr lang="en-US" dirty="0" err="1"/>
              <a:t>importabt</a:t>
            </a:r>
            <a:r>
              <a:rPr lang="en-US" dirty="0"/>
              <a:t> variables in terms of minimum, first quartile, median, mean, third </a:t>
            </a:r>
            <a:r>
              <a:rPr lang="en-US" dirty="0" err="1"/>
              <a:t>quantile</a:t>
            </a:r>
            <a:r>
              <a:rPr lang="en-US" dirty="0"/>
              <a:t> and maximum value.</a:t>
            </a:r>
          </a:p>
          <a:p>
            <a:endParaRPr lang="en-US" b="1" dirty="0" smtClean="0"/>
          </a:p>
          <a:p>
            <a:r>
              <a:rPr lang="en-US" b="1" dirty="0" smtClean="0"/>
              <a:t>2.4 </a:t>
            </a:r>
            <a:r>
              <a:rPr lang="en-US" b="1" dirty="0"/>
              <a:t>Descriptive and exploratory analysis of </a:t>
            </a:r>
            <a:r>
              <a:rPr lang="en-US" b="1" dirty="0" err="1"/>
              <a:t>SalePrice</a:t>
            </a:r>
            <a:r>
              <a:rPr lang="en-US" b="1" dirty="0"/>
              <a:t/>
            </a:r>
            <a:br>
              <a:rPr lang="en-US" b="1" dirty="0"/>
            </a:br>
            <a:r>
              <a:rPr lang="en-US" b="1" dirty="0"/>
              <a:t/>
            </a:r>
            <a:br>
              <a:rPr lang="en-US" b="1" dirty="0"/>
            </a:br>
            <a:endParaRPr lang="en-US" dirty="0"/>
          </a:p>
          <a:p>
            <a:r>
              <a:rPr lang="en-US" dirty="0" err="1"/>
              <a:t>SalePrice</a:t>
            </a:r>
            <a:r>
              <a:rPr lang="en-US" dirty="0"/>
              <a:t> is our target variable and also the dependent variable for prediction. According to the assumptions of Linear Regression, data should be normally distributed. By checking the distribution of </a:t>
            </a:r>
            <a:r>
              <a:rPr lang="en-US" dirty="0" err="1"/>
              <a:t>SalePrice</a:t>
            </a:r>
            <a:r>
              <a:rPr lang="en-US" dirty="0"/>
              <a:t>, we can decide if we need non-linear transformation, like log term, to make better prediction.</a:t>
            </a:r>
          </a:p>
          <a:p>
            <a:endParaRPr lang="en-US" dirty="0"/>
          </a:p>
        </p:txBody>
      </p:sp>
    </p:spTree>
    <p:extLst>
      <p:ext uri="{BB962C8B-B14F-4D97-AF65-F5344CB8AC3E}">
        <p14:creationId xmlns:p14="http://schemas.microsoft.com/office/powerpoint/2010/main" val="4066716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832" y="228600"/>
            <a:ext cx="8610600" cy="4278094"/>
          </a:xfrm>
          <a:prstGeom prst="rect">
            <a:avLst/>
          </a:prstGeom>
          <a:noFill/>
        </p:spPr>
        <p:txBody>
          <a:bodyPr wrap="square" rtlCol="0">
            <a:spAutoFit/>
          </a:bodyPr>
          <a:lstStyle/>
          <a:p>
            <a:r>
              <a:rPr lang="en-US" sz="1600" dirty="0" smtClean="0"/>
              <a:t>summary(</a:t>
            </a:r>
            <a:r>
              <a:rPr lang="en-US" sz="1600" dirty="0" err="1" smtClean="0"/>
              <a:t>select_train$SalePrice</a:t>
            </a:r>
            <a:r>
              <a:rPr lang="en-US" sz="1600" dirty="0" smtClean="0"/>
              <a:t>)</a:t>
            </a:r>
          </a:p>
          <a:p>
            <a:endParaRPr lang="en-US" sz="1600" dirty="0" smtClean="0"/>
          </a:p>
          <a:p>
            <a:r>
              <a:rPr lang="en-US" sz="1600" dirty="0" err="1" smtClean="0"/>
              <a:t>ggplot</a:t>
            </a:r>
            <a:r>
              <a:rPr lang="en-US" sz="1600" dirty="0" smtClean="0"/>
              <a:t>(</a:t>
            </a:r>
            <a:r>
              <a:rPr lang="en-US" sz="1600" dirty="0" err="1" smtClean="0"/>
              <a:t>select_train</a:t>
            </a:r>
            <a:r>
              <a:rPr lang="en-US" sz="1600" dirty="0" smtClean="0"/>
              <a:t>, </a:t>
            </a:r>
            <a:r>
              <a:rPr lang="en-US" sz="1600" dirty="0" err="1" smtClean="0"/>
              <a:t>aes</a:t>
            </a:r>
            <a:r>
              <a:rPr lang="en-US" sz="1600" dirty="0" smtClean="0"/>
              <a:t>(x = </a:t>
            </a:r>
            <a:r>
              <a:rPr lang="en-US" sz="1600" dirty="0" err="1" smtClean="0"/>
              <a:t>SalePrice</a:t>
            </a:r>
            <a:r>
              <a:rPr lang="en-US" sz="1600" dirty="0" smtClean="0"/>
              <a:t>, fill = ..count..)) +</a:t>
            </a:r>
          </a:p>
          <a:p>
            <a:r>
              <a:rPr lang="en-US" sz="1600" dirty="0" smtClean="0"/>
              <a:t>  </a:t>
            </a:r>
            <a:r>
              <a:rPr lang="en-US" sz="1600" dirty="0" err="1" smtClean="0"/>
              <a:t>geom_histogram</a:t>
            </a:r>
            <a:r>
              <a:rPr lang="en-US" sz="1600" dirty="0" smtClean="0"/>
              <a:t>(</a:t>
            </a:r>
            <a:r>
              <a:rPr lang="en-US" sz="1600" dirty="0" err="1" smtClean="0"/>
              <a:t>binwidth</a:t>
            </a:r>
            <a:r>
              <a:rPr lang="en-US" sz="1600" dirty="0" smtClean="0"/>
              <a:t> = 5000) +</a:t>
            </a:r>
          </a:p>
          <a:p>
            <a:r>
              <a:rPr lang="en-US" sz="1600" dirty="0" smtClean="0"/>
              <a:t>  </a:t>
            </a:r>
            <a:r>
              <a:rPr lang="en-US" sz="1600" dirty="0" err="1" smtClean="0"/>
              <a:t>ggtitle</a:t>
            </a:r>
            <a:r>
              <a:rPr lang="en-US" sz="1600" dirty="0" smtClean="0"/>
              <a:t>("Figure 1 Histogram of </a:t>
            </a:r>
            <a:r>
              <a:rPr lang="en-US" sz="1600" dirty="0" err="1" smtClean="0"/>
              <a:t>SalePrice</a:t>
            </a:r>
            <a:r>
              <a:rPr lang="en-US" sz="1600" dirty="0" smtClean="0"/>
              <a:t>") +</a:t>
            </a:r>
          </a:p>
          <a:p>
            <a:r>
              <a:rPr lang="en-US" sz="1600" dirty="0" smtClean="0"/>
              <a:t>  </a:t>
            </a:r>
            <a:r>
              <a:rPr lang="en-US" sz="1600" dirty="0" err="1" smtClean="0"/>
              <a:t>ylab</a:t>
            </a:r>
            <a:r>
              <a:rPr lang="en-US" sz="1600" dirty="0" smtClean="0"/>
              <a:t>("Count of houses") +</a:t>
            </a:r>
          </a:p>
          <a:p>
            <a:r>
              <a:rPr lang="en-US" sz="1600" dirty="0" smtClean="0"/>
              <a:t>  </a:t>
            </a:r>
            <a:r>
              <a:rPr lang="en-US" sz="1600" dirty="0" err="1" smtClean="0"/>
              <a:t>xlab</a:t>
            </a:r>
            <a:r>
              <a:rPr lang="en-US" sz="1600" dirty="0" smtClean="0"/>
              <a:t>("Housing Price") </a:t>
            </a:r>
          </a:p>
          <a:p>
            <a:endParaRPr lang="en-US" sz="1600" dirty="0" smtClean="0"/>
          </a:p>
          <a:p>
            <a:endParaRPr lang="en-US" sz="16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682656"/>
            <a:ext cx="6629400" cy="3648075"/>
          </a:xfrm>
          <a:prstGeom prst="rect">
            <a:avLst/>
          </a:prstGeom>
        </p:spPr>
      </p:pic>
      <p:sp>
        <p:nvSpPr>
          <p:cNvPr id="5" name="TextBox 4"/>
          <p:cNvSpPr txBox="1"/>
          <p:nvPr/>
        </p:nvSpPr>
        <p:spPr>
          <a:xfrm>
            <a:off x="5867400" y="304800"/>
            <a:ext cx="2667000" cy="2585323"/>
          </a:xfrm>
          <a:prstGeom prst="rect">
            <a:avLst/>
          </a:prstGeom>
          <a:noFill/>
        </p:spPr>
        <p:txBody>
          <a:bodyPr wrap="square" rtlCol="0">
            <a:spAutoFit/>
          </a:bodyPr>
          <a:lstStyle/>
          <a:p>
            <a:r>
              <a:rPr lang="en-US" dirty="0">
                <a:solidFill>
                  <a:srgbClr val="FF0000"/>
                </a:solidFill>
              </a:rPr>
              <a:t>From the histogram above, the distribution of our target variable-- </a:t>
            </a:r>
            <a:r>
              <a:rPr lang="en-US" dirty="0" err="1">
                <a:solidFill>
                  <a:srgbClr val="FF0000"/>
                </a:solidFill>
              </a:rPr>
              <a:t>SalePrice</a:t>
            </a:r>
            <a:r>
              <a:rPr lang="en-US" dirty="0">
                <a:solidFill>
                  <a:srgbClr val="FF0000"/>
                </a:solidFill>
              </a:rPr>
              <a:t> is skewed to right. Thus, a log term of </a:t>
            </a:r>
            <a:r>
              <a:rPr lang="en-US" dirty="0" err="1">
                <a:solidFill>
                  <a:srgbClr val="FF0000"/>
                </a:solidFill>
              </a:rPr>
              <a:t>SalePrice</a:t>
            </a:r>
            <a:r>
              <a:rPr lang="en-US" dirty="0">
                <a:solidFill>
                  <a:srgbClr val="FF0000"/>
                </a:solidFill>
              </a:rPr>
              <a:t> should be generated for linear regression. Here, we name it </a:t>
            </a:r>
            <a:r>
              <a:rPr lang="en-US" dirty="0" err="1">
                <a:solidFill>
                  <a:srgbClr val="FF0000"/>
                </a:solidFill>
              </a:rPr>
              <a:t>lSalePrice</a:t>
            </a:r>
            <a:r>
              <a:rPr lang="en-US" dirty="0">
                <a:solidFill>
                  <a:srgbClr val="FF0000"/>
                </a:solidFill>
              </a:rPr>
              <a:t>.</a:t>
            </a:r>
          </a:p>
        </p:txBody>
      </p:sp>
    </p:spTree>
    <p:extLst>
      <p:ext uri="{BB962C8B-B14F-4D97-AF65-F5344CB8AC3E}">
        <p14:creationId xmlns:p14="http://schemas.microsoft.com/office/powerpoint/2010/main" val="47417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228600"/>
            <a:ext cx="7772400" cy="2585323"/>
          </a:xfrm>
          <a:prstGeom prst="rect">
            <a:avLst/>
          </a:prstGeom>
          <a:noFill/>
        </p:spPr>
        <p:txBody>
          <a:bodyPr wrap="square" rtlCol="0">
            <a:spAutoFit/>
          </a:bodyPr>
          <a:lstStyle/>
          <a:p>
            <a:r>
              <a:rPr lang="en-US" dirty="0" err="1" smtClean="0"/>
              <a:t>select_train$lSalePrice</a:t>
            </a:r>
            <a:r>
              <a:rPr lang="en-US" dirty="0" smtClean="0"/>
              <a:t> = log(</a:t>
            </a:r>
            <a:r>
              <a:rPr lang="en-US" dirty="0" err="1" smtClean="0"/>
              <a:t>select_train$SalePrice</a:t>
            </a:r>
            <a:r>
              <a:rPr lang="en-US" dirty="0" smtClean="0"/>
              <a:t>)</a:t>
            </a:r>
          </a:p>
          <a:p>
            <a:endParaRPr lang="en-US" dirty="0" smtClean="0"/>
          </a:p>
          <a:p>
            <a:r>
              <a:rPr lang="en-US" dirty="0" err="1" smtClean="0"/>
              <a:t>ggplot</a:t>
            </a:r>
            <a:r>
              <a:rPr lang="en-US" dirty="0" smtClean="0"/>
              <a:t>(</a:t>
            </a:r>
            <a:r>
              <a:rPr lang="en-US" dirty="0" err="1" smtClean="0"/>
              <a:t>select_train</a:t>
            </a:r>
            <a:r>
              <a:rPr lang="en-US" dirty="0" smtClean="0"/>
              <a:t>, </a:t>
            </a:r>
            <a:r>
              <a:rPr lang="en-US" dirty="0" err="1" smtClean="0"/>
              <a:t>aes</a:t>
            </a:r>
            <a:r>
              <a:rPr lang="en-US" dirty="0" smtClean="0"/>
              <a:t>(x = </a:t>
            </a:r>
            <a:r>
              <a:rPr lang="en-US" dirty="0" err="1" smtClean="0"/>
              <a:t>lSalePrice</a:t>
            </a:r>
            <a:r>
              <a:rPr lang="en-US" dirty="0" smtClean="0"/>
              <a:t>, fill = ..count..)) +</a:t>
            </a:r>
          </a:p>
          <a:p>
            <a:r>
              <a:rPr lang="en-US" dirty="0" smtClean="0"/>
              <a:t>  </a:t>
            </a:r>
            <a:r>
              <a:rPr lang="en-US" dirty="0" err="1" smtClean="0"/>
              <a:t>geom_histogram</a:t>
            </a:r>
            <a:r>
              <a:rPr lang="en-US" dirty="0" smtClean="0"/>
              <a:t>(</a:t>
            </a:r>
            <a:r>
              <a:rPr lang="en-US" dirty="0" err="1" smtClean="0"/>
              <a:t>binwidth</a:t>
            </a:r>
            <a:r>
              <a:rPr lang="en-US" dirty="0" smtClean="0"/>
              <a:t> = 0.05) +</a:t>
            </a:r>
          </a:p>
          <a:p>
            <a:r>
              <a:rPr lang="en-US" dirty="0" smtClean="0"/>
              <a:t>  </a:t>
            </a:r>
            <a:r>
              <a:rPr lang="en-US" dirty="0" err="1" smtClean="0"/>
              <a:t>ggtitle</a:t>
            </a:r>
            <a:r>
              <a:rPr lang="en-US" dirty="0" smtClean="0"/>
              <a:t>("Figure 2 Histogram of log </a:t>
            </a:r>
            <a:r>
              <a:rPr lang="en-US" dirty="0" err="1" smtClean="0"/>
              <a:t>SalePrice</a:t>
            </a:r>
            <a:r>
              <a:rPr lang="en-US" dirty="0" smtClean="0"/>
              <a:t>") +</a:t>
            </a:r>
          </a:p>
          <a:p>
            <a:r>
              <a:rPr lang="en-US" dirty="0" smtClean="0"/>
              <a:t>  </a:t>
            </a:r>
            <a:r>
              <a:rPr lang="en-US" dirty="0" err="1" smtClean="0"/>
              <a:t>ylab</a:t>
            </a:r>
            <a:r>
              <a:rPr lang="en-US" dirty="0" smtClean="0"/>
              <a:t>("Count of houses") +</a:t>
            </a:r>
          </a:p>
          <a:p>
            <a:r>
              <a:rPr lang="en-US" dirty="0" smtClean="0"/>
              <a:t>  </a:t>
            </a:r>
            <a:r>
              <a:rPr lang="en-US" dirty="0" err="1" smtClean="0"/>
              <a:t>xlab</a:t>
            </a:r>
            <a:r>
              <a:rPr lang="en-US" dirty="0" smtClean="0"/>
              <a:t>("Housing Price") + </a:t>
            </a:r>
          </a:p>
          <a:p>
            <a:r>
              <a:rPr lang="en-US" dirty="0" smtClean="0"/>
              <a:t>  theme(</a:t>
            </a:r>
            <a:r>
              <a:rPr lang="en-US" dirty="0" err="1" smtClean="0"/>
              <a:t>plot.title</a:t>
            </a:r>
            <a:r>
              <a:rPr lang="en-US" dirty="0" smtClean="0"/>
              <a:t> = </a:t>
            </a:r>
            <a:r>
              <a:rPr lang="en-US" dirty="0" err="1" smtClean="0"/>
              <a:t>element_text</a:t>
            </a:r>
            <a:r>
              <a:rPr lang="en-US" dirty="0" smtClean="0"/>
              <a:t>(</a:t>
            </a:r>
            <a:r>
              <a:rPr lang="en-US" dirty="0" err="1" smtClean="0"/>
              <a:t>hjust</a:t>
            </a:r>
            <a:r>
              <a:rPr lang="en-US" dirty="0" smtClean="0"/>
              <a:t> = 0.5))</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43688"/>
            <a:ext cx="7239000" cy="3861912"/>
          </a:xfrm>
          <a:prstGeom prst="rect">
            <a:avLst/>
          </a:prstGeom>
        </p:spPr>
      </p:pic>
    </p:spTree>
    <p:extLst>
      <p:ext uri="{BB962C8B-B14F-4D97-AF65-F5344CB8AC3E}">
        <p14:creationId xmlns:p14="http://schemas.microsoft.com/office/powerpoint/2010/main" val="1728955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610600" cy="1754326"/>
          </a:xfrm>
          <a:prstGeom prst="rect">
            <a:avLst/>
          </a:prstGeom>
          <a:noFill/>
        </p:spPr>
        <p:txBody>
          <a:bodyPr wrap="square" rtlCol="0">
            <a:spAutoFit/>
          </a:bodyPr>
          <a:lstStyle/>
          <a:p>
            <a:r>
              <a:rPr lang="en-US" dirty="0" smtClean="0"/>
              <a:t>table(</a:t>
            </a:r>
            <a:r>
              <a:rPr lang="en-US" dirty="0" err="1" smtClean="0"/>
              <a:t>select_train$MSZoning</a:t>
            </a:r>
            <a:r>
              <a:rPr lang="en-US" dirty="0" smtClean="0"/>
              <a:t>)</a:t>
            </a:r>
          </a:p>
          <a:p>
            <a:endParaRPr lang="en-US" dirty="0" smtClean="0"/>
          </a:p>
          <a:p>
            <a:r>
              <a:rPr lang="en-US" dirty="0" err="1" smtClean="0"/>
              <a:t>ggplot</a:t>
            </a:r>
            <a:r>
              <a:rPr lang="en-US" dirty="0" smtClean="0"/>
              <a:t>(</a:t>
            </a:r>
            <a:r>
              <a:rPr lang="en-US" dirty="0" err="1" smtClean="0"/>
              <a:t>select_train</a:t>
            </a:r>
            <a:r>
              <a:rPr lang="en-US" dirty="0" smtClean="0"/>
              <a:t> , </a:t>
            </a:r>
            <a:r>
              <a:rPr lang="en-US" dirty="0" err="1" smtClean="0"/>
              <a:t>aes</a:t>
            </a:r>
            <a:r>
              <a:rPr lang="en-US" dirty="0" smtClean="0"/>
              <a:t>(x= </a:t>
            </a:r>
            <a:r>
              <a:rPr lang="en-US" dirty="0" err="1" smtClean="0"/>
              <a:t>select_train$MSZoning</a:t>
            </a:r>
            <a:r>
              <a:rPr lang="en-US" dirty="0" smtClean="0"/>
              <a:t> , y= </a:t>
            </a:r>
            <a:r>
              <a:rPr lang="en-US" dirty="0" err="1" smtClean="0"/>
              <a:t>select_train$SalePrice</a:t>
            </a:r>
            <a:r>
              <a:rPr lang="en-US" dirty="0" smtClean="0"/>
              <a:t> , fill = "</a:t>
            </a:r>
            <a:r>
              <a:rPr lang="en-US" dirty="0" err="1" smtClean="0"/>
              <a:t>MSZoning</a:t>
            </a:r>
            <a:r>
              <a:rPr lang="en-US" dirty="0" smtClean="0"/>
              <a:t>"))</a:t>
            </a:r>
          </a:p>
          <a:p>
            <a:r>
              <a:rPr lang="en-US" dirty="0" smtClean="0"/>
              <a:t>+ </a:t>
            </a:r>
            <a:r>
              <a:rPr lang="en-US" dirty="0" err="1" smtClean="0"/>
              <a:t>geom_boxplot</a:t>
            </a:r>
            <a:r>
              <a:rPr lang="en-US" dirty="0" smtClean="0"/>
              <a:t>()</a:t>
            </a:r>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135326"/>
            <a:ext cx="5181600" cy="4570274"/>
          </a:xfrm>
          <a:prstGeom prst="rect">
            <a:avLst/>
          </a:prstGeom>
        </p:spPr>
      </p:pic>
      <p:sp>
        <p:nvSpPr>
          <p:cNvPr id="6" name="TextBox 5"/>
          <p:cNvSpPr txBox="1"/>
          <p:nvPr/>
        </p:nvSpPr>
        <p:spPr>
          <a:xfrm>
            <a:off x="6400800" y="2135326"/>
            <a:ext cx="2514600" cy="4278094"/>
          </a:xfrm>
          <a:prstGeom prst="rect">
            <a:avLst/>
          </a:prstGeom>
          <a:noFill/>
        </p:spPr>
        <p:txBody>
          <a:bodyPr wrap="square" rtlCol="0">
            <a:spAutoFit/>
          </a:bodyPr>
          <a:lstStyle/>
          <a:p>
            <a:r>
              <a:rPr lang="en-US" sz="1600" dirty="0">
                <a:solidFill>
                  <a:srgbClr val="FF0000"/>
                </a:solidFill>
              </a:rPr>
              <a:t>The graph above shows the distribution of </a:t>
            </a:r>
            <a:r>
              <a:rPr lang="en-US" sz="1600" dirty="0" err="1">
                <a:solidFill>
                  <a:srgbClr val="FF0000"/>
                </a:solidFill>
              </a:rPr>
              <a:t>SalePrice</a:t>
            </a:r>
            <a:r>
              <a:rPr lang="en-US" sz="1600" dirty="0">
                <a:solidFill>
                  <a:srgbClr val="FF0000"/>
                </a:solidFill>
              </a:rPr>
              <a:t> by </a:t>
            </a:r>
            <a:r>
              <a:rPr lang="en-US" sz="1600" dirty="0" err="1">
                <a:solidFill>
                  <a:srgbClr val="FF0000"/>
                </a:solidFill>
              </a:rPr>
              <a:t>MSZoning</a:t>
            </a:r>
            <a:r>
              <a:rPr lang="en-US" sz="1600" dirty="0">
                <a:solidFill>
                  <a:srgbClr val="FF0000"/>
                </a:solidFill>
              </a:rPr>
              <a:t>. The sales in "Floating Village Residential" area have the highest average sale price, and then followed by "Residential Low Density". While "Commercial" sales have the lowest average sale price. </a:t>
            </a:r>
            <a:r>
              <a:rPr lang="en-US" sz="1600" dirty="0" smtClean="0">
                <a:solidFill>
                  <a:srgbClr val="FF0000"/>
                </a:solidFill>
              </a:rPr>
              <a:t/>
            </a:r>
            <a:br>
              <a:rPr lang="en-US" sz="1600" dirty="0" smtClean="0">
                <a:solidFill>
                  <a:srgbClr val="FF0000"/>
                </a:solidFill>
              </a:rPr>
            </a:br>
            <a:r>
              <a:rPr lang="en-US" sz="1600" dirty="0" smtClean="0">
                <a:solidFill>
                  <a:srgbClr val="FF0000"/>
                </a:solidFill>
              </a:rPr>
              <a:t/>
            </a:r>
            <a:br>
              <a:rPr lang="en-US" sz="1600" dirty="0" smtClean="0">
                <a:solidFill>
                  <a:srgbClr val="FF0000"/>
                </a:solidFill>
              </a:rPr>
            </a:br>
            <a:r>
              <a:rPr lang="en-US" sz="1600" dirty="0">
                <a:solidFill>
                  <a:srgbClr val="FF0000"/>
                </a:solidFill>
              </a:rPr>
              <a:t>It is quite strange that commercial area has the lowest average Sale Price while village area has the highest. </a:t>
            </a:r>
          </a:p>
        </p:txBody>
      </p:sp>
    </p:spTree>
    <p:extLst>
      <p:ext uri="{BB962C8B-B14F-4D97-AF65-F5344CB8AC3E}">
        <p14:creationId xmlns:p14="http://schemas.microsoft.com/office/powerpoint/2010/main" val="3487905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52400"/>
            <a:ext cx="8610600" cy="1754326"/>
          </a:xfrm>
          <a:prstGeom prst="rect">
            <a:avLst/>
          </a:prstGeom>
          <a:noFill/>
        </p:spPr>
        <p:txBody>
          <a:bodyPr wrap="square" rtlCol="0">
            <a:spAutoFit/>
          </a:bodyPr>
          <a:lstStyle/>
          <a:p>
            <a:r>
              <a:rPr lang="en-US" dirty="0" err="1" smtClean="0"/>
              <a:t>ggplot</a:t>
            </a:r>
            <a:r>
              <a:rPr lang="en-US" dirty="0" smtClean="0"/>
              <a:t>(</a:t>
            </a:r>
            <a:r>
              <a:rPr lang="en-US" dirty="0" err="1" smtClean="0"/>
              <a:t>select_train</a:t>
            </a:r>
            <a:r>
              <a:rPr lang="en-US" dirty="0" smtClean="0"/>
              <a:t>, </a:t>
            </a:r>
            <a:r>
              <a:rPr lang="en-US" dirty="0" err="1" smtClean="0"/>
              <a:t>aes</a:t>
            </a:r>
            <a:r>
              <a:rPr lang="en-US" dirty="0" smtClean="0"/>
              <a:t>(</a:t>
            </a:r>
            <a:r>
              <a:rPr lang="en-US" dirty="0" err="1" smtClean="0"/>
              <a:t>SalePrice</a:t>
            </a:r>
            <a:r>
              <a:rPr lang="en-US" dirty="0" smtClean="0"/>
              <a:t>)) +</a:t>
            </a:r>
          </a:p>
          <a:p>
            <a:r>
              <a:rPr lang="en-US" dirty="0" smtClean="0"/>
              <a:t>  </a:t>
            </a:r>
            <a:r>
              <a:rPr lang="en-US" dirty="0" err="1" smtClean="0"/>
              <a:t>geom_histogram</a:t>
            </a:r>
            <a:r>
              <a:rPr lang="en-US" dirty="0" smtClean="0"/>
              <a:t>(</a:t>
            </a:r>
            <a:r>
              <a:rPr lang="en-US" dirty="0" err="1" smtClean="0"/>
              <a:t>aes</a:t>
            </a:r>
            <a:r>
              <a:rPr lang="en-US" dirty="0" smtClean="0"/>
              <a:t>(fill = </a:t>
            </a:r>
            <a:r>
              <a:rPr lang="en-US" dirty="0" err="1" smtClean="0"/>
              <a:t>BldgType</a:t>
            </a:r>
            <a:r>
              <a:rPr lang="en-US" dirty="0" smtClean="0"/>
              <a:t>), position = </a:t>
            </a:r>
            <a:r>
              <a:rPr lang="en-US" dirty="0" err="1" smtClean="0"/>
              <a:t>position_stack</a:t>
            </a:r>
            <a:r>
              <a:rPr lang="en-US" dirty="0" smtClean="0"/>
              <a:t>(reverse = TRUE), </a:t>
            </a:r>
            <a:r>
              <a:rPr lang="en-US" dirty="0" err="1" smtClean="0"/>
              <a:t>binwidth</a:t>
            </a:r>
            <a:r>
              <a:rPr lang="en-US" dirty="0" smtClean="0"/>
              <a:t> = 20000) +</a:t>
            </a:r>
          </a:p>
          <a:p>
            <a:r>
              <a:rPr lang="en-US" dirty="0" smtClean="0"/>
              <a:t> </a:t>
            </a:r>
            <a:r>
              <a:rPr lang="en-US" dirty="0" err="1" smtClean="0"/>
              <a:t>ggtitle</a:t>
            </a:r>
            <a:r>
              <a:rPr lang="en-US" dirty="0" smtClean="0"/>
              <a:t>("Figure 5 Histogram of </a:t>
            </a:r>
            <a:r>
              <a:rPr lang="en-US" dirty="0" err="1" smtClean="0"/>
              <a:t>SalePrice</a:t>
            </a:r>
            <a:r>
              <a:rPr lang="en-US" dirty="0" smtClean="0"/>
              <a:t>") + </a:t>
            </a:r>
            <a:r>
              <a:rPr lang="en-US" dirty="0" err="1" smtClean="0"/>
              <a:t>ylab</a:t>
            </a:r>
            <a:r>
              <a:rPr lang="en-US" dirty="0" smtClean="0"/>
              <a:t>("Count") +</a:t>
            </a:r>
            <a:r>
              <a:rPr lang="en-US" dirty="0" err="1" smtClean="0"/>
              <a:t>xlab</a:t>
            </a:r>
            <a:r>
              <a:rPr lang="en-US" dirty="0" smtClean="0"/>
              <a:t>("Housing Price") + </a:t>
            </a:r>
          </a:p>
          <a:p>
            <a:r>
              <a:rPr lang="en-US" dirty="0" smtClean="0"/>
              <a:t>  theme(</a:t>
            </a:r>
            <a:r>
              <a:rPr lang="en-US" dirty="0" err="1" smtClean="0"/>
              <a:t>plot.title</a:t>
            </a:r>
            <a:r>
              <a:rPr lang="en-US" dirty="0" smtClean="0"/>
              <a:t> = </a:t>
            </a:r>
            <a:r>
              <a:rPr lang="en-US" dirty="0" err="1" smtClean="0"/>
              <a:t>element_text</a:t>
            </a:r>
            <a:r>
              <a:rPr lang="en-US" dirty="0" smtClean="0"/>
              <a:t>(</a:t>
            </a:r>
            <a:r>
              <a:rPr lang="en-US" dirty="0" err="1" smtClean="0"/>
              <a:t>hjust</a:t>
            </a:r>
            <a:r>
              <a:rPr lang="en-US" dirty="0" smtClean="0"/>
              <a:t> = 0.5))</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06726"/>
            <a:ext cx="4343400" cy="4638675"/>
          </a:xfrm>
          <a:prstGeom prst="rect">
            <a:avLst/>
          </a:prstGeom>
        </p:spPr>
      </p:pic>
      <p:sp>
        <p:nvSpPr>
          <p:cNvPr id="5" name="TextBox 4"/>
          <p:cNvSpPr txBox="1"/>
          <p:nvPr/>
        </p:nvSpPr>
        <p:spPr>
          <a:xfrm>
            <a:off x="5410200" y="2057400"/>
            <a:ext cx="3429000" cy="3046988"/>
          </a:xfrm>
          <a:prstGeom prst="rect">
            <a:avLst/>
          </a:prstGeom>
          <a:noFill/>
        </p:spPr>
        <p:txBody>
          <a:bodyPr wrap="square" rtlCol="0">
            <a:spAutoFit/>
          </a:bodyPr>
          <a:lstStyle/>
          <a:p>
            <a:r>
              <a:rPr lang="en-US" sz="1600" dirty="0">
                <a:solidFill>
                  <a:srgbClr val="FF0000"/>
                </a:solidFill>
              </a:rPr>
              <a:t>More thoughts about the graph above:</a:t>
            </a:r>
          </a:p>
          <a:p>
            <a:r>
              <a:rPr lang="en-US" sz="1600" dirty="0">
                <a:solidFill>
                  <a:srgbClr val="FF0000"/>
                </a:solidFill>
              </a:rPr>
              <a:t>For houses with type of Single-family Detached, most of their prices are within the range from 50000 to 300000</a:t>
            </a:r>
          </a:p>
          <a:p>
            <a:r>
              <a:rPr lang="en-US" sz="1600" dirty="0">
                <a:solidFill>
                  <a:srgbClr val="FF0000"/>
                </a:solidFill>
              </a:rPr>
              <a:t>For Two-family Conversion, Duplex, Townhouse End Unit and Townhouse Inside Unit, most of house prices are ranging from 75000 to 210000</a:t>
            </a:r>
          </a:p>
          <a:p>
            <a:r>
              <a:rPr lang="en-US" sz="1600" dirty="0">
                <a:solidFill>
                  <a:srgbClr val="FF0000"/>
                </a:solidFill>
              </a:rPr>
              <a:t>The highest and lowest house price both come to Single-family Detached house type</a:t>
            </a:r>
          </a:p>
        </p:txBody>
      </p:sp>
    </p:spTree>
    <p:extLst>
      <p:ext uri="{BB962C8B-B14F-4D97-AF65-F5344CB8AC3E}">
        <p14:creationId xmlns:p14="http://schemas.microsoft.com/office/powerpoint/2010/main" val="2863481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873</Words>
  <Application>Microsoft Office PowerPoint</Application>
  <PresentationFormat>On-screen Show (4:3)</PresentationFormat>
  <Paragraphs>125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Data Exploration and Prediction of House Price </vt:lpstr>
      <vt:lpstr>Part II Data Assessment 2.1 Import Data </vt:lpstr>
      <vt:lpstr># list rows of data that have missing values   missing_row &lt;- train[!complete.cases(train)]  head(missing_row)  nrow(missing_row)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and Prediction of House Price</dc:title>
  <dc:creator>czone</dc:creator>
  <cp:lastModifiedBy>czone</cp:lastModifiedBy>
  <cp:revision>14</cp:revision>
  <dcterms:created xsi:type="dcterms:W3CDTF">2018-08-10T03:36:43Z</dcterms:created>
  <dcterms:modified xsi:type="dcterms:W3CDTF">2018-08-10T05:28:36Z</dcterms:modified>
</cp:coreProperties>
</file>