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40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t>
        <a:bodyPr/>
        <a:lstStyle/>
        <a:p>
          <a:endParaRPr lang="en-IN"/>
        </a:p>
      </dgm:t>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t>
        <a:bodyPr/>
        <a:lstStyle/>
        <a:p>
          <a:endParaRPr lang="en-IN"/>
        </a:p>
      </dgm:t>
    </dgm:pt>
    <dgm:pt modelId="{10394AFC-1DCC-4472-B2B7-17992FCE007A}" type="pres">
      <dgm:prSet presAssocID="{B916D191-BE1A-4549-B4B9-66682C44AABC}" presName="sibTrans" presStyleLbl="bgSibTrans2D1" presStyleIdx="0" presStyleCnt="8"/>
      <dgm:spPr/>
      <dgm:t>
        <a:bodyPr/>
        <a:lstStyle/>
        <a:p>
          <a:endParaRPr lang="en-IN"/>
        </a:p>
      </dgm:t>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t>
        <a:bodyPr/>
        <a:lstStyle/>
        <a:p>
          <a:endParaRPr lang="en-IN"/>
        </a:p>
      </dgm:t>
    </dgm:pt>
    <dgm:pt modelId="{03077BA1-5101-4545-A2A3-4ED3BB3CF98C}" type="pres">
      <dgm:prSet presAssocID="{6942AA6F-5B44-4DBE-ABDF-56719CD44AD3}" presName="sibTrans" presStyleLbl="bgSibTrans2D1" presStyleIdx="1" presStyleCnt="8"/>
      <dgm:spPr/>
      <dgm:t>
        <a:bodyPr/>
        <a:lstStyle/>
        <a:p>
          <a:endParaRPr lang="en-IN"/>
        </a:p>
      </dgm:t>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t>
        <a:bodyPr/>
        <a:lstStyle/>
        <a:p>
          <a:endParaRPr lang="en-IN"/>
        </a:p>
      </dgm:t>
    </dgm:pt>
    <dgm:pt modelId="{81960D57-5E4C-4A6F-968D-00EFDC02F6BE}" type="pres">
      <dgm:prSet presAssocID="{76395EA4-C31D-4A22-9562-F42A260F1C64}" presName="sibTrans" presStyleLbl="bgSibTrans2D1" presStyleIdx="2" presStyleCnt="8"/>
      <dgm:spPr/>
      <dgm:t>
        <a:bodyPr/>
        <a:lstStyle/>
        <a:p>
          <a:endParaRPr lang="en-IN"/>
        </a:p>
      </dgm:t>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t>
        <a:bodyPr/>
        <a:lstStyle/>
        <a:p>
          <a:endParaRPr lang="en-IN"/>
        </a:p>
      </dgm:t>
    </dgm:pt>
    <dgm:pt modelId="{A69C57A8-2386-4F9A-A0F9-5707F0B1CA1B}" type="pres">
      <dgm:prSet presAssocID="{1217AA2C-A49A-4103-A06A-DE9085E82534}" presName="sibTrans" presStyleLbl="bgSibTrans2D1" presStyleIdx="3" presStyleCnt="8"/>
      <dgm:spPr/>
      <dgm:t>
        <a:bodyPr/>
        <a:lstStyle/>
        <a:p>
          <a:endParaRPr lang="en-IN"/>
        </a:p>
      </dgm:t>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t>
        <a:bodyPr/>
        <a:lstStyle/>
        <a:p>
          <a:endParaRPr lang="en-IN"/>
        </a:p>
      </dgm:t>
    </dgm:pt>
    <dgm:pt modelId="{2254A629-A638-40FD-BA57-6B73D89B11E3}" type="pres">
      <dgm:prSet presAssocID="{20D9C333-B804-4219-B5E6-6E75D023ED19}" presName="sibTrans" presStyleLbl="bgSibTrans2D1" presStyleIdx="4" presStyleCnt="8"/>
      <dgm:spPr/>
      <dgm:t>
        <a:bodyPr/>
        <a:lstStyle/>
        <a:p>
          <a:endParaRPr lang="en-IN"/>
        </a:p>
      </dgm:t>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t>
        <a:bodyPr/>
        <a:lstStyle/>
        <a:p>
          <a:endParaRPr lang="en-IN"/>
        </a:p>
      </dgm:t>
    </dgm:pt>
    <dgm:pt modelId="{7B4F1808-7F07-4822-94B3-35DD4C9A6FDA}" type="pres">
      <dgm:prSet presAssocID="{02312CAA-611D-490C-BC2C-39C4E94E969A}" presName="sibTrans" presStyleLbl="bgSibTrans2D1" presStyleIdx="5" presStyleCnt="8"/>
      <dgm:spPr/>
      <dgm:t>
        <a:bodyPr/>
        <a:lstStyle/>
        <a:p>
          <a:endParaRPr lang="en-IN"/>
        </a:p>
      </dgm:t>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t>
        <a:bodyPr/>
        <a:lstStyle/>
        <a:p>
          <a:endParaRPr lang="en-IN"/>
        </a:p>
      </dgm:t>
    </dgm:pt>
    <dgm:pt modelId="{F673BD07-6D81-4D4F-AF81-87C71F3ACF13}" type="pres">
      <dgm:prSet presAssocID="{517C0A8E-016D-4A81-B686-A26773558B92}" presName="sibTrans" presStyleLbl="bgSibTrans2D1" presStyleIdx="6" presStyleCnt="8"/>
      <dgm:spPr/>
      <dgm:t>
        <a:bodyPr/>
        <a:lstStyle/>
        <a:p>
          <a:endParaRPr lang="en-IN"/>
        </a:p>
      </dgm:t>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t>
        <a:bodyPr/>
        <a:lstStyle/>
        <a:p>
          <a:endParaRPr lang="en-IN"/>
        </a:p>
      </dgm:t>
    </dgm:pt>
    <dgm:pt modelId="{B655CDFA-9F1C-4E55-A661-A589342A9657}" type="pres">
      <dgm:prSet presAssocID="{45252935-866F-4389-87BD-2A6A2F0C9E65}" presName="sibTrans" presStyleLbl="bgSibTrans2D1" presStyleIdx="7" presStyleCnt="8"/>
      <dgm:spPr/>
      <dgm:t>
        <a:bodyPr/>
        <a:lstStyle/>
        <a:p>
          <a:endParaRPr lang="en-IN"/>
        </a:p>
      </dgm:t>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t>
        <a:bodyPr/>
        <a:lstStyle/>
        <a:p>
          <a:endParaRPr lang="en-IN"/>
        </a:p>
      </dgm:t>
    </dgm:pt>
  </dgm:ptLst>
  <dgm:cxnLst>
    <dgm:cxn modelId="{609186A3-8917-4A9C-92B2-9CE5CACA0C2E}" type="presOf" srcId="{32DF14FF-C4F3-482F-BFE4-C6525ECF8998}" destId="{4D4BFA98-FB30-4BF5-B124-3EA19C46C81A}" srcOrd="0" destOrd="0" presId="urn:microsoft.com/office/officeart/2005/8/layout/bProcess4"/>
    <dgm:cxn modelId="{9941AA60-6B58-4F74-9602-9FAA37E40019}" srcId="{AC60D69A-050F-4426-B940-F2DB5CF59C67}" destId="{B3FC24E0-5FE9-4E94-AEDF-7B947FBBB903}" srcOrd="7" destOrd="0" parTransId="{A4D37406-EBF2-4392-B607-1AD6CA83981F}" sibTransId="{45252935-866F-4389-87BD-2A6A2F0C9E65}"/>
    <dgm:cxn modelId="{CF31F21B-8A22-45C1-A191-2A9C150DC645}" type="presOf" srcId="{AC60D69A-050F-4426-B940-F2DB5CF59C67}" destId="{50E3DC67-9304-4BA6-B44C-CA31C25D572D}" srcOrd="0" destOrd="0" presId="urn:microsoft.com/office/officeart/2005/8/layout/bProcess4"/>
    <dgm:cxn modelId="{19B57068-6647-4A9E-97E8-06A1A27BAE72}" type="presOf" srcId="{D89C87ED-2FAD-4F72-AE09-AEBE4A9DB8DF}" destId="{DEB782B1-3CC2-4962-AD05-A2A21736EB67}"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01029EDB-AA46-4816-836D-0FAAC7D924C4}" srcId="{AC60D69A-050F-4426-B940-F2DB5CF59C67}" destId="{D002E219-8024-46AF-AB37-54864510F131}" srcOrd="6" destOrd="0" parTransId="{1828A0E5-A435-49C2-9E17-34EDC54632B7}" sibTransId="{517C0A8E-016D-4A81-B686-A26773558B92}"/>
    <dgm:cxn modelId="{EA89F106-A6AC-41ED-A1F4-DE19AAD90BEB}" type="presOf" srcId="{B916D191-BE1A-4549-B4B9-66682C44AABC}" destId="{10394AFC-1DCC-4472-B2B7-17992FCE007A}"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1F56CCCB-6C04-4C28-9347-0C446F900CAE}" type="presOf" srcId="{1217AA2C-A49A-4103-A06A-DE9085E82534}" destId="{A69C57A8-2386-4F9A-A0F9-5707F0B1CA1B}" srcOrd="0" destOrd="0" presId="urn:microsoft.com/office/officeart/2005/8/layout/bProcess4"/>
    <dgm:cxn modelId="{3B373B29-6012-4C54-86E0-0E649913C195}" type="presOf" srcId="{02312CAA-611D-490C-BC2C-39C4E94E969A}" destId="{7B4F1808-7F07-4822-94B3-35DD4C9A6FDA}"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2E6913F-A5A5-4F46-8955-3A8490C77D80}" srcId="{AC60D69A-050F-4426-B940-F2DB5CF59C67}" destId="{D89C87ED-2FAD-4F72-AE09-AEBE4A9DB8DF}" srcOrd="3" destOrd="0" parTransId="{9481E79B-19FB-4368-A09D-2769EEE5332C}" sibTransId="{1217AA2C-A49A-4103-A06A-DE9085E82534}"/>
    <dgm:cxn modelId="{B4F88E2E-BB0F-4F36-A552-5E3E8C7C99D5}" type="presOf" srcId="{76395EA4-C31D-4A22-9562-F42A260F1C64}" destId="{81960D57-5E4C-4A6F-968D-00EFDC02F6BE}"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54406D7-4ED0-40AC-ADED-6E6FCDF4048A}" srcId="{AC60D69A-050F-4426-B940-F2DB5CF59C67}" destId="{32DF14FF-C4F3-482F-BFE4-C6525ECF8998}" srcOrd="1" destOrd="0" parTransId="{9D98CF5D-4FDD-4E24-B671-FB3FF1E7351E}" sibTransId="{6942AA6F-5B44-4DBE-ABDF-56719CD44AD3}"/>
    <dgm:cxn modelId="{6EB7D28B-74EC-4047-A68B-192DA6BA9856}" type="presOf" srcId="{B3FC24E0-5FE9-4E94-AEDF-7B947FBBB903}" destId="{7B72724A-DF2C-4A56-987F-9F12643D7EF3}"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D61E5ADA-3CC4-4944-8575-62D832280D28}" srcId="{AC60D69A-050F-4426-B940-F2DB5CF59C67}" destId="{DEA0227C-6394-414C-AEFC-0510192172FC}" srcOrd="8" destOrd="0" parTransId="{2CE1BC59-E97F-4B37-A44B-3DF61BABA75B}" sibTransId="{B7AA3B5A-B14E-4475-9D28-CF916ABA5377}"/>
    <dgm:cxn modelId="{F08793D1-281C-43D4-9082-3B4EC3ECFFD1}" type="presOf" srcId="{517C0A8E-016D-4A81-B686-A26773558B92}" destId="{F673BD07-6D81-4D4F-AF81-87C71F3ACF13}" srcOrd="0" destOrd="0" presId="urn:microsoft.com/office/officeart/2005/8/layout/bProcess4"/>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714011" y="859519"/>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1021005" y="2122"/>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Start</a:t>
          </a:r>
        </a:p>
      </dsp:txBody>
      <dsp:txXfrm>
        <a:off x="1052587" y="33704"/>
        <a:ext cx="1733980" cy="1015122"/>
      </dsp:txXfrm>
    </dsp:sp>
    <dsp:sp modelId="{03077BA1-5101-4545-A2A3-4ED3BB3CF98C}">
      <dsp:nvSpPr>
        <dsp:cNvPr id="0" name=""/>
        <dsp:cNvSpPr/>
      </dsp:nvSpPr>
      <dsp:spPr>
        <a:xfrm rot="5400000">
          <a:off x="714011" y="2207378"/>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1021005" y="1349981"/>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Data Fetching</a:t>
          </a:r>
        </a:p>
      </dsp:txBody>
      <dsp:txXfrm>
        <a:off x="1052587" y="1381563"/>
        <a:ext cx="1733980" cy="1015122"/>
      </dsp:txXfrm>
    </dsp:sp>
    <dsp:sp modelId="{81960D57-5E4C-4A6F-968D-00EFDC02F6BE}">
      <dsp:nvSpPr>
        <dsp:cNvPr id="0" name=""/>
        <dsp:cNvSpPr/>
      </dsp:nvSpPr>
      <dsp:spPr>
        <a:xfrm>
          <a:off x="1387940" y="2881307"/>
          <a:ext cx="2382696"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1021005" y="2697840"/>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EDA</a:t>
          </a:r>
        </a:p>
      </dsp:txBody>
      <dsp:txXfrm>
        <a:off x="1052587" y="2729422"/>
        <a:ext cx="1733980" cy="1015122"/>
      </dsp:txXfrm>
    </dsp:sp>
    <dsp:sp modelId="{A69C57A8-2386-4F9A-A0F9-5707F0B1CA1B}">
      <dsp:nvSpPr>
        <dsp:cNvPr id="0" name=""/>
        <dsp:cNvSpPr/>
      </dsp:nvSpPr>
      <dsp:spPr>
        <a:xfrm rot="16200000">
          <a:off x="3104213" y="2207378"/>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11208" y="2697840"/>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Data Cleaning</a:t>
          </a:r>
        </a:p>
      </dsp:txBody>
      <dsp:txXfrm>
        <a:off x="3442790" y="2729422"/>
        <a:ext cx="1733980" cy="1015122"/>
      </dsp:txXfrm>
    </dsp:sp>
    <dsp:sp modelId="{2254A629-A638-40FD-BA57-6B73D89B11E3}">
      <dsp:nvSpPr>
        <dsp:cNvPr id="0" name=""/>
        <dsp:cNvSpPr/>
      </dsp:nvSpPr>
      <dsp:spPr>
        <a:xfrm rot="16200000">
          <a:off x="3104213" y="859519"/>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11208" y="1349981"/>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Feature Engineering</a:t>
          </a:r>
        </a:p>
      </dsp:txBody>
      <dsp:txXfrm>
        <a:off x="3442790" y="1381563"/>
        <a:ext cx="1733980" cy="1015122"/>
      </dsp:txXfrm>
    </dsp:sp>
    <dsp:sp modelId="{7B4F1808-7F07-4822-94B3-35DD4C9A6FDA}">
      <dsp:nvSpPr>
        <dsp:cNvPr id="0" name=""/>
        <dsp:cNvSpPr/>
      </dsp:nvSpPr>
      <dsp:spPr>
        <a:xfrm>
          <a:off x="3778142" y="185590"/>
          <a:ext cx="2382696"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11208" y="2122"/>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Model Building</a:t>
          </a:r>
        </a:p>
      </dsp:txBody>
      <dsp:txXfrm>
        <a:off x="3442790" y="33704"/>
        <a:ext cx="1733980" cy="1015122"/>
      </dsp:txXfrm>
    </dsp:sp>
    <dsp:sp modelId="{F673BD07-6D81-4D4F-AF81-87C71F3ACF13}">
      <dsp:nvSpPr>
        <dsp:cNvPr id="0" name=""/>
        <dsp:cNvSpPr/>
      </dsp:nvSpPr>
      <dsp:spPr>
        <a:xfrm rot="5400000">
          <a:off x="5494416" y="859519"/>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5801410" y="2122"/>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Model Testing</a:t>
          </a:r>
        </a:p>
      </dsp:txBody>
      <dsp:txXfrm>
        <a:off x="5832992" y="33704"/>
        <a:ext cx="1733980" cy="1015122"/>
      </dsp:txXfrm>
    </dsp:sp>
    <dsp:sp modelId="{B655CDFA-9F1C-4E55-A661-A589342A9657}">
      <dsp:nvSpPr>
        <dsp:cNvPr id="0" name=""/>
        <dsp:cNvSpPr/>
      </dsp:nvSpPr>
      <dsp:spPr>
        <a:xfrm rot="5400000">
          <a:off x="5494416" y="2207378"/>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5801410" y="1349981"/>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Flask Setup</a:t>
          </a:r>
        </a:p>
      </dsp:txBody>
      <dsp:txXfrm>
        <a:off x="5832992" y="1381563"/>
        <a:ext cx="1733980" cy="1015122"/>
      </dsp:txXfrm>
    </dsp:sp>
    <dsp:sp modelId="{5D4347D8-214F-44BB-AF64-234709F52F44}">
      <dsp:nvSpPr>
        <dsp:cNvPr id="0" name=""/>
        <dsp:cNvSpPr/>
      </dsp:nvSpPr>
      <dsp:spPr>
        <a:xfrm>
          <a:off x="5801410" y="2697840"/>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Deployment</a:t>
          </a:r>
        </a:p>
      </dsp:txBody>
      <dsp:txXfrm>
        <a:off x="5832992" y="2729422"/>
        <a:ext cx="1733980" cy="101512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72506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53625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6258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806076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74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81934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822275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45068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39261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19461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8848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85358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7892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9/26/2022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0680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73654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99870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8AA095-1816-4B42-AE78-B6AA0620B6E7}" type="datetimeFigureOut">
              <a:rPr lang="en-US" smtClean="0"/>
              <a:t>9/26/2022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068314061"/>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1573FB-04D8-42C2-AE62-C8E126F7A8C0}"/>
              </a:ext>
            </a:extLst>
          </p:cNvPr>
          <p:cNvSpPr>
            <a:spLocks noGrp="1"/>
          </p:cNvSpPr>
          <p:nvPr>
            <p:ph type="ctrTitle"/>
          </p:nvPr>
        </p:nvSpPr>
        <p:spPr>
          <a:xfrm>
            <a:off x="2589213" y="1808018"/>
            <a:ext cx="8915399" cy="2969363"/>
          </a:xfrm>
        </p:spPr>
        <p:txBody>
          <a:bodyPr>
            <a:normAutofit/>
          </a:bodyPr>
          <a:lstStyle/>
          <a:p>
            <a:pPr algn="ctr"/>
            <a:r>
              <a:rPr lang="en-US" dirty="0"/>
              <a:t>Store Sales Prediction</a:t>
            </a:r>
            <a:br>
              <a:rPr lang="en-US" dirty="0"/>
            </a:br>
            <a:r>
              <a:rPr lang="en-US" dirty="0"/>
              <a:t> </a:t>
            </a:r>
            <a:r>
              <a:rPr lang="en-US" sz="2800" dirty="0"/>
              <a:t>- </a:t>
            </a:r>
            <a:r>
              <a:rPr lang="en-US" sz="3200" dirty="0" err="1" smtClean="0"/>
              <a:t>Vikash</a:t>
            </a:r>
            <a:r>
              <a:rPr lang="en-US" sz="3200" dirty="0" smtClean="0"/>
              <a:t> Kumar</a:t>
            </a:r>
            <a:endParaRPr lang="en-US" dirty="0"/>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C1E1C9-E4B2-4563-8BD6-9C1308CC5936}"/>
              </a:ext>
            </a:extLst>
          </p:cNvPr>
          <p:cNvSpPr>
            <a:spLocks noGrp="1"/>
          </p:cNvSpPr>
          <p:nvPr>
            <p:ph idx="1"/>
          </p:nvPr>
        </p:nvSpPr>
        <p:spPr>
          <a:xfrm>
            <a:off x="2589212" y="1759974"/>
            <a:ext cx="8915400" cy="4473916"/>
          </a:xfrm>
        </p:spPr>
        <p:txBody>
          <a:bodyPr>
            <a:normAutofit lnSpcReduction="10000"/>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forecasting sales on the basis of Big Mart outlet information.</a:t>
            </a:r>
            <a:endParaRPr lang="en-US" b="1" dirty="0"/>
          </a:p>
          <a:p>
            <a:pPr marL="0" indent="0">
              <a:buNone/>
            </a:pPr>
            <a:r>
              <a:rPr lang="en-US" b="1" dirty="0"/>
              <a:t>Q7) What are the different stages of deployment?</a:t>
            </a:r>
          </a:p>
          <a:p>
            <a:r>
              <a:rPr lang="en-US" dirty="0"/>
              <a:t>When the model is ready we deploy it in Heroku platform.</a:t>
            </a:r>
          </a:p>
          <a:p>
            <a:pPr marL="0" indent="0">
              <a:buNone/>
            </a:pPr>
            <a:r>
              <a:rPr lang="en-US" b="1" dirty="0"/>
              <a:t>Q8) Which tools you are used for implementation of this model?</a:t>
            </a:r>
          </a:p>
          <a:p>
            <a:r>
              <a:rPr lang="en-US" dirty="0"/>
              <a:t> IDE : </a:t>
            </a:r>
            <a:r>
              <a:rPr lang="en-US" dirty="0" err="1"/>
              <a:t>VSCode</a:t>
            </a:r>
            <a:endParaRPr lang="en-US" dirty="0"/>
          </a:p>
          <a:p>
            <a:r>
              <a:rPr lang="en-US" dirty="0"/>
              <a:t>Deployment : Heroku</a:t>
            </a:r>
          </a:p>
          <a:p>
            <a:pPr marL="0" indent="0">
              <a:buNone/>
            </a:pPr>
            <a:r>
              <a:rPr lang="en-US" b="1" dirty="0"/>
              <a:t>Q9) What kind of challenges you have faced during the project ?</a:t>
            </a:r>
          </a:p>
          <a:p>
            <a:r>
              <a:rPr lang="en-US" dirty="0"/>
              <a:t>Since</a:t>
            </a:r>
            <a:r>
              <a:rPr lang="en-US" b="1" dirty="0"/>
              <a:t> </a:t>
            </a:r>
            <a:r>
              <a:rPr lang="en-US" dirty="0"/>
              <a:t>I was working alone in this project I faced many challenges. But slowly I came to know that those were really silly small problems. The most challenging part of this project was on the backend development of this web application.</a:t>
            </a: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0FC1363-8B73-4849-8318-D36DA906B854}"/>
              </a:ext>
            </a:extLst>
          </p:cNvPr>
          <p:cNvSpPr>
            <a:spLocks noGrp="1"/>
          </p:cNvSpPr>
          <p:nvPr>
            <p:ph idx="1"/>
          </p:nvPr>
        </p:nvSpPr>
        <p:spPr>
          <a:xfrm>
            <a:off x="2346615" y="1073020"/>
            <a:ext cx="8915400" cy="5057191"/>
          </a:xfrm>
        </p:spPr>
        <p:txBody>
          <a:bodyPr/>
          <a:lstStyle/>
          <a:p>
            <a:pPr marL="0" indent="0">
              <a:buNone/>
            </a:pPr>
            <a:r>
              <a:rPr lang="en-US" sz="2400" b="1" dirty="0"/>
              <a:t>Objective</a:t>
            </a:r>
            <a:r>
              <a:rPr lang="en-US" sz="3200" b="1" dirty="0"/>
              <a:t> :</a:t>
            </a:r>
          </a:p>
          <a:p>
            <a:pPr marL="0" indent="0">
              <a:buNone/>
            </a:pPr>
            <a:r>
              <a:rPr lang="en-US" sz="2000" dirty="0"/>
              <a:t>                 </a:t>
            </a:r>
          </a:p>
          <a:p>
            <a:pPr marL="0" indent="0">
              <a:buNone/>
            </a:pPr>
            <a:r>
              <a:rPr lang="en-US" dirty="0"/>
              <a:t>                          Development of an efficient model to predict the sales of different stores of Big Mart and to find out what role of certain properties of an item and how they affect their sales by understanding Big Mart outlet sales.</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Prediction of sales forecasting.</a:t>
            </a:r>
          </a:p>
          <a:p>
            <a:pPr>
              <a:buFont typeface="Wingdings" panose="05000000000000000000" pitchFamily="2" charset="2"/>
              <a:buChar char="§"/>
            </a:pPr>
            <a:r>
              <a:rPr lang="en-US" dirty="0"/>
              <a:t>Gives better insights of the customer base.</a:t>
            </a:r>
          </a:p>
          <a:p>
            <a:pPr>
              <a:buFont typeface="Wingdings" panose="05000000000000000000" pitchFamily="2" charset="2"/>
              <a:buChar char="§"/>
            </a:pPr>
            <a:r>
              <a:rPr lang="en-US" dirty="0"/>
              <a:t>Helps in managing inventory of the items.</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xmlns="" id="{273C8EBD-FED3-4421-AA74-538527941E2E}"/>
              </a:ext>
            </a:extLst>
          </p:cNvPr>
          <p:cNvGraphicFramePr>
            <a:graphicFrameLocks noGrp="1"/>
          </p:cNvGraphicFramePr>
          <p:nvPr>
            <p:ph idx="1"/>
            <p:extLst>
              <p:ext uri="{D42A27DB-BD31-4B8C-83A1-F6EECF244321}">
                <p14:modId xmlns:p14="http://schemas.microsoft.com/office/powerpoint/2010/main" val="4080102626"/>
              </p:ext>
            </p:extLst>
          </p:nvPr>
        </p:nvGraphicFramePr>
        <p:xfrm>
          <a:off x="2589213" y="2152261"/>
          <a:ext cx="8619561"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378DD2-257F-4C6A-A5DF-3B142BD9A758}"/>
              </a:ext>
            </a:extLst>
          </p:cNvPr>
          <p:cNvSpPr>
            <a:spLocks noGrp="1"/>
          </p:cNvSpPr>
          <p:nvPr>
            <p:ph type="title"/>
          </p:nvPr>
        </p:nvSpPr>
        <p:spPr/>
        <p:txBody>
          <a:bodyPr>
            <a:noAutofit/>
          </a:bodyPr>
          <a:lstStyle/>
          <a:p>
            <a:r>
              <a:rPr lang="en-US" sz="2400" b="1" dirty="0">
                <a:solidFill>
                  <a:schemeClr val="tx1"/>
                </a:solidFill>
              </a:rPr>
              <a:t/>
            </a:r>
            <a:br>
              <a:rPr lang="en-US" sz="2400" b="1" dirty="0">
                <a:solidFill>
                  <a:schemeClr val="tx1"/>
                </a:solidFill>
              </a:rPr>
            </a:br>
            <a:r>
              <a:rPr lang="en-US" sz="2400" b="1" dirty="0">
                <a:solidFill>
                  <a:schemeClr val="tx1"/>
                </a:solidFill>
              </a:rPr>
              <a:t/>
            </a: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xmlns="" id="{15C1E1C9-E4B2-4563-8BD6-9C1308CC5936}"/>
              </a:ext>
            </a:extLst>
          </p:cNvPr>
          <p:cNvSpPr>
            <a:spLocks noGrp="1"/>
          </p:cNvSpPr>
          <p:nvPr>
            <p:ph idx="1"/>
          </p:nvPr>
        </p:nvSpPr>
        <p:spPr/>
        <p:txBody>
          <a:bodyPr/>
          <a:lstStyle/>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After downloading the data, concatenated the train and test data for further data pre-processing.</a:t>
            </a:r>
          </a:p>
          <a:p>
            <a:pPr>
              <a:buFont typeface="Wingdings" panose="05000000000000000000" pitchFamily="2" charset="2"/>
              <a:buChar char="§"/>
            </a:pPr>
            <a:r>
              <a:rPr lang="en-US" dirty="0"/>
              <a:t>Data type of columns – Validating the data type of the columns.</a:t>
            </a:r>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378DD2-257F-4C6A-A5DF-3B142BD9A758}"/>
              </a:ext>
            </a:extLst>
          </p:cNvPr>
          <p:cNvSpPr>
            <a:spLocks noGrp="1"/>
          </p:cNvSpPr>
          <p:nvPr>
            <p:ph type="title"/>
          </p:nvPr>
        </p:nvSpPr>
        <p:spPr>
          <a:xfrm>
            <a:off x="2592925" y="624110"/>
            <a:ext cx="8911687" cy="1135864"/>
          </a:xfrm>
        </p:spPr>
        <p:txBody>
          <a:bodyPr>
            <a:normAutofit/>
          </a:bodyPr>
          <a:lstStyle/>
          <a:p>
            <a:r>
              <a:rPr lang="en-US" sz="3200" b="1" dirty="0">
                <a:solidFill>
                  <a:schemeClr val="tx1"/>
                </a:solidFill>
              </a:rPr>
              <a:t/>
            </a:r>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xmlns=""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378DD2-257F-4C6A-A5DF-3B142BD9A758}"/>
              </a:ext>
            </a:extLst>
          </p:cNvPr>
          <p:cNvSpPr>
            <a:spLocks noGrp="1"/>
          </p:cNvSpPr>
          <p:nvPr>
            <p:ph type="title"/>
          </p:nvPr>
        </p:nvSpPr>
        <p:spPr>
          <a:xfrm>
            <a:off x="2592925" y="624110"/>
            <a:ext cx="8911687" cy="1135864"/>
          </a:xfrm>
        </p:spPr>
        <p:txBody>
          <a:bodyPr>
            <a:normAutofit fontScale="90000"/>
          </a:bodyPr>
          <a:lstStyle/>
          <a:p>
            <a:r>
              <a:rPr lang="en-US" sz="2400" b="1" dirty="0">
                <a:solidFill>
                  <a:schemeClr val="tx1"/>
                </a:solidFill>
              </a:rPr>
              <a:t/>
            </a:r>
            <a:br>
              <a:rPr lang="en-US" sz="2400" b="1" dirty="0">
                <a:solidFill>
                  <a:schemeClr val="tx1"/>
                </a:solidFill>
              </a:rPr>
            </a:br>
            <a:r>
              <a:rPr lang="en-US" sz="2400" b="1" dirty="0">
                <a:solidFill>
                  <a:schemeClr val="tx1"/>
                </a:solidFill>
              </a:rPr>
              <a:t/>
            </a: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xmlns=""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Linear Regression, Decision Trees, Random Forest, Gradient Boosting, Ada Boosting, Extreme Gradient Boosting and Support Vector Machine. After prediction we will find accuracy of those predictions using evaluation metrics like RMSE (Root mean squared error) and r2_score.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378DD2-257F-4C6A-A5DF-3B142BD9A758}"/>
              </a:ext>
            </a:extLst>
          </p:cNvPr>
          <p:cNvSpPr>
            <a:spLocks noGrp="1"/>
          </p:cNvSpPr>
          <p:nvPr>
            <p:ph type="title"/>
          </p:nvPr>
        </p:nvSpPr>
        <p:spPr>
          <a:xfrm>
            <a:off x="2592925" y="624110"/>
            <a:ext cx="8911687" cy="1135864"/>
          </a:xfrm>
        </p:spPr>
        <p:txBody>
          <a:bodyPr>
            <a:normAutofit/>
          </a:bodyPr>
          <a:lstStyle/>
          <a:p>
            <a:r>
              <a:rPr lang="en-US" sz="3200" b="1" dirty="0"/>
              <a:t/>
            </a:r>
            <a:br>
              <a:rPr lang="en-US" sz="3200" b="1" dirty="0"/>
            </a:br>
            <a:r>
              <a:rPr lang="en-US" sz="2400" b="1" dirty="0">
                <a:solidFill>
                  <a:schemeClr val="tx1"/>
                </a:solidFill>
              </a:rPr>
              <a:t>Predictions</a:t>
            </a:r>
            <a:endParaRPr lang="en-US" sz="3200" b="1" dirty="0">
              <a:solidFill>
                <a:schemeClr val="tx1"/>
              </a:solidFill>
            </a:endParaRPr>
          </a:p>
        </p:txBody>
      </p:sp>
      <p:sp>
        <p:nvSpPr>
          <p:cNvPr id="3" name="Content Placeholder 2">
            <a:extLst>
              <a:ext uri="{FF2B5EF4-FFF2-40B4-BE49-F238E27FC236}">
                <a16:creationId xmlns:a16="http://schemas.microsoft.com/office/drawing/2014/main" xmlns=""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All the trained models were used for validating test data.</a:t>
            </a:r>
          </a:p>
          <a:p>
            <a:r>
              <a:rPr lang="en-US" dirty="0"/>
              <a:t>We</a:t>
            </a:r>
            <a:r>
              <a:rPr lang="en-US" sz="2400" dirty="0"/>
              <a:t> </a:t>
            </a:r>
            <a:r>
              <a:rPr lang="en-US" dirty="0"/>
              <a:t>perform pre-processing techniques on it using pipeline.</a:t>
            </a:r>
          </a:p>
          <a:p>
            <a:r>
              <a:rPr lang="en-US" dirty="0"/>
              <a:t>Based on the trained models, the test data is predicted.</a:t>
            </a:r>
          </a:p>
          <a:p>
            <a:r>
              <a:rPr lang="en-US" dirty="0"/>
              <a:t>The best RMSE and r2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xmlns=""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training set and testing set.</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Removing unwanted attributes. </a:t>
            </a:r>
          </a:p>
          <a:p>
            <a:r>
              <a:rPr lang="en-US" sz="7200" dirty="0"/>
              <a:t>Visualizing relation of independent variables with each other and dependent variable. </a:t>
            </a:r>
          </a:p>
          <a:p>
            <a:r>
              <a:rPr lang="en-US" sz="7200" dirty="0"/>
              <a:t>Checking distribution of Continuous variables.</a:t>
            </a:r>
          </a:p>
          <a:p>
            <a:r>
              <a:rPr lang="en-US" sz="7200" dirty="0"/>
              <a:t>Removing outliers if present.</a:t>
            </a:r>
          </a:p>
          <a:p>
            <a:pPr marL="0" indent="0">
              <a:buNone/>
            </a:pPr>
            <a:endParaRPr lang="en-US" sz="2400" b="1" dirty="0"/>
          </a:p>
          <a:p>
            <a:pPr marL="0" indent="0">
              <a:buNone/>
            </a:pPr>
            <a:endParaRPr lang="en-US" sz="2400" b="1" dirty="0"/>
          </a:p>
          <a:p>
            <a:pPr marL="0" indent="0">
              <a:buNone/>
            </a:pPr>
            <a:r>
              <a:rPr lang="en-US" sz="2400" dirty="0"/>
              <a:t/>
            </a: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endParaRPr lang="en-US" sz="7200" b="1" dirty="0"/>
          </a:p>
          <a:p>
            <a:r>
              <a:rPr lang="en-US" sz="7200" dirty="0"/>
              <a:t>Converting categorical data into numeric values.</a:t>
            </a:r>
          </a:p>
          <a:p>
            <a:r>
              <a:rPr lang="en-US" sz="7200" dirty="0"/>
              <a:t>Scaling the data.</a:t>
            </a: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Ada Boosting, Extreme Gradient Boosting and Support Vector Machine were used for model training and based on RMSE &amp; r2_score the Random Forest model is saved for Validation.</a:t>
            </a:r>
          </a:p>
        </p:txBody>
      </p:sp>
    </p:spTree>
    <p:extLst>
      <p:ext uri="{BB962C8B-B14F-4D97-AF65-F5344CB8AC3E}">
        <p14:creationId xmlns:p14="http://schemas.microsoft.com/office/powerpoint/2010/main" val="39948191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Parallax</Template>
  <TotalTime>769</TotalTime>
  <Words>638</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Wisp</vt:lpstr>
      <vt:lpstr>Store Sales Prediction  - Vikash Kumar</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Acer</cp:lastModifiedBy>
  <cp:revision>14</cp:revision>
  <dcterms:created xsi:type="dcterms:W3CDTF">2021-08-31T07:31:57Z</dcterms:created>
  <dcterms:modified xsi:type="dcterms:W3CDTF">2022-09-26T11:49:07Z</dcterms:modified>
</cp:coreProperties>
</file>