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Nunito SemiBold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Nunito ExtraBold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190A09-C284-434D-84FD-128B4E1F8FB2}">
  <a:tblStyle styleId="{8D190A09-C284-434D-84FD-128B4E1F8FB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rgbClr val="5B9BD5">
              <a:alpha val="20000"/>
            </a:srgbClr>
          </a:solidFill>
        </a:fill>
      </a:tcStyle>
    </a:band1H>
    <a:band2H>
      <a:tcTxStyle/>
    </a:band2H>
    <a:band1V>
      <a:tcTxStyle/>
      <a:tcStyle>
        <a:fill>
          <a:solidFill>
            <a:srgbClr val="5B9BD5">
              <a:alpha val="20000"/>
            </a:srgb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493F6BB2-0447-4827-9A37-72189ACB351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emiBold-regular.fntdata"/><Relationship Id="rId22" Type="http://schemas.openxmlformats.org/officeDocument/2006/relationships/font" Target="fonts/NunitoSemiBold-italic.fntdata"/><Relationship Id="rId21" Type="http://schemas.openxmlformats.org/officeDocument/2006/relationships/font" Target="fonts/NunitoSemiBold-bold.fntdata"/><Relationship Id="rId24" Type="http://schemas.openxmlformats.org/officeDocument/2006/relationships/font" Target="fonts/Nunito-regular.fntdata"/><Relationship Id="rId23" Type="http://schemas.openxmlformats.org/officeDocument/2006/relationships/font" Target="fonts/NunitoSemiBold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NunitoExtraBold-bold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NunitoExtraBold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062a90b2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062a90b2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2aa75028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2aa75028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2aa75028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2aa75028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062a90b21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9062a90b21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9062a90b21_0_1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9062a90b21_0_136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| Proprietary content. ©Great Learning. All Rights Reserved. Unauthorized use or distribution prohibited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2f35171b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2f35171b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062a90b2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062a90b2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2a9960f8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2a9960f8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062a90b2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062a90b2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062a90b2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062a90b2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2aa75028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2aa75028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2fa798bc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2fa798bc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2aa75028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2aa75028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9.png"/><Relationship Id="rId13" Type="http://schemas.openxmlformats.org/officeDocument/2006/relationships/image" Target="../media/image7.png"/><Relationship Id="rId1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" y="0"/>
            <a:ext cx="43076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4800"/>
              <a:buFont typeface="Nunito"/>
              <a:buNone/>
              <a:defRPr sz="4800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rtl="0"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rtl="0"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rtl="0"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rtl="0"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70" name="Google Shape;70;p17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{8D190A09-C284-434D-84FD-128B4E1F8FB2}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</a:t>
                      </a: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</a:t>
                      </a: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for Marketing Team</a:t>
                      </a:r>
                      <a:endParaRPr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</a:t>
                      </a: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</a:t>
                      </a: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Online – Set up priority calling in lines – Upsell and Cross sell premium products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 rtl="0"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93" name="Google Shape;93;p23"/>
          <p:cNvPicPr preferRelativeResize="0"/>
          <p:nvPr/>
        </p:nvPicPr>
        <p:blipFill rotWithShape="1">
          <a:blip r:embed="rId3">
            <a:alphaModFix/>
          </a:blip>
          <a:srcRect b="19152" l="42816" r="37297" t="18359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3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3"/>
          <p:cNvSpPr/>
          <p:nvPr/>
        </p:nvSpPr>
        <p:spPr>
          <a:xfrm>
            <a:off x="387494" y="517116"/>
            <a:ext cx="310991" cy="413385"/>
          </a:xfrm>
          <a:custGeom>
            <a:rect b="b" l="l" r="r" t="t"/>
            <a:pathLst>
              <a:path extrusionOk="0" h="551180" w="414655">
                <a:moveTo>
                  <a:pt x="72299" y="404557"/>
                </a:moveTo>
                <a:lnTo>
                  <a:pt x="64018" y="404557"/>
                </a:lnTo>
                <a:lnTo>
                  <a:pt x="52724" y="405495"/>
                </a:lnTo>
                <a:lnTo>
                  <a:pt x="19242" y="427657"/>
                </a:lnTo>
                <a:lnTo>
                  <a:pt x="10994" y="458687"/>
                </a:lnTo>
                <a:lnTo>
                  <a:pt x="14081" y="478686"/>
                </a:lnTo>
                <a:lnTo>
                  <a:pt x="38797" y="512233"/>
                </a:lnTo>
                <a:lnTo>
                  <a:pt x="87323" y="536677"/>
                </a:lnTo>
                <a:lnTo>
                  <a:pt x="154362" y="549152"/>
                </a:lnTo>
                <a:lnTo>
                  <a:pt x="194507" y="550714"/>
                </a:lnTo>
                <a:lnTo>
                  <a:pt x="246538" y="547816"/>
                </a:lnTo>
                <a:lnTo>
                  <a:pt x="291482" y="539124"/>
                </a:lnTo>
                <a:lnTo>
                  <a:pt x="329328" y="524639"/>
                </a:lnTo>
                <a:lnTo>
                  <a:pt x="383886" y="478142"/>
                </a:lnTo>
                <a:lnTo>
                  <a:pt x="395996" y="455156"/>
                </a:lnTo>
                <a:lnTo>
                  <a:pt x="197962" y="455156"/>
                </a:lnTo>
                <a:lnTo>
                  <a:pt x="188133" y="454778"/>
                </a:lnTo>
                <a:lnTo>
                  <a:pt x="141685" y="440553"/>
                </a:lnTo>
                <a:lnTo>
                  <a:pt x="110612" y="420814"/>
                </a:lnTo>
                <a:lnTo>
                  <a:pt x="102326" y="415854"/>
                </a:lnTo>
                <a:lnTo>
                  <a:pt x="94941" y="411962"/>
                </a:lnTo>
                <a:lnTo>
                  <a:pt x="88458" y="409143"/>
                </a:lnTo>
                <a:lnTo>
                  <a:pt x="80428" y="406090"/>
                </a:lnTo>
                <a:lnTo>
                  <a:pt x="72299" y="404557"/>
                </a:lnTo>
                <a:close/>
              </a:path>
              <a:path extrusionOk="0" h="551180" w="414655">
                <a:moveTo>
                  <a:pt x="414483" y="340513"/>
                </a:moveTo>
                <a:lnTo>
                  <a:pt x="271267" y="340513"/>
                </a:lnTo>
                <a:lnTo>
                  <a:pt x="271267" y="382593"/>
                </a:lnTo>
                <a:lnTo>
                  <a:pt x="270125" y="399530"/>
                </a:lnTo>
                <a:lnTo>
                  <a:pt x="253022" y="436937"/>
                </a:lnTo>
                <a:lnTo>
                  <a:pt x="215209" y="454015"/>
                </a:lnTo>
                <a:lnTo>
                  <a:pt x="197962" y="455156"/>
                </a:lnTo>
                <a:lnTo>
                  <a:pt x="395996" y="455156"/>
                </a:lnTo>
                <a:lnTo>
                  <a:pt x="400891" y="445866"/>
                </a:lnTo>
                <a:lnTo>
                  <a:pt x="411087" y="407533"/>
                </a:lnTo>
                <a:lnTo>
                  <a:pt x="414444" y="363658"/>
                </a:lnTo>
                <a:lnTo>
                  <a:pt x="414483" y="340513"/>
                </a:lnTo>
                <a:close/>
              </a:path>
              <a:path extrusionOk="0" h="551180" w="414655">
                <a:moveTo>
                  <a:pt x="159727" y="0"/>
                </a:moveTo>
                <a:lnTo>
                  <a:pt x="94338" y="13065"/>
                </a:lnTo>
                <a:lnTo>
                  <a:pt x="43537" y="52207"/>
                </a:lnTo>
                <a:lnTo>
                  <a:pt x="10870" y="113307"/>
                </a:lnTo>
                <a:lnTo>
                  <a:pt x="0" y="192170"/>
                </a:lnTo>
                <a:lnTo>
                  <a:pt x="2847" y="231852"/>
                </a:lnTo>
                <a:lnTo>
                  <a:pt x="25645" y="298740"/>
                </a:lnTo>
                <a:lnTo>
                  <a:pt x="70297" y="347956"/>
                </a:lnTo>
                <a:lnTo>
                  <a:pt x="130969" y="373073"/>
                </a:lnTo>
                <a:lnTo>
                  <a:pt x="166964" y="376210"/>
                </a:lnTo>
                <a:lnTo>
                  <a:pt x="183195" y="375659"/>
                </a:lnTo>
                <a:lnTo>
                  <a:pt x="226321" y="367414"/>
                </a:lnTo>
                <a:lnTo>
                  <a:pt x="261360" y="348939"/>
                </a:lnTo>
                <a:lnTo>
                  <a:pt x="271267" y="340513"/>
                </a:lnTo>
                <a:lnTo>
                  <a:pt x="414483" y="340513"/>
                </a:lnTo>
                <a:lnTo>
                  <a:pt x="414483" y="270412"/>
                </a:lnTo>
                <a:lnTo>
                  <a:pt x="207914" y="270412"/>
                </a:lnTo>
                <a:lnTo>
                  <a:pt x="193727" y="269161"/>
                </a:lnTo>
                <a:lnTo>
                  <a:pt x="155843" y="239159"/>
                </a:lnTo>
                <a:lnTo>
                  <a:pt x="147414" y="192170"/>
                </a:lnTo>
                <a:lnTo>
                  <a:pt x="147362" y="189707"/>
                </a:lnTo>
                <a:lnTo>
                  <a:pt x="148293" y="172286"/>
                </a:lnTo>
                <a:lnTo>
                  <a:pt x="162830" y="131644"/>
                </a:lnTo>
                <a:lnTo>
                  <a:pt x="207914" y="111477"/>
                </a:lnTo>
                <a:lnTo>
                  <a:pt x="414483" y="111477"/>
                </a:lnTo>
                <a:lnTo>
                  <a:pt x="414483" y="83193"/>
                </a:lnTo>
                <a:lnTo>
                  <a:pt x="413495" y="63523"/>
                </a:lnTo>
                <a:lnTo>
                  <a:pt x="412529" y="58050"/>
                </a:lnTo>
                <a:lnTo>
                  <a:pt x="283317" y="58050"/>
                </a:lnTo>
                <a:lnTo>
                  <a:pt x="272210" y="44290"/>
                </a:lnTo>
                <a:lnTo>
                  <a:pt x="231674" y="14361"/>
                </a:lnTo>
                <a:lnTo>
                  <a:pt x="179718" y="895"/>
                </a:lnTo>
                <a:lnTo>
                  <a:pt x="159727" y="0"/>
                </a:lnTo>
                <a:close/>
              </a:path>
              <a:path extrusionOk="0" h="551180" w="414655">
                <a:moveTo>
                  <a:pt x="414483" y="111477"/>
                </a:moveTo>
                <a:lnTo>
                  <a:pt x="207914" y="111477"/>
                </a:lnTo>
                <a:lnTo>
                  <a:pt x="221908" y="112762"/>
                </a:lnTo>
                <a:lnTo>
                  <a:pt x="234264" y="116616"/>
                </a:lnTo>
                <a:lnTo>
                  <a:pt x="266460" y="156702"/>
                </a:lnTo>
                <a:lnTo>
                  <a:pt x="270601" y="189707"/>
                </a:lnTo>
                <a:lnTo>
                  <a:pt x="269640" y="208919"/>
                </a:lnTo>
                <a:lnTo>
                  <a:pt x="255259" y="250572"/>
                </a:lnTo>
                <a:lnTo>
                  <a:pt x="207914" y="270412"/>
                </a:lnTo>
                <a:lnTo>
                  <a:pt x="414483" y="270412"/>
                </a:lnTo>
                <a:lnTo>
                  <a:pt x="414483" y="111477"/>
                </a:lnTo>
                <a:close/>
              </a:path>
              <a:path extrusionOk="0" h="551180" w="414655">
                <a:moveTo>
                  <a:pt x="348039" y="2098"/>
                </a:moveTo>
                <a:lnTo>
                  <a:pt x="306713" y="15769"/>
                </a:lnTo>
                <a:lnTo>
                  <a:pt x="283317" y="58050"/>
                </a:lnTo>
                <a:lnTo>
                  <a:pt x="412529" y="58050"/>
                </a:lnTo>
                <a:lnTo>
                  <a:pt x="398626" y="21586"/>
                </a:lnTo>
                <a:lnTo>
                  <a:pt x="364241" y="3318"/>
                </a:lnTo>
                <a:lnTo>
                  <a:pt x="348039" y="20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3"/>
          <p:cNvSpPr/>
          <p:nvPr/>
        </p:nvSpPr>
        <p:spPr>
          <a:xfrm>
            <a:off x="756406" y="517117"/>
            <a:ext cx="222408" cy="301466"/>
          </a:xfrm>
          <a:custGeom>
            <a:rect b="b" l="l" r="r" t="t"/>
            <a:pathLst>
              <a:path extrusionOk="0" h="401955" w="296544">
                <a:moveTo>
                  <a:pt x="68140" y="2827"/>
                </a:moveTo>
                <a:lnTo>
                  <a:pt x="27744" y="13667"/>
                </a:lnTo>
                <a:lnTo>
                  <a:pt x="4474" y="45259"/>
                </a:lnTo>
                <a:lnTo>
                  <a:pt x="0" y="321715"/>
                </a:lnTo>
                <a:lnTo>
                  <a:pt x="1257" y="339162"/>
                </a:lnTo>
                <a:lnTo>
                  <a:pt x="20104" y="379942"/>
                </a:lnTo>
                <a:lnTo>
                  <a:pt x="58371" y="400041"/>
                </a:lnTo>
                <a:lnTo>
                  <a:pt x="74686" y="401378"/>
                </a:lnTo>
                <a:lnTo>
                  <a:pt x="90921" y="400041"/>
                </a:lnTo>
                <a:lnTo>
                  <a:pt x="129068" y="380256"/>
                </a:lnTo>
                <a:lnTo>
                  <a:pt x="148139" y="340641"/>
                </a:lnTo>
                <a:lnTo>
                  <a:pt x="149411" y="323839"/>
                </a:lnTo>
                <a:lnTo>
                  <a:pt x="149411" y="237165"/>
                </a:lnTo>
                <a:lnTo>
                  <a:pt x="150398" y="218567"/>
                </a:lnTo>
                <a:lnTo>
                  <a:pt x="165243" y="177494"/>
                </a:lnTo>
                <a:lnTo>
                  <a:pt x="203893" y="152588"/>
                </a:lnTo>
                <a:lnTo>
                  <a:pt x="241775" y="140792"/>
                </a:lnTo>
                <a:lnTo>
                  <a:pt x="257246" y="134155"/>
                </a:lnTo>
                <a:lnTo>
                  <a:pt x="269835" y="126630"/>
                </a:lnTo>
                <a:lnTo>
                  <a:pt x="279547" y="118212"/>
                </a:lnTo>
                <a:lnTo>
                  <a:pt x="286772" y="108533"/>
                </a:lnTo>
                <a:lnTo>
                  <a:pt x="287039" y="107946"/>
                </a:lnTo>
                <a:lnTo>
                  <a:pt x="137348" y="107946"/>
                </a:lnTo>
                <a:lnTo>
                  <a:pt x="137348" y="75415"/>
                </a:lnTo>
                <a:lnTo>
                  <a:pt x="127769" y="30824"/>
                </a:lnTo>
                <a:lnTo>
                  <a:pt x="84577" y="3942"/>
                </a:lnTo>
                <a:lnTo>
                  <a:pt x="68140" y="2827"/>
                </a:lnTo>
                <a:close/>
              </a:path>
              <a:path extrusionOk="0" h="401955" w="296544">
                <a:moveTo>
                  <a:pt x="237542" y="0"/>
                </a:moveTo>
                <a:lnTo>
                  <a:pt x="192797" y="14815"/>
                </a:lnTo>
                <a:lnTo>
                  <a:pt x="157155" y="59962"/>
                </a:lnTo>
                <a:lnTo>
                  <a:pt x="137348" y="107946"/>
                </a:lnTo>
                <a:lnTo>
                  <a:pt x="287039" y="107946"/>
                </a:lnTo>
                <a:lnTo>
                  <a:pt x="291936" y="97156"/>
                </a:lnTo>
                <a:lnTo>
                  <a:pt x="295036" y="84106"/>
                </a:lnTo>
                <a:lnTo>
                  <a:pt x="296070" y="69409"/>
                </a:lnTo>
                <a:lnTo>
                  <a:pt x="295100" y="53996"/>
                </a:lnTo>
                <a:lnTo>
                  <a:pt x="280565" y="18420"/>
                </a:lnTo>
                <a:lnTo>
                  <a:pt x="2375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3"/>
          <p:cNvSpPr/>
          <p:nvPr/>
        </p:nvSpPr>
        <p:spPr>
          <a:xfrm>
            <a:off x="979941" y="514453"/>
            <a:ext cx="309085" cy="309562"/>
          </a:xfrm>
          <a:custGeom>
            <a:rect b="b" l="l" r="r" t="t"/>
            <a:pathLst>
              <a:path extrusionOk="0" h="412750" w="412114">
                <a:moveTo>
                  <a:pt x="215151" y="0"/>
                </a:moveTo>
                <a:lnTo>
                  <a:pt x="168014" y="3511"/>
                </a:lnTo>
                <a:lnTo>
                  <a:pt x="126082" y="14043"/>
                </a:lnTo>
                <a:lnTo>
                  <a:pt x="89359" y="31587"/>
                </a:lnTo>
                <a:lnTo>
                  <a:pt x="57849" y="56140"/>
                </a:lnTo>
                <a:lnTo>
                  <a:pt x="32536" y="86727"/>
                </a:lnTo>
                <a:lnTo>
                  <a:pt x="14459" y="122440"/>
                </a:lnTo>
                <a:lnTo>
                  <a:pt x="3614" y="163260"/>
                </a:lnTo>
                <a:lnTo>
                  <a:pt x="0" y="209170"/>
                </a:lnTo>
                <a:lnTo>
                  <a:pt x="3536" y="253483"/>
                </a:lnTo>
                <a:lnTo>
                  <a:pt x="14149" y="292984"/>
                </a:lnTo>
                <a:lnTo>
                  <a:pt x="31842" y="327657"/>
                </a:lnTo>
                <a:lnTo>
                  <a:pt x="56618" y="357488"/>
                </a:lnTo>
                <a:lnTo>
                  <a:pt x="87417" y="381500"/>
                </a:lnTo>
                <a:lnTo>
                  <a:pt x="123195" y="398651"/>
                </a:lnTo>
                <a:lnTo>
                  <a:pt x="163952" y="408942"/>
                </a:lnTo>
                <a:lnTo>
                  <a:pt x="209685" y="412372"/>
                </a:lnTo>
                <a:lnTo>
                  <a:pt x="247942" y="410655"/>
                </a:lnTo>
                <a:lnTo>
                  <a:pt x="313415" y="396931"/>
                </a:lnTo>
                <a:lnTo>
                  <a:pt x="362857" y="370320"/>
                </a:lnTo>
                <a:lnTo>
                  <a:pt x="388261" y="335906"/>
                </a:lnTo>
                <a:lnTo>
                  <a:pt x="391318" y="316840"/>
                </a:lnTo>
                <a:lnTo>
                  <a:pt x="225128" y="316840"/>
                </a:lnTo>
                <a:lnTo>
                  <a:pt x="207561" y="315651"/>
                </a:lnTo>
                <a:lnTo>
                  <a:pt x="169037" y="297829"/>
                </a:lnTo>
                <a:lnTo>
                  <a:pt x="150836" y="258200"/>
                </a:lnTo>
                <a:lnTo>
                  <a:pt x="149071" y="239967"/>
                </a:lnTo>
                <a:lnTo>
                  <a:pt x="347034" y="239653"/>
                </a:lnTo>
                <a:lnTo>
                  <a:pt x="362886" y="238843"/>
                </a:lnTo>
                <a:lnTo>
                  <a:pt x="403129" y="219251"/>
                </a:lnTo>
                <a:lnTo>
                  <a:pt x="411769" y="184769"/>
                </a:lnTo>
                <a:lnTo>
                  <a:pt x="410916" y="168465"/>
                </a:lnTo>
                <a:lnTo>
                  <a:pt x="410027" y="162780"/>
                </a:lnTo>
                <a:lnTo>
                  <a:pt x="149071" y="162780"/>
                </a:lnTo>
                <a:lnTo>
                  <a:pt x="150738" y="146917"/>
                </a:lnTo>
                <a:lnTo>
                  <a:pt x="167529" y="110283"/>
                </a:lnTo>
                <a:lnTo>
                  <a:pt x="213807" y="91322"/>
                </a:lnTo>
                <a:lnTo>
                  <a:pt x="383782" y="91322"/>
                </a:lnTo>
                <a:lnTo>
                  <a:pt x="382108" y="88426"/>
                </a:lnTo>
                <a:lnTo>
                  <a:pt x="346029" y="47172"/>
                </a:lnTo>
                <a:lnTo>
                  <a:pt x="312982" y="24065"/>
                </a:lnTo>
                <a:lnTo>
                  <a:pt x="276240" y="8677"/>
                </a:lnTo>
                <a:lnTo>
                  <a:pt x="236288" y="966"/>
                </a:lnTo>
                <a:lnTo>
                  <a:pt x="215151" y="0"/>
                </a:lnTo>
                <a:close/>
              </a:path>
              <a:path extrusionOk="0" h="412750" w="412114">
                <a:moveTo>
                  <a:pt x="344282" y="272561"/>
                </a:moveTo>
                <a:lnTo>
                  <a:pt x="294349" y="292012"/>
                </a:lnTo>
                <a:lnTo>
                  <a:pt x="288380" y="296007"/>
                </a:lnTo>
                <a:lnTo>
                  <a:pt x="283807" y="298985"/>
                </a:lnTo>
                <a:lnTo>
                  <a:pt x="245644" y="314699"/>
                </a:lnTo>
                <a:lnTo>
                  <a:pt x="225128" y="316840"/>
                </a:lnTo>
                <a:lnTo>
                  <a:pt x="391318" y="316840"/>
                </a:lnTo>
                <a:lnTo>
                  <a:pt x="371082" y="279425"/>
                </a:lnTo>
                <a:lnTo>
                  <a:pt x="354148" y="273324"/>
                </a:lnTo>
                <a:lnTo>
                  <a:pt x="344282" y="272561"/>
                </a:lnTo>
                <a:close/>
              </a:path>
              <a:path extrusionOk="0" h="412750" w="412114">
                <a:moveTo>
                  <a:pt x="383782" y="91322"/>
                </a:moveTo>
                <a:lnTo>
                  <a:pt x="213807" y="91322"/>
                </a:lnTo>
                <a:lnTo>
                  <a:pt x="228560" y="92460"/>
                </a:lnTo>
                <a:lnTo>
                  <a:pt x="241535" y="95862"/>
                </a:lnTo>
                <a:lnTo>
                  <a:pt x="275534" y="131783"/>
                </a:lnTo>
                <a:lnTo>
                  <a:pt x="281608" y="162780"/>
                </a:lnTo>
                <a:lnTo>
                  <a:pt x="410027" y="162780"/>
                </a:lnTo>
                <a:lnTo>
                  <a:pt x="408359" y="152120"/>
                </a:lnTo>
                <a:lnTo>
                  <a:pt x="404099" y="135730"/>
                </a:lnTo>
                <a:lnTo>
                  <a:pt x="398136" y="119292"/>
                </a:lnTo>
                <a:lnTo>
                  <a:pt x="390741" y="103364"/>
                </a:lnTo>
                <a:lnTo>
                  <a:pt x="383782" y="913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3"/>
          <p:cNvSpPr/>
          <p:nvPr/>
        </p:nvSpPr>
        <p:spPr>
          <a:xfrm>
            <a:off x="1320184" y="514448"/>
            <a:ext cx="309563" cy="309563"/>
          </a:xfrm>
          <a:custGeom>
            <a:rect b="b" l="l" r="r" t="t"/>
            <a:pathLst>
              <a:path extrusionOk="0" h="412750" w="412750">
                <a:moveTo>
                  <a:pt x="406159" y="92039"/>
                </a:moveTo>
                <a:lnTo>
                  <a:pt x="216546" y="92039"/>
                </a:lnTo>
                <a:lnTo>
                  <a:pt x="227740" y="92558"/>
                </a:lnTo>
                <a:lnTo>
                  <a:pt x="237558" y="94120"/>
                </a:lnTo>
                <a:lnTo>
                  <a:pt x="265788" y="124632"/>
                </a:lnTo>
                <a:lnTo>
                  <a:pt x="260750" y="138468"/>
                </a:lnTo>
                <a:lnTo>
                  <a:pt x="245639" y="149571"/>
                </a:lnTo>
                <a:lnTo>
                  <a:pt x="220460" y="157936"/>
                </a:lnTo>
                <a:lnTo>
                  <a:pt x="185221" y="163559"/>
                </a:lnTo>
                <a:lnTo>
                  <a:pt x="176571" y="164402"/>
                </a:lnTo>
                <a:lnTo>
                  <a:pt x="162111" y="165983"/>
                </a:lnTo>
                <a:lnTo>
                  <a:pt x="116187" y="172814"/>
                </a:lnTo>
                <a:lnTo>
                  <a:pt x="55417" y="191745"/>
                </a:lnTo>
                <a:lnTo>
                  <a:pt x="19560" y="220408"/>
                </a:lnTo>
                <a:lnTo>
                  <a:pt x="2174" y="263070"/>
                </a:lnTo>
                <a:lnTo>
                  <a:pt x="0" y="289901"/>
                </a:lnTo>
                <a:lnTo>
                  <a:pt x="2162" y="317443"/>
                </a:lnTo>
                <a:lnTo>
                  <a:pt x="19454" y="362662"/>
                </a:lnTo>
                <a:lnTo>
                  <a:pt x="53689" y="394344"/>
                </a:lnTo>
                <a:lnTo>
                  <a:pt x="102675" y="410368"/>
                </a:lnTo>
                <a:lnTo>
                  <a:pt x="132536" y="412372"/>
                </a:lnTo>
                <a:lnTo>
                  <a:pt x="155854" y="411310"/>
                </a:lnTo>
                <a:lnTo>
                  <a:pt x="197791" y="402804"/>
                </a:lnTo>
                <a:lnTo>
                  <a:pt x="233505" y="385786"/>
                </a:lnTo>
                <a:lnTo>
                  <a:pt x="263530" y="360138"/>
                </a:lnTo>
                <a:lnTo>
                  <a:pt x="276456" y="344056"/>
                </a:lnTo>
                <a:lnTo>
                  <a:pt x="412249" y="344056"/>
                </a:lnTo>
                <a:lnTo>
                  <a:pt x="412142" y="341699"/>
                </a:lnTo>
                <a:lnTo>
                  <a:pt x="411267" y="325460"/>
                </a:lnTo>
                <a:lnTo>
                  <a:pt x="411106" y="320346"/>
                </a:lnTo>
                <a:lnTo>
                  <a:pt x="192421" y="320346"/>
                </a:lnTo>
                <a:lnTo>
                  <a:pt x="182542" y="319761"/>
                </a:lnTo>
                <a:lnTo>
                  <a:pt x="149441" y="292207"/>
                </a:lnTo>
                <a:lnTo>
                  <a:pt x="148732" y="283895"/>
                </a:lnTo>
                <a:lnTo>
                  <a:pt x="149407" y="276060"/>
                </a:lnTo>
                <a:lnTo>
                  <a:pt x="186576" y="247656"/>
                </a:lnTo>
                <a:lnTo>
                  <a:pt x="211067" y="242991"/>
                </a:lnTo>
                <a:lnTo>
                  <a:pt x="220813" y="241013"/>
                </a:lnTo>
                <a:lnTo>
                  <a:pt x="258067" y="229769"/>
                </a:lnTo>
                <a:lnTo>
                  <a:pt x="264406" y="226899"/>
                </a:lnTo>
                <a:lnTo>
                  <a:pt x="411066" y="226899"/>
                </a:lnTo>
                <a:lnTo>
                  <a:pt x="410994" y="138345"/>
                </a:lnTo>
                <a:lnTo>
                  <a:pt x="410399" y="120199"/>
                </a:lnTo>
                <a:lnTo>
                  <a:pt x="408399" y="102348"/>
                </a:lnTo>
                <a:lnTo>
                  <a:pt x="406159" y="92039"/>
                </a:lnTo>
                <a:close/>
              </a:path>
              <a:path extrusionOk="0" h="412750" w="412750">
                <a:moveTo>
                  <a:pt x="412249" y="344056"/>
                </a:moveTo>
                <a:lnTo>
                  <a:pt x="276456" y="344056"/>
                </a:lnTo>
                <a:lnTo>
                  <a:pt x="279670" y="358780"/>
                </a:lnTo>
                <a:lnTo>
                  <a:pt x="308776" y="397163"/>
                </a:lnTo>
                <a:lnTo>
                  <a:pt x="349107" y="405650"/>
                </a:lnTo>
                <a:lnTo>
                  <a:pt x="363672" y="404842"/>
                </a:lnTo>
                <a:lnTo>
                  <a:pt x="403339" y="385527"/>
                </a:lnTo>
                <a:lnTo>
                  <a:pt x="412435" y="355050"/>
                </a:lnTo>
                <a:lnTo>
                  <a:pt x="412435" y="350100"/>
                </a:lnTo>
                <a:lnTo>
                  <a:pt x="412249" y="344056"/>
                </a:lnTo>
                <a:close/>
              </a:path>
              <a:path extrusionOk="0" h="412750" w="412750">
                <a:moveTo>
                  <a:pt x="411066" y="226899"/>
                </a:moveTo>
                <a:lnTo>
                  <a:pt x="264406" y="226899"/>
                </a:lnTo>
                <a:lnTo>
                  <a:pt x="264607" y="228985"/>
                </a:lnTo>
                <a:lnTo>
                  <a:pt x="264909" y="234124"/>
                </a:lnTo>
                <a:lnTo>
                  <a:pt x="260825" y="279768"/>
                </a:lnTo>
                <a:lnTo>
                  <a:pt x="238185" y="310491"/>
                </a:lnTo>
                <a:lnTo>
                  <a:pt x="192421" y="320346"/>
                </a:lnTo>
                <a:lnTo>
                  <a:pt x="411106" y="320346"/>
                </a:lnTo>
                <a:lnTo>
                  <a:pt x="411066" y="226899"/>
                </a:lnTo>
                <a:close/>
              </a:path>
              <a:path extrusionOk="0" h="412750" w="412750">
                <a:moveTo>
                  <a:pt x="217237" y="0"/>
                </a:moveTo>
                <a:lnTo>
                  <a:pt x="178021" y="1757"/>
                </a:lnTo>
                <a:lnTo>
                  <a:pt x="111057" y="15828"/>
                </a:lnTo>
                <a:lnTo>
                  <a:pt x="60722" y="43141"/>
                </a:lnTo>
                <a:lnTo>
                  <a:pt x="34913" y="78626"/>
                </a:lnTo>
                <a:lnTo>
                  <a:pt x="31689" y="99113"/>
                </a:lnTo>
                <a:lnTo>
                  <a:pt x="32481" y="108345"/>
                </a:lnTo>
                <a:lnTo>
                  <a:pt x="58173" y="142695"/>
                </a:lnTo>
                <a:lnTo>
                  <a:pt x="74033" y="146169"/>
                </a:lnTo>
                <a:lnTo>
                  <a:pt x="90257" y="144405"/>
                </a:lnTo>
                <a:lnTo>
                  <a:pt x="106908" y="139107"/>
                </a:lnTo>
                <a:lnTo>
                  <a:pt x="123990" y="130266"/>
                </a:lnTo>
                <a:lnTo>
                  <a:pt x="141507" y="117872"/>
                </a:lnTo>
                <a:lnTo>
                  <a:pt x="148167" y="112482"/>
                </a:lnTo>
                <a:lnTo>
                  <a:pt x="153067" y="108700"/>
                </a:lnTo>
                <a:lnTo>
                  <a:pt x="190139" y="94032"/>
                </a:lnTo>
                <a:lnTo>
                  <a:pt x="216546" y="92039"/>
                </a:lnTo>
                <a:lnTo>
                  <a:pt x="406159" y="92039"/>
                </a:lnTo>
                <a:lnTo>
                  <a:pt x="405065" y="87004"/>
                </a:lnTo>
                <a:lnTo>
                  <a:pt x="385759" y="52199"/>
                </a:lnTo>
                <a:lnTo>
                  <a:pt x="351188" y="25253"/>
                </a:lnTo>
                <a:lnTo>
                  <a:pt x="302956" y="8506"/>
                </a:lnTo>
                <a:lnTo>
                  <a:pt x="262419" y="2132"/>
                </a:lnTo>
                <a:lnTo>
                  <a:pt x="240407" y="534"/>
                </a:lnTo>
                <a:lnTo>
                  <a:pt x="2172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3"/>
          <p:cNvSpPr/>
          <p:nvPr/>
        </p:nvSpPr>
        <p:spPr>
          <a:xfrm>
            <a:off x="1652162" y="422336"/>
            <a:ext cx="238601" cy="396239"/>
          </a:xfrm>
          <a:custGeom>
            <a:rect b="b" l="l" r="r" t="t"/>
            <a:pathLst>
              <a:path extrusionOk="0" h="528319" w="318135">
                <a:moveTo>
                  <a:pt x="222753" y="224776"/>
                </a:moveTo>
                <a:lnTo>
                  <a:pt x="74724" y="224776"/>
                </a:lnTo>
                <a:lnTo>
                  <a:pt x="74829" y="419330"/>
                </a:lnTo>
                <a:lnTo>
                  <a:pt x="81834" y="469264"/>
                </a:lnTo>
                <a:lnTo>
                  <a:pt x="103146" y="502966"/>
                </a:lnTo>
                <a:lnTo>
                  <a:pt x="141994" y="521567"/>
                </a:lnTo>
                <a:lnTo>
                  <a:pt x="201782" y="527757"/>
                </a:lnTo>
                <a:lnTo>
                  <a:pt x="230159" y="526738"/>
                </a:lnTo>
                <a:lnTo>
                  <a:pt x="274473" y="518597"/>
                </a:lnTo>
                <a:lnTo>
                  <a:pt x="311195" y="490417"/>
                </a:lnTo>
                <a:lnTo>
                  <a:pt x="318134" y="459793"/>
                </a:lnTo>
                <a:lnTo>
                  <a:pt x="317462" y="447996"/>
                </a:lnTo>
                <a:lnTo>
                  <a:pt x="292817" y="416065"/>
                </a:lnTo>
                <a:lnTo>
                  <a:pt x="259606" y="413440"/>
                </a:lnTo>
                <a:lnTo>
                  <a:pt x="250618" y="412921"/>
                </a:lnTo>
                <a:lnTo>
                  <a:pt x="222753" y="378761"/>
                </a:lnTo>
                <a:lnTo>
                  <a:pt x="222753" y="224776"/>
                </a:lnTo>
                <a:close/>
              </a:path>
              <a:path extrusionOk="0" h="528319" w="318135">
                <a:moveTo>
                  <a:pt x="270274" y="136657"/>
                </a:moveTo>
                <a:lnTo>
                  <a:pt x="47181" y="136657"/>
                </a:lnTo>
                <a:lnTo>
                  <a:pt x="36618" y="137362"/>
                </a:lnTo>
                <a:lnTo>
                  <a:pt x="3106" y="161597"/>
                </a:lnTo>
                <a:lnTo>
                  <a:pt x="0" y="179806"/>
                </a:lnTo>
                <a:lnTo>
                  <a:pt x="757" y="189849"/>
                </a:lnTo>
                <a:lnTo>
                  <a:pt x="26542" y="221800"/>
                </a:lnTo>
                <a:lnTo>
                  <a:pt x="45812" y="224776"/>
                </a:lnTo>
                <a:lnTo>
                  <a:pt x="271656" y="224776"/>
                </a:lnTo>
                <a:lnTo>
                  <a:pt x="311158" y="206405"/>
                </a:lnTo>
                <a:lnTo>
                  <a:pt x="318134" y="179806"/>
                </a:lnTo>
                <a:lnTo>
                  <a:pt x="317348" y="170127"/>
                </a:lnTo>
                <a:lnTo>
                  <a:pt x="290444" y="139481"/>
                </a:lnTo>
                <a:lnTo>
                  <a:pt x="270274" y="136657"/>
                </a:lnTo>
                <a:close/>
              </a:path>
              <a:path extrusionOk="0" h="528319" w="318135">
                <a:moveTo>
                  <a:pt x="148732" y="0"/>
                </a:moveTo>
                <a:lnTo>
                  <a:pt x="106012" y="11285"/>
                </a:lnTo>
                <a:lnTo>
                  <a:pt x="79806" y="43143"/>
                </a:lnTo>
                <a:lnTo>
                  <a:pt x="74724" y="72588"/>
                </a:lnTo>
                <a:lnTo>
                  <a:pt x="74724" y="136657"/>
                </a:lnTo>
                <a:lnTo>
                  <a:pt x="222753" y="136657"/>
                </a:lnTo>
                <a:lnTo>
                  <a:pt x="222753" y="70452"/>
                </a:lnTo>
                <a:lnTo>
                  <a:pt x="212300" y="27891"/>
                </a:lnTo>
                <a:lnTo>
                  <a:pt x="181012" y="4498"/>
                </a:lnTo>
                <a:lnTo>
                  <a:pt x="1487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3"/>
          <p:cNvSpPr/>
          <p:nvPr/>
        </p:nvSpPr>
        <p:spPr>
          <a:xfrm>
            <a:off x="1941576" y="417039"/>
            <a:ext cx="112871" cy="401479"/>
          </a:xfrm>
          <a:custGeom>
            <a:rect b="b" l="l" r="r" t="t"/>
            <a:pathLst>
              <a:path extrusionOk="0" h="535305" w="150494">
                <a:moveTo>
                  <a:pt x="75390" y="0"/>
                </a:moveTo>
                <a:lnTo>
                  <a:pt x="31341" y="12154"/>
                </a:lnTo>
                <a:lnTo>
                  <a:pt x="5077" y="46914"/>
                </a:lnTo>
                <a:lnTo>
                  <a:pt x="0" y="79637"/>
                </a:lnTo>
                <a:lnTo>
                  <a:pt x="0" y="455169"/>
                </a:lnTo>
                <a:lnTo>
                  <a:pt x="11312" y="501970"/>
                </a:lnTo>
                <a:lnTo>
                  <a:pt x="43993" y="529513"/>
                </a:lnTo>
                <a:lnTo>
                  <a:pt x="75390" y="534819"/>
                </a:lnTo>
                <a:lnTo>
                  <a:pt x="91592" y="533492"/>
                </a:lnTo>
                <a:lnTo>
                  <a:pt x="129759" y="513697"/>
                </a:lnTo>
                <a:lnTo>
                  <a:pt x="148796" y="474117"/>
                </a:lnTo>
                <a:lnTo>
                  <a:pt x="150064" y="457305"/>
                </a:lnTo>
                <a:lnTo>
                  <a:pt x="150064" y="77501"/>
                </a:lnTo>
                <a:lnTo>
                  <a:pt x="138736" y="32277"/>
                </a:lnTo>
                <a:lnTo>
                  <a:pt x="106231" y="5230"/>
                </a:lnTo>
                <a:lnTo>
                  <a:pt x="7539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3"/>
          <p:cNvSpPr/>
          <p:nvPr/>
        </p:nvSpPr>
        <p:spPr>
          <a:xfrm>
            <a:off x="2100034" y="514443"/>
            <a:ext cx="309085" cy="309563"/>
          </a:xfrm>
          <a:custGeom>
            <a:rect b="b" l="l" r="r" t="t"/>
            <a:pathLst>
              <a:path extrusionOk="0" h="412750" w="412114">
                <a:moveTo>
                  <a:pt x="215176" y="0"/>
                </a:moveTo>
                <a:lnTo>
                  <a:pt x="168037" y="3511"/>
                </a:lnTo>
                <a:lnTo>
                  <a:pt x="126110" y="14044"/>
                </a:lnTo>
                <a:lnTo>
                  <a:pt x="89388" y="31593"/>
                </a:lnTo>
                <a:lnTo>
                  <a:pt x="57862" y="56153"/>
                </a:lnTo>
                <a:lnTo>
                  <a:pt x="32552" y="86745"/>
                </a:lnTo>
                <a:lnTo>
                  <a:pt x="14470" y="122460"/>
                </a:lnTo>
                <a:lnTo>
                  <a:pt x="3618" y="163285"/>
                </a:lnTo>
                <a:lnTo>
                  <a:pt x="0" y="209208"/>
                </a:lnTo>
                <a:lnTo>
                  <a:pt x="3539" y="253515"/>
                </a:lnTo>
                <a:lnTo>
                  <a:pt x="14157" y="293012"/>
                </a:lnTo>
                <a:lnTo>
                  <a:pt x="31858" y="327677"/>
                </a:lnTo>
                <a:lnTo>
                  <a:pt x="56643" y="357488"/>
                </a:lnTo>
                <a:lnTo>
                  <a:pt x="87446" y="381504"/>
                </a:lnTo>
                <a:lnTo>
                  <a:pt x="123219" y="398664"/>
                </a:lnTo>
                <a:lnTo>
                  <a:pt x="163957" y="408963"/>
                </a:lnTo>
                <a:lnTo>
                  <a:pt x="209660" y="412397"/>
                </a:lnTo>
                <a:lnTo>
                  <a:pt x="247935" y="410678"/>
                </a:lnTo>
                <a:lnTo>
                  <a:pt x="313436" y="396940"/>
                </a:lnTo>
                <a:lnTo>
                  <a:pt x="362876" y="370364"/>
                </a:lnTo>
                <a:lnTo>
                  <a:pt x="388285" y="335945"/>
                </a:lnTo>
                <a:lnTo>
                  <a:pt x="391345" y="316840"/>
                </a:lnTo>
                <a:lnTo>
                  <a:pt x="225140" y="316840"/>
                </a:lnTo>
                <a:lnTo>
                  <a:pt x="207579" y="315659"/>
                </a:lnTo>
                <a:lnTo>
                  <a:pt x="169062" y="297879"/>
                </a:lnTo>
                <a:lnTo>
                  <a:pt x="150856" y="258206"/>
                </a:lnTo>
                <a:lnTo>
                  <a:pt x="149097" y="239980"/>
                </a:lnTo>
                <a:lnTo>
                  <a:pt x="347047" y="239653"/>
                </a:lnTo>
                <a:lnTo>
                  <a:pt x="362915" y="238850"/>
                </a:lnTo>
                <a:lnTo>
                  <a:pt x="403143" y="219269"/>
                </a:lnTo>
                <a:lnTo>
                  <a:pt x="411757" y="184769"/>
                </a:lnTo>
                <a:lnTo>
                  <a:pt x="410908" y="168478"/>
                </a:lnTo>
                <a:lnTo>
                  <a:pt x="410032" y="162855"/>
                </a:lnTo>
                <a:lnTo>
                  <a:pt x="149097" y="162843"/>
                </a:lnTo>
                <a:lnTo>
                  <a:pt x="150755" y="146949"/>
                </a:lnTo>
                <a:lnTo>
                  <a:pt x="167504" y="110296"/>
                </a:lnTo>
                <a:lnTo>
                  <a:pt x="213794" y="91348"/>
                </a:lnTo>
                <a:lnTo>
                  <a:pt x="383777" y="91348"/>
                </a:lnTo>
                <a:lnTo>
                  <a:pt x="382105" y="88459"/>
                </a:lnTo>
                <a:lnTo>
                  <a:pt x="346049" y="47185"/>
                </a:lnTo>
                <a:lnTo>
                  <a:pt x="313007" y="24104"/>
                </a:lnTo>
                <a:lnTo>
                  <a:pt x="276265" y="8698"/>
                </a:lnTo>
                <a:lnTo>
                  <a:pt x="236314" y="969"/>
                </a:lnTo>
                <a:lnTo>
                  <a:pt x="215176" y="0"/>
                </a:lnTo>
                <a:close/>
              </a:path>
              <a:path extrusionOk="0" h="412750" w="412114">
                <a:moveTo>
                  <a:pt x="344307" y="272573"/>
                </a:moveTo>
                <a:lnTo>
                  <a:pt x="294386" y="292024"/>
                </a:lnTo>
                <a:lnTo>
                  <a:pt x="283781" y="298998"/>
                </a:lnTo>
                <a:lnTo>
                  <a:pt x="280590" y="300845"/>
                </a:lnTo>
                <a:lnTo>
                  <a:pt x="238978" y="315891"/>
                </a:lnTo>
                <a:lnTo>
                  <a:pt x="225140" y="316840"/>
                </a:lnTo>
                <a:lnTo>
                  <a:pt x="391345" y="316840"/>
                </a:lnTo>
                <a:lnTo>
                  <a:pt x="371103" y="279454"/>
                </a:lnTo>
                <a:lnTo>
                  <a:pt x="354163" y="273339"/>
                </a:lnTo>
                <a:lnTo>
                  <a:pt x="344307" y="272573"/>
                </a:lnTo>
                <a:close/>
              </a:path>
              <a:path extrusionOk="0" h="412750" w="412114">
                <a:moveTo>
                  <a:pt x="383777" y="91348"/>
                </a:moveTo>
                <a:lnTo>
                  <a:pt x="213794" y="91348"/>
                </a:lnTo>
                <a:lnTo>
                  <a:pt x="228578" y="92485"/>
                </a:lnTo>
                <a:lnTo>
                  <a:pt x="241568" y="95887"/>
                </a:lnTo>
                <a:lnTo>
                  <a:pt x="275559" y="131820"/>
                </a:lnTo>
                <a:lnTo>
                  <a:pt x="281645" y="162855"/>
                </a:lnTo>
                <a:lnTo>
                  <a:pt x="410032" y="162855"/>
                </a:lnTo>
                <a:lnTo>
                  <a:pt x="408362" y="152139"/>
                </a:lnTo>
                <a:lnTo>
                  <a:pt x="404118" y="135755"/>
                </a:lnTo>
                <a:lnTo>
                  <a:pt x="398174" y="119330"/>
                </a:lnTo>
                <a:lnTo>
                  <a:pt x="390753" y="103398"/>
                </a:lnTo>
                <a:lnTo>
                  <a:pt x="383777" y="91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3"/>
          <p:cNvSpPr/>
          <p:nvPr/>
        </p:nvSpPr>
        <p:spPr>
          <a:xfrm>
            <a:off x="2440290" y="514448"/>
            <a:ext cx="309563" cy="309563"/>
          </a:xfrm>
          <a:custGeom>
            <a:rect b="b" l="l" r="r" t="t"/>
            <a:pathLst>
              <a:path extrusionOk="0" h="412750" w="412750">
                <a:moveTo>
                  <a:pt x="406199" y="92076"/>
                </a:moveTo>
                <a:lnTo>
                  <a:pt x="216583" y="92076"/>
                </a:lnTo>
                <a:lnTo>
                  <a:pt x="227774" y="92590"/>
                </a:lnTo>
                <a:lnTo>
                  <a:pt x="237581" y="94139"/>
                </a:lnTo>
                <a:lnTo>
                  <a:pt x="265776" y="124632"/>
                </a:lnTo>
                <a:lnTo>
                  <a:pt x="260745" y="138472"/>
                </a:lnTo>
                <a:lnTo>
                  <a:pt x="245650" y="149582"/>
                </a:lnTo>
                <a:lnTo>
                  <a:pt x="220485" y="157952"/>
                </a:lnTo>
                <a:lnTo>
                  <a:pt x="185246" y="163571"/>
                </a:lnTo>
                <a:lnTo>
                  <a:pt x="162163" y="165996"/>
                </a:lnTo>
                <a:lnTo>
                  <a:pt x="156359" y="166713"/>
                </a:lnTo>
                <a:lnTo>
                  <a:pt x="116210" y="172814"/>
                </a:lnTo>
                <a:lnTo>
                  <a:pt x="55429" y="191745"/>
                </a:lnTo>
                <a:lnTo>
                  <a:pt x="19560" y="220419"/>
                </a:lnTo>
                <a:lnTo>
                  <a:pt x="2172" y="263079"/>
                </a:lnTo>
                <a:lnTo>
                  <a:pt x="0" y="289913"/>
                </a:lnTo>
                <a:lnTo>
                  <a:pt x="2160" y="317459"/>
                </a:lnTo>
                <a:lnTo>
                  <a:pt x="19459" y="362666"/>
                </a:lnTo>
                <a:lnTo>
                  <a:pt x="53700" y="394349"/>
                </a:lnTo>
                <a:lnTo>
                  <a:pt x="102692" y="410370"/>
                </a:lnTo>
                <a:lnTo>
                  <a:pt x="132573" y="412372"/>
                </a:lnTo>
                <a:lnTo>
                  <a:pt x="155896" y="411313"/>
                </a:lnTo>
                <a:lnTo>
                  <a:pt x="197815" y="402815"/>
                </a:lnTo>
                <a:lnTo>
                  <a:pt x="233525" y="385786"/>
                </a:lnTo>
                <a:lnTo>
                  <a:pt x="263562" y="360138"/>
                </a:lnTo>
                <a:lnTo>
                  <a:pt x="276494" y="344056"/>
                </a:lnTo>
                <a:lnTo>
                  <a:pt x="412290" y="344056"/>
                </a:lnTo>
                <a:lnTo>
                  <a:pt x="412180" y="341710"/>
                </a:lnTo>
                <a:lnTo>
                  <a:pt x="411304" y="325497"/>
                </a:lnTo>
                <a:lnTo>
                  <a:pt x="411144" y="320346"/>
                </a:lnTo>
                <a:lnTo>
                  <a:pt x="192446" y="320346"/>
                </a:lnTo>
                <a:lnTo>
                  <a:pt x="182569" y="319761"/>
                </a:lnTo>
                <a:lnTo>
                  <a:pt x="149469" y="292234"/>
                </a:lnTo>
                <a:lnTo>
                  <a:pt x="148757" y="283895"/>
                </a:lnTo>
                <a:lnTo>
                  <a:pt x="149432" y="276071"/>
                </a:lnTo>
                <a:lnTo>
                  <a:pt x="186632" y="247662"/>
                </a:lnTo>
                <a:lnTo>
                  <a:pt x="211098" y="242997"/>
                </a:lnTo>
                <a:lnTo>
                  <a:pt x="220827" y="241015"/>
                </a:lnTo>
                <a:lnTo>
                  <a:pt x="258108" y="229769"/>
                </a:lnTo>
                <a:lnTo>
                  <a:pt x="264444" y="226899"/>
                </a:lnTo>
                <a:lnTo>
                  <a:pt x="411103" y="226899"/>
                </a:lnTo>
                <a:lnTo>
                  <a:pt x="411031" y="138353"/>
                </a:lnTo>
                <a:lnTo>
                  <a:pt x="410438" y="120212"/>
                </a:lnTo>
                <a:lnTo>
                  <a:pt x="408439" y="102372"/>
                </a:lnTo>
                <a:lnTo>
                  <a:pt x="406199" y="92076"/>
                </a:lnTo>
                <a:close/>
              </a:path>
              <a:path extrusionOk="0" h="412750" w="412750">
                <a:moveTo>
                  <a:pt x="412290" y="344056"/>
                </a:moveTo>
                <a:lnTo>
                  <a:pt x="276494" y="344056"/>
                </a:lnTo>
                <a:lnTo>
                  <a:pt x="279704" y="358781"/>
                </a:lnTo>
                <a:lnTo>
                  <a:pt x="308835" y="397190"/>
                </a:lnTo>
                <a:lnTo>
                  <a:pt x="349132" y="405650"/>
                </a:lnTo>
                <a:lnTo>
                  <a:pt x="363698" y="404844"/>
                </a:lnTo>
                <a:lnTo>
                  <a:pt x="403380" y="385529"/>
                </a:lnTo>
                <a:lnTo>
                  <a:pt x="412498" y="355050"/>
                </a:lnTo>
                <a:lnTo>
                  <a:pt x="412498" y="350100"/>
                </a:lnTo>
                <a:lnTo>
                  <a:pt x="412290" y="344056"/>
                </a:lnTo>
                <a:close/>
              </a:path>
              <a:path extrusionOk="0" h="412750" w="412750">
                <a:moveTo>
                  <a:pt x="411103" y="226899"/>
                </a:moveTo>
                <a:lnTo>
                  <a:pt x="264444" y="226899"/>
                </a:lnTo>
                <a:lnTo>
                  <a:pt x="264695" y="228985"/>
                </a:lnTo>
                <a:lnTo>
                  <a:pt x="264808" y="231423"/>
                </a:lnTo>
                <a:lnTo>
                  <a:pt x="264877" y="232414"/>
                </a:lnTo>
                <a:lnTo>
                  <a:pt x="264982" y="247662"/>
                </a:lnTo>
                <a:lnTo>
                  <a:pt x="264033" y="264104"/>
                </a:lnTo>
                <a:lnTo>
                  <a:pt x="248122" y="302855"/>
                </a:lnTo>
                <a:lnTo>
                  <a:pt x="210392" y="319254"/>
                </a:lnTo>
                <a:lnTo>
                  <a:pt x="192446" y="320346"/>
                </a:lnTo>
                <a:lnTo>
                  <a:pt x="411144" y="320346"/>
                </a:lnTo>
                <a:lnTo>
                  <a:pt x="411103" y="226899"/>
                </a:lnTo>
                <a:close/>
              </a:path>
              <a:path extrusionOk="0" h="412750" w="412750">
                <a:moveTo>
                  <a:pt x="217275" y="0"/>
                </a:moveTo>
                <a:lnTo>
                  <a:pt x="178042" y="1760"/>
                </a:lnTo>
                <a:lnTo>
                  <a:pt x="111089" y="15844"/>
                </a:lnTo>
                <a:lnTo>
                  <a:pt x="60751" y="43163"/>
                </a:lnTo>
                <a:lnTo>
                  <a:pt x="34908" y="78670"/>
                </a:lnTo>
                <a:lnTo>
                  <a:pt x="31676" y="99176"/>
                </a:lnTo>
                <a:lnTo>
                  <a:pt x="32474" y="108410"/>
                </a:lnTo>
                <a:lnTo>
                  <a:pt x="58210" y="142720"/>
                </a:lnTo>
                <a:lnTo>
                  <a:pt x="74033" y="146219"/>
                </a:lnTo>
                <a:lnTo>
                  <a:pt x="90267" y="144448"/>
                </a:lnTo>
                <a:lnTo>
                  <a:pt x="106919" y="139139"/>
                </a:lnTo>
                <a:lnTo>
                  <a:pt x="123999" y="130295"/>
                </a:lnTo>
                <a:lnTo>
                  <a:pt x="141520" y="117923"/>
                </a:lnTo>
                <a:lnTo>
                  <a:pt x="148204" y="112482"/>
                </a:lnTo>
                <a:lnTo>
                  <a:pt x="153092" y="108700"/>
                </a:lnTo>
                <a:lnTo>
                  <a:pt x="190187" y="94048"/>
                </a:lnTo>
                <a:lnTo>
                  <a:pt x="216583" y="92076"/>
                </a:lnTo>
                <a:lnTo>
                  <a:pt x="406199" y="92076"/>
                </a:lnTo>
                <a:lnTo>
                  <a:pt x="405103" y="87036"/>
                </a:lnTo>
                <a:lnTo>
                  <a:pt x="385802" y="52207"/>
                </a:lnTo>
                <a:lnTo>
                  <a:pt x="351205" y="25270"/>
                </a:lnTo>
                <a:lnTo>
                  <a:pt x="303006" y="8556"/>
                </a:lnTo>
                <a:lnTo>
                  <a:pt x="262454" y="2139"/>
                </a:lnTo>
                <a:lnTo>
                  <a:pt x="240440" y="534"/>
                </a:lnTo>
                <a:lnTo>
                  <a:pt x="2172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3"/>
          <p:cNvSpPr/>
          <p:nvPr/>
        </p:nvSpPr>
        <p:spPr>
          <a:xfrm>
            <a:off x="2811014" y="517126"/>
            <a:ext cx="222409" cy="301466"/>
          </a:xfrm>
          <a:custGeom>
            <a:rect b="b" l="l" r="r" t="t"/>
            <a:pathLst>
              <a:path extrusionOk="0" h="401955" w="296545">
                <a:moveTo>
                  <a:pt x="68165" y="2902"/>
                </a:moveTo>
                <a:lnTo>
                  <a:pt x="27779" y="13689"/>
                </a:lnTo>
                <a:lnTo>
                  <a:pt x="4471" y="45276"/>
                </a:lnTo>
                <a:lnTo>
                  <a:pt x="0" y="321753"/>
                </a:lnTo>
                <a:lnTo>
                  <a:pt x="1263" y="339200"/>
                </a:lnTo>
                <a:lnTo>
                  <a:pt x="20129" y="379980"/>
                </a:lnTo>
                <a:lnTo>
                  <a:pt x="58399" y="400093"/>
                </a:lnTo>
                <a:lnTo>
                  <a:pt x="74724" y="401441"/>
                </a:lnTo>
                <a:lnTo>
                  <a:pt x="90897" y="400114"/>
                </a:lnTo>
                <a:lnTo>
                  <a:pt x="129118" y="380306"/>
                </a:lnTo>
                <a:lnTo>
                  <a:pt x="148152" y="340679"/>
                </a:lnTo>
                <a:lnTo>
                  <a:pt x="149423" y="323889"/>
                </a:lnTo>
                <a:lnTo>
                  <a:pt x="149423" y="237165"/>
                </a:lnTo>
                <a:lnTo>
                  <a:pt x="150409" y="218562"/>
                </a:lnTo>
                <a:lnTo>
                  <a:pt x="165255" y="177531"/>
                </a:lnTo>
                <a:lnTo>
                  <a:pt x="203948" y="152591"/>
                </a:lnTo>
                <a:lnTo>
                  <a:pt x="241805" y="140790"/>
                </a:lnTo>
                <a:lnTo>
                  <a:pt x="257272" y="134154"/>
                </a:lnTo>
                <a:lnTo>
                  <a:pt x="269870" y="126636"/>
                </a:lnTo>
                <a:lnTo>
                  <a:pt x="279597" y="118237"/>
                </a:lnTo>
                <a:lnTo>
                  <a:pt x="286806" y="108545"/>
                </a:lnTo>
                <a:lnTo>
                  <a:pt x="287066" y="107971"/>
                </a:lnTo>
                <a:lnTo>
                  <a:pt x="137386" y="107971"/>
                </a:lnTo>
                <a:lnTo>
                  <a:pt x="137386" y="75402"/>
                </a:lnTo>
                <a:lnTo>
                  <a:pt x="127802" y="30829"/>
                </a:lnTo>
                <a:lnTo>
                  <a:pt x="84606" y="4004"/>
                </a:lnTo>
                <a:lnTo>
                  <a:pt x="68165" y="2902"/>
                </a:lnTo>
                <a:close/>
              </a:path>
              <a:path extrusionOk="0" h="401955" w="296545">
                <a:moveTo>
                  <a:pt x="237567" y="0"/>
                </a:moveTo>
                <a:lnTo>
                  <a:pt x="192836" y="14805"/>
                </a:lnTo>
                <a:lnTo>
                  <a:pt x="157179" y="59968"/>
                </a:lnTo>
                <a:lnTo>
                  <a:pt x="137386" y="107971"/>
                </a:lnTo>
                <a:lnTo>
                  <a:pt x="287066" y="107971"/>
                </a:lnTo>
                <a:lnTo>
                  <a:pt x="291958" y="97181"/>
                </a:lnTo>
                <a:lnTo>
                  <a:pt x="295051" y="84134"/>
                </a:lnTo>
                <a:lnTo>
                  <a:pt x="296083" y="69396"/>
                </a:lnTo>
                <a:lnTo>
                  <a:pt x="295116" y="53990"/>
                </a:lnTo>
                <a:lnTo>
                  <a:pt x="280602" y="18407"/>
                </a:lnTo>
                <a:lnTo>
                  <a:pt x="2375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3"/>
          <p:cNvSpPr/>
          <p:nvPr/>
        </p:nvSpPr>
        <p:spPr>
          <a:xfrm>
            <a:off x="3049542" y="517163"/>
            <a:ext cx="302895" cy="301466"/>
          </a:xfrm>
          <a:custGeom>
            <a:rect b="b" l="l" r="r" t="t"/>
            <a:pathLst>
              <a:path extrusionOk="0" h="401955" w="403860">
                <a:moveTo>
                  <a:pt x="67461" y="2776"/>
                </a:moveTo>
                <a:lnTo>
                  <a:pt x="26818" y="13325"/>
                </a:lnTo>
                <a:lnTo>
                  <a:pt x="4306" y="44741"/>
                </a:lnTo>
                <a:lnTo>
                  <a:pt x="0" y="76759"/>
                </a:lnTo>
                <a:lnTo>
                  <a:pt x="0" y="321653"/>
                </a:lnTo>
                <a:lnTo>
                  <a:pt x="11147" y="368486"/>
                </a:lnTo>
                <a:lnTo>
                  <a:pt x="43244" y="396050"/>
                </a:lnTo>
                <a:lnTo>
                  <a:pt x="74045" y="401390"/>
                </a:lnTo>
                <a:lnTo>
                  <a:pt x="90136" y="400036"/>
                </a:lnTo>
                <a:lnTo>
                  <a:pt x="128251" y="380118"/>
                </a:lnTo>
                <a:lnTo>
                  <a:pt x="147440" y="340474"/>
                </a:lnTo>
                <a:lnTo>
                  <a:pt x="148783" y="195009"/>
                </a:lnTo>
                <a:lnTo>
                  <a:pt x="149581" y="178000"/>
                </a:lnTo>
                <a:lnTo>
                  <a:pt x="162478" y="138002"/>
                </a:lnTo>
                <a:lnTo>
                  <a:pt x="204471" y="118928"/>
                </a:lnTo>
                <a:lnTo>
                  <a:pt x="400505" y="118928"/>
                </a:lnTo>
                <a:lnTo>
                  <a:pt x="400071" y="114982"/>
                </a:lnTo>
                <a:lnTo>
                  <a:pt x="397838" y="102135"/>
                </a:lnTo>
                <a:lnTo>
                  <a:pt x="394902" y="90130"/>
                </a:lnTo>
                <a:lnTo>
                  <a:pt x="391280" y="78966"/>
                </a:lnTo>
                <a:lnTo>
                  <a:pt x="388902" y="73241"/>
                </a:lnTo>
                <a:lnTo>
                  <a:pt x="135991" y="73241"/>
                </a:lnTo>
                <a:lnTo>
                  <a:pt x="134595" y="57091"/>
                </a:lnTo>
                <a:lnTo>
                  <a:pt x="117759" y="20895"/>
                </a:lnTo>
                <a:lnTo>
                  <a:pt x="82883" y="3908"/>
                </a:lnTo>
                <a:lnTo>
                  <a:pt x="67461" y="2776"/>
                </a:lnTo>
                <a:close/>
              </a:path>
              <a:path extrusionOk="0" h="401955" w="403860">
                <a:moveTo>
                  <a:pt x="400505" y="118928"/>
                </a:moveTo>
                <a:lnTo>
                  <a:pt x="204471" y="118928"/>
                </a:lnTo>
                <a:lnTo>
                  <a:pt x="217400" y="119951"/>
                </a:lnTo>
                <a:lnTo>
                  <a:pt x="228266" y="123026"/>
                </a:lnTo>
                <a:lnTo>
                  <a:pt x="252270" y="158654"/>
                </a:lnTo>
                <a:lnTo>
                  <a:pt x="255108" y="316061"/>
                </a:lnTo>
                <a:lnTo>
                  <a:pt x="256325" y="335538"/>
                </a:lnTo>
                <a:lnTo>
                  <a:pt x="274559" y="379389"/>
                </a:lnTo>
                <a:lnTo>
                  <a:pt x="313343" y="400015"/>
                </a:lnTo>
                <a:lnTo>
                  <a:pt x="330511" y="401390"/>
                </a:lnTo>
                <a:lnTo>
                  <a:pt x="347476" y="400036"/>
                </a:lnTo>
                <a:lnTo>
                  <a:pt x="385269" y="379728"/>
                </a:lnTo>
                <a:lnTo>
                  <a:pt x="402688" y="335807"/>
                </a:lnTo>
                <a:lnTo>
                  <a:pt x="403853" y="316061"/>
                </a:lnTo>
                <a:lnTo>
                  <a:pt x="403853" y="195009"/>
                </a:lnTo>
                <a:lnTo>
                  <a:pt x="403614" y="169960"/>
                </a:lnTo>
                <a:lnTo>
                  <a:pt x="402900" y="148267"/>
                </a:lnTo>
                <a:lnTo>
                  <a:pt x="401717" y="129939"/>
                </a:lnTo>
                <a:lnTo>
                  <a:pt x="400505" y="118928"/>
                </a:lnTo>
                <a:close/>
              </a:path>
              <a:path extrusionOk="0" h="401955" w="403860">
                <a:moveTo>
                  <a:pt x="267836" y="0"/>
                </a:moveTo>
                <a:lnTo>
                  <a:pt x="226238" y="4455"/>
                </a:lnTo>
                <a:lnTo>
                  <a:pt x="175405" y="27986"/>
                </a:lnTo>
                <a:lnTo>
                  <a:pt x="147954" y="55707"/>
                </a:lnTo>
                <a:lnTo>
                  <a:pt x="135991" y="73241"/>
                </a:lnTo>
                <a:lnTo>
                  <a:pt x="388902" y="73241"/>
                </a:lnTo>
                <a:lnTo>
                  <a:pt x="367611" y="39460"/>
                </a:lnTo>
                <a:lnTo>
                  <a:pt x="324324" y="10023"/>
                </a:lnTo>
                <a:lnTo>
                  <a:pt x="267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3"/>
          <p:cNvSpPr/>
          <p:nvPr/>
        </p:nvSpPr>
        <p:spPr>
          <a:xfrm>
            <a:off x="3410745" y="395316"/>
            <a:ext cx="112871" cy="422910"/>
          </a:xfrm>
          <a:custGeom>
            <a:rect b="b" l="l" r="r" t="t"/>
            <a:pathLst>
              <a:path extrusionOk="0" h="563880" w="150495">
                <a:moveTo>
                  <a:pt x="75314" y="0"/>
                </a:moveTo>
                <a:lnTo>
                  <a:pt x="38307" y="11709"/>
                </a:lnTo>
                <a:lnTo>
                  <a:pt x="12880" y="43693"/>
                </a:lnTo>
                <a:lnTo>
                  <a:pt x="7890" y="70439"/>
                </a:lnTo>
                <a:lnTo>
                  <a:pt x="9138" y="84082"/>
                </a:lnTo>
                <a:lnTo>
                  <a:pt x="27831" y="119267"/>
                </a:lnTo>
                <a:lnTo>
                  <a:pt x="62055" y="138483"/>
                </a:lnTo>
                <a:lnTo>
                  <a:pt x="75314" y="139761"/>
                </a:lnTo>
                <a:lnTo>
                  <a:pt x="88809" y="138483"/>
                </a:lnTo>
                <a:lnTo>
                  <a:pt x="123225" y="119430"/>
                </a:lnTo>
                <a:lnTo>
                  <a:pt x="141920" y="84250"/>
                </a:lnTo>
                <a:lnTo>
                  <a:pt x="143166" y="70439"/>
                </a:lnTo>
                <a:lnTo>
                  <a:pt x="141920" y="56424"/>
                </a:lnTo>
                <a:lnTo>
                  <a:pt x="123225" y="20682"/>
                </a:lnTo>
                <a:lnTo>
                  <a:pt x="88789" y="1289"/>
                </a:lnTo>
                <a:lnTo>
                  <a:pt x="75314" y="0"/>
                </a:lnTo>
                <a:close/>
              </a:path>
              <a:path extrusionOk="0" h="563880" w="150495">
                <a:moveTo>
                  <a:pt x="75314" y="165971"/>
                </a:moveTo>
                <a:lnTo>
                  <a:pt x="31324" y="178116"/>
                </a:lnTo>
                <a:lnTo>
                  <a:pt x="5055" y="212849"/>
                </a:lnTo>
                <a:lnTo>
                  <a:pt x="0" y="245596"/>
                </a:lnTo>
                <a:lnTo>
                  <a:pt x="0" y="484169"/>
                </a:lnTo>
                <a:lnTo>
                  <a:pt x="11391" y="530725"/>
                </a:lnTo>
                <a:lnTo>
                  <a:pt x="44178" y="558471"/>
                </a:lnTo>
                <a:lnTo>
                  <a:pt x="75314" y="563857"/>
                </a:lnTo>
                <a:lnTo>
                  <a:pt x="91523" y="562530"/>
                </a:lnTo>
                <a:lnTo>
                  <a:pt x="129734" y="542747"/>
                </a:lnTo>
                <a:lnTo>
                  <a:pt x="148819" y="503100"/>
                </a:lnTo>
                <a:lnTo>
                  <a:pt x="150089" y="486318"/>
                </a:lnTo>
                <a:lnTo>
                  <a:pt x="150089" y="243498"/>
                </a:lnTo>
                <a:lnTo>
                  <a:pt x="138740" y="198474"/>
                </a:lnTo>
                <a:lnTo>
                  <a:pt x="106223" y="171242"/>
                </a:lnTo>
                <a:lnTo>
                  <a:pt x="75314" y="1659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3"/>
          <p:cNvSpPr/>
          <p:nvPr/>
        </p:nvSpPr>
        <p:spPr>
          <a:xfrm>
            <a:off x="3584197" y="517163"/>
            <a:ext cx="302895" cy="301466"/>
          </a:xfrm>
          <a:custGeom>
            <a:rect b="b" l="l" r="r" t="t"/>
            <a:pathLst>
              <a:path extrusionOk="0" h="401955" w="403860">
                <a:moveTo>
                  <a:pt x="67424" y="2852"/>
                </a:moveTo>
                <a:lnTo>
                  <a:pt x="26784" y="13337"/>
                </a:lnTo>
                <a:lnTo>
                  <a:pt x="4286" y="44755"/>
                </a:lnTo>
                <a:lnTo>
                  <a:pt x="0" y="76759"/>
                </a:lnTo>
                <a:lnTo>
                  <a:pt x="0" y="321703"/>
                </a:lnTo>
                <a:lnTo>
                  <a:pt x="11115" y="368487"/>
                </a:lnTo>
                <a:lnTo>
                  <a:pt x="43215" y="396050"/>
                </a:lnTo>
                <a:lnTo>
                  <a:pt x="73995" y="401390"/>
                </a:lnTo>
                <a:lnTo>
                  <a:pt x="90101" y="400036"/>
                </a:lnTo>
                <a:lnTo>
                  <a:pt x="128188" y="380118"/>
                </a:lnTo>
                <a:lnTo>
                  <a:pt x="147404" y="340474"/>
                </a:lnTo>
                <a:lnTo>
                  <a:pt x="148749" y="195009"/>
                </a:lnTo>
                <a:lnTo>
                  <a:pt x="149542" y="178032"/>
                </a:lnTo>
                <a:lnTo>
                  <a:pt x="162466" y="138014"/>
                </a:lnTo>
                <a:lnTo>
                  <a:pt x="204471" y="118928"/>
                </a:lnTo>
                <a:lnTo>
                  <a:pt x="400458" y="118928"/>
                </a:lnTo>
                <a:lnTo>
                  <a:pt x="400021" y="114982"/>
                </a:lnTo>
                <a:lnTo>
                  <a:pt x="397797" y="102135"/>
                </a:lnTo>
                <a:lnTo>
                  <a:pt x="394864" y="90130"/>
                </a:lnTo>
                <a:lnTo>
                  <a:pt x="391237" y="78966"/>
                </a:lnTo>
                <a:lnTo>
                  <a:pt x="388848" y="73241"/>
                </a:lnTo>
                <a:lnTo>
                  <a:pt x="135979" y="73241"/>
                </a:lnTo>
                <a:lnTo>
                  <a:pt x="134566" y="57091"/>
                </a:lnTo>
                <a:lnTo>
                  <a:pt x="117709" y="20895"/>
                </a:lnTo>
                <a:lnTo>
                  <a:pt x="82838" y="3971"/>
                </a:lnTo>
                <a:lnTo>
                  <a:pt x="67424" y="2852"/>
                </a:lnTo>
                <a:close/>
              </a:path>
              <a:path extrusionOk="0" h="401955" w="403860">
                <a:moveTo>
                  <a:pt x="400458" y="118928"/>
                </a:moveTo>
                <a:lnTo>
                  <a:pt x="204471" y="118928"/>
                </a:lnTo>
                <a:lnTo>
                  <a:pt x="217384" y="119957"/>
                </a:lnTo>
                <a:lnTo>
                  <a:pt x="228227" y="123040"/>
                </a:lnTo>
                <a:lnTo>
                  <a:pt x="252235" y="158663"/>
                </a:lnTo>
                <a:lnTo>
                  <a:pt x="255070" y="316061"/>
                </a:lnTo>
                <a:lnTo>
                  <a:pt x="256286" y="335544"/>
                </a:lnTo>
                <a:lnTo>
                  <a:pt x="274508" y="379389"/>
                </a:lnTo>
                <a:lnTo>
                  <a:pt x="313311" y="400015"/>
                </a:lnTo>
                <a:lnTo>
                  <a:pt x="330498" y="401390"/>
                </a:lnTo>
                <a:lnTo>
                  <a:pt x="347460" y="400036"/>
                </a:lnTo>
                <a:lnTo>
                  <a:pt x="385244" y="379728"/>
                </a:lnTo>
                <a:lnTo>
                  <a:pt x="402642" y="335828"/>
                </a:lnTo>
                <a:lnTo>
                  <a:pt x="403803" y="316061"/>
                </a:lnTo>
                <a:lnTo>
                  <a:pt x="403803" y="195009"/>
                </a:lnTo>
                <a:lnTo>
                  <a:pt x="403567" y="169961"/>
                </a:lnTo>
                <a:lnTo>
                  <a:pt x="402859" y="148272"/>
                </a:lnTo>
                <a:lnTo>
                  <a:pt x="401677" y="129944"/>
                </a:lnTo>
                <a:lnTo>
                  <a:pt x="400458" y="118928"/>
                </a:lnTo>
                <a:close/>
              </a:path>
              <a:path extrusionOk="0" h="401955" w="403860">
                <a:moveTo>
                  <a:pt x="267786" y="0"/>
                </a:moveTo>
                <a:lnTo>
                  <a:pt x="226196" y="4460"/>
                </a:lnTo>
                <a:lnTo>
                  <a:pt x="175377" y="28023"/>
                </a:lnTo>
                <a:lnTo>
                  <a:pt x="147919" y="55715"/>
                </a:lnTo>
                <a:lnTo>
                  <a:pt x="135979" y="73241"/>
                </a:lnTo>
                <a:lnTo>
                  <a:pt x="388848" y="73241"/>
                </a:lnTo>
                <a:lnTo>
                  <a:pt x="367567" y="39484"/>
                </a:lnTo>
                <a:lnTo>
                  <a:pt x="324285" y="10039"/>
                </a:lnTo>
                <a:lnTo>
                  <a:pt x="2677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3"/>
          <p:cNvSpPr/>
          <p:nvPr/>
        </p:nvSpPr>
        <p:spPr>
          <a:xfrm>
            <a:off x="3929582" y="517163"/>
            <a:ext cx="310990" cy="413385"/>
          </a:xfrm>
          <a:custGeom>
            <a:rect b="b" l="l" r="r" t="t"/>
            <a:pathLst>
              <a:path extrusionOk="0" h="551180" w="414654">
                <a:moveTo>
                  <a:pt x="72324" y="404544"/>
                </a:moveTo>
                <a:lnTo>
                  <a:pt x="64044" y="404544"/>
                </a:lnTo>
                <a:lnTo>
                  <a:pt x="52736" y="405479"/>
                </a:lnTo>
                <a:lnTo>
                  <a:pt x="19245" y="427650"/>
                </a:lnTo>
                <a:lnTo>
                  <a:pt x="11044" y="458687"/>
                </a:lnTo>
                <a:lnTo>
                  <a:pt x="14133" y="478670"/>
                </a:lnTo>
                <a:lnTo>
                  <a:pt x="38842" y="512203"/>
                </a:lnTo>
                <a:lnTo>
                  <a:pt x="87346" y="536659"/>
                </a:lnTo>
                <a:lnTo>
                  <a:pt x="154382" y="549140"/>
                </a:lnTo>
                <a:lnTo>
                  <a:pt x="194532" y="550701"/>
                </a:lnTo>
                <a:lnTo>
                  <a:pt x="246562" y="547802"/>
                </a:lnTo>
                <a:lnTo>
                  <a:pt x="291515" y="539108"/>
                </a:lnTo>
                <a:lnTo>
                  <a:pt x="329372" y="524626"/>
                </a:lnTo>
                <a:lnTo>
                  <a:pt x="383901" y="478136"/>
                </a:lnTo>
                <a:lnTo>
                  <a:pt x="396024" y="455119"/>
                </a:lnTo>
                <a:lnTo>
                  <a:pt x="197962" y="455119"/>
                </a:lnTo>
                <a:lnTo>
                  <a:pt x="188148" y="454742"/>
                </a:lnTo>
                <a:lnTo>
                  <a:pt x="141724" y="440548"/>
                </a:lnTo>
                <a:lnTo>
                  <a:pt x="110620" y="420833"/>
                </a:lnTo>
                <a:lnTo>
                  <a:pt x="102337" y="415870"/>
                </a:lnTo>
                <a:lnTo>
                  <a:pt x="94971" y="411970"/>
                </a:lnTo>
                <a:lnTo>
                  <a:pt x="88520" y="409130"/>
                </a:lnTo>
                <a:lnTo>
                  <a:pt x="80454" y="406039"/>
                </a:lnTo>
                <a:lnTo>
                  <a:pt x="72324" y="404544"/>
                </a:lnTo>
                <a:close/>
              </a:path>
              <a:path extrusionOk="0" h="551180" w="414654">
                <a:moveTo>
                  <a:pt x="414508" y="340462"/>
                </a:moveTo>
                <a:lnTo>
                  <a:pt x="271279" y="340462"/>
                </a:lnTo>
                <a:lnTo>
                  <a:pt x="271279" y="382593"/>
                </a:lnTo>
                <a:lnTo>
                  <a:pt x="270142" y="399521"/>
                </a:lnTo>
                <a:lnTo>
                  <a:pt x="253035" y="436912"/>
                </a:lnTo>
                <a:lnTo>
                  <a:pt x="215208" y="453991"/>
                </a:lnTo>
                <a:lnTo>
                  <a:pt x="197962" y="455119"/>
                </a:lnTo>
                <a:lnTo>
                  <a:pt x="396024" y="455119"/>
                </a:lnTo>
                <a:lnTo>
                  <a:pt x="400900" y="445860"/>
                </a:lnTo>
                <a:lnTo>
                  <a:pt x="411105" y="407526"/>
                </a:lnTo>
                <a:lnTo>
                  <a:pt x="414467" y="363672"/>
                </a:lnTo>
                <a:lnTo>
                  <a:pt x="414508" y="340462"/>
                </a:lnTo>
                <a:close/>
              </a:path>
              <a:path extrusionOk="0" h="551180" w="414654">
                <a:moveTo>
                  <a:pt x="159727" y="0"/>
                </a:moveTo>
                <a:lnTo>
                  <a:pt x="94373" y="13026"/>
                </a:lnTo>
                <a:lnTo>
                  <a:pt x="43575" y="52145"/>
                </a:lnTo>
                <a:lnTo>
                  <a:pt x="10893" y="113278"/>
                </a:lnTo>
                <a:lnTo>
                  <a:pt x="2723" y="150499"/>
                </a:lnTo>
                <a:lnTo>
                  <a:pt x="0" y="192157"/>
                </a:lnTo>
                <a:lnTo>
                  <a:pt x="2851" y="231849"/>
                </a:lnTo>
                <a:lnTo>
                  <a:pt x="25666" y="298751"/>
                </a:lnTo>
                <a:lnTo>
                  <a:pt x="70326" y="347966"/>
                </a:lnTo>
                <a:lnTo>
                  <a:pt x="131005" y="373094"/>
                </a:lnTo>
                <a:lnTo>
                  <a:pt x="166989" y="376235"/>
                </a:lnTo>
                <a:lnTo>
                  <a:pt x="183218" y="375674"/>
                </a:lnTo>
                <a:lnTo>
                  <a:pt x="226409" y="367352"/>
                </a:lnTo>
                <a:lnTo>
                  <a:pt x="261381" y="348915"/>
                </a:lnTo>
                <a:lnTo>
                  <a:pt x="271279" y="340462"/>
                </a:lnTo>
                <a:lnTo>
                  <a:pt x="414508" y="340462"/>
                </a:lnTo>
                <a:lnTo>
                  <a:pt x="414508" y="270362"/>
                </a:lnTo>
                <a:lnTo>
                  <a:pt x="207939" y="270362"/>
                </a:lnTo>
                <a:lnTo>
                  <a:pt x="193756" y="269113"/>
                </a:lnTo>
                <a:lnTo>
                  <a:pt x="155884" y="239150"/>
                </a:lnTo>
                <a:lnTo>
                  <a:pt x="147402" y="192157"/>
                </a:lnTo>
                <a:lnTo>
                  <a:pt x="147352" y="189657"/>
                </a:lnTo>
                <a:lnTo>
                  <a:pt x="148292" y="172256"/>
                </a:lnTo>
                <a:lnTo>
                  <a:pt x="162880" y="131669"/>
                </a:lnTo>
                <a:lnTo>
                  <a:pt x="207939" y="111477"/>
                </a:lnTo>
                <a:lnTo>
                  <a:pt x="414508" y="111477"/>
                </a:lnTo>
                <a:lnTo>
                  <a:pt x="414508" y="83168"/>
                </a:lnTo>
                <a:lnTo>
                  <a:pt x="413520" y="63517"/>
                </a:lnTo>
                <a:lnTo>
                  <a:pt x="412552" y="58025"/>
                </a:lnTo>
                <a:lnTo>
                  <a:pt x="283342" y="58025"/>
                </a:lnTo>
                <a:lnTo>
                  <a:pt x="272241" y="44263"/>
                </a:lnTo>
                <a:lnTo>
                  <a:pt x="231712" y="14299"/>
                </a:lnTo>
                <a:lnTo>
                  <a:pt x="179735" y="887"/>
                </a:lnTo>
                <a:lnTo>
                  <a:pt x="159727" y="0"/>
                </a:lnTo>
                <a:close/>
              </a:path>
              <a:path extrusionOk="0" h="551180" w="414654">
                <a:moveTo>
                  <a:pt x="414508" y="111477"/>
                </a:moveTo>
                <a:lnTo>
                  <a:pt x="207939" y="111477"/>
                </a:lnTo>
                <a:lnTo>
                  <a:pt x="221951" y="112759"/>
                </a:lnTo>
                <a:lnTo>
                  <a:pt x="234305" y="116605"/>
                </a:lnTo>
                <a:lnTo>
                  <a:pt x="266473" y="156670"/>
                </a:lnTo>
                <a:lnTo>
                  <a:pt x="270588" y="189657"/>
                </a:lnTo>
                <a:lnTo>
                  <a:pt x="269635" y="208883"/>
                </a:lnTo>
                <a:lnTo>
                  <a:pt x="255259" y="250522"/>
                </a:lnTo>
                <a:lnTo>
                  <a:pt x="207939" y="270362"/>
                </a:lnTo>
                <a:lnTo>
                  <a:pt x="414508" y="270362"/>
                </a:lnTo>
                <a:lnTo>
                  <a:pt x="414508" y="111477"/>
                </a:lnTo>
                <a:close/>
              </a:path>
              <a:path extrusionOk="0" h="551180" w="414654">
                <a:moveTo>
                  <a:pt x="348077" y="2085"/>
                </a:moveTo>
                <a:lnTo>
                  <a:pt x="306775" y="15693"/>
                </a:lnTo>
                <a:lnTo>
                  <a:pt x="283342" y="58025"/>
                </a:lnTo>
                <a:lnTo>
                  <a:pt x="412552" y="58025"/>
                </a:lnTo>
                <a:lnTo>
                  <a:pt x="398664" y="21523"/>
                </a:lnTo>
                <a:lnTo>
                  <a:pt x="364270" y="3303"/>
                </a:lnTo>
                <a:lnTo>
                  <a:pt x="348077" y="20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3"/>
          <p:cNvSpPr/>
          <p:nvPr/>
        </p:nvSpPr>
        <p:spPr>
          <a:xfrm>
            <a:off x="1013147" y="914021"/>
            <a:ext cx="156000" cy="179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3"/>
          <p:cNvSpPr/>
          <p:nvPr/>
        </p:nvSpPr>
        <p:spPr>
          <a:xfrm>
            <a:off x="1217362" y="965644"/>
            <a:ext cx="108300" cy="131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3"/>
          <p:cNvSpPr/>
          <p:nvPr/>
        </p:nvSpPr>
        <p:spPr>
          <a:xfrm>
            <a:off x="1375630" y="965647"/>
            <a:ext cx="131700" cy="1311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3"/>
          <p:cNvSpPr/>
          <p:nvPr/>
        </p:nvSpPr>
        <p:spPr>
          <a:xfrm>
            <a:off x="1561055" y="965640"/>
            <a:ext cx="110400" cy="1275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3"/>
          <p:cNvSpPr/>
          <p:nvPr/>
        </p:nvSpPr>
        <p:spPr>
          <a:xfrm>
            <a:off x="1716560" y="965631"/>
            <a:ext cx="135000" cy="1296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3"/>
          <p:cNvSpPr/>
          <p:nvPr/>
        </p:nvSpPr>
        <p:spPr>
          <a:xfrm>
            <a:off x="1904496" y="901757"/>
            <a:ext cx="69533" cy="194310"/>
          </a:xfrm>
          <a:custGeom>
            <a:rect b="b" l="l" r="r" t="t"/>
            <a:pathLst>
              <a:path extrusionOk="0" h="259080" w="92710">
                <a:moveTo>
                  <a:pt x="77099" y="0"/>
                </a:moveTo>
                <a:lnTo>
                  <a:pt x="64986" y="0"/>
                </a:lnTo>
                <a:lnTo>
                  <a:pt x="60023" y="2311"/>
                </a:lnTo>
                <a:lnTo>
                  <a:pt x="51730" y="11522"/>
                </a:lnTo>
                <a:lnTo>
                  <a:pt x="49657" y="16900"/>
                </a:lnTo>
                <a:lnTo>
                  <a:pt x="49657" y="28912"/>
                </a:lnTo>
                <a:lnTo>
                  <a:pt x="51730" y="34101"/>
                </a:lnTo>
                <a:lnTo>
                  <a:pt x="60023" y="43198"/>
                </a:lnTo>
                <a:lnTo>
                  <a:pt x="64986" y="45460"/>
                </a:lnTo>
                <a:lnTo>
                  <a:pt x="76873" y="45460"/>
                </a:lnTo>
                <a:lnTo>
                  <a:pt x="82024" y="43073"/>
                </a:lnTo>
                <a:lnTo>
                  <a:pt x="90330" y="33536"/>
                </a:lnTo>
                <a:lnTo>
                  <a:pt x="92416" y="27957"/>
                </a:lnTo>
                <a:lnTo>
                  <a:pt x="92416" y="15831"/>
                </a:lnTo>
                <a:lnTo>
                  <a:pt x="90380" y="10818"/>
                </a:lnTo>
                <a:lnTo>
                  <a:pt x="82326" y="2186"/>
                </a:lnTo>
                <a:lnTo>
                  <a:pt x="77099" y="0"/>
                </a:lnTo>
                <a:close/>
              </a:path>
              <a:path extrusionOk="0" h="259080" w="92710">
                <a:moveTo>
                  <a:pt x="68818" y="104377"/>
                </a:moveTo>
                <a:lnTo>
                  <a:pt x="25544" y="104377"/>
                </a:lnTo>
                <a:lnTo>
                  <a:pt x="29766" y="105420"/>
                </a:lnTo>
                <a:lnTo>
                  <a:pt x="31904" y="107594"/>
                </a:lnTo>
                <a:lnTo>
                  <a:pt x="33913" y="109567"/>
                </a:lnTo>
                <a:lnTo>
                  <a:pt x="34943" y="113764"/>
                </a:lnTo>
                <a:lnTo>
                  <a:pt x="34943" y="123187"/>
                </a:lnTo>
                <a:lnTo>
                  <a:pt x="13306" y="215767"/>
                </a:lnTo>
                <a:lnTo>
                  <a:pt x="12225" y="220315"/>
                </a:lnTo>
                <a:lnTo>
                  <a:pt x="11547" y="223557"/>
                </a:lnTo>
                <a:lnTo>
                  <a:pt x="11120" y="226372"/>
                </a:lnTo>
                <a:lnTo>
                  <a:pt x="10655" y="229174"/>
                </a:lnTo>
                <a:lnTo>
                  <a:pt x="10454" y="231888"/>
                </a:lnTo>
                <a:lnTo>
                  <a:pt x="10454" y="241312"/>
                </a:lnTo>
                <a:lnTo>
                  <a:pt x="12678" y="247066"/>
                </a:lnTo>
                <a:lnTo>
                  <a:pt x="21649" y="256390"/>
                </a:lnTo>
                <a:lnTo>
                  <a:pt x="28384" y="258739"/>
                </a:lnTo>
                <a:lnTo>
                  <a:pt x="41753" y="258739"/>
                </a:lnTo>
                <a:lnTo>
                  <a:pt x="79784" y="239703"/>
                </a:lnTo>
                <a:lnTo>
                  <a:pt x="55801" y="239703"/>
                </a:lnTo>
                <a:lnTo>
                  <a:pt x="51202" y="238522"/>
                </a:lnTo>
                <a:lnTo>
                  <a:pt x="45498" y="233823"/>
                </a:lnTo>
                <a:lnTo>
                  <a:pt x="44053" y="229425"/>
                </a:lnTo>
                <a:lnTo>
                  <a:pt x="44089" y="220014"/>
                </a:lnTo>
                <a:lnTo>
                  <a:pt x="66129" y="128151"/>
                </a:lnTo>
                <a:lnTo>
                  <a:pt x="67022" y="124683"/>
                </a:lnTo>
                <a:lnTo>
                  <a:pt x="67675" y="121190"/>
                </a:lnTo>
                <a:lnTo>
                  <a:pt x="68580" y="114216"/>
                </a:lnTo>
                <a:lnTo>
                  <a:pt x="68818" y="111464"/>
                </a:lnTo>
                <a:lnTo>
                  <a:pt x="68818" y="104377"/>
                </a:lnTo>
                <a:close/>
              </a:path>
              <a:path extrusionOk="0" h="259080" w="92710">
                <a:moveTo>
                  <a:pt x="80454" y="236851"/>
                </a:moveTo>
                <a:lnTo>
                  <a:pt x="78355" y="237643"/>
                </a:lnTo>
                <a:lnTo>
                  <a:pt x="75302" y="238283"/>
                </a:lnTo>
                <a:lnTo>
                  <a:pt x="67348" y="239414"/>
                </a:lnTo>
                <a:lnTo>
                  <a:pt x="64307" y="239703"/>
                </a:lnTo>
                <a:lnTo>
                  <a:pt x="79784" y="239703"/>
                </a:lnTo>
                <a:lnTo>
                  <a:pt x="80454" y="236851"/>
                </a:lnTo>
                <a:close/>
              </a:path>
              <a:path extrusionOk="0" h="259080" w="92710">
                <a:moveTo>
                  <a:pt x="51768" y="85178"/>
                </a:moveTo>
                <a:lnTo>
                  <a:pt x="38524" y="85178"/>
                </a:lnTo>
                <a:lnTo>
                  <a:pt x="33033" y="86146"/>
                </a:lnTo>
                <a:lnTo>
                  <a:pt x="19111" y="89953"/>
                </a:lnTo>
                <a:lnTo>
                  <a:pt x="11270" y="92893"/>
                </a:lnTo>
                <a:lnTo>
                  <a:pt x="2525" y="96801"/>
                </a:lnTo>
                <a:lnTo>
                  <a:pt x="0" y="107594"/>
                </a:lnTo>
                <a:lnTo>
                  <a:pt x="2110" y="107016"/>
                </a:lnTo>
                <a:lnTo>
                  <a:pt x="5252" y="106338"/>
                </a:lnTo>
                <a:lnTo>
                  <a:pt x="13394" y="104780"/>
                </a:lnTo>
                <a:lnTo>
                  <a:pt x="16686" y="104377"/>
                </a:lnTo>
                <a:lnTo>
                  <a:pt x="68818" y="104377"/>
                </a:lnTo>
                <a:lnTo>
                  <a:pt x="68818" y="102028"/>
                </a:lnTo>
                <a:lnTo>
                  <a:pt x="66745" y="96135"/>
                </a:lnTo>
                <a:lnTo>
                  <a:pt x="58440" y="87377"/>
                </a:lnTo>
                <a:lnTo>
                  <a:pt x="51768" y="851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3"/>
          <p:cNvSpPr/>
          <p:nvPr/>
        </p:nvSpPr>
        <p:spPr>
          <a:xfrm>
            <a:off x="2018342" y="965631"/>
            <a:ext cx="135000" cy="1296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3"/>
          <p:cNvSpPr/>
          <p:nvPr/>
        </p:nvSpPr>
        <p:spPr>
          <a:xfrm>
            <a:off x="2198450" y="965638"/>
            <a:ext cx="134700" cy="1836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3"/>
          <p:cNvSpPr/>
          <p:nvPr/>
        </p:nvSpPr>
        <p:spPr>
          <a:xfrm>
            <a:off x="2434337" y="897739"/>
            <a:ext cx="173354" cy="251936"/>
          </a:xfrm>
          <a:custGeom>
            <a:rect b="b" l="l" r="r" t="t"/>
            <a:pathLst>
              <a:path extrusionOk="0" h="335915" w="231139">
                <a:moveTo>
                  <a:pt x="20455" y="297075"/>
                </a:moveTo>
                <a:lnTo>
                  <a:pt x="11509" y="297075"/>
                </a:lnTo>
                <a:lnTo>
                  <a:pt x="7287" y="298922"/>
                </a:lnTo>
                <a:lnTo>
                  <a:pt x="1457" y="306323"/>
                </a:lnTo>
                <a:lnTo>
                  <a:pt x="0" y="310595"/>
                </a:lnTo>
                <a:lnTo>
                  <a:pt x="0" y="321137"/>
                </a:lnTo>
                <a:lnTo>
                  <a:pt x="2324" y="325874"/>
                </a:lnTo>
                <a:lnTo>
                  <a:pt x="11610" y="333413"/>
                </a:lnTo>
                <a:lnTo>
                  <a:pt x="18885" y="335298"/>
                </a:lnTo>
                <a:lnTo>
                  <a:pt x="28736" y="335298"/>
                </a:lnTo>
                <a:lnTo>
                  <a:pt x="42096" y="333812"/>
                </a:lnTo>
                <a:lnTo>
                  <a:pt x="55264" y="329358"/>
                </a:lnTo>
                <a:lnTo>
                  <a:pt x="68238" y="321940"/>
                </a:lnTo>
                <a:lnTo>
                  <a:pt x="68778" y="321502"/>
                </a:lnTo>
                <a:lnTo>
                  <a:pt x="43600" y="321502"/>
                </a:lnTo>
                <a:lnTo>
                  <a:pt x="38461" y="313083"/>
                </a:lnTo>
                <a:lnTo>
                  <a:pt x="23534" y="297867"/>
                </a:lnTo>
                <a:lnTo>
                  <a:pt x="20455" y="297075"/>
                </a:lnTo>
                <a:close/>
              </a:path>
              <a:path extrusionOk="0" h="335915" w="231139">
                <a:moveTo>
                  <a:pt x="143970" y="111414"/>
                </a:moveTo>
                <a:lnTo>
                  <a:pt x="112633" y="111414"/>
                </a:lnTo>
                <a:lnTo>
                  <a:pt x="81622" y="256842"/>
                </a:lnTo>
                <a:lnTo>
                  <a:pt x="78117" y="271274"/>
                </a:lnTo>
                <a:lnTo>
                  <a:pt x="60913" y="311262"/>
                </a:lnTo>
                <a:lnTo>
                  <a:pt x="43600" y="321502"/>
                </a:lnTo>
                <a:lnTo>
                  <a:pt x="68778" y="321502"/>
                </a:lnTo>
                <a:lnTo>
                  <a:pt x="102040" y="284416"/>
                </a:lnTo>
                <a:lnTo>
                  <a:pt x="114316" y="250446"/>
                </a:lnTo>
                <a:lnTo>
                  <a:pt x="143970" y="111414"/>
                </a:lnTo>
                <a:close/>
              </a:path>
              <a:path extrusionOk="0" h="335915" w="231139">
                <a:moveTo>
                  <a:pt x="189543" y="96097"/>
                </a:moveTo>
                <a:lnTo>
                  <a:pt x="83306" y="96097"/>
                </a:lnTo>
                <a:lnTo>
                  <a:pt x="79763" y="111414"/>
                </a:lnTo>
                <a:lnTo>
                  <a:pt x="185975" y="111414"/>
                </a:lnTo>
                <a:lnTo>
                  <a:pt x="189543" y="96097"/>
                </a:lnTo>
                <a:close/>
              </a:path>
              <a:path extrusionOk="0" h="335915" w="231139">
                <a:moveTo>
                  <a:pt x="212186" y="0"/>
                </a:moveTo>
                <a:lnTo>
                  <a:pt x="202335" y="0"/>
                </a:lnTo>
                <a:lnTo>
                  <a:pt x="195857" y="379"/>
                </a:lnTo>
                <a:lnTo>
                  <a:pt x="156464" y="17915"/>
                </a:lnTo>
                <a:lnTo>
                  <a:pt x="130953" y="49556"/>
                </a:lnTo>
                <a:lnTo>
                  <a:pt x="115724" y="96097"/>
                </a:lnTo>
                <a:lnTo>
                  <a:pt x="147036" y="96097"/>
                </a:lnTo>
                <a:lnTo>
                  <a:pt x="150818" y="78292"/>
                </a:lnTo>
                <a:lnTo>
                  <a:pt x="154502" y="62305"/>
                </a:lnTo>
                <a:lnTo>
                  <a:pt x="171545" y="22595"/>
                </a:lnTo>
                <a:lnTo>
                  <a:pt x="187520" y="13783"/>
                </a:lnTo>
                <a:lnTo>
                  <a:pt x="230936" y="13783"/>
                </a:lnTo>
                <a:lnTo>
                  <a:pt x="228772" y="9386"/>
                </a:lnTo>
                <a:lnTo>
                  <a:pt x="219461" y="1872"/>
                </a:lnTo>
                <a:lnTo>
                  <a:pt x="212186" y="0"/>
                </a:lnTo>
                <a:close/>
              </a:path>
              <a:path extrusionOk="0" h="335915" w="231139">
                <a:moveTo>
                  <a:pt x="230936" y="13783"/>
                </a:moveTo>
                <a:lnTo>
                  <a:pt x="187520" y="13783"/>
                </a:lnTo>
                <a:lnTo>
                  <a:pt x="189556" y="16824"/>
                </a:lnTo>
                <a:lnTo>
                  <a:pt x="191227" y="19576"/>
                </a:lnTo>
                <a:lnTo>
                  <a:pt x="210565" y="38197"/>
                </a:lnTo>
                <a:lnTo>
                  <a:pt x="219913" y="38197"/>
                </a:lnTo>
                <a:lnTo>
                  <a:pt x="224210" y="36363"/>
                </a:lnTo>
                <a:lnTo>
                  <a:pt x="229714" y="28949"/>
                </a:lnTo>
                <a:lnTo>
                  <a:pt x="231109" y="24665"/>
                </a:lnTo>
                <a:lnTo>
                  <a:pt x="231109" y="14135"/>
                </a:lnTo>
                <a:lnTo>
                  <a:pt x="230936" y="137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3"/>
          <p:cNvSpPr/>
          <p:nvPr/>
        </p:nvSpPr>
        <p:spPr>
          <a:xfrm>
            <a:off x="2609519" y="965651"/>
            <a:ext cx="121800" cy="131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2786101" y="965640"/>
            <a:ext cx="110400" cy="1275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3026912" y="914021"/>
            <a:ext cx="156000" cy="1791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3231636" y="901757"/>
            <a:ext cx="69533" cy="194310"/>
          </a:xfrm>
          <a:custGeom>
            <a:rect b="b" l="l" r="r" t="t"/>
            <a:pathLst>
              <a:path extrusionOk="0" h="259080" w="92710">
                <a:moveTo>
                  <a:pt x="77099" y="0"/>
                </a:moveTo>
                <a:lnTo>
                  <a:pt x="64973" y="0"/>
                </a:lnTo>
                <a:lnTo>
                  <a:pt x="60023" y="2311"/>
                </a:lnTo>
                <a:lnTo>
                  <a:pt x="51717" y="11522"/>
                </a:lnTo>
                <a:lnTo>
                  <a:pt x="49644" y="16900"/>
                </a:lnTo>
                <a:lnTo>
                  <a:pt x="49644" y="28912"/>
                </a:lnTo>
                <a:lnTo>
                  <a:pt x="51717" y="34101"/>
                </a:lnTo>
                <a:lnTo>
                  <a:pt x="60023" y="43198"/>
                </a:lnTo>
                <a:lnTo>
                  <a:pt x="64973" y="45460"/>
                </a:lnTo>
                <a:lnTo>
                  <a:pt x="76847" y="45460"/>
                </a:lnTo>
                <a:lnTo>
                  <a:pt x="82024" y="43073"/>
                </a:lnTo>
                <a:lnTo>
                  <a:pt x="86183" y="38310"/>
                </a:lnTo>
                <a:lnTo>
                  <a:pt x="90317" y="33536"/>
                </a:lnTo>
                <a:lnTo>
                  <a:pt x="92416" y="27957"/>
                </a:lnTo>
                <a:lnTo>
                  <a:pt x="92416" y="15831"/>
                </a:lnTo>
                <a:lnTo>
                  <a:pt x="90380" y="10818"/>
                </a:lnTo>
                <a:lnTo>
                  <a:pt x="82326" y="2186"/>
                </a:lnTo>
                <a:lnTo>
                  <a:pt x="77099" y="0"/>
                </a:lnTo>
                <a:close/>
              </a:path>
              <a:path extrusionOk="0" h="259080" w="92710">
                <a:moveTo>
                  <a:pt x="68818" y="104377"/>
                </a:moveTo>
                <a:lnTo>
                  <a:pt x="25532" y="104377"/>
                </a:lnTo>
                <a:lnTo>
                  <a:pt x="29766" y="105420"/>
                </a:lnTo>
                <a:lnTo>
                  <a:pt x="31904" y="107594"/>
                </a:lnTo>
                <a:lnTo>
                  <a:pt x="33913" y="109567"/>
                </a:lnTo>
                <a:lnTo>
                  <a:pt x="34943" y="113764"/>
                </a:lnTo>
                <a:lnTo>
                  <a:pt x="34943" y="123187"/>
                </a:lnTo>
                <a:lnTo>
                  <a:pt x="13306" y="215767"/>
                </a:lnTo>
                <a:lnTo>
                  <a:pt x="12237" y="220315"/>
                </a:lnTo>
                <a:lnTo>
                  <a:pt x="11547" y="223557"/>
                </a:lnTo>
                <a:lnTo>
                  <a:pt x="11120" y="226372"/>
                </a:lnTo>
                <a:lnTo>
                  <a:pt x="10655" y="229174"/>
                </a:lnTo>
                <a:lnTo>
                  <a:pt x="10454" y="231888"/>
                </a:lnTo>
                <a:lnTo>
                  <a:pt x="10454" y="241312"/>
                </a:lnTo>
                <a:lnTo>
                  <a:pt x="12678" y="247066"/>
                </a:lnTo>
                <a:lnTo>
                  <a:pt x="21649" y="256390"/>
                </a:lnTo>
                <a:lnTo>
                  <a:pt x="28384" y="258739"/>
                </a:lnTo>
                <a:lnTo>
                  <a:pt x="41753" y="258739"/>
                </a:lnTo>
                <a:lnTo>
                  <a:pt x="79784" y="239703"/>
                </a:lnTo>
                <a:lnTo>
                  <a:pt x="55801" y="239703"/>
                </a:lnTo>
                <a:lnTo>
                  <a:pt x="51177" y="238522"/>
                </a:lnTo>
                <a:lnTo>
                  <a:pt x="48337" y="236160"/>
                </a:lnTo>
                <a:lnTo>
                  <a:pt x="45485" y="233823"/>
                </a:lnTo>
                <a:lnTo>
                  <a:pt x="44053" y="229425"/>
                </a:lnTo>
                <a:lnTo>
                  <a:pt x="66129" y="128151"/>
                </a:lnTo>
                <a:lnTo>
                  <a:pt x="67022" y="124683"/>
                </a:lnTo>
                <a:lnTo>
                  <a:pt x="67675" y="121190"/>
                </a:lnTo>
                <a:lnTo>
                  <a:pt x="68592" y="114216"/>
                </a:lnTo>
                <a:lnTo>
                  <a:pt x="68818" y="111464"/>
                </a:lnTo>
                <a:lnTo>
                  <a:pt x="68818" y="104377"/>
                </a:lnTo>
                <a:close/>
              </a:path>
              <a:path extrusionOk="0" h="259080" w="92710">
                <a:moveTo>
                  <a:pt x="80454" y="236851"/>
                </a:moveTo>
                <a:lnTo>
                  <a:pt x="78355" y="237643"/>
                </a:lnTo>
                <a:lnTo>
                  <a:pt x="75289" y="238283"/>
                </a:lnTo>
                <a:lnTo>
                  <a:pt x="67348" y="239414"/>
                </a:lnTo>
                <a:lnTo>
                  <a:pt x="64307" y="239703"/>
                </a:lnTo>
                <a:lnTo>
                  <a:pt x="79784" y="239703"/>
                </a:lnTo>
                <a:lnTo>
                  <a:pt x="80454" y="236851"/>
                </a:lnTo>
                <a:close/>
              </a:path>
              <a:path extrusionOk="0" h="259080" w="92710">
                <a:moveTo>
                  <a:pt x="51768" y="85178"/>
                </a:moveTo>
                <a:lnTo>
                  <a:pt x="38524" y="85178"/>
                </a:lnTo>
                <a:lnTo>
                  <a:pt x="33033" y="86146"/>
                </a:lnTo>
                <a:lnTo>
                  <a:pt x="19111" y="89953"/>
                </a:lnTo>
                <a:lnTo>
                  <a:pt x="11270" y="92893"/>
                </a:lnTo>
                <a:lnTo>
                  <a:pt x="2525" y="96801"/>
                </a:lnTo>
                <a:lnTo>
                  <a:pt x="0" y="107594"/>
                </a:lnTo>
                <a:lnTo>
                  <a:pt x="2110" y="107016"/>
                </a:lnTo>
                <a:lnTo>
                  <a:pt x="5252" y="106338"/>
                </a:lnTo>
                <a:lnTo>
                  <a:pt x="13394" y="104780"/>
                </a:lnTo>
                <a:lnTo>
                  <a:pt x="16686" y="104377"/>
                </a:lnTo>
                <a:lnTo>
                  <a:pt x="68818" y="104377"/>
                </a:lnTo>
                <a:lnTo>
                  <a:pt x="68818" y="102028"/>
                </a:lnTo>
                <a:lnTo>
                  <a:pt x="66745" y="96135"/>
                </a:lnTo>
                <a:lnTo>
                  <a:pt x="58427" y="87377"/>
                </a:lnTo>
                <a:lnTo>
                  <a:pt x="51768" y="851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3"/>
          <p:cNvSpPr/>
          <p:nvPr/>
        </p:nvSpPr>
        <p:spPr>
          <a:xfrm>
            <a:off x="3289942" y="897739"/>
            <a:ext cx="173354" cy="251936"/>
          </a:xfrm>
          <a:custGeom>
            <a:rect b="b" l="l" r="r" t="t"/>
            <a:pathLst>
              <a:path extrusionOk="0" h="335915" w="231139">
                <a:moveTo>
                  <a:pt x="20443" y="297075"/>
                </a:moveTo>
                <a:lnTo>
                  <a:pt x="11484" y="297075"/>
                </a:lnTo>
                <a:lnTo>
                  <a:pt x="7275" y="298922"/>
                </a:lnTo>
                <a:lnTo>
                  <a:pt x="4372" y="302642"/>
                </a:lnTo>
                <a:lnTo>
                  <a:pt x="1419" y="306323"/>
                </a:lnTo>
                <a:lnTo>
                  <a:pt x="0" y="310595"/>
                </a:lnTo>
                <a:lnTo>
                  <a:pt x="0" y="321137"/>
                </a:lnTo>
                <a:lnTo>
                  <a:pt x="2311" y="325874"/>
                </a:lnTo>
                <a:lnTo>
                  <a:pt x="11597" y="333413"/>
                </a:lnTo>
                <a:lnTo>
                  <a:pt x="18872" y="335298"/>
                </a:lnTo>
                <a:lnTo>
                  <a:pt x="28723" y="335298"/>
                </a:lnTo>
                <a:lnTo>
                  <a:pt x="42089" y="333812"/>
                </a:lnTo>
                <a:lnTo>
                  <a:pt x="55258" y="329358"/>
                </a:lnTo>
                <a:lnTo>
                  <a:pt x="68232" y="321940"/>
                </a:lnTo>
                <a:lnTo>
                  <a:pt x="68772" y="321502"/>
                </a:lnTo>
                <a:lnTo>
                  <a:pt x="43575" y="321502"/>
                </a:lnTo>
                <a:lnTo>
                  <a:pt x="36476" y="309829"/>
                </a:lnTo>
                <a:lnTo>
                  <a:pt x="23534" y="297867"/>
                </a:lnTo>
                <a:lnTo>
                  <a:pt x="20443" y="297075"/>
                </a:lnTo>
                <a:close/>
              </a:path>
              <a:path extrusionOk="0" h="335915" w="231139">
                <a:moveTo>
                  <a:pt x="143970" y="111414"/>
                </a:moveTo>
                <a:lnTo>
                  <a:pt x="112633" y="111414"/>
                </a:lnTo>
                <a:lnTo>
                  <a:pt x="81622" y="256842"/>
                </a:lnTo>
                <a:lnTo>
                  <a:pt x="78105" y="271274"/>
                </a:lnTo>
                <a:lnTo>
                  <a:pt x="60905" y="311262"/>
                </a:lnTo>
                <a:lnTo>
                  <a:pt x="43575" y="321502"/>
                </a:lnTo>
                <a:lnTo>
                  <a:pt x="68772" y="321502"/>
                </a:lnTo>
                <a:lnTo>
                  <a:pt x="102028" y="284416"/>
                </a:lnTo>
                <a:lnTo>
                  <a:pt x="114291" y="250446"/>
                </a:lnTo>
                <a:lnTo>
                  <a:pt x="143970" y="111414"/>
                </a:lnTo>
                <a:close/>
              </a:path>
              <a:path extrusionOk="0" h="335915" w="231139">
                <a:moveTo>
                  <a:pt x="189518" y="96097"/>
                </a:moveTo>
                <a:lnTo>
                  <a:pt x="83306" y="96097"/>
                </a:lnTo>
                <a:lnTo>
                  <a:pt x="79763" y="111414"/>
                </a:lnTo>
                <a:lnTo>
                  <a:pt x="185962" y="111414"/>
                </a:lnTo>
                <a:lnTo>
                  <a:pt x="189518" y="96097"/>
                </a:lnTo>
                <a:close/>
              </a:path>
              <a:path extrusionOk="0" h="335915" w="231139">
                <a:moveTo>
                  <a:pt x="212186" y="0"/>
                </a:moveTo>
                <a:lnTo>
                  <a:pt x="202310" y="0"/>
                </a:lnTo>
                <a:lnTo>
                  <a:pt x="195844" y="379"/>
                </a:lnTo>
                <a:lnTo>
                  <a:pt x="156457" y="17915"/>
                </a:lnTo>
                <a:lnTo>
                  <a:pt x="130927" y="49556"/>
                </a:lnTo>
                <a:lnTo>
                  <a:pt x="115711" y="96097"/>
                </a:lnTo>
                <a:lnTo>
                  <a:pt x="147036" y="96097"/>
                </a:lnTo>
                <a:lnTo>
                  <a:pt x="150805" y="78292"/>
                </a:lnTo>
                <a:lnTo>
                  <a:pt x="154493" y="62305"/>
                </a:lnTo>
                <a:lnTo>
                  <a:pt x="171533" y="22595"/>
                </a:lnTo>
                <a:lnTo>
                  <a:pt x="187520" y="13783"/>
                </a:lnTo>
                <a:lnTo>
                  <a:pt x="230924" y="13783"/>
                </a:lnTo>
                <a:lnTo>
                  <a:pt x="228772" y="9386"/>
                </a:lnTo>
                <a:lnTo>
                  <a:pt x="219448" y="1872"/>
                </a:lnTo>
                <a:lnTo>
                  <a:pt x="212186" y="0"/>
                </a:lnTo>
                <a:close/>
              </a:path>
              <a:path extrusionOk="0" h="335915" w="231139">
                <a:moveTo>
                  <a:pt x="230924" y="13783"/>
                </a:moveTo>
                <a:lnTo>
                  <a:pt x="187520" y="13783"/>
                </a:lnTo>
                <a:lnTo>
                  <a:pt x="189543" y="16824"/>
                </a:lnTo>
                <a:lnTo>
                  <a:pt x="191227" y="19576"/>
                </a:lnTo>
                <a:lnTo>
                  <a:pt x="210540" y="38197"/>
                </a:lnTo>
                <a:lnTo>
                  <a:pt x="219876" y="38197"/>
                </a:lnTo>
                <a:lnTo>
                  <a:pt x="224198" y="36363"/>
                </a:lnTo>
                <a:lnTo>
                  <a:pt x="229714" y="28949"/>
                </a:lnTo>
                <a:lnTo>
                  <a:pt x="231096" y="24665"/>
                </a:lnTo>
                <a:lnTo>
                  <a:pt x="231096" y="14135"/>
                </a:lnTo>
                <a:lnTo>
                  <a:pt x="230924" y="137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3465364" y="965644"/>
            <a:ext cx="108300" cy="1311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</a:t>
            </a:r>
            <a:r>
              <a:rPr lang="en" sz="33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!</a:t>
            </a:r>
            <a:endParaRPr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sz="22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524724" y="66776"/>
            <a:ext cx="1563426" cy="3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82880" cy="67665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sz="7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6.xml"/><Relationship Id="rId5" Type="http://schemas.openxmlformats.org/officeDocument/2006/relationships/slide" Target="/ppt/slides/slide9.xml"/><Relationship Id="rId6" Type="http://schemas.openxmlformats.org/officeDocument/2006/relationships/slide" Target="/ppt/slides/slide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ctrTitle"/>
          </p:nvPr>
        </p:nvSpPr>
        <p:spPr>
          <a:xfrm>
            <a:off x="2262325" y="2165250"/>
            <a:ext cx="6622200" cy="8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Python for Data Science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</a:t>
            </a:r>
            <a:r>
              <a:rPr lang="en"/>
              <a:t>vs</a:t>
            </a:r>
            <a:r>
              <a:rPr lang="en"/>
              <a:t> Join</a:t>
            </a:r>
            <a:endParaRPr/>
          </a:p>
        </p:txBody>
      </p:sp>
      <p:sp>
        <p:nvSpPr>
          <p:cNvPr id="217" name="Google Shape;217;p33"/>
          <p:cNvSpPr txBox="1"/>
          <p:nvPr/>
        </p:nvSpPr>
        <p:spPr>
          <a:xfrm>
            <a:off x="202550" y="861975"/>
            <a:ext cx="83154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b="1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Join –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200">
                <a:solidFill>
                  <a:srgbClr val="292929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b="1" lang="en" sz="1200">
                <a:solidFill>
                  <a:srgbClr val="292929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join</a:t>
            </a:r>
            <a:r>
              <a:rPr lang="en" sz="1200">
                <a:solidFill>
                  <a:srgbClr val="292929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method works best when we are joining dataframes on their indexes (though you can specify another column to join on for the left dataframe).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b="1"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Merge –</a:t>
            </a:r>
            <a:r>
              <a:rPr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b="1" lang="en" sz="1200">
                <a:solidFill>
                  <a:srgbClr val="2929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merge</a:t>
            </a: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method is more versatile and allows us to specify columns besides the index to join on for both dataframes.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8" name="Google Shape;218;p33"/>
          <p:cNvSpPr/>
          <p:nvPr/>
        </p:nvSpPr>
        <p:spPr>
          <a:xfrm>
            <a:off x="795400" y="2090400"/>
            <a:ext cx="1718700" cy="3774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795400" y="2090400"/>
            <a:ext cx="17187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06675" spcFirstLastPara="1" rIns="106675" wrap="square" tIns="609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Natural join - Intersection</a:t>
            </a:r>
            <a:endParaRPr i="0" sz="12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0" name="Google Shape;220;p33"/>
          <p:cNvSpPr/>
          <p:nvPr/>
        </p:nvSpPr>
        <p:spPr>
          <a:xfrm>
            <a:off x="795400" y="2467852"/>
            <a:ext cx="1718700" cy="1143000"/>
          </a:xfrm>
          <a:prstGeom prst="rect">
            <a:avLst/>
          </a:prstGeom>
          <a:solidFill>
            <a:srgbClr val="CFD7E7">
              <a:alpha val="88630"/>
            </a:srgbClr>
          </a:solidFill>
          <a:ln cap="flat" cmpd="sng" w="25400">
            <a:solidFill>
              <a:srgbClr val="CFD7E7">
                <a:alpha val="8863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795400" y="2467850"/>
            <a:ext cx="1718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80000" spcFirstLastPara="1" rIns="106675" wrap="square" tIns="80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To keep only rows that match from the data frames </a:t>
            </a:r>
            <a:br>
              <a:rPr i="0" lang="en" sz="1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</a:br>
            <a:br>
              <a:rPr i="0" lang="en" sz="1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i="0" lang="en" sz="1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how=</a:t>
            </a:r>
            <a:r>
              <a:rPr b="1" i="0" lang="en" sz="1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‘inner’.</a:t>
            </a:r>
            <a:endParaRPr i="0" sz="12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2" name="Google Shape;222;p33"/>
          <p:cNvSpPr/>
          <p:nvPr/>
        </p:nvSpPr>
        <p:spPr>
          <a:xfrm>
            <a:off x="2754827" y="2090400"/>
            <a:ext cx="1718700" cy="3774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2754827" y="2090400"/>
            <a:ext cx="17187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06675" spcFirstLastPara="1" rIns="106675" wrap="square" tIns="609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Full outer join - Union</a:t>
            </a:r>
            <a:endParaRPr i="0" sz="12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4" name="Google Shape;224;p33"/>
          <p:cNvSpPr/>
          <p:nvPr/>
        </p:nvSpPr>
        <p:spPr>
          <a:xfrm>
            <a:off x="2754826" y="2467852"/>
            <a:ext cx="1718700" cy="1143000"/>
          </a:xfrm>
          <a:prstGeom prst="rect">
            <a:avLst/>
          </a:prstGeom>
          <a:solidFill>
            <a:srgbClr val="CFD7E7">
              <a:alpha val="88630"/>
            </a:srgbClr>
          </a:solidFill>
          <a:ln cap="flat" cmpd="sng" w="25400">
            <a:solidFill>
              <a:srgbClr val="CFD7E7">
                <a:alpha val="8863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2754825" y="2467852"/>
            <a:ext cx="1718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80000" spcFirstLastPara="1" rIns="106675" wrap="square" tIns="80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To keep all rows from both data frames,</a:t>
            </a:r>
            <a:br>
              <a:rPr lang="en" sz="1200">
                <a:latin typeface="Nunito"/>
                <a:ea typeface="Nunito"/>
                <a:cs typeface="Nunito"/>
                <a:sym typeface="Nunito"/>
              </a:rPr>
            </a:br>
            <a:br>
              <a:rPr i="0" lang="en" sz="1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i="0" lang="en" sz="1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how=</a:t>
            </a:r>
            <a:r>
              <a:rPr b="1" i="0" lang="en" sz="1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‘outer’.</a:t>
            </a:r>
            <a:endParaRPr i="0" sz="12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4714255" y="2090400"/>
            <a:ext cx="1718700" cy="3774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4714255" y="2090400"/>
            <a:ext cx="17187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06675" spcFirstLastPara="1" rIns="106675" wrap="square" tIns="609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Left outer join</a:t>
            </a:r>
            <a:endParaRPr i="0" sz="12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8" name="Google Shape;228;p33"/>
          <p:cNvSpPr/>
          <p:nvPr/>
        </p:nvSpPr>
        <p:spPr>
          <a:xfrm>
            <a:off x="4714251" y="2467852"/>
            <a:ext cx="1718700" cy="1143000"/>
          </a:xfrm>
          <a:prstGeom prst="rect">
            <a:avLst/>
          </a:prstGeom>
          <a:solidFill>
            <a:srgbClr val="CFD7E7">
              <a:alpha val="88630"/>
            </a:srgbClr>
          </a:solidFill>
          <a:ln cap="flat" cmpd="sng" w="25400">
            <a:solidFill>
              <a:srgbClr val="CFD7E7">
                <a:alpha val="8863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4714250" y="2467852"/>
            <a:ext cx="1718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80000" spcFirstLastPara="1" rIns="106675" wrap="square" tIns="80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To include all the rows of your data frame x and only those from y that match</a:t>
            </a:r>
            <a:br>
              <a:rPr lang="en" sz="1200">
                <a:latin typeface="Nunito"/>
                <a:ea typeface="Nunito"/>
                <a:cs typeface="Nunito"/>
                <a:sym typeface="Nunito"/>
              </a:rPr>
            </a:br>
            <a:r>
              <a:rPr lang="en" sz="1200">
                <a:latin typeface="Nunito"/>
                <a:ea typeface="Nunito"/>
                <a:cs typeface="Nunito"/>
                <a:sym typeface="Nunito"/>
              </a:rPr>
              <a:t>how </a:t>
            </a:r>
            <a:r>
              <a:rPr i="0" lang="en" sz="1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=</a:t>
            </a:r>
            <a:r>
              <a:rPr b="1" i="0" lang="en" sz="1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‘left’.</a:t>
            </a:r>
            <a:endParaRPr i="0" sz="12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0" name="Google Shape;230;p33"/>
          <p:cNvSpPr/>
          <p:nvPr/>
        </p:nvSpPr>
        <p:spPr>
          <a:xfrm>
            <a:off x="6673682" y="2090400"/>
            <a:ext cx="1718700" cy="3774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6673682" y="2090400"/>
            <a:ext cx="17187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06675" spcFirstLastPara="1" rIns="106675" wrap="square" tIns="609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Right outer join</a:t>
            </a:r>
            <a:endParaRPr i="0" sz="12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2" name="Google Shape;232;p33"/>
          <p:cNvSpPr/>
          <p:nvPr/>
        </p:nvSpPr>
        <p:spPr>
          <a:xfrm>
            <a:off x="6673677" y="2467852"/>
            <a:ext cx="1718700" cy="1143000"/>
          </a:xfrm>
          <a:prstGeom prst="rect">
            <a:avLst/>
          </a:prstGeom>
          <a:solidFill>
            <a:srgbClr val="CFD7E7">
              <a:alpha val="88630"/>
            </a:srgbClr>
          </a:solidFill>
          <a:ln cap="flat" cmpd="sng" w="25400">
            <a:solidFill>
              <a:srgbClr val="CFD7E7">
                <a:alpha val="8863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6673675" y="2467802"/>
            <a:ext cx="1718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80000" spcFirstLastPara="1" rIns="106675" wrap="square" tIns="80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To include all the rows of your data frame y and only those from x that match, </a:t>
            </a:r>
            <a:br>
              <a:rPr lang="en" sz="1200">
                <a:latin typeface="Nunito"/>
                <a:ea typeface="Nunito"/>
                <a:cs typeface="Nunito"/>
                <a:sym typeface="Nunito"/>
              </a:rPr>
            </a:br>
            <a:r>
              <a:rPr i="0" lang="en" sz="1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how=</a:t>
            </a:r>
            <a:r>
              <a:rPr b="1" i="0" lang="en" sz="1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‘right’.</a:t>
            </a:r>
            <a:endParaRPr i="0" sz="12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join or merge in python pandas 1" id="234" name="Google Shape;234;p33"/>
          <p:cNvPicPr preferRelativeResize="0"/>
          <p:nvPr/>
        </p:nvPicPr>
        <p:blipFill rotWithShape="1">
          <a:blip r:embed="rId3">
            <a:alphaModFix/>
          </a:blip>
          <a:srcRect b="0" l="0" r="75326" t="0"/>
          <a:stretch/>
        </p:blipFill>
        <p:spPr>
          <a:xfrm>
            <a:off x="1096109" y="3757212"/>
            <a:ext cx="909029" cy="984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oin or merge in python pandas 1" id="235" name="Google Shape;235;p33"/>
          <p:cNvPicPr preferRelativeResize="0"/>
          <p:nvPr/>
        </p:nvPicPr>
        <p:blipFill rotWithShape="1">
          <a:blip r:embed="rId3">
            <a:alphaModFix/>
          </a:blip>
          <a:srcRect b="0" l="24204" r="50001" t="0"/>
          <a:stretch/>
        </p:blipFill>
        <p:spPr>
          <a:xfrm>
            <a:off x="3051150" y="3757212"/>
            <a:ext cx="950349" cy="984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oin or merge in python pandas 1" id="236" name="Google Shape;236;p33"/>
          <p:cNvPicPr preferRelativeResize="0"/>
          <p:nvPr/>
        </p:nvPicPr>
        <p:blipFill rotWithShape="1">
          <a:blip r:embed="rId3">
            <a:alphaModFix/>
          </a:blip>
          <a:srcRect b="0" l="50840" r="24483" t="0"/>
          <a:stretch/>
        </p:blipFill>
        <p:spPr>
          <a:xfrm>
            <a:off x="5119093" y="3757212"/>
            <a:ext cx="909031" cy="984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oin or merge in python pandas 1" id="237" name="Google Shape;237;p33"/>
          <p:cNvPicPr preferRelativeResize="0"/>
          <p:nvPr/>
        </p:nvPicPr>
        <p:blipFill rotWithShape="1">
          <a:blip r:embed="rId3">
            <a:alphaModFix/>
          </a:blip>
          <a:srcRect b="0" l="75326" r="0" t="0"/>
          <a:stretch/>
        </p:blipFill>
        <p:spPr>
          <a:xfrm>
            <a:off x="7078511" y="3852787"/>
            <a:ext cx="909031" cy="98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of Merge and Join</a:t>
            </a: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416375" y="1229875"/>
            <a:ext cx="382800" cy="2578500"/>
          </a:xfrm>
          <a:prstGeom prst="rect">
            <a:avLst/>
          </a:prstGeom>
          <a:solidFill>
            <a:srgbClr val="E5DFEC">
              <a:alpha val="56080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2427650" y="1229875"/>
            <a:ext cx="447300" cy="2544900"/>
          </a:xfrm>
          <a:prstGeom prst="rect">
            <a:avLst/>
          </a:prstGeom>
          <a:solidFill>
            <a:srgbClr val="FBD4B4">
              <a:alpha val="55690"/>
            </a:srgbClr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5" name="Google Shape;245;p34"/>
          <p:cNvGraphicFramePr/>
          <p:nvPr/>
        </p:nvGraphicFramePr>
        <p:xfrm>
          <a:off x="416375" y="121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{493F6BB2-0447-4827-9A37-72189ACB3510}</a:tableStyleId>
              </a:tblPr>
              <a:tblGrid>
                <a:gridCol w="382850"/>
                <a:gridCol w="803950"/>
                <a:gridCol w="553650"/>
              </a:tblGrid>
              <a:tr h="38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Alex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Ayoung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6" name="Google Shape;246;p34"/>
          <p:cNvGraphicFramePr/>
          <p:nvPr/>
        </p:nvGraphicFramePr>
        <p:xfrm>
          <a:off x="2419025" y="1229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{493F6BB2-0447-4827-9A37-72189ACB3510}</a:tableStyleId>
              </a:tblPr>
              <a:tblGrid>
                <a:gridCol w="455925"/>
                <a:gridCol w="863425"/>
                <a:gridCol w="833625"/>
              </a:tblGrid>
              <a:tr h="38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Country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Income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India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Brazil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China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7" name="Google Shape;247;p34"/>
          <p:cNvGraphicFramePr/>
          <p:nvPr/>
        </p:nvGraphicFramePr>
        <p:xfrm>
          <a:off x="5322350" y="1227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{493F6BB2-0447-4827-9A37-72189ACB3510}</a:tableStyleId>
              </a:tblPr>
              <a:tblGrid>
                <a:gridCol w="397575"/>
                <a:gridCol w="864700"/>
                <a:gridCol w="506900"/>
                <a:gridCol w="824950"/>
                <a:gridCol w="846450"/>
              </a:tblGrid>
              <a:tr h="39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Country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Income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Alex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India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Brazil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Ayoung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China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8" name="Google Shape;248;p34"/>
          <p:cNvSpPr/>
          <p:nvPr/>
        </p:nvSpPr>
        <p:spPr>
          <a:xfrm>
            <a:off x="4723525" y="2358175"/>
            <a:ext cx="447300" cy="28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063" y="4124602"/>
            <a:ext cx="255616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3827" y="4266797"/>
            <a:ext cx="2532921" cy="2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450" y="4072474"/>
            <a:ext cx="2594125" cy="6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5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202550" y="861975"/>
            <a:ext cx="8196000" cy="3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200"/>
              <a:buFont typeface="Nunito"/>
              <a:buAutoNum type="arabicPeriod"/>
            </a:pPr>
            <a:r>
              <a:rPr lang="en" sz="1200">
                <a:solidFill>
                  <a:srgbClr val="0F243E"/>
                </a:solidFill>
                <a:latin typeface="Nunito"/>
                <a:ea typeface="Nunito"/>
                <a:cs typeface="Nunito"/>
                <a:sym typeface="Nunito"/>
              </a:rPr>
              <a:t>Data Types in Python</a:t>
            </a:r>
            <a:endParaRPr sz="1200">
              <a:solidFill>
                <a:srgbClr val="0F24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200"/>
              <a:buFont typeface="Nunito"/>
              <a:buAutoNum type="arabicPeriod"/>
            </a:pPr>
            <a:r>
              <a:rPr lang="en" sz="1200">
                <a:solidFill>
                  <a:srgbClr val="0F243E"/>
                </a:solidFill>
                <a:latin typeface="Nunito"/>
                <a:ea typeface="Nunito"/>
                <a:cs typeface="Nunito"/>
                <a:sym typeface="Nunito"/>
              </a:rPr>
              <a:t>Common Python Libraries</a:t>
            </a:r>
            <a:endParaRPr sz="1200">
              <a:solidFill>
                <a:srgbClr val="0F24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200"/>
              <a:buFont typeface="Nunito"/>
              <a:buAutoNum type="arabicPeriod"/>
            </a:pPr>
            <a:r>
              <a:rPr lang="en" sz="1200">
                <a:solidFill>
                  <a:srgbClr val="0F243E"/>
                </a:solidFill>
                <a:latin typeface="Nunito"/>
                <a:ea typeface="Nunito"/>
                <a:cs typeface="Nunito"/>
                <a:sym typeface="Nunito"/>
              </a:rPr>
              <a:t>Numpy and Pandas</a:t>
            </a:r>
            <a:endParaRPr sz="1200">
              <a:solidFill>
                <a:srgbClr val="0F24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200"/>
              <a:buFont typeface="Nunito"/>
              <a:buAutoNum type="arabicPeriod"/>
            </a:pPr>
            <a:r>
              <a:rPr lang="en" sz="1200">
                <a:solidFill>
                  <a:srgbClr val="0F243E"/>
                </a:solidFill>
                <a:latin typeface="Nunito"/>
                <a:ea typeface="Nunito"/>
                <a:cs typeface="Nunito"/>
                <a:sym typeface="Nunito"/>
              </a:rPr>
              <a:t>Some Pandas functions</a:t>
            </a:r>
            <a:endParaRPr sz="1200">
              <a:solidFill>
                <a:srgbClr val="0F24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200"/>
              <a:buFont typeface="Nunito"/>
              <a:buAutoNum type="arabicPeriod"/>
            </a:pPr>
            <a:r>
              <a:rPr lang="en" sz="1200">
                <a:solidFill>
                  <a:srgbClr val="0F243E"/>
                </a:solidFill>
                <a:latin typeface="Nunito"/>
                <a:ea typeface="Nunito"/>
                <a:cs typeface="Nunito"/>
                <a:sym typeface="Nunito"/>
              </a:rPr>
              <a:t>Merge vs Join</a:t>
            </a:r>
            <a:endParaRPr sz="1200">
              <a:solidFill>
                <a:srgbClr val="0F24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200"/>
              <a:buFont typeface="Nunito"/>
              <a:buAutoNum type="arabicPeriod"/>
            </a:pPr>
            <a:r>
              <a:rPr lang="en" sz="1200">
                <a:solidFill>
                  <a:srgbClr val="0F243E"/>
                </a:solidFill>
                <a:latin typeface="Nunito"/>
                <a:ea typeface="Nunito"/>
                <a:cs typeface="Nunito"/>
                <a:sym typeface="Nunito"/>
              </a:rPr>
              <a:t>Use of merge and join</a:t>
            </a:r>
            <a:endParaRPr sz="1200">
              <a:solidFill>
                <a:srgbClr val="0F243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Quiz</a:t>
            </a:r>
            <a:endParaRPr/>
          </a:p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What are the data types in Python?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action="ppaction://hlinksldjump" r:id="rId4"/>
              </a:rPr>
              <a:t>What are some of the common Python libraries for Data Science?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action="ppaction://hlinksldjump" r:id="rId5"/>
              </a:rPr>
              <a:t>Can you list</a:t>
            </a:r>
            <a:r>
              <a:rPr lang="en" sz="1200" u="sng">
                <a:solidFill>
                  <a:schemeClr val="hlink"/>
                </a:solidFill>
                <a:hlinkClick action="ppaction://hlinksldjump" r:id="rId6"/>
              </a:rPr>
              <a:t> some of the common functions in Pandas?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/>
              </a:rPr>
              <a:t>What are the applications of the functions like group by, merge, join etc?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in Python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202550" y="861975"/>
            <a:ext cx="8629800" cy="3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Python has the following standard data types: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Numeric:</a:t>
            </a:r>
            <a:r>
              <a:rPr lang="en" sz="1200">
                <a:solidFill>
                  <a:srgbClr val="000000"/>
                </a:solidFill>
              </a:rPr>
              <a:t> </a:t>
            </a:r>
            <a:r>
              <a:rPr lang="en" sz="1200">
                <a:solidFill>
                  <a:srgbClr val="181717"/>
                </a:solidFill>
                <a:highlight>
                  <a:srgbClr val="FFFFFF"/>
                </a:highlight>
              </a:rPr>
              <a:t>Any representation of data which has a numeric value.</a:t>
            </a:r>
            <a:endParaRPr sz="1200">
              <a:solidFill>
                <a:srgbClr val="181717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1717"/>
              </a:buClr>
              <a:buSzPts val="1200"/>
              <a:buFont typeface="Nunito"/>
              <a:buChar char="●"/>
            </a:pPr>
            <a:r>
              <a:rPr b="1" lang="en" sz="1200">
                <a:solidFill>
                  <a:srgbClr val="181717"/>
                </a:solidFill>
                <a:highlight>
                  <a:srgbClr val="FFFFFF"/>
                </a:highlight>
              </a:rPr>
              <a:t>Integer:</a:t>
            </a:r>
            <a:r>
              <a:rPr lang="en" sz="1200">
                <a:solidFill>
                  <a:srgbClr val="181717"/>
                </a:solidFill>
                <a:highlight>
                  <a:srgbClr val="FFFFFF"/>
                </a:highlight>
              </a:rPr>
              <a:t> For example - 5, -8, 2 etc.</a:t>
            </a:r>
            <a:endParaRPr sz="1200">
              <a:solidFill>
                <a:srgbClr val="181717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1717"/>
              </a:buClr>
              <a:buSzPts val="1200"/>
              <a:buFont typeface="Nunito"/>
              <a:buChar char="●"/>
            </a:pPr>
            <a:r>
              <a:rPr b="1" lang="en" sz="1200">
                <a:solidFill>
                  <a:srgbClr val="181717"/>
                </a:solidFill>
                <a:highlight>
                  <a:srgbClr val="FFFFFF"/>
                </a:highlight>
              </a:rPr>
              <a:t>Float:</a:t>
            </a:r>
            <a:r>
              <a:rPr lang="en" sz="1200">
                <a:solidFill>
                  <a:srgbClr val="181717"/>
                </a:solidFill>
                <a:highlight>
                  <a:srgbClr val="FFFFFF"/>
                </a:highlight>
              </a:rPr>
              <a:t> For example - 3.18. 5.27 etc.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String: </a:t>
            </a:r>
            <a:r>
              <a:rPr lang="en" sz="1200">
                <a:solidFill>
                  <a:srgbClr val="181717"/>
                </a:solidFill>
                <a:highlight>
                  <a:srgbClr val="FFFFFF"/>
                </a:highlight>
              </a:rPr>
              <a:t>A collection of one or more characters put in single, double or triple quotes. For example: “Mohan”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List:</a:t>
            </a:r>
            <a:r>
              <a:rPr lang="en" sz="1200">
                <a:solidFill>
                  <a:srgbClr val="000000"/>
                </a:solidFill>
              </a:rPr>
              <a:t> </a:t>
            </a:r>
            <a:r>
              <a:rPr lang="en" sz="1200">
                <a:solidFill>
                  <a:srgbClr val="181717"/>
                </a:solidFill>
                <a:highlight>
                  <a:srgbClr val="FFFFFF"/>
                </a:highlight>
              </a:rPr>
              <a:t>An ordered collection of one or more data items, not necessarily of the same type, put in square brackets.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Tuple: </a:t>
            </a:r>
            <a:r>
              <a:rPr lang="en" sz="1200">
                <a:solidFill>
                  <a:srgbClr val="181717"/>
                </a:solidFill>
                <a:highlight>
                  <a:srgbClr val="FFFFFF"/>
                </a:highlight>
              </a:rPr>
              <a:t>An ordered collection of one or more data items, not necessarily of the same type, put in parentheses.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Set:</a:t>
            </a:r>
            <a:r>
              <a:rPr lang="en" sz="1200">
                <a:solidFill>
                  <a:srgbClr val="000000"/>
                </a:solidFill>
              </a:rPr>
              <a:t> </a:t>
            </a:r>
            <a:r>
              <a:rPr lang="en" sz="1200">
                <a:solidFill>
                  <a:srgbClr val="181717"/>
                </a:solidFill>
                <a:highlight>
                  <a:srgbClr val="FFFFFF"/>
                </a:highlight>
              </a:rPr>
              <a:t>A collection of data types in Python but not an ordered collection of objects.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Dictionary:</a:t>
            </a:r>
            <a:r>
              <a:rPr lang="en" sz="1200">
                <a:solidFill>
                  <a:srgbClr val="000000"/>
                </a:solidFill>
              </a:rPr>
              <a:t> </a:t>
            </a:r>
            <a:r>
              <a:rPr lang="en" sz="1200">
                <a:solidFill>
                  <a:srgbClr val="181717"/>
                </a:solidFill>
                <a:highlight>
                  <a:srgbClr val="FFFFFF"/>
                </a:highlight>
              </a:rPr>
              <a:t>An unordered collection of data in a key:value pair form. A collection of such pairs is enclosed in curly brackets.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- List vs Tuple vs Dictionary</a:t>
            </a:r>
            <a:endParaRPr/>
          </a:p>
        </p:txBody>
      </p:sp>
      <p:graphicFrame>
        <p:nvGraphicFramePr>
          <p:cNvPr id="153" name="Google Shape;153;p28"/>
          <p:cNvGraphicFramePr/>
          <p:nvPr/>
        </p:nvGraphicFramePr>
        <p:xfrm>
          <a:off x="1029604" y="1131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{8D190A09-C284-434D-84FD-128B4E1F8FB2}</a:tableStyleId>
              </a:tblPr>
              <a:tblGrid>
                <a:gridCol w="2266450"/>
                <a:gridCol w="2439000"/>
                <a:gridCol w="2379325"/>
              </a:tblGrid>
              <a:tr h="39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List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Tuple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Dictionary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Lists are mutable and ordered sequence of items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Tuples are immutable and ordered sequence of objects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In dictionary, we associate key with values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It </a:t>
                      </a:r>
                      <a:r>
                        <a:rPr lang="en" sz="1200">
                          <a:solidFill>
                            <a:srgbClr val="2929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can be used for any type of object, from numbers and strings to more lists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It can contain mixed data types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Keys must be unique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Variables are declared by [] brackets following the variable name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Tuples are declared in () parenthesis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929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Neither a list nor another dictionary can serve as a dictionary key, because lists and dictionaries are mutable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thislist = [</a:t>
                      </a:r>
                      <a:r>
                        <a:rPr lang="en" sz="1200">
                          <a:solidFill>
                            <a:srgbClr val="A52A2A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"apple"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 </a:t>
                      </a:r>
                      <a:r>
                        <a:rPr lang="en" sz="1200">
                          <a:solidFill>
                            <a:srgbClr val="A52A2A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"banana"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 </a:t>
                      </a:r>
                      <a:r>
                        <a:rPr lang="en" sz="1200">
                          <a:solidFill>
                            <a:srgbClr val="A52A2A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"cherry"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]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thistuple = (</a:t>
                      </a:r>
                      <a:r>
                        <a:rPr lang="en" sz="1200">
                          <a:solidFill>
                            <a:srgbClr val="A52A2A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"apple"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 </a:t>
                      </a:r>
                      <a:r>
                        <a:rPr lang="en" sz="1200">
                          <a:solidFill>
                            <a:srgbClr val="A52A2A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"banana"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 </a:t>
                      </a:r>
                      <a:r>
                        <a:rPr lang="en" sz="1200">
                          <a:solidFill>
                            <a:srgbClr val="A52A2A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"cherry"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)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thisdict =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{ </a:t>
                      </a:r>
                      <a:r>
                        <a:rPr lang="en" sz="1200">
                          <a:solidFill>
                            <a:srgbClr val="A52A2A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"brand"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: </a:t>
                      </a:r>
                      <a:r>
                        <a:rPr lang="en" sz="1200">
                          <a:solidFill>
                            <a:srgbClr val="A52A2A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"Ford"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 </a:t>
                      </a:r>
                      <a:r>
                        <a:rPr lang="en" sz="1200">
                          <a:solidFill>
                            <a:srgbClr val="A52A2A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"model"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: </a:t>
                      </a:r>
                      <a:r>
                        <a:rPr lang="en" sz="1200">
                          <a:solidFill>
                            <a:srgbClr val="A52A2A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"Mustang"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 </a:t>
                      </a:r>
                      <a:r>
                        <a:rPr lang="en" sz="1200">
                          <a:solidFill>
                            <a:srgbClr val="A52A2A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"year"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: 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1964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}</a:t>
                      </a:r>
                      <a:endParaRPr sz="1200">
                        <a:solidFill>
                          <a:srgbClr val="2929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9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Python libraries for Data Science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NumPy – handling multi-dimensional arrays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Scipy – Statistical package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Matplotlib, Seaborn – Visualisation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Pandas – handling arrays &amp; dataframes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Scikit-learn - Machine learning 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&amp; Pandas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34343"/>
                </a:solidFill>
              </a:rPr>
              <a:t>Numpy</a:t>
            </a:r>
            <a:endParaRPr b="1"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</a:rPr>
              <a:t>Numerical Python (NumPy) is the fundamental package for scientific computing with Python. 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</a:rPr>
              <a:t>It contains - 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"/>
              <a:buChar char="•"/>
            </a:pPr>
            <a:r>
              <a:rPr lang="en" sz="1200">
                <a:solidFill>
                  <a:srgbClr val="434343"/>
                </a:solidFill>
              </a:rPr>
              <a:t>a powerful N-dimensional array object - ndarray 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"/>
              <a:buChar char="•"/>
            </a:pPr>
            <a:r>
              <a:rPr lang="en" sz="1200">
                <a:solidFill>
                  <a:srgbClr val="434343"/>
                </a:solidFill>
              </a:rPr>
              <a:t>sophisticated (broadcasting) functions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"/>
              <a:buChar char="•"/>
            </a:pPr>
            <a:r>
              <a:rPr lang="en" sz="1200">
                <a:solidFill>
                  <a:srgbClr val="434343"/>
                </a:solidFill>
              </a:rPr>
              <a:t>Useful in linear algebra, vector calculus, and random number capabilities etc.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34343"/>
                </a:solidFill>
              </a:rPr>
              <a:t>Pandas</a:t>
            </a:r>
            <a:endParaRPr b="1" sz="1200">
              <a:solidFill>
                <a:srgbClr val="434343"/>
              </a:solidFill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434343"/>
                </a:solidFill>
              </a:rPr>
              <a:t>This library is used for</a:t>
            </a:r>
            <a:r>
              <a:rPr lang="en" sz="1200">
                <a:solidFill>
                  <a:srgbClr val="434343"/>
                </a:solidFill>
              </a:rPr>
              <a:t> data manipulation and analysis. 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434343"/>
                </a:solidFill>
              </a:rPr>
              <a:t>It offers two major data structures - series &amp; dataframe.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434343"/>
                </a:solidFill>
              </a:rPr>
              <a:t>We can think of a pandas dataframe like an excel spreadsheet that is storing some data in rows and columns.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434343"/>
                </a:solidFill>
              </a:rPr>
              <a:t>A dataframe is made up of several series. Each column of a dataframe is a series.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434343"/>
                </a:solidFill>
              </a:rPr>
              <a:t>In a dataframe each column can have its own data type unlike numpy array which creates all entries with same data type</a:t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Numpy Functions</a:t>
            </a:r>
            <a:endParaRPr/>
          </a:p>
        </p:txBody>
      </p:sp>
      <p:sp>
        <p:nvSpPr>
          <p:cNvPr id="171" name="Google Shape;171;p31"/>
          <p:cNvSpPr txBox="1"/>
          <p:nvPr/>
        </p:nvSpPr>
        <p:spPr>
          <a:xfrm>
            <a:off x="1636025" y="813813"/>
            <a:ext cx="15516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 create an array</a:t>
            </a:r>
            <a:endParaRPr/>
          </a:p>
        </p:txBody>
      </p:sp>
      <p:sp>
        <p:nvSpPr>
          <p:cNvPr id="172" name="Google Shape;172;p31"/>
          <p:cNvSpPr txBox="1"/>
          <p:nvPr/>
        </p:nvSpPr>
        <p:spPr>
          <a:xfrm>
            <a:off x="202550" y="809813"/>
            <a:ext cx="10251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np.array() - </a:t>
            </a:r>
            <a:endParaRPr/>
          </a:p>
        </p:txBody>
      </p:sp>
      <p:sp>
        <p:nvSpPr>
          <p:cNvPr id="173" name="Google Shape;173;p31"/>
          <p:cNvSpPr txBox="1"/>
          <p:nvPr/>
        </p:nvSpPr>
        <p:spPr>
          <a:xfrm>
            <a:off x="1636025" y="1264631"/>
            <a:ext cx="21852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 create an array of zeros</a:t>
            </a:r>
            <a:endParaRPr/>
          </a:p>
        </p:txBody>
      </p:sp>
      <p:sp>
        <p:nvSpPr>
          <p:cNvPr id="174" name="Google Shape;174;p31"/>
          <p:cNvSpPr txBox="1"/>
          <p:nvPr/>
        </p:nvSpPr>
        <p:spPr>
          <a:xfrm>
            <a:off x="202550" y="1233877"/>
            <a:ext cx="10251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np.zeros() - </a:t>
            </a:r>
            <a:endParaRPr/>
          </a:p>
        </p:txBody>
      </p:sp>
      <p:sp>
        <p:nvSpPr>
          <p:cNvPr id="175" name="Google Shape;175;p31"/>
          <p:cNvSpPr txBox="1"/>
          <p:nvPr/>
        </p:nvSpPr>
        <p:spPr>
          <a:xfrm>
            <a:off x="1636025" y="1673311"/>
            <a:ext cx="21852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 create an array of ones</a:t>
            </a:r>
            <a:endParaRPr/>
          </a:p>
        </p:txBody>
      </p:sp>
      <p:sp>
        <p:nvSpPr>
          <p:cNvPr id="176" name="Google Shape;176;p31"/>
          <p:cNvSpPr txBox="1"/>
          <p:nvPr/>
        </p:nvSpPr>
        <p:spPr>
          <a:xfrm>
            <a:off x="202550" y="1657942"/>
            <a:ext cx="10251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np.ones() - </a:t>
            </a:r>
            <a:endParaRPr/>
          </a:p>
        </p:txBody>
      </p:sp>
      <p:sp>
        <p:nvSpPr>
          <p:cNvPr id="177" name="Google Shape;177;p31"/>
          <p:cNvSpPr txBox="1"/>
          <p:nvPr/>
        </p:nvSpPr>
        <p:spPr>
          <a:xfrm>
            <a:off x="1636025" y="2091475"/>
            <a:ext cx="46023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 create an array of specified shape filled with random values</a:t>
            </a:r>
            <a:endParaRPr/>
          </a:p>
        </p:txBody>
      </p:sp>
      <p:sp>
        <p:nvSpPr>
          <p:cNvPr id="178" name="Google Shape;178;p31"/>
          <p:cNvSpPr txBox="1"/>
          <p:nvPr/>
        </p:nvSpPr>
        <p:spPr>
          <a:xfrm>
            <a:off x="202550" y="2082006"/>
            <a:ext cx="15516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np.random.randn() - </a:t>
            </a:r>
            <a:endParaRPr/>
          </a:p>
        </p:txBody>
      </p:sp>
      <p:sp>
        <p:nvSpPr>
          <p:cNvPr id="179" name="Google Shape;179;p31"/>
          <p:cNvSpPr txBox="1"/>
          <p:nvPr/>
        </p:nvSpPr>
        <p:spPr>
          <a:xfrm>
            <a:off x="1636025" y="2554010"/>
            <a:ext cx="21852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Dot product</a:t>
            </a:r>
            <a:endParaRPr/>
          </a:p>
        </p:txBody>
      </p:sp>
      <p:sp>
        <p:nvSpPr>
          <p:cNvPr id="180" name="Google Shape;180;p31"/>
          <p:cNvSpPr txBox="1"/>
          <p:nvPr/>
        </p:nvSpPr>
        <p:spPr>
          <a:xfrm>
            <a:off x="202550" y="2506071"/>
            <a:ext cx="10251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np.dot() - </a:t>
            </a:r>
            <a:endParaRPr/>
          </a:p>
        </p:txBody>
      </p:sp>
      <p:sp>
        <p:nvSpPr>
          <p:cNvPr id="181" name="Google Shape;181;p31"/>
          <p:cNvSpPr txBox="1"/>
          <p:nvPr/>
        </p:nvSpPr>
        <p:spPr>
          <a:xfrm>
            <a:off x="1636025" y="2946865"/>
            <a:ext cx="21852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Permute array dimensions</a:t>
            </a:r>
            <a:endParaRPr/>
          </a:p>
        </p:txBody>
      </p:sp>
      <p:sp>
        <p:nvSpPr>
          <p:cNvPr id="182" name="Google Shape;182;p31"/>
          <p:cNvSpPr txBox="1"/>
          <p:nvPr/>
        </p:nvSpPr>
        <p:spPr>
          <a:xfrm>
            <a:off x="202550" y="2930135"/>
            <a:ext cx="1488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np.transpose() - </a:t>
            </a:r>
            <a:endParaRPr/>
          </a:p>
        </p:txBody>
      </p:sp>
      <p:sp>
        <p:nvSpPr>
          <p:cNvPr id="183" name="Google Shape;183;p31"/>
          <p:cNvSpPr txBox="1"/>
          <p:nvPr/>
        </p:nvSpPr>
        <p:spPr>
          <a:xfrm>
            <a:off x="1636025" y="3354221"/>
            <a:ext cx="21852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Concatenate two arrays</a:t>
            </a:r>
            <a:endParaRPr/>
          </a:p>
        </p:txBody>
      </p:sp>
      <p:sp>
        <p:nvSpPr>
          <p:cNvPr id="184" name="Google Shape;184;p31"/>
          <p:cNvSpPr txBox="1"/>
          <p:nvPr/>
        </p:nvSpPr>
        <p:spPr>
          <a:xfrm>
            <a:off x="202550" y="3354200"/>
            <a:ext cx="1488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np.concatenate() -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</a:t>
            </a:r>
            <a:r>
              <a:rPr lang="en"/>
              <a:t>Pandas Functions</a:t>
            </a:r>
            <a:endParaRPr/>
          </a:p>
        </p:txBody>
      </p:sp>
      <p:sp>
        <p:nvSpPr>
          <p:cNvPr id="190" name="Google Shape;190;p32"/>
          <p:cNvSpPr txBox="1"/>
          <p:nvPr/>
        </p:nvSpPr>
        <p:spPr>
          <a:xfrm>
            <a:off x="1181900" y="861950"/>
            <a:ext cx="15516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 get the top rows</a:t>
            </a:r>
            <a:endParaRPr/>
          </a:p>
        </p:txBody>
      </p:sp>
      <p:sp>
        <p:nvSpPr>
          <p:cNvPr id="191" name="Google Shape;191;p32"/>
          <p:cNvSpPr txBox="1"/>
          <p:nvPr/>
        </p:nvSpPr>
        <p:spPr>
          <a:xfrm>
            <a:off x="1181900" y="1201860"/>
            <a:ext cx="20388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 get the last rows</a:t>
            </a:r>
            <a:endParaRPr/>
          </a:p>
        </p:txBody>
      </p:sp>
      <p:sp>
        <p:nvSpPr>
          <p:cNvPr id="192" name="Google Shape;192;p32"/>
          <p:cNvSpPr txBox="1"/>
          <p:nvPr/>
        </p:nvSpPr>
        <p:spPr>
          <a:xfrm>
            <a:off x="1181900" y="1541770"/>
            <a:ext cx="28788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 get the quick statistic summary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3" name="Google Shape;193;p32"/>
          <p:cNvSpPr txBox="1"/>
          <p:nvPr/>
        </p:nvSpPr>
        <p:spPr>
          <a:xfrm>
            <a:off x="1181900" y="1881680"/>
            <a:ext cx="26352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 concatenate two pandas objects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1181900" y="2221590"/>
            <a:ext cx="24372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 merge the pandas dataframes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1181900" y="2561500"/>
            <a:ext cx="34707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 split, apply or combine the data structures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1181900" y="2901410"/>
            <a:ext cx="29625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 convert into some other data types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1181900" y="3581230"/>
            <a:ext cx="20388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 get unique values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1479675" y="3241320"/>
            <a:ext cx="34707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 get count of some attributes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156800" y="870775"/>
            <a:ext cx="10251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df.head() - </a:t>
            </a:r>
            <a:endParaRPr/>
          </a:p>
        </p:txBody>
      </p:sp>
      <p:sp>
        <p:nvSpPr>
          <p:cNvPr id="200" name="Google Shape;200;p32"/>
          <p:cNvSpPr txBox="1"/>
          <p:nvPr/>
        </p:nvSpPr>
        <p:spPr>
          <a:xfrm>
            <a:off x="156800" y="1209801"/>
            <a:ext cx="10251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df.tail() - </a:t>
            </a:r>
            <a:endParaRPr/>
          </a:p>
        </p:txBody>
      </p:sp>
      <p:sp>
        <p:nvSpPr>
          <p:cNvPr id="201" name="Google Shape;201;p32"/>
          <p:cNvSpPr txBox="1"/>
          <p:nvPr/>
        </p:nvSpPr>
        <p:spPr>
          <a:xfrm>
            <a:off x="156800" y="1548828"/>
            <a:ext cx="11577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df.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describe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() - </a:t>
            </a:r>
            <a:endParaRPr/>
          </a:p>
        </p:txBody>
      </p:sp>
      <p:sp>
        <p:nvSpPr>
          <p:cNvPr id="202" name="Google Shape;202;p32"/>
          <p:cNvSpPr txBox="1"/>
          <p:nvPr/>
        </p:nvSpPr>
        <p:spPr>
          <a:xfrm>
            <a:off x="156800" y="1887854"/>
            <a:ext cx="10857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pd.concat() -</a:t>
            </a:r>
            <a:endParaRPr/>
          </a:p>
        </p:txBody>
      </p:sp>
      <p:sp>
        <p:nvSpPr>
          <p:cNvPr id="203" name="Google Shape;203;p32"/>
          <p:cNvSpPr txBox="1"/>
          <p:nvPr/>
        </p:nvSpPr>
        <p:spPr>
          <a:xfrm>
            <a:off x="156800" y="2226880"/>
            <a:ext cx="11577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pd.merge() - </a:t>
            </a:r>
            <a:endParaRPr/>
          </a:p>
        </p:txBody>
      </p:sp>
      <p:sp>
        <p:nvSpPr>
          <p:cNvPr id="204" name="Google Shape;204;p32"/>
          <p:cNvSpPr txBox="1"/>
          <p:nvPr/>
        </p:nvSpPr>
        <p:spPr>
          <a:xfrm>
            <a:off x="156800" y="2565906"/>
            <a:ext cx="12126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df.groupby() - </a:t>
            </a:r>
            <a:endParaRPr/>
          </a:p>
        </p:txBody>
      </p:sp>
      <p:sp>
        <p:nvSpPr>
          <p:cNvPr id="205" name="Google Shape;205;p32"/>
          <p:cNvSpPr txBox="1"/>
          <p:nvPr/>
        </p:nvSpPr>
        <p:spPr>
          <a:xfrm>
            <a:off x="156800" y="2904933"/>
            <a:ext cx="10251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df.astype() - </a:t>
            </a:r>
            <a:endParaRPr/>
          </a:p>
        </p:txBody>
      </p:sp>
      <p:sp>
        <p:nvSpPr>
          <p:cNvPr id="206" name="Google Shape;206;p32"/>
          <p:cNvSpPr txBox="1"/>
          <p:nvPr/>
        </p:nvSpPr>
        <p:spPr>
          <a:xfrm>
            <a:off x="156800" y="3243959"/>
            <a:ext cx="1488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df.value_counts() - </a:t>
            </a:r>
            <a:endParaRPr/>
          </a:p>
        </p:txBody>
      </p:sp>
      <p:sp>
        <p:nvSpPr>
          <p:cNvPr id="207" name="Google Shape;207;p32"/>
          <p:cNvSpPr txBox="1"/>
          <p:nvPr/>
        </p:nvSpPr>
        <p:spPr>
          <a:xfrm>
            <a:off x="156800" y="3582985"/>
            <a:ext cx="10251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df.unique() -</a:t>
            </a:r>
            <a:endParaRPr/>
          </a:p>
        </p:txBody>
      </p:sp>
      <p:sp>
        <p:nvSpPr>
          <p:cNvPr id="208" name="Google Shape;208;p32"/>
          <p:cNvSpPr txBox="1"/>
          <p:nvPr/>
        </p:nvSpPr>
        <p:spPr>
          <a:xfrm>
            <a:off x="1181900" y="3921128"/>
            <a:ext cx="28788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 get the data types 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156800" y="3922011"/>
            <a:ext cx="11577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df.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type - </a:t>
            </a:r>
            <a:endParaRPr/>
          </a:p>
        </p:txBody>
      </p:sp>
      <p:sp>
        <p:nvSpPr>
          <p:cNvPr id="210" name="Google Shape;210;p32"/>
          <p:cNvSpPr txBox="1"/>
          <p:nvPr/>
        </p:nvSpPr>
        <p:spPr>
          <a:xfrm>
            <a:off x="1181900" y="4261025"/>
            <a:ext cx="34707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 get the shape (number or rows and columns)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156800" y="4261038"/>
            <a:ext cx="11577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df.shape -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