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0" r:id="rId5"/>
    <p:sldId id="261" r:id="rId6"/>
    <p:sldId id="264" r:id="rId7"/>
    <p:sldId id="267" r:id="rId8"/>
    <p:sldId id="265" r:id="rId9"/>
    <p:sldId id="266" r:id="rId10"/>
    <p:sldId id="263" r:id="rId11"/>
    <p:sldId id="268" r:id="rId12"/>
    <p:sldId id="269" r:id="rId13"/>
    <p:sldId id="270" r:id="rId14"/>
    <p:sldId id="271" r:id="rId15"/>
    <p:sldId id="272"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4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16245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10802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766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999435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879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116645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659417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333124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90111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3A0E-4DE5-4C64-AFD8-B6D857E7D92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34623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3A0E-4DE5-4C64-AFD8-B6D857E7D92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49022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3A0E-4DE5-4C64-AFD8-B6D857E7D923}"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75811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3A0E-4DE5-4C64-AFD8-B6D857E7D923}"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23392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3A0E-4DE5-4C64-AFD8-B6D857E7D923}"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330538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3A0E-4DE5-4C64-AFD8-B6D857E7D92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31339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3A0E-4DE5-4C64-AFD8-B6D857E7D92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9053E-C6D3-45F1-B3BD-CD2175580DBE}" type="slidenum">
              <a:rPr lang="en-IN" smtClean="0"/>
              <a:t>‹#›</a:t>
            </a:fld>
            <a:endParaRPr lang="en-IN"/>
          </a:p>
        </p:txBody>
      </p:sp>
    </p:spTree>
    <p:extLst>
      <p:ext uri="{BB962C8B-B14F-4D97-AF65-F5344CB8AC3E}">
        <p14:creationId xmlns:p14="http://schemas.microsoft.com/office/powerpoint/2010/main" val="407782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353A0E-4DE5-4C64-AFD8-B6D857E7D923}" type="datetimeFigureOut">
              <a:rPr lang="en-IN" smtClean="0"/>
              <a:t>05-11-2023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69053E-C6D3-45F1-B3BD-CD2175580DBE}" type="slidenum">
              <a:rPr lang="en-IN" smtClean="0"/>
              <a:t>‹#›</a:t>
            </a:fld>
            <a:endParaRPr lang="en-IN"/>
          </a:p>
        </p:txBody>
      </p:sp>
    </p:spTree>
    <p:extLst>
      <p:ext uri="{BB962C8B-B14F-4D97-AF65-F5344CB8AC3E}">
        <p14:creationId xmlns:p14="http://schemas.microsoft.com/office/powerpoint/2010/main" val="331627750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BB15FA-122C-1298-A2F5-638BF0BA8037}"/>
              </a:ext>
            </a:extLst>
          </p:cNvPr>
          <p:cNvSpPr>
            <a:spLocks noGrp="1"/>
          </p:cNvSpPr>
          <p:nvPr>
            <p:ph type="title"/>
          </p:nvPr>
        </p:nvSpPr>
        <p:spPr/>
        <p:txBody>
          <a:bodyPr>
            <a:normAutofit/>
          </a:bodyPr>
          <a:lstStyle/>
          <a:p>
            <a:r>
              <a:rPr lang="en-IN" sz="7200" dirty="0">
                <a:solidFill>
                  <a:schemeClr val="accent2">
                    <a:lumMod val="75000"/>
                  </a:schemeClr>
                </a:solidFill>
                <a:latin typeface="Times New Roman" panose="02020603050405020304" pitchFamily="18" charset="0"/>
                <a:cs typeface="Times New Roman" panose="02020603050405020304" pitchFamily="18" charset="0"/>
              </a:rPr>
              <a:t>Know the business</a:t>
            </a:r>
          </a:p>
        </p:txBody>
      </p:sp>
      <p:sp>
        <p:nvSpPr>
          <p:cNvPr id="5" name="Content Placeholder 4">
            <a:extLst>
              <a:ext uri="{FF2B5EF4-FFF2-40B4-BE49-F238E27FC236}">
                <a16:creationId xmlns:a16="http://schemas.microsoft.com/office/drawing/2014/main" xmlns="" id="{5E06661C-3802-3562-CC2E-21A85899A98A}"/>
              </a:ext>
            </a:extLst>
          </p:cNvPr>
          <p:cNvSpPr>
            <a:spLocks noGrp="1"/>
          </p:cNvSpPr>
          <p:nvPr>
            <p:ph idx="1"/>
          </p:nvPr>
        </p:nvSpPr>
        <p:spPr>
          <a:xfrm>
            <a:off x="677334" y="2160589"/>
            <a:ext cx="10823786" cy="3880773"/>
          </a:xfrm>
        </p:spPr>
        <p:txBody>
          <a:bodyPr/>
          <a:lstStyle/>
          <a:p>
            <a:r>
              <a:rPr lang="en-IN" sz="3200" dirty="0">
                <a:latin typeface="Arial Black" panose="020B0A04020102020204" pitchFamily="34" charset="0"/>
              </a:rPr>
              <a:t>Team name </a:t>
            </a:r>
            <a:r>
              <a:rPr lang="en-IN" sz="3200" dirty="0">
                <a:latin typeface="Algerian" panose="04020705040A02060702" pitchFamily="82" charset="0"/>
              </a:rPr>
              <a:t>: 2 sharks</a:t>
            </a:r>
          </a:p>
          <a:p>
            <a:r>
              <a:rPr lang="en-IN" sz="3200" dirty="0">
                <a:latin typeface="Arial Black" panose="020B0A04020102020204" pitchFamily="34" charset="0"/>
              </a:rPr>
              <a:t>Team leader</a:t>
            </a:r>
            <a:r>
              <a:rPr lang="en-IN" sz="3200" dirty="0">
                <a:latin typeface="Algerian" panose="04020705040A02060702" pitchFamily="82" charset="0"/>
              </a:rPr>
              <a:t>: </a:t>
            </a:r>
            <a:r>
              <a:rPr lang="en-IN" sz="3200" dirty="0" err="1">
                <a:latin typeface="Algerian" panose="04020705040A02060702" pitchFamily="82" charset="0"/>
              </a:rPr>
              <a:t>vikas</a:t>
            </a:r>
            <a:r>
              <a:rPr lang="en-IN" sz="3200" dirty="0">
                <a:latin typeface="Algerian" panose="04020705040A02060702" pitchFamily="82" charset="0"/>
              </a:rPr>
              <a:t> </a:t>
            </a:r>
            <a:r>
              <a:rPr lang="en-IN" sz="3200" dirty="0" err="1">
                <a:latin typeface="Algerian" panose="04020705040A02060702" pitchFamily="82" charset="0"/>
              </a:rPr>
              <a:t>kumar</a:t>
            </a:r>
            <a:r>
              <a:rPr lang="en-IN" sz="3200" dirty="0">
                <a:latin typeface="Algerian" panose="04020705040A02060702" pitchFamily="82" charset="0"/>
              </a:rPr>
              <a:t>(ui22cs85)</a:t>
            </a:r>
          </a:p>
          <a:p>
            <a:r>
              <a:rPr lang="en-IN" sz="3200" dirty="0">
                <a:latin typeface="Arial Black" panose="020B0A04020102020204" pitchFamily="34" charset="0"/>
              </a:rPr>
              <a:t>Team member</a:t>
            </a:r>
            <a:r>
              <a:rPr lang="en-IN" sz="3200" dirty="0">
                <a:latin typeface="Algerian" panose="04020705040A02060702" pitchFamily="82" charset="0"/>
              </a:rPr>
              <a:t>: </a:t>
            </a:r>
            <a:r>
              <a:rPr lang="en-IN" sz="3200" dirty="0" err="1">
                <a:latin typeface="Algerian" panose="04020705040A02060702" pitchFamily="82" charset="0"/>
              </a:rPr>
              <a:t>jha</a:t>
            </a:r>
            <a:r>
              <a:rPr lang="en-IN" sz="3200" dirty="0">
                <a:latin typeface="Algerian" panose="04020705040A02060702" pitchFamily="82" charset="0"/>
              </a:rPr>
              <a:t> Sudarshan </a:t>
            </a:r>
            <a:r>
              <a:rPr lang="en-IN" sz="3200" dirty="0" err="1">
                <a:latin typeface="Algerian" panose="04020705040A02060702" pitchFamily="82" charset="0"/>
              </a:rPr>
              <a:t>raman</a:t>
            </a:r>
            <a:r>
              <a:rPr lang="en-IN" sz="3200" dirty="0">
                <a:latin typeface="Algerian" panose="04020705040A02060702" pitchFamily="82" charset="0"/>
              </a:rPr>
              <a:t>(ui22cs30)</a:t>
            </a:r>
          </a:p>
          <a:p>
            <a:endParaRPr lang="en-IN" dirty="0"/>
          </a:p>
        </p:txBody>
      </p:sp>
    </p:spTree>
    <p:extLst>
      <p:ext uri="{BB962C8B-B14F-4D97-AF65-F5344CB8AC3E}">
        <p14:creationId xmlns:p14="http://schemas.microsoft.com/office/powerpoint/2010/main" val="153868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A9F81-60D0-6003-0C0F-C0811DB2613E}"/>
              </a:ext>
            </a:extLst>
          </p:cNvPr>
          <p:cNvSpPr>
            <a:spLocks noGrp="1"/>
          </p:cNvSpPr>
          <p:nvPr>
            <p:ph type="title"/>
          </p:nvPr>
        </p:nvSpPr>
        <p:spPr>
          <a:xfrm>
            <a:off x="677334" y="243841"/>
            <a:ext cx="8596668" cy="507999"/>
          </a:xfrm>
        </p:spPr>
        <p:txBody>
          <a:bodyPr>
            <a:normAutofit fontScale="90000"/>
          </a:bodyPr>
          <a:lstStyle/>
          <a:p>
            <a:r>
              <a:rPr lang="en-IN" sz="2800" b="1" dirty="0">
                <a:solidFill>
                  <a:schemeClr val="accent2"/>
                </a:solidFill>
              </a:rPr>
              <a:t>Cost which is paid by the customer</a:t>
            </a:r>
            <a:endParaRPr lang="en-IN" sz="2800" dirty="0"/>
          </a:p>
        </p:txBody>
      </p:sp>
      <p:sp>
        <p:nvSpPr>
          <p:cNvPr id="3" name="Content Placeholder 2">
            <a:extLst>
              <a:ext uri="{FF2B5EF4-FFF2-40B4-BE49-F238E27FC236}">
                <a16:creationId xmlns:a16="http://schemas.microsoft.com/office/drawing/2014/main" xmlns="" id="{A3739170-09D8-D100-174A-A70DDF2E0D96}"/>
              </a:ext>
            </a:extLst>
          </p:cNvPr>
          <p:cNvSpPr>
            <a:spLocks noGrp="1"/>
          </p:cNvSpPr>
          <p:nvPr>
            <p:ph idx="1"/>
          </p:nvPr>
        </p:nvSpPr>
        <p:spPr>
          <a:xfrm>
            <a:off x="677334" y="822960"/>
            <a:ext cx="8596668" cy="5933440"/>
          </a:xfrm>
        </p:spPr>
        <p:txBody>
          <a:bodyPr/>
          <a:lstStyle/>
          <a:p>
            <a:r>
              <a:rPr lang="en-IN" sz="2000" b="1" dirty="0" err="1"/>
              <a:t>Maintainance</a:t>
            </a:r>
            <a:r>
              <a:rPr lang="en-IN" sz="2000" b="1" dirty="0"/>
              <a:t> charge =5rupees/plate</a:t>
            </a:r>
          </a:p>
          <a:p>
            <a:r>
              <a:rPr lang="en-IN" sz="2000" b="1" dirty="0"/>
              <a:t>rent charge=</a:t>
            </a:r>
            <a:r>
              <a:rPr lang="en-IN" sz="2000" dirty="0"/>
              <a:t> total no of plate x rate of plate x no days</a:t>
            </a:r>
            <a:endParaRPr lang="en-IN" sz="2000" b="1" dirty="0"/>
          </a:p>
          <a:p>
            <a:r>
              <a:rPr lang="en-IN" b="1" dirty="0"/>
              <a:t>Total charge</a:t>
            </a:r>
            <a:r>
              <a:rPr lang="en-IN" dirty="0"/>
              <a:t>=(total no of plate x rate of plate x no days) + (maintenance charge/plate x no of plate)</a:t>
            </a:r>
          </a:p>
          <a:p>
            <a:pPr marL="0" indent="0">
              <a:buNone/>
            </a:pPr>
            <a:r>
              <a:rPr lang="en-IN" sz="2800" dirty="0">
                <a:solidFill>
                  <a:schemeClr val="accent2">
                    <a:lumMod val="75000"/>
                  </a:schemeClr>
                </a:solidFill>
              </a:rPr>
              <a:t>profit and loss selling business</a:t>
            </a:r>
          </a:p>
          <a:p>
            <a:r>
              <a:rPr lang="en-IN" sz="2000" dirty="0">
                <a:solidFill>
                  <a:schemeClr val="accent4">
                    <a:lumMod val="50000"/>
                  </a:schemeClr>
                </a:solidFill>
              </a:rPr>
              <a:t>Weight of plate is 5.5kg(small plate) and 12.5(big plate)</a:t>
            </a:r>
          </a:p>
          <a:p>
            <a:pPr marL="0" indent="0">
              <a:buNone/>
            </a:pPr>
            <a:r>
              <a:rPr lang="en-IN" dirty="0"/>
              <a:t>     material cost per kg=84 (including 18% GST)</a:t>
            </a:r>
          </a:p>
          <a:p>
            <a:pPr marL="0" indent="0">
              <a:buNone/>
            </a:pPr>
            <a:r>
              <a:rPr lang="en-IN" dirty="0"/>
              <a:t>     total cost price per small plate= material cost per kg x 1 plate weight</a:t>
            </a:r>
          </a:p>
          <a:p>
            <a:pPr marL="0" indent="0">
              <a:buNone/>
            </a:pPr>
            <a:r>
              <a:rPr lang="en-IN" dirty="0"/>
              <a:t>     total cost price per small plate= 84x5.5=462 rupees</a:t>
            </a:r>
          </a:p>
          <a:p>
            <a:pPr marL="0" indent="0">
              <a:buNone/>
            </a:pPr>
            <a:r>
              <a:rPr lang="en-IN" dirty="0"/>
              <a:t>     total cost price per big plate= 84x12.5=1050 rupees</a:t>
            </a:r>
          </a:p>
          <a:p>
            <a:pPr marL="0" indent="0">
              <a:buNone/>
            </a:pPr>
            <a:r>
              <a:rPr lang="en-IN" dirty="0"/>
              <a:t>     selling price of the small plate is 500</a:t>
            </a:r>
          </a:p>
          <a:p>
            <a:pPr marL="0" indent="0">
              <a:buNone/>
            </a:pPr>
            <a:r>
              <a:rPr lang="en-IN" dirty="0"/>
              <a:t>     selling price of big plate is 1200</a:t>
            </a:r>
          </a:p>
          <a:p>
            <a:pPr marL="0" indent="0">
              <a:buNone/>
            </a:pPr>
            <a:r>
              <a:rPr lang="en-IN" dirty="0"/>
              <a:t>     profit in small plate is =500-462=38  </a:t>
            </a:r>
          </a:p>
          <a:p>
            <a:pPr marL="0" indent="0">
              <a:buNone/>
            </a:pPr>
            <a:r>
              <a:rPr lang="en-IN" dirty="0"/>
              <a:t>     profit in big plate is =1200-1050=150</a:t>
            </a:r>
          </a:p>
        </p:txBody>
      </p:sp>
    </p:spTree>
    <p:extLst>
      <p:ext uri="{BB962C8B-B14F-4D97-AF65-F5344CB8AC3E}">
        <p14:creationId xmlns:p14="http://schemas.microsoft.com/office/powerpoint/2010/main" val="69753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0319F8-BFB6-34EC-3D68-300B5811B788}"/>
              </a:ext>
            </a:extLst>
          </p:cNvPr>
          <p:cNvSpPr>
            <a:spLocks noGrp="1"/>
          </p:cNvSpPr>
          <p:nvPr>
            <p:ph idx="1"/>
          </p:nvPr>
        </p:nvSpPr>
        <p:spPr>
          <a:xfrm>
            <a:off x="677334" y="701040"/>
            <a:ext cx="8596668" cy="5340323"/>
          </a:xfrm>
        </p:spPr>
        <p:txBody>
          <a:bodyPr>
            <a:normAutofit/>
          </a:bodyPr>
          <a:lstStyle/>
          <a:p>
            <a:pPr marL="0" indent="0">
              <a:buNone/>
            </a:pPr>
            <a:r>
              <a:rPr lang="en-IN" sz="2000" dirty="0"/>
              <a:t>Profit percentage in small plate is =(profitx100)/cost price</a:t>
            </a:r>
          </a:p>
          <a:p>
            <a:pPr marL="0" indent="0">
              <a:buNone/>
            </a:pPr>
            <a:r>
              <a:rPr lang="en-IN" sz="2000" dirty="0"/>
              <a:t>                                                    =(38x100)/462=8.22</a:t>
            </a:r>
          </a:p>
          <a:p>
            <a:pPr marL="0" indent="0">
              <a:buNone/>
            </a:pPr>
            <a:r>
              <a:rPr lang="en-IN" sz="2000" dirty="0"/>
              <a:t>profit percentage in big plate is =(profitx100)/cost price</a:t>
            </a:r>
          </a:p>
          <a:p>
            <a:pPr marL="0" indent="0">
              <a:buNone/>
            </a:pPr>
            <a:r>
              <a:rPr lang="en-IN" sz="2000" dirty="0"/>
              <a:t>                                                      =(150x100)/1050 =14.28</a:t>
            </a:r>
          </a:p>
          <a:p>
            <a:pPr marL="0" indent="0">
              <a:buNone/>
            </a:pPr>
            <a:r>
              <a:rPr lang="en-IN" sz="2000" dirty="0">
                <a:solidFill>
                  <a:schemeClr val="accent2">
                    <a:lumMod val="75000"/>
                  </a:schemeClr>
                </a:solidFill>
              </a:rPr>
              <a:t>Revenue in best condition when all plate is at rent</a:t>
            </a:r>
          </a:p>
          <a:p>
            <a:r>
              <a:rPr lang="en-IN" sz="2000" dirty="0"/>
              <a:t>Now total no of plate is 6500 for rent</a:t>
            </a:r>
          </a:p>
          <a:p>
            <a:r>
              <a:rPr lang="en-IN" sz="2000" dirty="0"/>
              <a:t>Revenue=total no of plate x per plate cost per day</a:t>
            </a:r>
          </a:p>
          <a:p>
            <a:r>
              <a:rPr lang="en-IN" sz="2000" dirty="0"/>
              <a:t>Revenue=6500x1rupee/day</a:t>
            </a:r>
          </a:p>
          <a:p>
            <a:r>
              <a:rPr lang="en-IN" sz="2000" dirty="0"/>
              <a:t>Revenue per day is 6500 rupees</a:t>
            </a:r>
          </a:p>
          <a:p>
            <a:pPr marL="0" indent="0">
              <a:buNone/>
            </a:pPr>
            <a:r>
              <a:rPr lang="en-IN" sz="2000" dirty="0"/>
              <a:t> in starting time per </a:t>
            </a:r>
            <a:r>
              <a:rPr lang="en-IN" sz="2000" dirty="0" err="1"/>
              <a:t>per</a:t>
            </a:r>
            <a:r>
              <a:rPr lang="en-IN" sz="2000" dirty="0"/>
              <a:t> revenue was 245 rupees per day</a:t>
            </a:r>
          </a:p>
          <a:p>
            <a:pPr marL="0" indent="0">
              <a:buNone/>
            </a:pPr>
            <a:r>
              <a:rPr lang="en-IN" sz="2000" dirty="0"/>
              <a:t> how much expand business=6500/245=26.53</a:t>
            </a:r>
          </a:p>
          <a:p>
            <a:pPr marL="0" indent="0">
              <a:buNone/>
            </a:pPr>
            <a:r>
              <a:rPr lang="en-IN" sz="2000" dirty="0"/>
              <a:t> business is multiplied by 26</a:t>
            </a:r>
          </a:p>
        </p:txBody>
      </p:sp>
      <p:cxnSp>
        <p:nvCxnSpPr>
          <p:cNvPr id="8" name="Straight Connector 7">
            <a:extLst>
              <a:ext uri="{FF2B5EF4-FFF2-40B4-BE49-F238E27FC236}">
                <a16:creationId xmlns:a16="http://schemas.microsoft.com/office/drawing/2014/main" xmlns="" id="{3A2D3E86-35E3-A63D-5DCA-B1808E473156}"/>
              </a:ext>
            </a:extLst>
          </p:cNvPr>
          <p:cNvCxnSpPr/>
          <p:nvPr/>
        </p:nvCxnSpPr>
        <p:spPr>
          <a:xfrm>
            <a:off x="853440" y="2225040"/>
            <a:ext cx="203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4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C71419-EEF4-E4E3-008B-61930B99776E}"/>
              </a:ext>
            </a:extLst>
          </p:cNvPr>
          <p:cNvSpPr>
            <a:spLocks noGrp="1"/>
          </p:cNvSpPr>
          <p:nvPr>
            <p:ph idx="1"/>
          </p:nvPr>
        </p:nvSpPr>
        <p:spPr>
          <a:xfrm>
            <a:off x="494454" y="87949"/>
            <a:ext cx="10549466" cy="6637971"/>
          </a:xfrm>
        </p:spPr>
        <p:txBody>
          <a:bodyPr>
            <a:normAutofit/>
          </a:bodyPr>
          <a:lstStyle/>
          <a:p>
            <a:endParaRPr lang="en-IN" dirty="0"/>
          </a:p>
          <a:p>
            <a:r>
              <a:rPr lang="en-IN" sz="2200" dirty="0">
                <a:solidFill>
                  <a:schemeClr val="accent2">
                    <a:lumMod val="75000"/>
                  </a:schemeClr>
                </a:solidFill>
              </a:rPr>
              <a:t>Generally </a:t>
            </a:r>
            <a:r>
              <a:rPr lang="en-IN" sz="2200" dirty="0" err="1">
                <a:solidFill>
                  <a:schemeClr val="accent2">
                    <a:lumMod val="75000"/>
                  </a:schemeClr>
                </a:solidFill>
              </a:rPr>
              <a:t>avg</a:t>
            </a:r>
            <a:r>
              <a:rPr lang="en-IN" sz="2200" dirty="0">
                <a:solidFill>
                  <a:schemeClr val="accent2">
                    <a:lumMod val="75000"/>
                  </a:schemeClr>
                </a:solidFill>
              </a:rPr>
              <a:t> 6000 plate is at the rent and a costumer take plate for a month</a:t>
            </a:r>
          </a:p>
          <a:p>
            <a:r>
              <a:rPr lang="en-IN" sz="1900" dirty="0">
                <a:solidFill>
                  <a:schemeClr val="accent2">
                    <a:lumMod val="50000"/>
                  </a:schemeClr>
                </a:solidFill>
              </a:rPr>
              <a:t>Room rent of the business is 5000 per month for one room and 3000 per month for other room</a:t>
            </a:r>
          </a:p>
          <a:p>
            <a:pPr marL="0" indent="0">
              <a:buNone/>
            </a:pPr>
            <a:r>
              <a:rPr lang="en-IN" sz="2000" dirty="0"/>
              <a:t>      Revenue for one month=(total no of plate x per plate cost per day x 30)      +(maintenance    charge/plate x no of plate)</a:t>
            </a:r>
          </a:p>
          <a:p>
            <a:pPr marL="0" indent="0">
              <a:buNone/>
            </a:pPr>
            <a:r>
              <a:rPr lang="en-IN" sz="2000" dirty="0"/>
              <a:t>      revenue=(6000x1x30) + 5x6000</a:t>
            </a:r>
          </a:p>
          <a:p>
            <a:pPr marL="0" indent="0">
              <a:buNone/>
            </a:pPr>
            <a:r>
              <a:rPr lang="en-IN" sz="2000" dirty="0"/>
              <a:t>      revenue=180000+30000</a:t>
            </a:r>
          </a:p>
          <a:p>
            <a:r>
              <a:rPr lang="en-IN" sz="2000" dirty="0"/>
              <a:t>Revenue=210000 per  month</a:t>
            </a:r>
          </a:p>
          <a:p>
            <a:pPr marL="0" indent="0">
              <a:buNone/>
            </a:pPr>
            <a:r>
              <a:rPr lang="en-IN" sz="2000" dirty="0"/>
              <a:t>      expenditure=room rent per month+ charge for maintain the plate </a:t>
            </a:r>
          </a:p>
          <a:p>
            <a:pPr marL="0" indent="0">
              <a:buNone/>
            </a:pPr>
            <a:r>
              <a:rPr lang="en-IN" sz="2000" dirty="0"/>
              <a:t>      expenditure=5000+3000+(maintain charge per plate x no of plate)</a:t>
            </a:r>
          </a:p>
          <a:p>
            <a:pPr marL="0" indent="0">
              <a:buNone/>
            </a:pPr>
            <a:r>
              <a:rPr lang="en-IN" sz="2000" dirty="0"/>
              <a:t>       expenditure=5000+3000+3x6000</a:t>
            </a:r>
          </a:p>
          <a:p>
            <a:pPr marL="0" indent="0">
              <a:buNone/>
            </a:pPr>
            <a:r>
              <a:rPr lang="en-IN" sz="2000" dirty="0"/>
              <a:t>       expenditure=26000</a:t>
            </a:r>
          </a:p>
          <a:p>
            <a:pPr marL="0" indent="0">
              <a:buNone/>
            </a:pPr>
            <a:r>
              <a:rPr lang="en-IN" sz="2000" dirty="0"/>
              <a:t>     total profit=revenue-expenditure</a:t>
            </a:r>
          </a:p>
          <a:p>
            <a:pPr marL="0" indent="0">
              <a:buNone/>
            </a:pPr>
            <a:r>
              <a:rPr lang="en-IN" sz="2000" dirty="0"/>
              <a:t>     total profit= 210000-26000</a:t>
            </a:r>
          </a:p>
          <a:p>
            <a:pPr marL="0" indent="0">
              <a:buNone/>
            </a:pPr>
            <a:r>
              <a:rPr lang="en-IN" sz="2000" dirty="0"/>
              <a:t>     total profit=  184000per month</a:t>
            </a:r>
          </a:p>
        </p:txBody>
      </p:sp>
    </p:spTree>
    <p:extLst>
      <p:ext uri="{BB962C8B-B14F-4D97-AF65-F5344CB8AC3E}">
        <p14:creationId xmlns:p14="http://schemas.microsoft.com/office/powerpoint/2010/main" val="51257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99F5F0-2C8B-52C0-5F69-426EFA4B09DE}"/>
              </a:ext>
            </a:extLst>
          </p:cNvPr>
          <p:cNvSpPr>
            <a:spLocks noGrp="1"/>
          </p:cNvSpPr>
          <p:nvPr>
            <p:ph idx="1"/>
          </p:nvPr>
        </p:nvSpPr>
        <p:spPr>
          <a:xfrm>
            <a:off x="331894" y="433389"/>
            <a:ext cx="10468186" cy="5987731"/>
          </a:xfrm>
        </p:spPr>
        <p:txBody>
          <a:bodyPr>
            <a:normAutofit fontScale="92500"/>
          </a:bodyPr>
          <a:lstStyle/>
          <a:p>
            <a:r>
              <a:rPr lang="en-IN" sz="2400" dirty="0">
                <a:solidFill>
                  <a:schemeClr val="accent2">
                    <a:lumMod val="60000"/>
                    <a:lumOff val="40000"/>
                  </a:schemeClr>
                </a:solidFill>
              </a:rPr>
              <a:t>Target audience: </a:t>
            </a:r>
            <a:r>
              <a:rPr lang="en-IN" dirty="0"/>
              <a:t>T</a:t>
            </a:r>
            <a:r>
              <a:rPr lang="en-IN" dirty="0" smtClean="0"/>
              <a:t>arget </a:t>
            </a:r>
            <a:r>
              <a:rPr lang="en-IN" dirty="0"/>
              <a:t>the </a:t>
            </a:r>
            <a:r>
              <a:rPr lang="en-IN" dirty="0" smtClean="0"/>
              <a:t>contractors and the contractors who </a:t>
            </a:r>
            <a:r>
              <a:rPr lang="en-IN" dirty="0" err="1" smtClean="0"/>
              <a:t>arev</a:t>
            </a:r>
            <a:r>
              <a:rPr lang="en-IN" dirty="0" smtClean="0"/>
              <a:t> involved in Government contracts, so you can get large orders.</a:t>
            </a:r>
            <a:endParaRPr lang="en-IN" dirty="0"/>
          </a:p>
          <a:p>
            <a:pPr marL="0" indent="0">
              <a:buNone/>
            </a:pPr>
            <a:r>
              <a:rPr lang="en-IN" dirty="0"/>
              <a:t>     </a:t>
            </a:r>
            <a:r>
              <a:rPr lang="en-IN" dirty="0" smtClean="0"/>
              <a:t>At this point, the owner is in contact with total of 34 such Contractors.</a:t>
            </a:r>
            <a:endParaRPr lang="en-IN" dirty="0"/>
          </a:p>
          <a:p>
            <a:r>
              <a:rPr lang="en-IN" sz="2400" dirty="0">
                <a:solidFill>
                  <a:schemeClr val="accent1">
                    <a:lumMod val="75000"/>
                  </a:schemeClr>
                </a:solidFill>
              </a:rPr>
              <a:t>How to handle the typical customer:</a:t>
            </a:r>
          </a:p>
          <a:p>
            <a:pPr marL="0" indent="0">
              <a:buNone/>
            </a:pPr>
            <a:r>
              <a:rPr lang="en-IN" dirty="0"/>
              <a:t>     </a:t>
            </a:r>
            <a:r>
              <a:rPr lang="en-IN" dirty="0" smtClean="0"/>
              <a:t>Many a times, you have to face new customer, as we don’t know the customer, We need to be cautious regarding our goods and money. We need to take advanced payment for our material, i.e., Material cost and return it when the customer comes back with the plates. There could be customers, who can fraud you, and sometimes take your goods far to other state. So that’s why its also necessary to take i9dentity proof of that customer.</a:t>
            </a:r>
            <a:endParaRPr lang="en-IN" dirty="0"/>
          </a:p>
          <a:p>
            <a:pPr marL="0" indent="0">
              <a:buNone/>
            </a:pPr>
            <a:r>
              <a:rPr lang="en-IN" dirty="0"/>
              <a:t>     </a:t>
            </a:r>
            <a:r>
              <a:rPr lang="en-IN" dirty="0" smtClean="0"/>
              <a:t>Take </a:t>
            </a:r>
            <a:r>
              <a:rPr lang="en-IN" dirty="0"/>
              <a:t>his Aadhar card as a proof and also take a blank cheque for security </a:t>
            </a:r>
            <a:r>
              <a:rPr lang="en-IN" dirty="0" smtClean="0"/>
              <a:t>purpose</a:t>
            </a:r>
            <a:r>
              <a:rPr lang="en-IN" dirty="0"/>
              <a:t>.</a:t>
            </a:r>
            <a:r>
              <a:rPr lang="en-IN" dirty="0" smtClean="0"/>
              <a:t> </a:t>
            </a:r>
          </a:p>
          <a:p>
            <a:pPr marL="0" indent="0">
              <a:buNone/>
            </a:pPr>
            <a:r>
              <a:rPr lang="en-IN" dirty="0" smtClean="0"/>
              <a:t>A</a:t>
            </a:r>
            <a:r>
              <a:rPr lang="en-IN" dirty="0" smtClean="0"/>
              <a:t>lso </a:t>
            </a:r>
            <a:r>
              <a:rPr lang="en-IN" dirty="0" smtClean="0"/>
              <a:t>Contact</a:t>
            </a:r>
            <a:r>
              <a:rPr lang="en-IN" dirty="0" smtClean="0"/>
              <a:t> </a:t>
            </a:r>
            <a:r>
              <a:rPr lang="en-IN" dirty="0"/>
              <a:t>a middle man to take responsibility for </a:t>
            </a:r>
            <a:r>
              <a:rPr lang="en-IN" dirty="0" smtClean="0"/>
              <a:t>it, on whom you can trust, and he could take responsibility of the customer.</a:t>
            </a:r>
            <a:endParaRPr lang="en-IN" dirty="0"/>
          </a:p>
          <a:p>
            <a:pPr marL="0" indent="0">
              <a:buNone/>
            </a:pPr>
            <a:r>
              <a:rPr lang="en-IN" dirty="0"/>
              <a:t>     </a:t>
            </a:r>
            <a:r>
              <a:rPr lang="en-IN" dirty="0" smtClean="0"/>
              <a:t>Some </a:t>
            </a:r>
            <a:r>
              <a:rPr lang="en-IN" dirty="0"/>
              <a:t>times costumer does not want to give </a:t>
            </a:r>
            <a:r>
              <a:rPr lang="en-IN" dirty="0" smtClean="0"/>
              <a:t>money, You need to be up to date with your </a:t>
            </a:r>
            <a:r>
              <a:rPr lang="en-IN" dirty="0" err="1" smtClean="0"/>
              <a:t>sellings</a:t>
            </a:r>
            <a:r>
              <a:rPr lang="en-IN" dirty="0" smtClean="0"/>
              <a:t> and purchase, You need to contact the customer frequently, so that you can get your payment on time. </a:t>
            </a:r>
            <a:endParaRPr lang="en-IN" dirty="0"/>
          </a:p>
          <a:p>
            <a:pPr marL="0" indent="0">
              <a:buNone/>
            </a:pPr>
            <a:r>
              <a:rPr lang="en-US" dirty="0" smtClean="0"/>
              <a:t>There could be another case, in which, if the plates get damaged or lost by the customer, then, We charge the customer with the actual price of the plates, it depends if the customer is trustful person, you could charge somewhat lesser. Because, you need to maintain good relation with the customers. </a:t>
            </a:r>
            <a:endParaRPr lang="en-IN" dirty="0"/>
          </a:p>
          <a:p>
            <a:pPr marL="0" indent="0">
              <a:buNone/>
            </a:pPr>
            <a:r>
              <a:rPr lang="en-IN" dirty="0"/>
              <a:t> </a:t>
            </a:r>
          </a:p>
        </p:txBody>
      </p:sp>
    </p:spTree>
    <p:extLst>
      <p:ext uri="{BB962C8B-B14F-4D97-AF65-F5344CB8AC3E}">
        <p14:creationId xmlns:p14="http://schemas.microsoft.com/office/powerpoint/2010/main" val="23602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D3486-A5DE-577C-4853-57ED102E28E6}"/>
              </a:ext>
            </a:extLst>
          </p:cNvPr>
          <p:cNvSpPr>
            <a:spLocks noGrp="1"/>
          </p:cNvSpPr>
          <p:nvPr>
            <p:ph type="title"/>
          </p:nvPr>
        </p:nvSpPr>
        <p:spPr>
          <a:xfrm>
            <a:off x="677334" y="355600"/>
            <a:ext cx="8596668" cy="650240"/>
          </a:xfrm>
        </p:spPr>
        <p:txBody>
          <a:bodyPr>
            <a:normAutofit/>
          </a:bodyPr>
          <a:lstStyle/>
          <a:p>
            <a:r>
              <a:rPr lang="en-IN" sz="3200" dirty="0"/>
              <a:t>Vision:-</a:t>
            </a:r>
          </a:p>
        </p:txBody>
      </p:sp>
      <p:sp>
        <p:nvSpPr>
          <p:cNvPr id="3" name="Content Placeholder 2">
            <a:extLst>
              <a:ext uri="{FF2B5EF4-FFF2-40B4-BE49-F238E27FC236}">
                <a16:creationId xmlns:a16="http://schemas.microsoft.com/office/drawing/2014/main" xmlns="" id="{FDBCC8FE-8E03-2934-8377-FD60C7BFC4CE}"/>
              </a:ext>
            </a:extLst>
          </p:cNvPr>
          <p:cNvSpPr>
            <a:spLocks noGrp="1"/>
          </p:cNvSpPr>
          <p:nvPr>
            <p:ph idx="1"/>
          </p:nvPr>
        </p:nvSpPr>
        <p:spPr>
          <a:xfrm>
            <a:off x="633308" y="873760"/>
            <a:ext cx="10319172" cy="5872480"/>
          </a:xfrm>
        </p:spPr>
        <p:txBody>
          <a:bodyPr>
            <a:normAutofit/>
          </a:bodyPr>
          <a:lstStyle/>
          <a:p>
            <a:r>
              <a:rPr lang="en-IN" sz="2400" dirty="0">
                <a:solidFill>
                  <a:schemeClr val="accent2">
                    <a:lumMod val="75000"/>
                  </a:schemeClr>
                </a:solidFill>
              </a:rPr>
              <a:t>Mission:-</a:t>
            </a:r>
            <a:r>
              <a:rPr lang="en-IN" dirty="0"/>
              <a:t>In short </a:t>
            </a:r>
            <a:r>
              <a:rPr lang="en-IN" dirty="0" smtClean="0"/>
              <a:t>term, </a:t>
            </a:r>
            <a:r>
              <a:rPr lang="en-IN" dirty="0"/>
              <a:t>H</a:t>
            </a:r>
            <a:r>
              <a:rPr lang="en-IN" dirty="0" smtClean="0"/>
              <a:t>e </a:t>
            </a:r>
            <a:r>
              <a:rPr lang="en-IN" dirty="0"/>
              <a:t>wants to expand the current business in other word willing to increase more and </a:t>
            </a:r>
            <a:r>
              <a:rPr lang="en-IN" dirty="0" smtClean="0"/>
              <a:t>more plate </a:t>
            </a:r>
            <a:endParaRPr lang="en-IN" dirty="0"/>
          </a:p>
          <a:p>
            <a:r>
              <a:rPr lang="en-IN" dirty="0"/>
              <a:t>In long term vision is to </a:t>
            </a:r>
            <a:r>
              <a:rPr lang="en-IN" dirty="0" err="1" smtClean="0"/>
              <a:t>fulfill</a:t>
            </a:r>
            <a:r>
              <a:rPr lang="en-IN" dirty="0" smtClean="0"/>
              <a:t> </a:t>
            </a:r>
            <a:r>
              <a:rPr lang="en-IN" dirty="0"/>
              <a:t>majority needs of the </a:t>
            </a:r>
            <a:r>
              <a:rPr lang="en-IN" dirty="0" smtClean="0"/>
              <a:t>customer, by selling products which are related to construction, so that customers would get benefit, and you can also have profit.</a:t>
            </a:r>
            <a:endParaRPr lang="en-IN" dirty="0"/>
          </a:p>
          <a:p>
            <a:pPr marL="0" indent="0">
              <a:buNone/>
            </a:pPr>
            <a:endParaRPr lang="en-IN" sz="2800" dirty="0" smtClean="0">
              <a:solidFill>
                <a:schemeClr val="accent2"/>
              </a:solidFill>
            </a:endParaRPr>
          </a:p>
          <a:p>
            <a:pPr marL="0" indent="0">
              <a:buNone/>
            </a:pPr>
            <a:r>
              <a:rPr lang="en-IN" sz="2800" dirty="0" smtClean="0">
                <a:solidFill>
                  <a:schemeClr val="accent2"/>
                </a:solidFill>
              </a:rPr>
              <a:t>Risk </a:t>
            </a:r>
            <a:r>
              <a:rPr lang="en-IN" sz="2800" dirty="0">
                <a:solidFill>
                  <a:schemeClr val="accent2"/>
                </a:solidFill>
              </a:rPr>
              <a:t>and problem in the business</a:t>
            </a:r>
            <a:r>
              <a:rPr lang="en-IN" sz="2800" dirty="0">
                <a:solidFill>
                  <a:srgbClr val="92D050"/>
                </a:solidFill>
              </a:rPr>
              <a:t>:-</a:t>
            </a:r>
            <a:endParaRPr lang="en-IN" sz="2800" dirty="0"/>
          </a:p>
          <a:p>
            <a:r>
              <a:rPr lang="en-IN" dirty="0"/>
              <a:t>Many times he </a:t>
            </a:r>
            <a:r>
              <a:rPr lang="en-IN" dirty="0" smtClean="0"/>
              <a:t>has </a:t>
            </a:r>
            <a:r>
              <a:rPr lang="en-IN" dirty="0"/>
              <a:t>to </a:t>
            </a:r>
            <a:r>
              <a:rPr lang="en-IN" dirty="0" smtClean="0"/>
              <a:t>remind </a:t>
            </a:r>
            <a:r>
              <a:rPr lang="en-IN" dirty="0"/>
              <a:t>to costumer to pay money after complete date of rent.</a:t>
            </a:r>
          </a:p>
          <a:p>
            <a:r>
              <a:rPr lang="en-IN" dirty="0"/>
              <a:t>Some times it is very </a:t>
            </a:r>
            <a:r>
              <a:rPr lang="en-IN" dirty="0" smtClean="0"/>
              <a:t>difficult to retrieve money from  criminal </a:t>
            </a:r>
            <a:r>
              <a:rPr lang="en-IN" dirty="0"/>
              <a:t>type </a:t>
            </a:r>
            <a:r>
              <a:rPr lang="en-IN" dirty="0" smtClean="0"/>
              <a:t>person, then we need to think for our safety, and sometimes in this case, we face loss also.</a:t>
            </a:r>
            <a:endParaRPr lang="en-IN" dirty="0"/>
          </a:p>
          <a:p>
            <a:r>
              <a:rPr lang="en-IN" dirty="0"/>
              <a:t>There is so many competitor in in the business there is 127 competitor in this business specially In </a:t>
            </a:r>
            <a:r>
              <a:rPr lang="en-IN" dirty="0" err="1"/>
              <a:t>surat</a:t>
            </a:r>
            <a:r>
              <a:rPr lang="en-IN" dirty="0"/>
              <a:t>.</a:t>
            </a:r>
          </a:p>
          <a:p>
            <a:r>
              <a:rPr lang="en-IN" dirty="0"/>
              <a:t>It is very difficult to compete with those businessman who have large business in </a:t>
            </a:r>
            <a:r>
              <a:rPr lang="en-IN" dirty="0" smtClean="0"/>
              <a:t>compared to our business.</a:t>
            </a:r>
            <a:endParaRPr lang="en-IN" dirty="0"/>
          </a:p>
          <a:p>
            <a:endParaRPr lang="en-IN" dirty="0"/>
          </a:p>
          <a:p>
            <a:endParaRPr lang="en-IN" dirty="0"/>
          </a:p>
          <a:p>
            <a:endParaRPr lang="en-IN" dirty="0"/>
          </a:p>
          <a:p>
            <a:pPr marL="0" indent="0">
              <a:buNone/>
            </a:pPr>
            <a:endParaRPr lang="en-IN" sz="2800" dirty="0">
              <a:solidFill>
                <a:srgbClr val="92D050"/>
              </a:solidFill>
              <a:latin typeface="+mj-lt"/>
            </a:endParaRPr>
          </a:p>
        </p:txBody>
      </p:sp>
    </p:spTree>
    <p:extLst>
      <p:ext uri="{BB962C8B-B14F-4D97-AF65-F5344CB8AC3E}">
        <p14:creationId xmlns:p14="http://schemas.microsoft.com/office/powerpoint/2010/main" val="385004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73A0F-0471-54B4-357F-0601EE54374B}"/>
              </a:ext>
            </a:extLst>
          </p:cNvPr>
          <p:cNvSpPr>
            <a:spLocks noGrp="1"/>
          </p:cNvSpPr>
          <p:nvPr>
            <p:ph type="title"/>
          </p:nvPr>
        </p:nvSpPr>
        <p:spPr>
          <a:xfrm>
            <a:off x="596054" y="254000"/>
            <a:ext cx="8596668" cy="873760"/>
          </a:xfrm>
        </p:spPr>
        <p:txBody>
          <a:bodyPr/>
          <a:lstStyle/>
          <a:p>
            <a:r>
              <a:rPr lang="en-IN" dirty="0" smtClean="0"/>
              <a:t>Suggestion</a:t>
            </a:r>
            <a:r>
              <a:rPr lang="en-IN" dirty="0"/>
              <a:t>:-</a:t>
            </a:r>
          </a:p>
        </p:txBody>
      </p:sp>
      <p:sp>
        <p:nvSpPr>
          <p:cNvPr id="3" name="Content Placeholder 2">
            <a:extLst>
              <a:ext uri="{FF2B5EF4-FFF2-40B4-BE49-F238E27FC236}">
                <a16:creationId xmlns:a16="http://schemas.microsoft.com/office/drawing/2014/main" xmlns="" id="{41CDE5A7-C45F-1E89-C9D1-273F7BAD0EAD}"/>
              </a:ext>
            </a:extLst>
          </p:cNvPr>
          <p:cNvSpPr>
            <a:spLocks noGrp="1"/>
          </p:cNvSpPr>
          <p:nvPr>
            <p:ph idx="1"/>
          </p:nvPr>
        </p:nvSpPr>
        <p:spPr>
          <a:xfrm>
            <a:off x="524934" y="982029"/>
            <a:ext cx="10386906" cy="5723571"/>
          </a:xfrm>
        </p:spPr>
        <p:txBody>
          <a:bodyPr>
            <a:normAutofit lnSpcReduction="10000"/>
          </a:bodyPr>
          <a:lstStyle/>
          <a:p>
            <a:r>
              <a:rPr lang="en-IN" sz="2000" dirty="0"/>
              <a:t>Try to expand business </a:t>
            </a:r>
            <a:r>
              <a:rPr lang="en-IN" sz="2000" dirty="0" smtClean="0"/>
              <a:t>earlier </a:t>
            </a:r>
            <a:r>
              <a:rPr lang="en-IN" sz="2000" dirty="0"/>
              <a:t>means in starting phase work hard and </a:t>
            </a:r>
            <a:r>
              <a:rPr lang="en-IN" sz="2000" dirty="0" err="1" smtClean="0"/>
              <a:t>atleast</a:t>
            </a:r>
            <a:r>
              <a:rPr lang="en-IN" sz="2000" dirty="0" smtClean="0"/>
              <a:t> </a:t>
            </a:r>
            <a:r>
              <a:rPr lang="en-IN" sz="2000" dirty="0"/>
              <a:t>stable your business in less time and after your business is stable then try to expand your </a:t>
            </a:r>
            <a:r>
              <a:rPr lang="en-IN" sz="2000"/>
              <a:t>business </a:t>
            </a:r>
            <a:r>
              <a:rPr lang="en-IN" sz="2000" smtClean="0"/>
              <a:t>slowly-slowly </a:t>
            </a:r>
            <a:r>
              <a:rPr lang="en-IN" sz="2000" dirty="0"/>
              <a:t>or according to you.</a:t>
            </a:r>
          </a:p>
          <a:p>
            <a:r>
              <a:rPr lang="en-IN" sz="2000" dirty="0"/>
              <a:t>Communication is most </a:t>
            </a:r>
            <a:r>
              <a:rPr lang="en-IN" sz="2000" dirty="0" smtClean="0"/>
              <a:t>useful</a:t>
            </a:r>
            <a:r>
              <a:rPr lang="en-IN" sz="2000" dirty="0" smtClean="0"/>
              <a:t> </a:t>
            </a:r>
            <a:r>
              <a:rPr lang="en-IN" sz="2000" dirty="0"/>
              <a:t>weapon in the </a:t>
            </a:r>
            <a:r>
              <a:rPr lang="en-IN" sz="2000" dirty="0" smtClean="0"/>
              <a:t>business, it is necessary to </a:t>
            </a:r>
            <a:r>
              <a:rPr lang="en-IN" sz="2000" dirty="0"/>
              <a:t>work on communication skills to attract the customer.</a:t>
            </a:r>
          </a:p>
          <a:p>
            <a:r>
              <a:rPr lang="en-IN" sz="2000" dirty="0"/>
              <a:t>After your first business is going on in proper way </a:t>
            </a:r>
            <a:r>
              <a:rPr lang="en-IN" sz="2000" dirty="0" smtClean="0"/>
              <a:t>then </a:t>
            </a:r>
            <a:r>
              <a:rPr lang="en-IN" sz="2000" dirty="0"/>
              <a:t>try to make another business in another sector and try to make at least two business which can be your source of income Because if one business is in recession </a:t>
            </a:r>
            <a:r>
              <a:rPr lang="en-IN" sz="2000" dirty="0" smtClean="0"/>
              <a:t>then </a:t>
            </a:r>
            <a:r>
              <a:rPr lang="en-IN" sz="2000" dirty="0"/>
              <a:t>other can be your financial backup </a:t>
            </a:r>
            <a:r>
              <a:rPr lang="en-IN" sz="2000" dirty="0" smtClean="0"/>
              <a:t>otherwise, </a:t>
            </a:r>
            <a:r>
              <a:rPr lang="en-IN" sz="2000" dirty="0"/>
              <a:t>sometimes you will be in financial crisis if your all business mean only business is in recession.</a:t>
            </a:r>
          </a:p>
          <a:p>
            <a:r>
              <a:rPr lang="en-IN" sz="2000" dirty="0"/>
              <a:t>Most important </a:t>
            </a:r>
            <a:r>
              <a:rPr lang="en-IN" sz="2000" dirty="0" smtClean="0"/>
              <a:t>suggestion </a:t>
            </a:r>
            <a:r>
              <a:rPr lang="en-IN" sz="2000" dirty="0"/>
              <a:t>is business is very </a:t>
            </a:r>
            <a:r>
              <a:rPr lang="en-IN" sz="2000" dirty="0" err="1"/>
              <a:t>very</a:t>
            </a:r>
            <a:r>
              <a:rPr lang="en-IN" sz="2000" dirty="0"/>
              <a:t> important but not  </a:t>
            </a:r>
            <a:r>
              <a:rPr lang="en-IN" sz="2000" dirty="0" smtClean="0"/>
              <a:t>everything </a:t>
            </a:r>
            <a:r>
              <a:rPr lang="en-IN" sz="2000" dirty="0"/>
              <a:t>so try to spent at least 7/12</a:t>
            </a:r>
            <a:r>
              <a:rPr lang="en-IN" sz="2000" baseline="30000" dirty="0"/>
              <a:t>th</a:t>
            </a:r>
            <a:r>
              <a:rPr lang="en-IN" sz="2000" dirty="0"/>
              <a:t> day time with your family after stabilizing the business not initial stage of the business.</a:t>
            </a:r>
          </a:p>
          <a:p>
            <a:r>
              <a:rPr lang="en-IN" sz="2000" dirty="0"/>
              <a:t>Try to separate business life and personal life.</a:t>
            </a:r>
          </a:p>
          <a:p>
            <a:r>
              <a:rPr lang="en-IN" sz="2000" dirty="0"/>
              <a:t>Business is something about risk so you have to be patience and control your emotions.</a:t>
            </a:r>
          </a:p>
          <a:p>
            <a:pPr marL="0" indent="0">
              <a:buNone/>
            </a:pPr>
            <a:r>
              <a:rPr lang="en-IN" dirty="0"/>
              <a:t>          </a:t>
            </a:r>
          </a:p>
          <a:p>
            <a:pPr marL="0" indent="0">
              <a:buNone/>
            </a:pPr>
            <a:endParaRPr lang="en-IN" dirty="0"/>
          </a:p>
          <a:p>
            <a:endParaRPr lang="en-IN" dirty="0"/>
          </a:p>
        </p:txBody>
      </p:sp>
    </p:spTree>
    <p:extLst>
      <p:ext uri="{BB962C8B-B14F-4D97-AF65-F5344CB8AC3E}">
        <p14:creationId xmlns:p14="http://schemas.microsoft.com/office/powerpoint/2010/main" val="352648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C69B230-5447-456F-6296-736DC0FBA16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244" y="342900"/>
            <a:ext cx="4252217" cy="6172200"/>
          </a:xfrm>
        </p:spPr>
      </p:pic>
      <p:pic>
        <p:nvPicPr>
          <p:cNvPr id="7" name="Picture 6">
            <a:extLst>
              <a:ext uri="{FF2B5EF4-FFF2-40B4-BE49-F238E27FC236}">
                <a16:creationId xmlns:a16="http://schemas.microsoft.com/office/drawing/2014/main" xmlns="" id="{3F034954-8EF2-65A8-73F7-14C021535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461" y="26795"/>
            <a:ext cx="6941987" cy="3402205"/>
          </a:xfrm>
          <a:prstGeom prst="rect">
            <a:avLst/>
          </a:prstGeom>
        </p:spPr>
      </p:pic>
      <p:pic>
        <p:nvPicPr>
          <p:cNvPr id="9" name="Picture 8">
            <a:extLst>
              <a:ext uri="{FF2B5EF4-FFF2-40B4-BE49-F238E27FC236}">
                <a16:creationId xmlns:a16="http://schemas.microsoft.com/office/drawing/2014/main" xmlns="" id="{286E7121-96F1-6C1C-027A-F43436D67D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5387" y="3464114"/>
            <a:ext cx="3366061" cy="3393887"/>
          </a:xfrm>
          <a:prstGeom prst="rect">
            <a:avLst/>
          </a:prstGeom>
        </p:spPr>
      </p:pic>
      <p:pic>
        <p:nvPicPr>
          <p:cNvPr id="11" name="Picture 10">
            <a:extLst>
              <a:ext uri="{FF2B5EF4-FFF2-40B4-BE49-F238E27FC236}">
                <a16:creationId xmlns:a16="http://schemas.microsoft.com/office/drawing/2014/main" xmlns="" id="{EEF344BD-2FC3-3FD4-47A2-A5A799A875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9460" y="3437317"/>
            <a:ext cx="3545670" cy="3393887"/>
          </a:xfrm>
          <a:prstGeom prst="rect">
            <a:avLst/>
          </a:prstGeom>
        </p:spPr>
      </p:pic>
    </p:spTree>
    <p:extLst>
      <p:ext uri="{BB962C8B-B14F-4D97-AF65-F5344CB8AC3E}">
        <p14:creationId xmlns:p14="http://schemas.microsoft.com/office/powerpoint/2010/main" val="84375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F4D8CD-58AD-AE10-7247-56C8DC7ECF25}"/>
              </a:ext>
            </a:extLst>
          </p:cNvPr>
          <p:cNvSpPr>
            <a:spLocks noGrp="1"/>
          </p:cNvSpPr>
          <p:nvPr>
            <p:ph idx="1"/>
          </p:nvPr>
        </p:nvSpPr>
        <p:spPr>
          <a:xfrm>
            <a:off x="677334" y="1005840"/>
            <a:ext cx="8596668" cy="5035523"/>
          </a:xfrm>
        </p:spPr>
        <p:txBody>
          <a:bodyPr>
            <a:normAutofit/>
          </a:bodyPr>
          <a:lstStyle/>
          <a:p>
            <a:pPr marL="0" indent="0">
              <a:buNone/>
            </a:pPr>
            <a:endParaRPr lang="en-IN" sz="8800" dirty="0"/>
          </a:p>
          <a:p>
            <a:pPr marL="0" indent="0">
              <a:buNone/>
            </a:pPr>
            <a:r>
              <a:rPr lang="en-IN" sz="8800" dirty="0">
                <a:latin typeface="Bodoni MT Black" panose="02070A03080606020203" pitchFamily="18" charset="0"/>
              </a:rPr>
              <a:t>   Thank you</a:t>
            </a:r>
          </a:p>
        </p:txBody>
      </p:sp>
    </p:spTree>
    <p:extLst>
      <p:ext uri="{BB962C8B-B14F-4D97-AF65-F5344CB8AC3E}">
        <p14:creationId xmlns:p14="http://schemas.microsoft.com/office/powerpoint/2010/main" val="108670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9B7D7-81FB-F1BB-9A74-7C07378AC552}"/>
              </a:ext>
            </a:extLst>
          </p:cNvPr>
          <p:cNvSpPr>
            <a:spLocks noGrp="1"/>
          </p:cNvSpPr>
          <p:nvPr>
            <p:ph type="title"/>
          </p:nvPr>
        </p:nvSpPr>
        <p:spPr/>
        <p:txBody>
          <a:bodyPr/>
          <a:lstStyle/>
          <a:p>
            <a:r>
              <a:rPr lang="en-IN" dirty="0"/>
              <a:t>Business of renting </a:t>
            </a:r>
            <a:r>
              <a:rPr lang="en-IN" dirty="0" err="1"/>
              <a:t>Centering</a:t>
            </a:r>
            <a:r>
              <a:rPr lang="en-IN" dirty="0"/>
              <a:t> plate and selling of </a:t>
            </a:r>
            <a:r>
              <a:rPr lang="en-IN" dirty="0" err="1"/>
              <a:t>Centering</a:t>
            </a:r>
            <a:r>
              <a:rPr lang="en-IN" dirty="0"/>
              <a:t> plate </a:t>
            </a:r>
          </a:p>
        </p:txBody>
      </p:sp>
      <p:sp>
        <p:nvSpPr>
          <p:cNvPr id="3" name="Content Placeholder 2">
            <a:extLst>
              <a:ext uri="{FF2B5EF4-FFF2-40B4-BE49-F238E27FC236}">
                <a16:creationId xmlns:a16="http://schemas.microsoft.com/office/drawing/2014/main" xmlns="" id="{7FE3503B-A143-1DA4-EF9D-B9A7AA96A40D}"/>
              </a:ext>
            </a:extLst>
          </p:cNvPr>
          <p:cNvSpPr>
            <a:spLocks noGrp="1"/>
          </p:cNvSpPr>
          <p:nvPr>
            <p:ph idx="1"/>
          </p:nvPr>
        </p:nvSpPr>
        <p:spPr/>
        <p:txBody>
          <a:bodyPr>
            <a:normAutofit fontScale="92500"/>
          </a:bodyPr>
          <a:lstStyle/>
          <a:p>
            <a:r>
              <a:rPr lang="en-IN" sz="3600" dirty="0">
                <a:solidFill>
                  <a:schemeClr val="accent5">
                    <a:lumMod val="75000"/>
                  </a:schemeClr>
                </a:solidFill>
              </a:rPr>
              <a:t>  </a:t>
            </a:r>
            <a:r>
              <a:rPr lang="en-IN" sz="3600" dirty="0">
                <a:solidFill>
                  <a:schemeClr val="accent5">
                    <a:lumMod val="75000"/>
                  </a:schemeClr>
                </a:solidFill>
                <a:latin typeface="Algerian" panose="04020705040A02060702" pitchFamily="82" charset="0"/>
              </a:rPr>
              <a:t>maa </a:t>
            </a:r>
            <a:r>
              <a:rPr lang="en-IN" sz="3600" dirty="0" err="1">
                <a:solidFill>
                  <a:schemeClr val="accent5">
                    <a:lumMod val="75000"/>
                  </a:schemeClr>
                </a:solidFill>
                <a:latin typeface="Algerian" panose="04020705040A02060702" pitchFamily="82" charset="0"/>
              </a:rPr>
              <a:t>krupa</a:t>
            </a:r>
            <a:r>
              <a:rPr lang="en-IN" sz="3600" dirty="0">
                <a:solidFill>
                  <a:schemeClr val="accent5">
                    <a:lumMod val="75000"/>
                  </a:schemeClr>
                </a:solidFill>
                <a:latin typeface="Algerian" panose="04020705040A02060702" pitchFamily="82" charset="0"/>
              </a:rPr>
              <a:t> </a:t>
            </a:r>
            <a:r>
              <a:rPr lang="en-IN" sz="3600" dirty="0" err="1">
                <a:solidFill>
                  <a:schemeClr val="accent5">
                    <a:lumMod val="75000"/>
                  </a:schemeClr>
                </a:solidFill>
                <a:latin typeface="Algerian" panose="04020705040A02060702" pitchFamily="82" charset="0"/>
              </a:rPr>
              <a:t>centering</a:t>
            </a:r>
            <a:r>
              <a:rPr lang="en-IN" sz="3600" dirty="0">
                <a:solidFill>
                  <a:schemeClr val="accent5">
                    <a:lumMod val="75000"/>
                  </a:schemeClr>
                </a:solidFill>
                <a:latin typeface="Algerian" panose="04020705040A02060702" pitchFamily="82" charset="0"/>
              </a:rPr>
              <a:t> plate depo</a:t>
            </a:r>
          </a:p>
          <a:p>
            <a:r>
              <a:rPr lang="en-IN" sz="3600" dirty="0">
                <a:solidFill>
                  <a:schemeClr val="accent5">
                    <a:lumMod val="75000"/>
                  </a:schemeClr>
                </a:solidFill>
                <a:latin typeface="Arial Black" panose="020B0A04020102020204" pitchFamily="34" charset="0"/>
              </a:rPr>
              <a:t>  </a:t>
            </a:r>
            <a:r>
              <a:rPr lang="en-IN" sz="3000" dirty="0">
                <a:solidFill>
                  <a:schemeClr val="accent5">
                    <a:lumMod val="75000"/>
                  </a:schemeClr>
                </a:solidFill>
                <a:latin typeface="Arial Black" panose="020B0A04020102020204" pitchFamily="34" charset="0"/>
              </a:rPr>
              <a:t>Name of owner </a:t>
            </a:r>
            <a:r>
              <a:rPr lang="en-IN" sz="3000" dirty="0">
                <a:solidFill>
                  <a:schemeClr val="accent5">
                    <a:lumMod val="75000"/>
                  </a:schemeClr>
                </a:solidFill>
                <a:latin typeface="Algerian" panose="04020705040A02060702" pitchFamily="82" charset="0"/>
              </a:rPr>
              <a:t>– </a:t>
            </a:r>
            <a:r>
              <a:rPr lang="en-IN" sz="3000" dirty="0" err="1">
                <a:solidFill>
                  <a:schemeClr val="accent5">
                    <a:lumMod val="75000"/>
                  </a:schemeClr>
                </a:solidFill>
                <a:latin typeface="Algerian" panose="04020705040A02060702" pitchFamily="82" charset="0"/>
              </a:rPr>
              <a:t>mr.</a:t>
            </a:r>
            <a:r>
              <a:rPr lang="en-IN" sz="3000" b="1" dirty="0" err="1">
                <a:solidFill>
                  <a:schemeClr val="accent5">
                    <a:lumMod val="75000"/>
                  </a:schemeClr>
                </a:solidFill>
                <a:latin typeface="Aptos Narrow" panose="020B0004020202020204" pitchFamily="34" charset="0"/>
              </a:rPr>
              <a:t>Dharmesh</a:t>
            </a:r>
            <a:r>
              <a:rPr lang="en-IN" sz="3000" b="1" dirty="0">
                <a:solidFill>
                  <a:schemeClr val="accent5">
                    <a:lumMod val="75000"/>
                  </a:schemeClr>
                </a:solidFill>
                <a:latin typeface="Aptos Narrow" panose="020B0004020202020204" pitchFamily="34" charset="0"/>
              </a:rPr>
              <a:t> Bhai </a:t>
            </a:r>
            <a:r>
              <a:rPr lang="en-IN" sz="3000" b="1" dirty="0" err="1">
                <a:solidFill>
                  <a:schemeClr val="accent5">
                    <a:lumMod val="75000"/>
                  </a:schemeClr>
                </a:solidFill>
                <a:latin typeface="Aptos Narrow" panose="020B0004020202020204" pitchFamily="34" charset="0"/>
              </a:rPr>
              <a:t>Ahir</a:t>
            </a:r>
            <a:endParaRPr lang="en-IN" sz="3000" b="1" dirty="0">
              <a:solidFill>
                <a:schemeClr val="accent5">
                  <a:lumMod val="75000"/>
                </a:schemeClr>
              </a:solidFill>
              <a:latin typeface="Aptos Narrow" panose="020B0004020202020204" pitchFamily="34" charset="0"/>
            </a:endParaRPr>
          </a:p>
          <a:p>
            <a:r>
              <a:rPr lang="en-IN" sz="2800" b="1" dirty="0">
                <a:solidFill>
                  <a:schemeClr val="accent5">
                    <a:lumMod val="75000"/>
                  </a:schemeClr>
                </a:solidFill>
                <a:latin typeface="Aptos Narrow" panose="020B0004020202020204" pitchFamily="34" charset="0"/>
              </a:rPr>
              <a:t>    Qualification- diploma(textile engineering)</a:t>
            </a:r>
          </a:p>
          <a:p>
            <a:r>
              <a:rPr lang="en-IN" sz="2800" b="1" dirty="0">
                <a:solidFill>
                  <a:schemeClr val="accent5">
                    <a:lumMod val="75000"/>
                  </a:schemeClr>
                </a:solidFill>
                <a:latin typeface="Aptos Narrow" panose="020B0004020202020204" pitchFamily="34" charset="0"/>
              </a:rPr>
              <a:t>    Experience-(sales man &amp; supervisor)</a:t>
            </a:r>
          </a:p>
          <a:p>
            <a:r>
              <a:rPr lang="en-IN" sz="3600" b="1" dirty="0">
                <a:solidFill>
                  <a:schemeClr val="accent5">
                    <a:lumMod val="75000"/>
                  </a:schemeClr>
                </a:solidFill>
                <a:latin typeface="Aptos Narrow" panose="020B0004020202020204" pitchFamily="34" charset="0"/>
              </a:rPr>
              <a:t>    Mobile no-9033990941</a:t>
            </a:r>
          </a:p>
          <a:p>
            <a:r>
              <a:rPr lang="en-IN" sz="2400" b="1" i="1" dirty="0">
                <a:solidFill>
                  <a:srgbClr val="C00000"/>
                </a:solidFill>
                <a:latin typeface="Arial Black" panose="020B0A04020102020204" pitchFamily="34" charset="0"/>
              </a:rPr>
              <a:t>  Location </a:t>
            </a:r>
            <a:r>
              <a:rPr lang="en-IN" sz="2200" b="1" i="1" dirty="0">
                <a:solidFill>
                  <a:srgbClr val="C00000"/>
                </a:solidFill>
                <a:latin typeface="Aptos Narrow" panose="020B0004020202020204" pitchFamily="34" charset="0"/>
              </a:rPr>
              <a:t>:  </a:t>
            </a:r>
            <a:r>
              <a:rPr lang="en-IN" sz="2200" b="1" i="1" dirty="0" err="1">
                <a:solidFill>
                  <a:srgbClr val="C00000"/>
                </a:solidFill>
                <a:latin typeface="Aptos Narrow" panose="020B0004020202020204" pitchFamily="34" charset="0"/>
              </a:rPr>
              <a:t>Valthan</a:t>
            </a:r>
            <a:r>
              <a:rPr lang="en-IN" sz="2200" b="1" i="1" dirty="0">
                <a:solidFill>
                  <a:srgbClr val="C00000"/>
                </a:solidFill>
                <a:latin typeface="Aptos Narrow" panose="020B0004020202020204" pitchFamily="34" charset="0"/>
              </a:rPr>
              <a:t> , Near  SUV   INTERNATIONAL  SCHOOL  , NEAR         NH- 48  , SURAT  , GUJARAT  </a:t>
            </a:r>
          </a:p>
          <a:p>
            <a:endParaRPr lang="en-IN" sz="3600" b="1" i="1" dirty="0">
              <a:solidFill>
                <a:srgbClr val="C00000"/>
              </a:solidFill>
              <a:latin typeface="Lucida Calligraphy" panose="03010101010101010101" pitchFamily="66" charset="0"/>
            </a:endParaRPr>
          </a:p>
          <a:p>
            <a:endParaRPr lang="en-IN" sz="3600" b="1" dirty="0">
              <a:solidFill>
                <a:schemeClr val="accent5">
                  <a:lumMod val="75000"/>
                </a:schemeClr>
              </a:solidFill>
              <a:latin typeface="Aptos Narrow" panose="020B0004020202020204" pitchFamily="34" charset="0"/>
            </a:endParaRPr>
          </a:p>
        </p:txBody>
      </p:sp>
    </p:spTree>
    <p:extLst>
      <p:ext uri="{BB962C8B-B14F-4D97-AF65-F5344CB8AC3E}">
        <p14:creationId xmlns:p14="http://schemas.microsoft.com/office/powerpoint/2010/main" val="37816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56F12-336C-C525-B65C-0906731DBBD5}"/>
              </a:ext>
            </a:extLst>
          </p:cNvPr>
          <p:cNvSpPr>
            <a:spLocks noGrp="1"/>
          </p:cNvSpPr>
          <p:nvPr>
            <p:ph type="title"/>
          </p:nvPr>
        </p:nvSpPr>
        <p:spPr>
          <a:xfrm>
            <a:off x="677334" y="172720"/>
            <a:ext cx="8596668" cy="822960"/>
          </a:xfrm>
        </p:spPr>
        <p:txBody>
          <a:bodyPr/>
          <a:lstStyle/>
          <a:p>
            <a:r>
              <a:rPr lang="en-IN" dirty="0"/>
              <a:t>      </a:t>
            </a:r>
            <a:r>
              <a:rPr lang="en-IN" sz="4400" dirty="0"/>
              <a:t>Description of the Business </a:t>
            </a:r>
          </a:p>
        </p:txBody>
      </p:sp>
      <p:sp>
        <p:nvSpPr>
          <p:cNvPr id="3" name="Content Placeholder 2">
            <a:extLst>
              <a:ext uri="{FF2B5EF4-FFF2-40B4-BE49-F238E27FC236}">
                <a16:creationId xmlns:a16="http://schemas.microsoft.com/office/drawing/2014/main" xmlns="" id="{A06CD1CB-82DF-A6F8-1FFC-5A2F9DB6FA95}"/>
              </a:ext>
            </a:extLst>
          </p:cNvPr>
          <p:cNvSpPr>
            <a:spLocks noGrp="1"/>
          </p:cNvSpPr>
          <p:nvPr>
            <p:ph idx="1"/>
          </p:nvPr>
        </p:nvSpPr>
        <p:spPr>
          <a:xfrm>
            <a:off x="677334" y="1107440"/>
            <a:ext cx="8596668" cy="5506720"/>
          </a:xfrm>
        </p:spPr>
        <p:txBody>
          <a:bodyPr>
            <a:normAutofit/>
          </a:bodyPr>
          <a:lstStyle/>
          <a:p>
            <a:pPr marL="0" indent="0" algn="l">
              <a:buNone/>
            </a:pPr>
            <a:r>
              <a:rPr lang="en-US" sz="4400" b="1" i="0" dirty="0">
                <a:solidFill>
                  <a:srgbClr val="002060"/>
                </a:solidFill>
                <a:effectLst/>
                <a:latin typeface="Söhne"/>
              </a:rPr>
              <a:t>   </a:t>
            </a:r>
            <a:r>
              <a:rPr lang="en-US" sz="3800" b="1" i="0" dirty="0">
                <a:solidFill>
                  <a:srgbClr val="002060"/>
                </a:solidFill>
                <a:effectLst/>
                <a:latin typeface="Söhne"/>
              </a:rPr>
              <a:t>Established:</a:t>
            </a:r>
            <a:r>
              <a:rPr lang="en-US" sz="3800" b="0" i="0" dirty="0">
                <a:solidFill>
                  <a:srgbClr val="002060"/>
                </a:solidFill>
                <a:effectLst/>
                <a:latin typeface="Söhne"/>
              </a:rPr>
              <a:t> Founded in </a:t>
            </a:r>
            <a:r>
              <a:rPr lang="en-US" sz="3800" b="0" i="0" u="sng" dirty="0">
                <a:solidFill>
                  <a:srgbClr val="002060"/>
                </a:solidFill>
                <a:effectLst/>
                <a:latin typeface="Söhne"/>
              </a:rPr>
              <a:t>2017</a:t>
            </a:r>
            <a:endParaRPr lang="en-US" sz="3200" b="1" i="0" dirty="0">
              <a:solidFill>
                <a:schemeClr val="accent5">
                  <a:lumMod val="50000"/>
                </a:schemeClr>
              </a:solidFill>
              <a:effectLst/>
              <a:latin typeface="Söhne"/>
            </a:endParaRPr>
          </a:p>
          <a:p>
            <a:pPr algn="l"/>
            <a:r>
              <a:rPr lang="en-US" sz="3200" b="1" i="0" dirty="0">
                <a:solidFill>
                  <a:schemeClr val="accent5">
                    <a:lumMod val="50000"/>
                  </a:schemeClr>
                </a:solidFill>
                <a:effectLst/>
                <a:latin typeface="Söhne"/>
              </a:rPr>
              <a:t>Legal Structure</a:t>
            </a:r>
          </a:p>
          <a:p>
            <a:pPr algn="l">
              <a:buFont typeface="Arial" panose="020B0604020202020204" pitchFamily="34" charset="0"/>
              <a:buChar char="•"/>
            </a:pPr>
            <a:r>
              <a:rPr lang="en-US" sz="3200" b="1" i="0" dirty="0">
                <a:solidFill>
                  <a:srgbClr val="00B0F0"/>
                </a:solidFill>
                <a:effectLst/>
                <a:latin typeface="Söhne"/>
              </a:rPr>
              <a:t>Legal Structure:</a:t>
            </a:r>
            <a:r>
              <a:rPr lang="en-US" sz="3200" b="0" i="0" dirty="0">
                <a:solidFill>
                  <a:srgbClr val="00B0F0"/>
                </a:solidFill>
                <a:effectLst/>
                <a:latin typeface="Söhne"/>
              </a:rPr>
              <a:t> Sole Proprietorship</a:t>
            </a:r>
          </a:p>
          <a:p>
            <a:pPr algn="l">
              <a:buFont typeface="Arial" panose="020B0604020202020204" pitchFamily="34" charset="0"/>
              <a:buChar char="•"/>
            </a:pPr>
            <a:r>
              <a:rPr lang="en-US" sz="3200" b="1" i="0" dirty="0">
                <a:solidFill>
                  <a:srgbClr val="00B0F0"/>
                </a:solidFill>
                <a:effectLst/>
                <a:latin typeface="Söhne"/>
              </a:rPr>
              <a:t>Legal Obligations:</a:t>
            </a:r>
            <a:r>
              <a:rPr lang="en-US" sz="3200" b="0" i="0" dirty="0">
                <a:solidFill>
                  <a:srgbClr val="00B0F0"/>
                </a:solidFill>
                <a:effectLst/>
                <a:latin typeface="Söhne"/>
              </a:rPr>
              <a:t> Compliant with all local and national regulations</a:t>
            </a:r>
            <a:r>
              <a:rPr lang="en-US" sz="3200" b="0" i="0" dirty="0">
                <a:solidFill>
                  <a:srgbClr val="D1D5DB"/>
                </a:solidFill>
                <a:effectLst/>
                <a:latin typeface="Söhne"/>
              </a:rPr>
              <a:t>.</a:t>
            </a:r>
          </a:p>
          <a:p>
            <a:pPr algn="l"/>
            <a:endParaRPr lang="en-US" sz="3200" b="1" i="0" dirty="0">
              <a:solidFill>
                <a:schemeClr val="accent5">
                  <a:lumMod val="50000"/>
                </a:schemeClr>
              </a:solidFill>
              <a:effectLst/>
              <a:latin typeface="Söhne"/>
            </a:endParaRPr>
          </a:p>
          <a:p>
            <a:pPr algn="l">
              <a:buFont typeface="Arial" panose="020B0604020202020204" pitchFamily="34" charset="0"/>
              <a:buChar char="•"/>
            </a:pPr>
            <a:endParaRPr lang="en-US" sz="2600" b="0" i="0" dirty="0">
              <a:solidFill>
                <a:srgbClr val="D1D5DB"/>
              </a:solidFill>
              <a:effectLst/>
              <a:latin typeface="Söhne"/>
            </a:endParaRPr>
          </a:p>
          <a:p>
            <a:pPr algn="l">
              <a:buFont typeface="Arial" panose="020B0604020202020204" pitchFamily="34" charset="0"/>
              <a:buChar char="•"/>
            </a:pPr>
            <a:endParaRPr lang="en-US" b="0" i="0" dirty="0">
              <a:solidFill>
                <a:srgbClr val="002060"/>
              </a:solidFill>
              <a:effectLst/>
              <a:latin typeface="Söhne"/>
            </a:endParaRPr>
          </a:p>
          <a:p>
            <a:pPr marL="0" indent="0" algn="l">
              <a:buNone/>
            </a:pPr>
            <a:r>
              <a:rPr lang="en-US" dirty="0">
                <a:solidFill>
                  <a:srgbClr val="002060"/>
                </a:solidFill>
                <a:latin typeface="Söhne"/>
              </a:rPr>
              <a:t>    </a:t>
            </a:r>
            <a:endParaRPr lang="en-US" b="0" i="0" dirty="0">
              <a:solidFill>
                <a:srgbClr val="002060"/>
              </a:solidFill>
              <a:effectLst/>
              <a:latin typeface="Söhne"/>
            </a:endParaRPr>
          </a:p>
          <a:p>
            <a:endParaRPr lang="en-IN" dirty="0"/>
          </a:p>
        </p:txBody>
      </p:sp>
    </p:spTree>
    <p:extLst>
      <p:ext uri="{BB962C8B-B14F-4D97-AF65-F5344CB8AC3E}">
        <p14:creationId xmlns:p14="http://schemas.microsoft.com/office/powerpoint/2010/main" val="190161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83DD4-1466-F21B-7A8A-F6792C9C8D59}"/>
              </a:ext>
            </a:extLst>
          </p:cNvPr>
          <p:cNvSpPr>
            <a:spLocks noGrp="1"/>
          </p:cNvSpPr>
          <p:nvPr>
            <p:ph type="title"/>
          </p:nvPr>
        </p:nvSpPr>
        <p:spPr/>
        <p:txBody>
          <a:bodyPr/>
          <a:lstStyle/>
          <a:p>
            <a:pPr algn="ctr"/>
            <a:r>
              <a:rPr lang="en-IN" dirty="0"/>
              <a:t>Description about the Products </a:t>
            </a:r>
          </a:p>
        </p:txBody>
      </p:sp>
      <p:sp>
        <p:nvSpPr>
          <p:cNvPr id="3" name="Content Placeholder 2">
            <a:extLst>
              <a:ext uri="{FF2B5EF4-FFF2-40B4-BE49-F238E27FC236}">
                <a16:creationId xmlns:a16="http://schemas.microsoft.com/office/drawing/2014/main" xmlns="" id="{17C253F3-0A90-0D7A-F384-33B80255DEA4}"/>
              </a:ext>
            </a:extLst>
          </p:cNvPr>
          <p:cNvSpPr>
            <a:spLocks noGrp="1"/>
          </p:cNvSpPr>
          <p:nvPr>
            <p:ph idx="1"/>
          </p:nvPr>
        </p:nvSpPr>
        <p:spPr>
          <a:xfrm>
            <a:off x="677334" y="1564641"/>
            <a:ext cx="8596668" cy="4476722"/>
          </a:xfrm>
        </p:spPr>
        <p:txBody>
          <a:bodyPr/>
          <a:lstStyle/>
          <a:p>
            <a:r>
              <a:rPr lang="en-IN" sz="3200" dirty="0" err="1">
                <a:solidFill>
                  <a:srgbClr val="FF0000"/>
                </a:solidFill>
                <a:latin typeface="Broadway" panose="04040905080B02020502" pitchFamily="82" charset="0"/>
              </a:rPr>
              <a:t>Centering</a:t>
            </a:r>
            <a:r>
              <a:rPr lang="en-IN" sz="3200" dirty="0">
                <a:solidFill>
                  <a:srgbClr val="FF0000"/>
                </a:solidFill>
                <a:latin typeface="Broadway" panose="04040905080B02020502" pitchFamily="82" charset="0"/>
              </a:rPr>
              <a:t> Plates </a:t>
            </a:r>
          </a:p>
          <a:p>
            <a:endParaRPr lang="en-IN" dirty="0">
              <a:solidFill>
                <a:srgbClr val="FF0000"/>
              </a:solidFill>
            </a:endParaRPr>
          </a:p>
          <a:p>
            <a:endParaRPr lang="en-IN" dirty="0"/>
          </a:p>
        </p:txBody>
      </p:sp>
      <p:pic>
        <p:nvPicPr>
          <p:cNvPr id="8" name="Picture 7">
            <a:extLst>
              <a:ext uri="{FF2B5EF4-FFF2-40B4-BE49-F238E27FC236}">
                <a16:creationId xmlns:a16="http://schemas.microsoft.com/office/drawing/2014/main" xmlns="" id="{26277343-4E48-FB91-D60E-8A909952BC99}"/>
              </a:ext>
            </a:extLst>
          </p:cNvPr>
          <p:cNvPicPr>
            <a:picLocks noChangeAspect="1"/>
          </p:cNvPicPr>
          <p:nvPr/>
        </p:nvPicPr>
        <p:blipFill>
          <a:blip r:embed="rId2"/>
          <a:stretch>
            <a:fillRect/>
          </a:stretch>
        </p:blipFill>
        <p:spPr>
          <a:xfrm>
            <a:off x="4876800" y="1644160"/>
            <a:ext cx="4397202" cy="4397202"/>
          </a:xfrm>
          <a:prstGeom prst="rect">
            <a:avLst/>
          </a:prstGeom>
        </p:spPr>
      </p:pic>
    </p:spTree>
    <p:extLst>
      <p:ext uri="{BB962C8B-B14F-4D97-AF65-F5344CB8AC3E}">
        <p14:creationId xmlns:p14="http://schemas.microsoft.com/office/powerpoint/2010/main" val="239579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ACD1F-DAFA-FB65-27E9-FE3A2704BFF4}"/>
              </a:ext>
            </a:extLst>
          </p:cNvPr>
          <p:cNvSpPr>
            <a:spLocks noGrp="1"/>
          </p:cNvSpPr>
          <p:nvPr>
            <p:ph type="title"/>
          </p:nvPr>
        </p:nvSpPr>
        <p:spPr>
          <a:xfrm>
            <a:off x="677334" y="609600"/>
            <a:ext cx="8596668" cy="843280"/>
          </a:xfrm>
        </p:spPr>
        <p:txBody>
          <a:bodyPr/>
          <a:lstStyle/>
          <a:p>
            <a:r>
              <a:rPr lang="en-IN" dirty="0"/>
              <a:t>   Uses of products</a:t>
            </a:r>
          </a:p>
        </p:txBody>
      </p:sp>
      <p:sp>
        <p:nvSpPr>
          <p:cNvPr id="3" name="Content Placeholder 2">
            <a:extLst>
              <a:ext uri="{FF2B5EF4-FFF2-40B4-BE49-F238E27FC236}">
                <a16:creationId xmlns:a16="http://schemas.microsoft.com/office/drawing/2014/main" xmlns="" id="{DBA9FA38-4EF4-80FC-8410-8C8901EE43EA}"/>
              </a:ext>
            </a:extLst>
          </p:cNvPr>
          <p:cNvSpPr>
            <a:spLocks noGrp="1"/>
          </p:cNvSpPr>
          <p:nvPr>
            <p:ph idx="1"/>
          </p:nvPr>
        </p:nvSpPr>
        <p:spPr>
          <a:xfrm>
            <a:off x="677334" y="1452880"/>
            <a:ext cx="8596668" cy="4588483"/>
          </a:xfrm>
        </p:spPr>
        <p:txBody>
          <a:bodyPr>
            <a:normAutofit lnSpcReduction="10000"/>
          </a:bodyPr>
          <a:lstStyle/>
          <a:p>
            <a:r>
              <a:rPr lang="en-IN" sz="2400" dirty="0">
                <a:solidFill>
                  <a:schemeClr val="bg2">
                    <a:lumMod val="25000"/>
                  </a:schemeClr>
                </a:solidFill>
              </a:rPr>
              <a:t>These plates are primarily used for construction work, these are used to Mould and shape the concrete during construction.</a:t>
            </a:r>
          </a:p>
          <a:p>
            <a:r>
              <a:rPr lang="en-IN" sz="2400" dirty="0">
                <a:solidFill>
                  <a:schemeClr val="bg2">
                    <a:lumMod val="25000"/>
                  </a:schemeClr>
                </a:solidFill>
              </a:rPr>
              <a:t>They provide a stable and even surface for pouring concrete, and it helps the concrete to take its desirable shape.</a:t>
            </a:r>
          </a:p>
          <a:p>
            <a:r>
              <a:rPr lang="en-US" sz="2400" b="0" i="0" dirty="0">
                <a:solidFill>
                  <a:schemeClr val="bg2">
                    <a:lumMod val="25000"/>
                  </a:schemeClr>
                </a:solidFill>
                <a:effectLst/>
              </a:rPr>
              <a:t>Centering plates are commonly used in the construction of slabs, beams, columns, and walls, facilitating the creation of precise and uniform concrete structures.</a:t>
            </a:r>
          </a:p>
          <a:p>
            <a:r>
              <a:rPr lang="en-US" sz="2400" b="0" i="0" dirty="0">
                <a:solidFill>
                  <a:schemeClr val="bg2">
                    <a:lumMod val="25000"/>
                  </a:schemeClr>
                </a:solidFill>
                <a:effectLst/>
              </a:rPr>
              <a:t>They help distribute the weight of the concrete evenly and offer temporary support until the concrete cures and hardens, ensuring structural integrity.</a:t>
            </a:r>
          </a:p>
          <a:p>
            <a:endParaRPr lang="en-IN" dirty="0"/>
          </a:p>
        </p:txBody>
      </p:sp>
    </p:spTree>
    <p:extLst>
      <p:ext uri="{BB962C8B-B14F-4D97-AF65-F5344CB8AC3E}">
        <p14:creationId xmlns:p14="http://schemas.microsoft.com/office/powerpoint/2010/main" val="76093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7F69D-E1CB-CF6B-E453-7CDACF1F5C34}"/>
              </a:ext>
            </a:extLst>
          </p:cNvPr>
          <p:cNvSpPr>
            <a:spLocks noGrp="1"/>
          </p:cNvSpPr>
          <p:nvPr>
            <p:ph type="title"/>
          </p:nvPr>
        </p:nvSpPr>
        <p:spPr>
          <a:xfrm>
            <a:off x="677334" y="609600"/>
            <a:ext cx="8596668" cy="853440"/>
          </a:xfrm>
        </p:spPr>
        <p:txBody>
          <a:bodyPr/>
          <a:lstStyle/>
          <a:p>
            <a:r>
              <a:rPr lang="en-IN" dirty="0"/>
              <a:t>Products features:-</a:t>
            </a:r>
          </a:p>
        </p:txBody>
      </p:sp>
      <p:sp>
        <p:nvSpPr>
          <p:cNvPr id="3" name="Content Placeholder 2">
            <a:extLst>
              <a:ext uri="{FF2B5EF4-FFF2-40B4-BE49-F238E27FC236}">
                <a16:creationId xmlns:a16="http://schemas.microsoft.com/office/drawing/2014/main" xmlns="" id="{7BE4CAFA-7B93-42D8-55E8-586F11D8A7CA}"/>
              </a:ext>
            </a:extLst>
          </p:cNvPr>
          <p:cNvSpPr>
            <a:spLocks noGrp="1"/>
          </p:cNvSpPr>
          <p:nvPr>
            <p:ph idx="1"/>
          </p:nvPr>
        </p:nvSpPr>
        <p:spPr>
          <a:xfrm>
            <a:off x="677334" y="1463041"/>
            <a:ext cx="8596668" cy="3495039"/>
          </a:xfrm>
        </p:spPr>
        <p:txBody>
          <a:bodyPr/>
          <a:lstStyle/>
          <a:p>
            <a:r>
              <a:rPr lang="en-US" sz="2400" dirty="0">
                <a:solidFill>
                  <a:schemeClr val="bg2">
                    <a:lumMod val="25000"/>
                  </a:schemeClr>
                </a:solidFill>
              </a:rPr>
              <a:t>These plates are reusable, and very cost – effective</a:t>
            </a:r>
          </a:p>
          <a:p>
            <a:endParaRPr lang="en-IN" sz="1800" dirty="0">
              <a:solidFill>
                <a:schemeClr val="bg2">
                  <a:lumMod val="25000"/>
                </a:schemeClr>
              </a:solidFill>
              <a:latin typeface="Lucida Calligraphy" panose="03010101010101010101" pitchFamily="66" charset="0"/>
            </a:endParaRPr>
          </a:p>
          <a:p>
            <a:endParaRPr lang="en-IN" dirty="0"/>
          </a:p>
        </p:txBody>
      </p:sp>
      <p:sp>
        <p:nvSpPr>
          <p:cNvPr id="4" name="Content Placeholder 2">
            <a:extLst>
              <a:ext uri="{FF2B5EF4-FFF2-40B4-BE49-F238E27FC236}">
                <a16:creationId xmlns:a16="http://schemas.microsoft.com/office/drawing/2014/main" xmlns="" id="{C88A0EE1-B33F-F77B-1251-59EB29314FC2}"/>
              </a:ext>
            </a:extLst>
          </p:cNvPr>
          <p:cNvSpPr txBox="1">
            <a:spLocks/>
          </p:cNvSpPr>
          <p:nvPr/>
        </p:nvSpPr>
        <p:spPr>
          <a:xfrm>
            <a:off x="677334" y="1920240"/>
            <a:ext cx="8913706" cy="44805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bg2">
                    <a:lumMod val="25000"/>
                  </a:schemeClr>
                </a:solidFill>
              </a:rPr>
              <a:t>Centering plates are typically made of steel, aluminum, or other durable materials that can withstand the weight and pressure of wet concrete.</a:t>
            </a:r>
          </a:p>
          <a:p>
            <a:r>
              <a:rPr lang="en-US" sz="2400" dirty="0">
                <a:solidFill>
                  <a:schemeClr val="bg2">
                    <a:lumMod val="25000"/>
                  </a:schemeClr>
                </a:solidFill>
              </a:rPr>
              <a:t>They are available in various sizes and dimensions to accommodate different construction requirements.</a:t>
            </a:r>
          </a:p>
          <a:p>
            <a:r>
              <a:rPr lang="en-US" sz="2400" dirty="0">
                <a:solidFill>
                  <a:schemeClr val="bg2">
                    <a:lumMod val="25000"/>
                  </a:schemeClr>
                </a:solidFill>
              </a:rPr>
              <a:t>Many centering plates are treated or coated to resist corrosion, ensuring longevity and reliability.</a:t>
            </a:r>
          </a:p>
          <a:p>
            <a:r>
              <a:rPr lang="en-US" sz="2400" dirty="0">
                <a:solidFill>
                  <a:schemeClr val="bg2">
                    <a:lumMod val="25000"/>
                  </a:schemeClr>
                </a:solidFill>
              </a:rPr>
              <a:t>Product material is long lasting so if I can buy at once than I can earn a good living out of this for a long time </a:t>
            </a:r>
          </a:p>
          <a:p>
            <a:r>
              <a:rPr lang="en-US" sz="2400" dirty="0">
                <a:solidFill>
                  <a:schemeClr val="bg2">
                    <a:lumMod val="25000"/>
                  </a:schemeClr>
                </a:solidFill>
              </a:rPr>
              <a:t>There is no need of buy new product because this is long lasting products</a:t>
            </a:r>
            <a:endParaRPr lang="en-IN" sz="2400" dirty="0">
              <a:solidFill>
                <a:schemeClr val="bg2">
                  <a:lumMod val="25000"/>
                </a:schemeClr>
              </a:solidFill>
            </a:endParaRPr>
          </a:p>
        </p:txBody>
      </p:sp>
    </p:spTree>
    <p:extLst>
      <p:ext uri="{BB962C8B-B14F-4D97-AF65-F5344CB8AC3E}">
        <p14:creationId xmlns:p14="http://schemas.microsoft.com/office/powerpoint/2010/main" val="67729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945C6-7138-B38D-DF13-482C2ED0AB6A}"/>
              </a:ext>
            </a:extLst>
          </p:cNvPr>
          <p:cNvSpPr>
            <a:spLocks noGrp="1"/>
          </p:cNvSpPr>
          <p:nvPr>
            <p:ph type="title"/>
          </p:nvPr>
        </p:nvSpPr>
        <p:spPr>
          <a:xfrm>
            <a:off x="677334" y="609600"/>
            <a:ext cx="8596668" cy="741680"/>
          </a:xfrm>
        </p:spPr>
        <p:txBody>
          <a:bodyPr/>
          <a:lstStyle/>
          <a:p>
            <a:r>
              <a:rPr lang="en-IN" dirty="0"/>
              <a:t> How to make money from this business</a:t>
            </a:r>
          </a:p>
        </p:txBody>
      </p:sp>
      <p:sp>
        <p:nvSpPr>
          <p:cNvPr id="3" name="Content Placeholder 2">
            <a:extLst>
              <a:ext uri="{FF2B5EF4-FFF2-40B4-BE49-F238E27FC236}">
                <a16:creationId xmlns:a16="http://schemas.microsoft.com/office/drawing/2014/main" xmlns="" id="{9228761C-D9AF-5873-B672-176F5AE2DA3C}"/>
              </a:ext>
            </a:extLst>
          </p:cNvPr>
          <p:cNvSpPr>
            <a:spLocks noGrp="1"/>
          </p:cNvSpPr>
          <p:nvPr>
            <p:ph idx="1"/>
          </p:nvPr>
        </p:nvSpPr>
        <p:spPr>
          <a:xfrm>
            <a:off x="677334" y="1351280"/>
            <a:ext cx="8596668" cy="3880773"/>
          </a:xfrm>
        </p:spPr>
        <p:txBody>
          <a:bodyPr/>
          <a:lstStyle/>
          <a:p>
            <a:r>
              <a:rPr lang="en-IN" sz="2800" dirty="0"/>
              <a:t>These </a:t>
            </a:r>
            <a:r>
              <a:rPr lang="en-IN" sz="2800" dirty="0" err="1"/>
              <a:t>centering</a:t>
            </a:r>
            <a:r>
              <a:rPr lang="en-IN" sz="2800" dirty="0"/>
              <a:t> plates are offered for rent to contractors, who construct buildings and houses. </a:t>
            </a:r>
          </a:p>
          <a:p>
            <a:r>
              <a:rPr lang="en-IN" sz="2800" dirty="0"/>
              <a:t>This business also buy plates at cheaper rates and sell it in profit to other buyers.</a:t>
            </a:r>
          </a:p>
          <a:p>
            <a:r>
              <a:rPr lang="en-IN" sz="2800" dirty="0"/>
              <a:t>charge 1 </a:t>
            </a:r>
            <a:r>
              <a:rPr lang="en-IN" sz="2800" dirty="0" err="1"/>
              <a:t>rs</a:t>
            </a:r>
            <a:r>
              <a:rPr lang="en-IN" sz="2800" dirty="0"/>
              <a:t>/plate/day as rent to the customer at now time and 5 rupees/plate maintenance charge of the plate</a:t>
            </a:r>
          </a:p>
          <a:p>
            <a:endParaRPr lang="en-IN" dirty="0"/>
          </a:p>
        </p:txBody>
      </p:sp>
    </p:spTree>
    <p:extLst>
      <p:ext uri="{BB962C8B-B14F-4D97-AF65-F5344CB8AC3E}">
        <p14:creationId xmlns:p14="http://schemas.microsoft.com/office/powerpoint/2010/main" val="319957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D2E37-DC48-3115-ECA0-53536A74CBC3}"/>
              </a:ext>
            </a:extLst>
          </p:cNvPr>
          <p:cNvSpPr>
            <a:spLocks noGrp="1"/>
          </p:cNvSpPr>
          <p:nvPr>
            <p:ph type="title"/>
          </p:nvPr>
        </p:nvSpPr>
        <p:spPr>
          <a:xfrm>
            <a:off x="677334" y="609600"/>
            <a:ext cx="8596668" cy="650240"/>
          </a:xfrm>
        </p:spPr>
        <p:txBody>
          <a:bodyPr/>
          <a:lstStyle/>
          <a:p>
            <a:r>
              <a:rPr lang="en-IN" dirty="0"/>
              <a:t>Business history </a:t>
            </a:r>
          </a:p>
        </p:txBody>
      </p:sp>
      <p:sp>
        <p:nvSpPr>
          <p:cNvPr id="3" name="Content Placeholder 2">
            <a:extLst>
              <a:ext uri="{FF2B5EF4-FFF2-40B4-BE49-F238E27FC236}">
                <a16:creationId xmlns:a16="http://schemas.microsoft.com/office/drawing/2014/main" xmlns="" id="{99A836D6-37F4-0367-22E8-71B54626F51A}"/>
              </a:ext>
            </a:extLst>
          </p:cNvPr>
          <p:cNvSpPr>
            <a:spLocks noGrp="1"/>
          </p:cNvSpPr>
          <p:nvPr>
            <p:ph idx="1"/>
          </p:nvPr>
        </p:nvSpPr>
        <p:spPr>
          <a:xfrm>
            <a:off x="677334" y="1357949"/>
            <a:ext cx="8596668" cy="5113971"/>
          </a:xfrm>
        </p:spPr>
        <p:txBody>
          <a:bodyPr>
            <a:normAutofit fontScale="70000" lnSpcReduction="20000"/>
          </a:bodyPr>
          <a:lstStyle/>
          <a:p>
            <a:pPr marL="0" indent="0">
              <a:buNone/>
            </a:pPr>
            <a:r>
              <a:rPr lang="en-IN" sz="3400" dirty="0"/>
              <a:t>After leaving 7 jobs at the end of 2017, and then enter in this business in order to make more money for his family.</a:t>
            </a:r>
          </a:p>
          <a:p>
            <a:pPr marL="0" indent="0">
              <a:buNone/>
            </a:pPr>
            <a:r>
              <a:rPr lang="en-IN" sz="3400" dirty="0">
                <a:solidFill>
                  <a:schemeClr val="accent1">
                    <a:lumMod val="75000"/>
                  </a:schemeClr>
                </a:solidFill>
                <a:latin typeface="Bahnschrift SemiBold" panose="020B0502040204020203" pitchFamily="34" charset="0"/>
              </a:rPr>
              <a:t>Starting stage of business:</a:t>
            </a:r>
          </a:p>
          <a:p>
            <a:pPr marL="0" indent="0">
              <a:buNone/>
            </a:pPr>
            <a:r>
              <a:rPr lang="en-IN" sz="3400" dirty="0">
                <a:latin typeface="Bahnschrift SemiBold" panose="020B0502040204020203" pitchFamily="34" charset="0"/>
              </a:rPr>
              <a:t>  </a:t>
            </a:r>
            <a:r>
              <a:rPr lang="en-IN" sz="3400" dirty="0"/>
              <a:t>Starting from 350 centring plate </a:t>
            </a:r>
          </a:p>
          <a:p>
            <a:pPr marL="0" indent="0">
              <a:buNone/>
            </a:pPr>
            <a:r>
              <a:rPr lang="en-IN" sz="3400" dirty="0">
                <a:solidFill>
                  <a:schemeClr val="accent1">
                    <a:lumMod val="75000"/>
                  </a:schemeClr>
                </a:solidFill>
              </a:rPr>
              <a:t>Starting investment:</a:t>
            </a:r>
          </a:p>
          <a:p>
            <a:pPr marL="0" indent="0">
              <a:buNone/>
            </a:pPr>
            <a:r>
              <a:rPr lang="en-IN" sz="3400" dirty="0">
                <a:solidFill>
                  <a:schemeClr val="tx2">
                    <a:lumMod val="75000"/>
                  </a:schemeClr>
                </a:solidFill>
              </a:rPr>
              <a:t>At that time per new plate cost is 36 rupee per kg</a:t>
            </a:r>
          </a:p>
          <a:p>
            <a:pPr marL="0" indent="0">
              <a:buNone/>
            </a:pPr>
            <a:r>
              <a:rPr lang="en-IN" sz="3400" dirty="0">
                <a:solidFill>
                  <a:schemeClr val="tx2">
                    <a:lumMod val="75000"/>
                  </a:schemeClr>
                </a:solidFill>
              </a:rPr>
              <a:t>Total invest money=total no of plate x one plate weight x      iron        cost rate</a:t>
            </a:r>
          </a:p>
          <a:p>
            <a:pPr marL="0" indent="0">
              <a:buNone/>
            </a:pPr>
            <a:r>
              <a:rPr lang="en-IN" sz="3400" dirty="0">
                <a:solidFill>
                  <a:schemeClr val="tx2">
                    <a:lumMod val="75000"/>
                  </a:schemeClr>
                </a:solidFill>
              </a:rPr>
              <a:t>Total invest money=350x12x36 </a:t>
            </a:r>
          </a:p>
          <a:p>
            <a:pPr marL="0" indent="0">
              <a:buNone/>
            </a:pPr>
            <a:r>
              <a:rPr lang="en-IN" sz="3400" dirty="0">
                <a:solidFill>
                  <a:schemeClr val="tx2">
                    <a:lumMod val="75000"/>
                  </a:schemeClr>
                </a:solidFill>
              </a:rPr>
              <a:t>Total invest money=1,51,200 rupees</a:t>
            </a:r>
          </a:p>
          <a:p>
            <a:pPr marL="0" indent="0">
              <a:buNone/>
            </a:pPr>
            <a:r>
              <a:rPr lang="en-IN" sz="2400" dirty="0">
                <a:solidFill>
                  <a:schemeClr val="tx2">
                    <a:lumMod val="75000"/>
                  </a:schemeClr>
                </a:solidFill>
              </a:rPr>
              <a:t> </a:t>
            </a:r>
          </a:p>
          <a:p>
            <a:pPr marL="0" indent="0">
              <a:buNone/>
            </a:pPr>
            <a:r>
              <a:rPr lang="en-IN" sz="2400" dirty="0"/>
              <a:t>  </a:t>
            </a:r>
          </a:p>
          <a:p>
            <a:pPr marL="0" indent="0">
              <a:buNone/>
            </a:pPr>
            <a:r>
              <a:rPr lang="en-IN" sz="2400" dirty="0">
                <a:latin typeface="Bahnschrift SemiBold" panose="020B0502040204020203" pitchFamily="34" charset="0"/>
              </a:rPr>
              <a:t>     </a:t>
            </a:r>
          </a:p>
          <a:p>
            <a:pPr marL="0" indent="0">
              <a:buNone/>
            </a:pPr>
            <a:endParaRPr lang="en-IN" sz="2400" dirty="0">
              <a:latin typeface="Bahnschrift SemiBold" panose="020B0502040204020203" pitchFamily="34" charset="0"/>
            </a:endParaRP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6391227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7F0C1-7E83-397D-D15E-B3BCC0E2ADEC}"/>
              </a:ext>
            </a:extLst>
          </p:cNvPr>
          <p:cNvSpPr>
            <a:spLocks noGrp="1"/>
          </p:cNvSpPr>
          <p:nvPr>
            <p:ph type="title"/>
          </p:nvPr>
        </p:nvSpPr>
        <p:spPr>
          <a:xfrm>
            <a:off x="677334" y="193040"/>
            <a:ext cx="9320106" cy="690880"/>
          </a:xfrm>
        </p:spPr>
        <p:txBody>
          <a:bodyPr>
            <a:noAutofit/>
          </a:bodyPr>
          <a:lstStyle/>
          <a:p>
            <a:r>
              <a:rPr lang="en-IN" sz="3200" dirty="0"/>
              <a:t>Starting business strategy to enter the market</a:t>
            </a:r>
          </a:p>
        </p:txBody>
      </p:sp>
      <p:sp>
        <p:nvSpPr>
          <p:cNvPr id="3" name="Content Placeholder 2">
            <a:extLst>
              <a:ext uri="{FF2B5EF4-FFF2-40B4-BE49-F238E27FC236}">
                <a16:creationId xmlns:a16="http://schemas.microsoft.com/office/drawing/2014/main" xmlns="" id="{2FE68760-FCBB-6D52-8580-832A8214B54E}"/>
              </a:ext>
            </a:extLst>
          </p:cNvPr>
          <p:cNvSpPr>
            <a:spLocks noGrp="1"/>
          </p:cNvSpPr>
          <p:nvPr>
            <p:ph idx="1"/>
          </p:nvPr>
        </p:nvSpPr>
        <p:spPr>
          <a:xfrm>
            <a:off x="677334" y="883920"/>
            <a:ext cx="10153226" cy="5781040"/>
          </a:xfrm>
        </p:spPr>
        <p:txBody>
          <a:bodyPr>
            <a:noAutofit/>
          </a:bodyPr>
          <a:lstStyle/>
          <a:p>
            <a:r>
              <a:rPr lang="en-IN" sz="2000" dirty="0"/>
              <a:t>First, We have to know about this business market. It helps us to identify the other businesses of the same thing.</a:t>
            </a:r>
          </a:p>
          <a:p>
            <a:r>
              <a:rPr lang="en-IN" sz="2000" dirty="0"/>
              <a:t>There is total of 127 </a:t>
            </a:r>
            <a:r>
              <a:rPr lang="en-IN" sz="2000" dirty="0" err="1"/>
              <a:t>centering</a:t>
            </a:r>
            <a:r>
              <a:rPr lang="en-IN" sz="2000" dirty="0"/>
              <a:t> plate business in Surat. We have to open our shop in that area, in which you are the only one in that business, which will help you to grow your business rapidly.</a:t>
            </a:r>
          </a:p>
          <a:p>
            <a:r>
              <a:rPr lang="en-IN" sz="2000" dirty="0"/>
              <a:t>Supply visiting card for knowing people.</a:t>
            </a:r>
          </a:p>
          <a:p>
            <a:r>
              <a:rPr lang="en-IN" sz="2000" dirty="0"/>
              <a:t>In starting of the business, We need to lower the price of our product by some amount to gain the customers.</a:t>
            </a:r>
          </a:p>
          <a:p>
            <a:r>
              <a:rPr lang="en-IN" sz="2000" dirty="0"/>
              <a:t>contact more contractor and people and influence them. </a:t>
            </a:r>
          </a:p>
          <a:p>
            <a:r>
              <a:rPr lang="en-IN" sz="2000" dirty="0"/>
              <a:t>Make a good relation with contractor and builder and many other of people.</a:t>
            </a:r>
          </a:p>
          <a:p>
            <a:r>
              <a:rPr lang="en-IN" sz="2000" dirty="0"/>
              <a:t>At the starting when market rent of </a:t>
            </a:r>
            <a:r>
              <a:rPr lang="en-IN" sz="2000" dirty="0" err="1"/>
              <a:t>Centering</a:t>
            </a:r>
            <a:r>
              <a:rPr lang="en-IN" sz="2000" dirty="0"/>
              <a:t> plates was 80 paise/ plate , but we lowered our rent rate to 70 paise/plate.</a:t>
            </a:r>
          </a:p>
          <a:p>
            <a:r>
              <a:rPr lang="en-IN" sz="2000" dirty="0"/>
              <a:t>In this business, There is no chance of loss. We need to reach the customers and rent as much plates as we can, So we can buy more plates and increase our profit drastically.</a:t>
            </a:r>
          </a:p>
          <a:p>
            <a:endParaRPr lang="en-IN" sz="2000" dirty="0"/>
          </a:p>
          <a:p>
            <a:pPr marL="0" indent="0">
              <a:buNone/>
            </a:pPr>
            <a:r>
              <a:rPr lang="en-IN" sz="2000" dirty="0"/>
              <a:t> </a:t>
            </a:r>
          </a:p>
        </p:txBody>
      </p:sp>
    </p:spTree>
    <p:extLst>
      <p:ext uri="{BB962C8B-B14F-4D97-AF65-F5344CB8AC3E}">
        <p14:creationId xmlns:p14="http://schemas.microsoft.com/office/powerpoint/2010/main" val="147073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461</TotalTime>
  <Words>1638</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Algerian</vt:lpstr>
      <vt:lpstr>Aptos Narrow</vt:lpstr>
      <vt:lpstr>Arial</vt:lpstr>
      <vt:lpstr>Arial Black</vt:lpstr>
      <vt:lpstr>Bahnschrift SemiBold</vt:lpstr>
      <vt:lpstr>Bodoni MT Black</vt:lpstr>
      <vt:lpstr>Broadway</vt:lpstr>
      <vt:lpstr>Lucida Calligraphy</vt:lpstr>
      <vt:lpstr>Söhne</vt:lpstr>
      <vt:lpstr>Times New Roman</vt:lpstr>
      <vt:lpstr>Trebuchet MS</vt:lpstr>
      <vt:lpstr>Wingdings 3</vt:lpstr>
      <vt:lpstr>Facet</vt:lpstr>
      <vt:lpstr>Know the business</vt:lpstr>
      <vt:lpstr>Business of renting Centering plate and selling of Centering plate </vt:lpstr>
      <vt:lpstr>      Description of the Business </vt:lpstr>
      <vt:lpstr>Description about the Products </vt:lpstr>
      <vt:lpstr>   Uses of products</vt:lpstr>
      <vt:lpstr>Products features:-</vt:lpstr>
      <vt:lpstr> How to make money from this business</vt:lpstr>
      <vt:lpstr>Business history </vt:lpstr>
      <vt:lpstr>Starting business strategy to enter the market</vt:lpstr>
      <vt:lpstr>Cost which is paid by the customer</vt:lpstr>
      <vt:lpstr>PowerPoint Presentation</vt:lpstr>
      <vt:lpstr>PowerPoint Presentation</vt:lpstr>
      <vt:lpstr>PowerPoint Presentation</vt:lpstr>
      <vt:lpstr>Vision:-</vt:lpstr>
      <vt:lpstr>Suggestion:-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Microsoft account</cp:lastModifiedBy>
  <cp:revision>10</cp:revision>
  <dcterms:created xsi:type="dcterms:W3CDTF">2023-10-31T14:18:41Z</dcterms:created>
  <dcterms:modified xsi:type="dcterms:W3CDTF">2023-11-05T05:10:28Z</dcterms:modified>
</cp:coreProperties>
</file>