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
      <p:font typeface="Averag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24" Type="http://schemas.openxmlformats.org/officeDocument/2006/relationships/font" Target="fonts/Average-regular.fntdata"/><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f8799739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f8799739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f8799739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f8799739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f8799739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f8799739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57bb1001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57bb1001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57bb1001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57bb1001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57bb1001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57bb1001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57bb1001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57bb1001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130"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1" name="Google Shape;151;p1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152" name="Shape 152"/>
        <p:cNvGrpSpPr/>
        <p:nvPr/>
      </p:nvGrpSpPr>
      <p:grpSpPr>
        <a:xfrm>
          <a:off x="0" y="0"/>
          <a:ext cx="0" cy="0"/>
          <a:chOff x="0" y="0"/>
          <a:chExt cx="0" cy="0"/>
        </a:xfrm>
      </p:grpSpPr>
      <p:pic>
        <p:nvPicPr>
          <p:cNvPr descr="offset_comp_343059.jpg" id="153" name="Google Shape;153;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154" name="Google Shape;154;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14"/>
          <p:cNvSpPr txBox="1"/>
          <p:nvPr>
            <p:ph idx="1" type="body"/>
          </p:nvPr>
        </p:nvSpPr>
        <p:spPr>
          <a:xfrm>
            <a:off x="4018025" y="1567550"/>
            <a:ext cx="4318500" cy="17667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1600"/>
              </a:spcBef>
              <a:spcAft>
                <a:spcPts val="0"/>
              </a:spcAft>
              <a:buClr>
                <a:schemeClr val="dk2"/>
              </a:buClr>
              <a:buSzPts val="1100"/>
              <a:buChar char="○"/>
              <a:defRPr>
                <a:solidFill>
                  <a:schemeClr val="dk2"/>
                </a:solidFill>
              </a:defRPr>
            </a:lvl2pPr>
            <a:lvl3pPr indent="-298450" lvl="2" marL="1371600" rtl="0">
              <a:spcBef>
                <a:spcPts val="1600"/>
              </a:spcBef>
              <a:spcAft>
                <a:spcPts val="0"/>
              </a:spcAft>
              <a:buClr>
                <a:schemeClr val="dk2"/>
              </a:buClr>
              <a:buSzPts val="1100"/>
              <a:buChar char="■"/>
              <a:defRPr>
                <a:solidFill>
                  <a:schemeClr val="dk2"/>
                </a:solidFill>
              </a:defRPr>
            </a:lvl3pPr>
            <a:lvl4pPr indent="-298450" lvl="3" marL="1828800" rtl="0">
              <a:spcBef>
                <a:spcPts val="1600"/>
              </a:spcBef>
              <a:spcAft>
                <a:spcPts val="0"/>
              </a:spcAft>
              <a:buClr>
                <a:schemeClr val="dk2"/>
              </a:buClr>
              <a:buSzPts val="1100"/>
              <a:buChar char="●"/>
              <a:defRPr>
                <a:solidFill>
                  <a:schemeClr val="dk2"/>
                </a:solidFill>
              </a:defRPr>
            </a:lvl4pPr>
            <a:lvl5pPr indent="-298450" lvl="4" marL="2286000" rtl="0">
              <a:spcBef>
                <a:spcPts val="1600"/>
              </a:spcBef>
              <a:spcAft>
                <a:spcPts val="0"/>
              </a:spcAft>
              <a:buClr>
                <a:schemeClr val="dk2"/>
              </a:buClr>
              <a:buSzPts val="1100"/>
              <a:buChar char="○"/>
              <a:defRPr>
                <a:solidFill>
                  <a:schemeClr val="dk2"/>
                </a:solidFill>
              </a:defRPr>
            </a:lvl5pPr>
            <a:lvl6pPr indent="-298450" lvl="5" marL="2743200" rtl="0">
              <a:spcBef>
                <a:spcPts val="1600"/>
              </a:spcBef>
              <a:spcAft>
                <a:spcPts val="0"/>
              </a:spcAft>
              <a:buClr>
                <a:schemeClr val="dk2"/>
              </a:buClr>
              <a:buSzPts val="1100"/>
              <a:buChar char="■"/>
              <a:defRPr>
                <a:solidFill>
                  <a:schemeClr val="dk2"/>
                </a:solidFill>
              </a:defRPr>
            </a:lvl6pPr>
            <a:lvl7pPr indent="-298450" lvl="6" marL="3200400" rtl="0">
              <a:spcBef>
                <a:spcPts val="1600"/>
              </a:spcBef>
              <a:spcAft>
                <a:spcPts val="0"/>
              </a:spcAft>
              <a:buClr>
                <a:schemeClr val="dk2"/>
              </a:buClr>
              <a:buSzPts val="1100"/>
              <a:buChar char="●"/>
              <a:defRPr>
                <a:solidFill>
                  <a:schemeClr val="dk2"/>
                </a:solidFill>
              </a:defRPr>
            </a:lvl7pPr>
            <a:lvl8pPr indent="-298450" lvl="7" marL="3657600" rtl="0">
              <a:spcBef>
                <a:spcPts val="1600"/>
              </a:spcBef>
              <a:spcAft>
                <a:spcPts val="0"/>
              </a:spcAft>
              <a:buClr>
                <a:schemeClr val="dk2"/>
              </a:buClr>
              <a:buSzPts val="1100"/>
              <a:buChar char="○"/>
              <a:defRPr>
                <a:solidFill>
                  <a:schemeClr val="dk2"/>
                </a:solidFill>
              </a:defRPr>
            </a:lvl8pPr>
            <a:lvl9pPr indent="-298450" lvl="8" marL="4114800" rtl="0">
              <a:spcBef>
                <a:spcPts val="1600"/>
              </a:spcBef>
              <a:spcAft>
                <a:spcPts val="1600"/>
              </a:spcAft>
              <a:buClr>
                <a:schemeClr val="dk2"/>
              </a:buClr>
              <a:buSzPts val="1100"/>
              <a:buChar char="■"/>
              <a:defRPr>
                <a:solidFill>
                  <a:schemeClr val="dk2"/>
                </a:solidFill>
              </a:defRPr>
            </a:lvl9pPr>
          </a:lstStyle>
          <a:p/>
        </p:txBody>
      </p:sp>
      <p:sp>
        <p:nvSpPr>
          <p:cNvPr id="156" name="Google Shape;1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7" name="Google Shape;157;p14">
            <a:hlinkClick action="ppaction://hlinksldjump" r:id="rId3"/>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a:hlinkClick action="ppaction://hlinksldjump" r:id="rId4"/>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a:hlinkClick action="ppaction://hlinksldjump" r:id="rId5"/>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a:hlinkClick action="ppaction://hlinksldjump" r:id="rId6"/>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4"/>
          <p:cNvGrpSpPr/>
          <p:nvPr/>
        </p:nvGrpSpPr>
        <p:grpSpPr>
          <a:xfrm>
            <a:off x="0" y="381001"/>
            <a:ext cx="1037850" cy="1016287"/>
            <a:chOff x="0" y="381001"/>
            <a:chExt cx="1037850" cy="1016287"/>
          </a:xfrm>
        </p:grpSpPr>
        <p:sp>
          <p:nvSpPr>
            <p:cNvPr id="162" name="Google Shape;162;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9.xml"/><Relationship Id="rId4" Type="http://schemas.openxmlformats.org/officeDocument/2006/relationships/slide" Target="/ppt/slid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Chaos </a:t>
            </a:r>
            <a:endParaRPr/>
          </a:p>
        </p:txBody>
      </p:sp>
      <p:sp>
        <p:nvSpPr>
          <p:cNvPr id="169" name="Google Shape;169;p1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a:t>The best tool for enabling disabled people to </a:t>
            </a:r>
            <a:r>
              <a:rPr lang="en-GB"/>
              <a:t>access </a:t>
            </a:r>
            <a:r>
              <a:rPr lang="en-GB"/>
              <a:t>the digital world.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645300" y="1833775"/>
            <a:ext cx="3389700" cy="6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t>Thank you!</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1297500" y="1132625"/>
            <a:ext cx="70389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TOC</a:t>
            </a:r>
            <a:endParaRPr/>
          </a:p>
        </p:txBody>
      </p:sp>
      <p:sp>
        <p:nvSpPr>
          <p:cNvPr id="175" name="Google Shape;175;p16"/>
          <p:cNvSpPr txBox="1"/>
          <p:nvPr/>
        </p:nvSpPr>
        <p:spPr>
          <a:xfrm>
            <a:off x="1294301" y="20975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ction="ppaction://hlinksldjump" r:id="rId3">
                  <a:extLst>
                    <a:ext uri="{A12FA001-AC4F-418D-AE19-62706E023703}">
                      <ahyp:hlinkClr val="tx"/>
                    </a:ext>
                  </a:extLst>
                </a:hlinkClick>
              </a:rPr>
              <a:t>Overview</a:t>
            </a:r>
            <a:endParaRPr sz="1800">
              <a:solidFill>
                <a:srgbClr val="CACACA"/>
              </a:solidFill>
              <a:latin typeface="Average"/>
              <a:ea typeface="Average"/>
              <a:cs typeface="Average"/>
              <a:sym typeface="Average"/>
            </a:endParaRPr>
          </a:p>
        </p:txBody>
      </p:sp>
      <p:sp>
        <p:nvSpPr>
          <p:cNvPr id="176" name="Google Shape;176;p16"/>
          <p:cNvSpPr txBox="1"/>
          <p:nvPr/>
        </p:nvSpPr>
        <p:spPr>
          <a:xfrm>
            <a:off x="1294301" y="2423076"/>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CACACA"/>
                </a:solidFill>
                <a:latin typeface="Montserrat"/>
                <a:ea typeface="Montserrat"/>
                <a:cs typeface="Montserrat"/>
                <a:sym typeface="Montserrat"/>
              </a:rPr>
              <a:t>Problem Statement</a:t>
            </a:r>
            <a:endParaRPr>
              <a:solidFill>
                <a:srgbClr val="CACACA"/>
              </a:solidFill>
              <a:latin typeface="Montserrat"/>
              <a:ea typeface="Montserrat"/>
              <a:cs typeface="Montserrat"/>
              <a:sym typeface="Montserrat"/>
            </a:endParaRPr>
          </a:p>
        </p:txBody>
      </p:sp>
      <p:sp>
        <p:nvSpPr>
          <p:cNvPr id="177" name="Google Shape;177;p16"/>
          <p:cNvSpPr txBox="1"/>
          <p:nvPr/>
        </p:nvSpPr>
        <p:spPr>
          <a:xfrm>
            <a:off x="1294301" y="2748576"/>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ction="ppaction://hlinksldjump" r:id="rId4">
                  <a:extLst>
                    <a:ext uri="{A12FA001-AC4F-418D-AE19-62706E023703}">
                      <ahyp:hlinkClr val="tx"/>
                    </a:ext>
                  </a:extLst>
                </a:hlinkClick>
              </a:rPr>
              <a:t>Project objective</a:t>
            </a:r>
            <a:endParaRPr>
              <a:solidFill>
                <a:srgbClr val="CACACA"/>
              </a:solidFill>
              <a:latin typeface="Montserrat"/>
              <a:ea typeface="Montserrat"/>
              <a:cs typeface="Montserrat"/>
              <a:sym typeface="Montserrat"/>
            </a:endParaRPr>
          </a:p>
        </p:txBody>
      </p:sp>
      <p:sp>
        <p:nvSpPr>
          <p:cNvPr id="178" name="Google Shape;178;p16"/>
          <p:cNvSpPr txBox="1"/>
          <p:nvPr/>
        </p:nvSpPr>
        <p:spPr>
          <a:xfrm>
            <a:off x="1294301" y="3074077"/>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Target audience</a:t>
            </a:r>
            <a:endParaRPr sz="1800">
              <a:solidFill>
                <a:srgbClr val="CACACA"/>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Understanding the problems</a:t>
            </a:r>
            <a:endParaRPr/>
          </a:p>
        </p:txBody>
      </p:sp>
      <p:sp>
        <p:nvSpPr>
          <p:cNvPr id="184" name="Google Shape;184;p17"/>
          <p:cNvSpPr txBox="1"/>
          <p:nvPr>
            <p:ph idx="1" type="body"/>
          </p:nvPr>
        </p:nvSpPr>
        <p:spPr>
          <a:xfrm>
            <a:off x="1493525" y="1307850"/>
            <a:ext cx="5877300" cy="31566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GB" sz="1600">
                <a:latin typeface="Trebuchet MS"/>
                <a:ea typeface="Trebuchet MS"/>
                <a:cs typeface="Trebuchet MS"/>
                <a:sym typeface="Trebuchet MS"/>
              </a:rPr>
              <a:t>In 21</a:t>
            </a:r>
            <a:r>
              <a:rPr b="1" baseline="30000" lang="en-GB" sz="1600">
                <a:latin typeface="Trebuchet MS"/>
                <a:ea typeface="Trebuchet MS"/>
                <a:cs typeface="Trebuchet MS"/>
                <a:sym typeface="Trebuchet MS"/>
              </a:rPr>
              <a:t>st</a:t>
            </a:r>
            <a:r>
              <a:rPr b="1" lang="en-GB" sz="1600">
                <a:latin typeface="Trebuchet MS"/>
                <a:ea typeface="Trebuchet MS"/>
                <a:cs typeface="Trebuchet MS"/>
                <a:sym typeface="Trebuchet MS"/>
              </a:rPr>
              <a:t> century computer has become inevitable and everything in this world is now </a:t>
            </a:r>
            <a:r>
              <a:rPr b="1" lang="en-GB" sz="1600">
                <a:latin typeface="Trebuchet MS"/>
                <a:ea typeface="Trebuchet MS"/>
                <a:cs typeface="Trebuchet MS"/>
                <a:sym typeface="Trebuchet MS"/>
              </a:rPr>
              <a:t>digitized</a:t>
            </a:r>
            <a:r>
              <a:rPr b="1" lang="en-GB" sz="1600">
                <a:latin typeface="Trebuchet MS"/>
                <a:ea typeface="Trebuchet MS"/>
                <a:cs typeface="Trebuchet MS"/>
                <a:sym typeface="Trebuchet MS"/>
              </a:rPr>
              <a:t>, within fraction of seconds we are able to send Megabytes of data from one part of the world to another, but physically challenged people are not in the position to use this technology, therefore they struggle in today modern world where everything is digitalized. So, we use speakers to convey what is showing in the monitor for the blind people, eye ball tracking for handicap people etc.</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Project objective</a:t>
            </a:r>
            <a:endParaRPr/>
          </a:p>
        </p:txBody>
      </p:sp>
      <p:sp>
        <p:nvSpPr>
          <p:cNvPr id="190" name="Google Shape;190;p18"/>
          <p:cNvSpPr txBox="1"/>
          <p:nvPr>
            <p:ph idx="1" type="body"/>
          </p:nvPr>
        </p:nvSpPr>
        <p:spPr>
          <a:xfrm>
            <a:off x="4018025" y="1567550"/>
            <a:ext cx="4318500" cy="1766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1600"/>
              </a:spcBef>
              <a:spcAft>
                <a:spcPts val="1600"/>
              </a:spcAft>
              <a:buNone/>
            </a:pPr>
            <a:r>
              <a:t/>
            </a:r>
            <a:endParaRPr/>
          </a:p>
        </p:txBody>
      </p:sp>
      <p:sp>
        <p:nvSpPr>
          <p:cNvPr id="191" name="Google Shape;191;p18"/>
          <p:cNvSpPr txBox="1"/>
          <p:nvPr/>
        </p:nvSpPr>
        <p:spPr>
          <a:xfrm>
            <a:off x="2659750" y="978775"/>
            <a:ext cx="6288900" cy="3945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Char char="●"/>
            </a:pPr>
            <a:r>
              <a:rPr lang="en-GB" sz="1500">
                <a:solidFill>
                  <a:schemeClr val="lt1"/>
                </a:solidFill>
                <a:latin typeface="Lato"/>
                <a:ea typeface="Lato"/>
                <a:cs typeface="Lato"/>
                <a:sym typeface="Lato"/>
              </a:rPr>
              <a:t> The Project aims to solve this problem by enabling </a:t>
            </a:r>
            <a:r>
              <a:rPr lang="en-GB" sz="1500">
                <a:solidFill>
                  <a:schemeClr val="lt1"/>
                </a:solidFill>
                <a:latin typeface="Trebuchet MS"/>
                <a:ea typeface="Trebuchet MS"/>
                <a:cs typeface="Trebuchet MS"/>
                <a:sym typeface="Trebuchet MS"/>
              </a:rPr>
              <a:t> user to use their finger gesture, </a:t>
            </a:r>
            <a:r>
              <a:rPr lang="en-GB" sz="1500">
                <a:solidFill>
                  <a:schemeClr val="lt1"/>
                </a:solidFill>
                <a:latin typeface="Trebuchet MS"/>
                <a:ea typeface="Trebuchet MS"/>
                <a:cs typeface="Trebuchet MS"/>
                <a:sym typeface="Trebuchet MS"/>
              </a:rPr>
              <a:t>eyeball</a:t>
            </a:r>
            <a:r>
              <a:rPr lang="en-GB" sz="1500">
                <a:solidFill>
                  <a:schemeClr val="lt1"/>
                </a:solidFill>
                <a:latin typeface="Trebuchet MS"/>
                <a:ea typeface="Trebuchet MS"/>
                <a:cs typeface="Trebuchet MS"/>
                <a:sym typeface="Trebuchet MS"/>
              </a:rPr>
              <a:t> to control the mouse action and voice for keyboard input.</a:t>
            </a:r>
            <a:endParaRPr sz="1500">
              <a:solidFill>
                <a:schemeClr val="lt1"/>
              </a:solidFill>
              <a:latin typeface="Trebuchet MS"/>
              <a:ea typeface="Trebuchet MS"/>
              <a:cs typeface="Trebuchet MS"/>
              <a:sym typeface="Trebuchet MS"/>
            </a:endParaRPr>
          </a:p>
          <a:p>
            <a:pPr indent="-323850" lvl="0" marL="457200" rtl="0" algn="l">
              <a:spcBef>
                <a:spcPts val="0"/>
              </a:spcBef>
              <a:spcAft>
                <a:spcPts val="0"/>
              </a:spcAft>
              <a:buClr>
                <a:schemeClr val="lt1"/>
              </a:buClr>
              <a:buSzPts val="1500"/>
              <a:buChar char="●"/>
            </a:pPr>
            <a:r>
              <a:rPr lang="en-GB" sz="1500">
                <a:solidFill>
                  <a:schemeClr val="lt1"/>
                </a:solidFill>
                <a:latin typeface="Trebuchet MS"/>
                <a:ea typeface="Trebuchet MS"/>
                <a:cs typeface="Trebuchet MS"/>
                <a:sym typeface="Trebuchet MS"/>
              </a:rPr>
              <a:t> we use sophisticated convolution neural networks for detecting the gesture and eye ball tracking and voice processing for keyboard inputs and at every menu. </a:t>
            </a:r>
            <a:endParaRPr sz="1500">
              <a:solidFill>
                <a:schemeClr val="lt1"/>
              </a:solidFill>
              <a:latin typeface="Trebuchet MS"/>
              <a:ea typeface="Trebuchet MS"/>
              <a:cs typeface="Trebuchet MS"/>
              <a:sym typeface="Trebuchet MS"/>
            </a:endParaRPr>
          </a:p>
          <a:p>
            <a:pPr indent="-323850" lvl="0" marL="457200" rtl="0" algn="l">
              <a:spcBef>
                <a:spcPts val="0"/>
              </a:spcBef>
              <a:spcAft>
                <a:spcPts val="0"/>
              </a:spcAft>
              <a:buClr>
                <a:schemeClr val="lt1"/>
              </a:buClr>
              <a:buSzPts val="1500"/>
              <a:buChar char="●"/>
            </a:pPr>
            <a:r>
              <a:rPr lang="en-GB" sz="1500">
                <a:solidFill>
                  <a:schemeClr val="lt1"/>
                </a:solidFill>
                <a:latin typeface="Trebuchet MS"/>
                <a:ea typeface="Trebuchet MS"/>
                <a:cs typeface="Trebuchet MS"/>
                <a:sym typeface="Trebuchet MS"/>
              </a:rPr>
              <a:t>For gesture detection and eye ball tracking, we use webcam present in the computer to capture the real time feed of the user and feed into posture detection model and eye ball tracking model respectively for detection of gesture and eye ball tracking and match the gesture with appropriate command for execution.</a:t>
            </a:r>
            <a:endParaRPr sz="1500">
              <a:solidFill>
                <a:schemeClr val="lt1"/>
              </a:solidFill>
              <a:latin typeface="Trebuchet MS"/>
              <a:ea typeface="Trebuchet MS"/>
              <a:cs typeface="Trebuchet MS"/>
              <a:sym typeface="Trebuchet MS"/>
            </a:endParaRPr>
          </a:p>
          <a:p>
            <a:pPr indent="-323850" lvl="0" marL="457200" rtl="0" algn="l">
              <a:spcBef>
                <a:spcPts val="0"/>
              </a:spcBef>
              <a:spcAft>
                <a:spcPts val="0"/>
              </a:spcAft>
              <a:buClr>
                <a:schemeClr val="lt1"/>
              </a:buClr>
              <a:buSzPts val="1500"/>
              <a:buChar char="●"/>
            </a:pPr>
            <a:r>
              <a:rPr lang="en-GB" sz="1500">
                <a:solidFill>
                  <a:schemeClr val="lt1"/>
                </a:solidFill>
                <a:latin typeface="Trebuchet MS"/>
                <a:ea typeface="Trebuchet MS"/>
                <a:cs typeface="Trebuchet MS"/>
                <a:sym typeface="Trebuchet MS"/>
              </a:rPr>
              <a:t>Voice recognition model is used for processing the voice input. After processing it’s sent into a back end script which emphasis on executing the respective command for the processed output.</a:t>
            </a:r>
            <a:endParaRPr sz="15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1327450" y="509350"/>
            <a:ext cx="5134500" cy="8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solidFill>
                  <a:schemeClr val="dk2"/>
                </a:solidFill>
                <a:latin typeface="Trebuchet MS"/>
                <a:ea typeface="Trebuchet MS"/>
                <a:cs typeface="Trebuchet MS"/>
                <a:sym typeface="Trebuchet MS"/>
              </a:rPr>
              <a:t>FACE MOTION CAPTURE</a:t>
            </a:r>
            <a:endParaRPr>
              <a:solidFill>
                <a:schemeClr val="dk2"/>
              </a:solidFill>
            </a:endParaRPr>
          </a:p>
        </p:txBody>
      </p:sp>
      <p:sp>
        <p:nvSpPr>
          <p:cNvPr id="197" name="Google Shape;197;p19"/>
          <p:cNvSpPr txBox="1"/>
          <p:nvPr>
            <p:ph idx="1" type="body"/>
          </p:nvPr>
        </p:nvSpPr>
        <p:spPr>
          <a:xfrm>
            <a:off x="1227575" y="1528125"/>
            <a:ext cx="7311600" cy="32259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Font typeface="Trebuchet MS"/>
              <a:buChar char="●"/>
            </a:pPr>
            <a:r>
              <a:rPr lang="en-GB" sz="1800">
                <a:latin typeface="Trebuchet MS"/>
                <a:ea typeface="Trebuchet MS"/>
                <a:cs typeface="Trebuchet MS"/>
                <a:sym typeface="Trebuchet MS"/>
              </a:rPr>
              <a:t>Capturing real time video using Web-Camera focusing pupil of eye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Processing the individual image frame.</a:t>
            </a:r>
            <a:endParaRPr sz="1800">
              <a:latin typeface="Arial"/>
              <a:ea typeface="Arial"/>
              <a:cs typeface="Arial"/>
              <a:sym typeface="Arial"/>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Converting frame of pupil to </a:t>
            </a:r>
            <a:r>
              <a:rPr lang="en-GB" sz="1800">
                <a:latin typeface="Trebuchet MS"/>
                <a:ea typeface="Trebuchet MS"/>
                <a:cs typeface="Trebuchet MS"/>
                <a:sym typeface="Trebuchet MS"/>
              </a:rPr>
              <a:t>grayscale</a:t>
            </a:r>
            <a:r>
              <a:rPr lang="en-GB" sz="1800">
                <a:latin typeface="Trebuchet MS"/>
                <a:ea typeface="Trebuchet MS"/>
                <a:cs typeface="Trebuchet MS"/>
                <a:sym typeface="Trebuchet MS"/>
              </a:rPr>
              <a:t> image. </a:t>
            </a:r>
            <a:endParaRPr sz="1800">
              <a:latin typeface="Arial"/>
              <a:ea typeface="Arial"/>
              <a:cs typeface="Arial"/>
              <a:sym typeface="Arial"/>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Conversion of the detected image into a binary image. </a:t>
            </a:r>
            <a:endParaRPr sz="1800">
              <a:latin typeface="Arial"/>
              <a:ea typeface="Arial"/>
              <a:cs typeface="Arial"/>
              <a:sym typeface="Arial"/>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Detecting  eye movement using OpenCV . </a:t>
            </a:r>
            <a:endParaRPr sz="1800">
              <a:latin typeface="Arial"/>
              <a:ea typeface="Arial"/>
              <a:cs typeface="Arial"/>
              <a:sym typeface="Arial"/>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Required actions are performed according to  face and eye movement.</a:t>
            </a:r>
            <a:endParaRPr sz="1800">
              <a:latin typeface="Trebuchet MS"/>
              <a:ea typeface="Trebuchet MS"/>
              <a:cs typeface="Trebuchet MS"/>
              <a:sym typeface="Trebuchet MS"/>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type="title"/>
          </p:nvPr>
        </p:nvSpPr>
        <p:spPr>
          <a:xfrm>
            <a:off x="1297500" y="393750"/>
            <a:ext cx="4994400" cy="8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latin typeface="Trebuchet MS"/>
                <a:ea typeface="Trebuchet MS"/>
                <a:cs typeface="Trebuchet MS"/>
                <a:sym typeface="Trebuchet MS"/>
              </a:rPr>
              <a:t>GESTURE RECOGNITION</a:t>
            </a:r>
            <a:endParaRPr/>
          </a:p>
        </p:txBody>
      </p:sp>
      <p:sp>
        <p:nvSpPr>
          <p:cNvPr id="203" name="Google Shape;203;p20"/>
          <p:cNvSpPr txBox="1"/>
          <p:nvPr>
            <p:ph idx="1" type="body"/>
          </p:nvPr>
        </p:nvSpPr>
        <p:spPr>
          <a:xfrm>
            <a:off x="1297500" y="1123600"/>
            <a:ext cx="7631100" cy="39201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SzPts val="1600"/>
              <a:buFont typeface="Trebuchet MS"/>
              <a:buChar char="●"/>
            </a:pPr>
            <a:r>
              <a:rPr lang="en-GB" sz="1600">
                <a:latin typeface="Trebuchet MS"/>
                <a:ea typeface="Trebuchet MS"/>
                <a:cs typeface="Trebuchet MS"/>
                <a:sym typeface="Trebuchet MS"/>
              </a:rPr>
              <a:t>A basic gesture input device is the word processing tablet.</a:t>
            </a:r>
            <a:endParaRPr sz="1600">
              <a:latin typeface="Trebuchet MS"/>
              <a:ea typeface="Trebuchet MS"/>
              <a:cs typeface="Trebuchet MS"/>
              <a:sym typeface="Trebuchet MS"/>
            </a:endParaRPr>
          </a:p>
          <a:p>
            <a:pPr indent="-330200" lvl="0" marL="457200" rtl="0" algn="l">
              <a:spcBef>
                <a:spcPts val="0"/>
              </a:spcBef>
              <a:spcAft>
                <a:spcPts val="0"/>
              </a:spcAft>
              <a:buSzPts val="1600"/>
              <a:buFont typeface="Trebuchet MS"/>
              <a:buChar char="●"/>
            </a:pPr>
            <a:r>
              <a:rPr lang="en-GB" sz="1600">
                <a:latin typeface="Trebuchet MS"/>
                <a:ea typeface="Trebuchet MS"/>
                <a:cs typeface="Trebuchet MS"/>
                <a:sym typeface="Trebuchet MS"/>
              </a:rPr>
              <a:t>In the system, two dimensional hand gestures are sent via an input device to the computer’s memory and appear on the computer monitor.</a:t>
            </a:r>
            <a:endParaRPr sz="1600">
              <a:latin typeface="Trebuchet MS"/>
              <a:ea typeface="Trebuchet MS"/>
              <a:cs typeface="Trebuchet MS"/>
              <a:sym typeface="Trebuchet MS"/>
            </a:endParaRPr>
          </a:p>
          <a:p>
            <a:pPr indent="-330200" lvl="0" marL="457200" rtl="0" algn="l">
              <a:spcBef>
                <a:spcPts val="0"/>
              </a:spcBef>
              <a:spcAft>
                <a:spcPts val="0"/>
              </a:spcAft>
              <a:buSzPts val="1600"/>
              <a:buFont typeface="Trebuchet MS"/>
              <a:buChar char="●"/>
            </a:pPr>
            <a:r>
              <a:rPr lang="en-GB" sz="1600">
                <a:latin typeface="Trebuchet MS"/>
                <a:ea typeface="Trebuchet MS"/>
                <a:cs typeface="Trebuchet MS"/>
                <a:sym typeface="Trebuchet MS"/>
              </a:rPr>
              <a:t>These symbolic gestures are identified as editing commands through geometric modeling techniques.</a:t>
            </a:r>
            <a:endParaRPr sz="1600">
              <a:latin typeface="Trebuchet MS"/>
              <a:ea typeface="Trebuchet MS"/>
              <a:cs typeface="Trebuchet MS"/>
              <a:sym typeface="Trebuchet MS"/>
            </a:endParaRPr>
          </a:p>
          <a:p>
            <a:pPr indent="-330200" lvl="0" marL="457200" rtl="0" algn="l">
              <a:spcBef>
                <a:spcPts val="0"/>
              </a:spcBef>
              <a:spcAft>
                <a:spcPts val="0"/>
              </a:spcAft>
              <a:buSzPts val="1600"/>
              <a:buFont typeface="Trebuchet MS"/>
              <a:buChar char="●"/>
            </a:pPr>
            <a:r>
              <a:rPr lang="en-GB" sz="1600">
                <a:latin typeface="Trebuchet MS"/>
                <a:ea typeface="Trebuchet MS"/>
                <a:cs typeface="Trebuchet MS"/>
                <a:sym typeface="Trebuchet MS"/>
              </a:rPr>
              <a:t>The command are then executed, modifying the document stored in computer memory.</a:t>
            </a:r>
            <a:endParaRPr sz="1600">
              <a:latin typeface="Trebuchet MS"/>
              <a:ea typeface="Trebuchet MS"/>
              <a:cs typeface="Trebuchet MS"/>
              <a:sym typeface="Trebuchet MS"/>
            </a:endParaRPr>
          </a:p>
          <a:p>
            <a:pPr indent="-330200" lvl="0" marL="457200" rtl="0" algn="l">
              <a:spcBef>
                <a:spcPts val="0"/>
              </a:spcBef>
              <a:spcAft>
                <a:spcPts val="0"/>
              </a:spcAft>
              <a:buSzPts val="1600"/>
              <a:buFont typeface="Trebuchet MS"/>
              <a:buChar char="●"/>
            </a:pPr>
            <a:r>
              <a:rPr lang="en-GB" sz="1600">
                <a:latin typeface="Trebuchet MS"/>
                <a:ea typeface="Trebuchet MS"/>
                <a:cs typeface="Trebuchet MS"/>
                <a:sym typeface="Trebuchet MS"/>
              </a:rPr>
              <a:t>Gestures are represented by a view-based approach, and stored patterns are matched to perceived gestures using dynamic time warping.</a:t>
            </a:r>
            <a:endParaRPr sz="1600">
              <a:latin typeface="Trebuchet MS"/>
              <a:ea typeface="Trebuchet MS"/>
              <a:cs typeface="Trebuchet MS"/>
              <a:sym typeface="Trebuchet MS"/>
            </a:endParaRPr>
          </a:p>
          <a:p>
            <a:pPr indent="-330200" lvl="0" marL="457200" rtl="0" algn="l">
              <a:spcBef>
                <a:spcPts val="0"/>
              </a:spcBef>
              <a:spcAft>
                <a:spcPts val="0"/>
              </a:spcAft>
              <a:buSzPts val="1600"/>
              <a:buFont typeface="Trebuchet MS"/>
              <a:buChar char="●"/>
            </a:pPr>
            <a:r>
              <a:rPr lang="en-GB" sz="1600">
                <a:latin typeface="Trebuchet MS"/>
                <a:ea typeface="Trebuchet MS"/>
                <a:cs typeface="Trebuchet MS"/>
                <a:sym typeface="Trebuchet MS"/>
              </a:rPr>
              <a:t>System identifies natural hand gestures unobtrusively with a data-glove, it is more intuitive to use than a standard mouse or stylus control system</a:t>
            </a:r>
            <a:endParaRPr sz="1600">
              <a:latin typeface="Trebuchet MS"/>
              <a:ea typeface="Trebuchet MS"/>
              <a:cs typeface="Trebuchet MS"/>
              <a:sym typeface="Trebuchet MS"/>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1297500" y="393750"/>
            <a:ext cx="3798900" cy="8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latin typeface="Trebuchet MS"/>
                <a:ea typeface="Trebuchet MS"/>
                <a:cs typeface="Trebuchet MS"/>
                <a:sym typeface="Trebuchet MS"/>
              </a:rPr>
              <a:t>TEXT SUMMARY</a:t>
            </a:r>
            <a:endParaRPr/>
          </a:p>
        </p:txBody>
      </p:sp>
      <p:sp>
        <p:nvSpPr>
          <p:cNvPr id="209" name="Google Shape;209;p21"/>
          <p:cNvSpPr txBox="1"/>
          <p:nvPr>
            <p:ph idx="1" type="body"/>
          </p:nvPr>
        </p:nvSpPr>
        <p:spPr>
          <a:xfrm>
            <a:off x="1367400" y="1218450"/>
            <a:ext cx="7541400" cy="38352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Font typeface="Trebuchet MS"/>
              <a:buChar char="●"/>
            </a:pPr>
            <a:r>
              <a:rPr lang="en-GB" sz="1800">
                <a:latin typeface="Trebuchet MS"/>
                <a:ea typeface="Trebuchet MS"/>
                <a:cs typeface="Trebuchet MS"/>
                <a:sym typeface="Trebuchet MS"/>
              </a:rPr>
              <a:t>People who suffer with dyslexia, may find difficult read the context that consist more than 10 paragraphs. We have made easy for them to read the context without any difficulties.</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We have developed a module, using natural language processing which has a weighted dictionary which ranks the words according to the weightage and summary the whole context into shorter one and give them a pictorial representation if need.</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GB" sz="1800">
                <a:latin typeface="Trebuchet MS"/>
                <a:ea typeface="Trebuchet MS"/>
                <a:cs typeface="Trebuchet MS"/>
                <a:sym typeface="Trebuchet MS"/>
              </a:rPr>
              <a:t>USE CASE: </a:t>
            </a:r>
            <a:r>
              <a:rPr lang="en-GB" sz="1800">
                <a:latin typeface="Trebuchet MS"/>
                <a:ea typeface="Trebuchet MS"/>
                <a:cs typeface="Trebuchet MS"/>
                <a:sym typeface="Trebuchet MS"/>
              </a:rPr>
              <a:t>This prototype can be used in schools where special children find difficult to learn and understand long context.</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It can also be used by normal people to make their job simpler and easier.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1297500" y="383775"/>
            <a:ext cx="3798900" cy="79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latin typeface="Trebuchet MS"/>
                <a:ea typeface="Trebuchet MS"/>
                <a:cs typeface="Trebuchet MS"/>
                <a:sym typeface="Trebuchet MS"/>
              </a:rPr>
              <a:t>LIMITATIONS</a:t>
            </a:r>
            <a:endParaRPr/>
          </a:p>
        </p:txBody>
      </p:sp>
      <p:sp>
        <p:nvSpPr>
          <p:cNvPr id="215" name="Google Shape;215;p22"/>
          <p:cNvSpPr txBox="1"/>
          <p:nvPr>
            <p:ph idx="1" type="body"/>
          </p:nvPr>
        </p:nvSpPr>
        <p:spPr>
          <a:xfrm>
            <a:off x="1297500" y="1263450"/>
            <a:ext cx="7441500" cy="34605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Font typeface="Trebuchet MS"/>
              <a:buChar char="●"/>
            </a:pPr>
            <a:r>
              <a:rPr lang="en-GB" sz="1800">
                <a:latin typeface="Trebuchet MS"/>
                <a:ea typeface="Trebuchet MS"/>
                <a:cs typeface="Trebuchet MS"/>
                <a:sym typeface="Trebuchet MS"/>
              </a:rPr>
              <a:t>Gesture recognition will recognize only up to certain range, it will detect only when the person is stable, near and still.</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Eye recognition will be difficult to recognize if the person’s </a:t>
            </a:r>
            <a:r>
              <a:rPr lang="en-GB" sz="1800">
                <a:latin typeface="Trebuchet MS"/>
                <a:ea typeface="Trebuchet MS"/>
                <a:cs typeface="Trebuchet MS"/>
                <a:sym typeface="Trebuchet MS"/>
              </a:rPr>
              <a:t>eyeball</a:t>
            </a:r>
            <a:r>
              <a:rPr lang="en-GB" sz="1800">
                <a:latin typeface="Trebuchet MS"/>
                <a:ea typeface="Trebuchet MS"/>
                <a:cs typeface="Trebuchet MS"/>
                <a:sym typeface="Trebuchet MS"/>
              </a:rPr>
              <a:t> is not still.</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Using keyboard for people who have  paralysis, lost limbs will difficult.</a:t>
            </a:r>
            <a:endParaRPr sz="1800">
              <a:latin typeface="Trebuchet MS"/>
              <a:ea typeface="Trebuchet MS"/>
              <a:cs typeface="Trebuchet MS"/>
              <a:sym typeface="Trebuchet MS"/>
            </a:endParaRPr>
          </a:p>
          <a:p>
            <a:pPr indent="0" lvl="0" marL="0" rtl="0" algn="l">
              <a:spcBef>
                <a:spcPts val="0"/>
              </a:spcBef>
              <a:spcAft>
                <a:spcPts val="1600"/>
              </a:spcAft>
              <a:buNone/>
            </a:pPr>
            <a:r>
              <a:t/>
            </a:r>
            <a:endParaRPr sz="3600">
              <a:solidFill>
                <a:srgbClr val="90C226"/>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a:t>
            </a:r>
            <a:r>
              <a:rPr lang="en-GB"/>
              <a:t>novative</a:t>
            </a:r>
            <a:r>
              <a:rPr lang="en-GB"/>
              <a:t> Aspects</a:t>
            </a:r>
            <a:endParaRPr/>
          </a:p>
        </p:txBody>
      </p:sp>
      <p:sp>
        <p:nvSpPr>
          <p:cNvPr id="221" name="Google Shape;221;p23"/>
          <p:cNvSpPr txBox="1"/>
          <p:nvPr>
            <p:ph idx="1" type="body"/>
          </p:nvPr>
        </p:nvSpPr>
        <p:spPr>
          <a:xfrm>
            <a:off x="1297500" y="1498100"/>
            <a:ext cx="70389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Arial"/>
                <a:ea typeface="Arial"/>
                <a:cs typeface="Arial"/>
                <a:sym typeface="Arial"/>
              </a:rPr>
              <a:t>By using the gesture recognition they can move the mouse pointers to their desired location and it will be easy for them to access the files.</a:t>
            </a:r>
            <a:endParaRPr b="1" sz="1600">
              <a:latin typeface="Arial"/>
              <a:ea typeface="Arial"/>
              <a:cs typeface="Arial"/>
              <a:sym typeface="Arial"/>
            </a:endParaRPr>
          </a:p>
          <a:p>
            <a:pPr indent="0" lvl="0" marL="0" rtl="0" algn="l">
              <a:spcBef>
                <a:spcPts val="0"/>
              </a:spcBef>
              <a:spcAft>
                <a:spcPts val="0"/>
              </a:spcAft>
              <a:buNone/>
            </a:pPr>
            <a:r>
              <a:rPr b="1" lang="en-GB" sz="1600">
                <a:latin typeface="Arial"/>
                <a:ea typeface="Arial"/>
                <a:cs typeface="Arial"/>
                <a:sym typeface="Arial"/>
              </a:rPr>
              <a:t>            	</a:t>
            </a:r>
            <a:endParaRPr b="1"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rPr b="1" lang="en-GB" sz="1600">
                <a:latin typeface="Arial"/>
                <a:ea typeface="Arial"/>
                <a:cs typeface="Arial"/>
                <a:sym typeface="Arial"/>
              </a:rPr>
              <a:t>Eye recognition is useful for handicaps, if they wink their eye one time a file will be clicked once, else if its twice then the file will be clicked twice.</a:t>
            </a:r>
            <a:endParaRPr b="1" sz="1600">
              <a:latin typeface="Arial"/>
              <a:ea typeface="Arial"/>
              <a:cs typeface="Arial"/>
              <a:sym typeface="Arial"/>
            </a:endParaRPr>
          </a:p>
          <a:p>
            <a:pPr indent="0" lvl="0" marL="0" rtl="0" algn="l">
              <a:spcBef>
                <a:spcPts val="0"/>
              </a:spcBef>
              <a:spcAft>
                <a:spcPts val="0"/>
              </a:spcAft>
              <a:buNone/>
            </a:pPr>
            <a:r>
              <a:t/>
            </a:r>
            <a:endParaRPr b="1" sz="1600">
              <a:latin typeface="Arial"/>
              <a:ea typeface="Arial"/>
              <a:cs typeface="Arial"/>
              <a:sym typeface="Arial"/>
            </a:endParaRPr>
          </a:p>
          <a:p>
            <a:pPr indent="0" lvl="0" marL="0" rtl="0" algn="l">
              <a:spcBef>
                <a:spcPts val="0"/>
              </a:spcBef>
              <a:spcAft>
                <a:spcPts val="0"/>
              </a:spcAft>
              <a:buNone/>
            </a:pPr>
            <a:r>
              <a:t/>
            </a:r>
            <a:endParaRPr b="1" sz="1600">
              <a:latin typeface="Arial"/>
              <a:ea typeface="Arial"/>
              <a:cs typeface="Arial"/>
              <a:sym typeface="Arial"/>
            </a:endParaRPr>
          </a:p>
          <a:p>
            <a:pPr indent="0" lvl="0" marL="0" rtl="0" algn="l">
              <a:spcBef>
                <a:spcPts val="0"/>
              </a:spcBef>
              <a:spcAft>
                <a:spcPts val="0"/>
              </a:spcAft>
              <a:buNone/>
            </a:pPr>
            <a:r>
              <a:rPr b="1" lang="en-GB" sz="1600">
                <a:latin typeface="Arial"/>
                <a:ea typeface="Arial"/>
                <a:cs typeface="Arial"/>
                <a:sym typeface="Arial"/>
              </a:rPr>
              <a:t>People who have paralysis, lost limbs can use keyboard through voice recognition.</a:t>
            </a:r>
            <a:endParaRPr b="1" sz="16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