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D003-C38B-801D-554D-F4FE3673A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93E3FB-5437-2381-1C26-35503D88F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4EEA79-E669-B3EE-DD96-70E8452D63A8}"/>
              </a:ext>
            </a:extLst>
          </p:cNvPr>
          <p:cNvSpPr>
            <a:spLocks noGrp="1"/>
          </p:cNvSpPr>
          <p:nvPr>
            <p:ph type="dt" sz="half" idx="10"/>
          </p:nvPr>
        </p:nvSpPr>
        <p:spPr/>
        <p:txBody>
          <a:bodyPr/>
          <a:lstStyle/>
          <a:p>
            <a:fld id="{DFE9DADA-464D-4CDD-BF96-4AB528030AB0}" type="datetimeFigureOut">
              <a:rPr lang="en-IN" smtClean="0"/>
              <a:t>28-07-2023</a:t>
            </a:fld>
            <a:endParaRPr lang="en-IN"/>
          </a:p>
        </p:txBody>
      </p:sp>
      <p:sp>
        <p:nvSpPr>
          <p:cNvPr id="5" name="Footer Placeholder 4">
            <a:extLst>
              <a:ext uri="{FF2B5EF4-FFF2-40B4-BE49-F238E27FC236}">
                <a16:creationId xmlns:a16="http://schemas.microsoft.com/office/drawing/2014/main" id="{66D747D6-0C50-B5B4-B8E1-3F9281340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939842-0C85-5AE3-77EE-172B122DD71C}"/>
              </a:ext>
            </a:extLst>
          </p:cNvPr>
          <p:cNvSpPr>
            <a:spLocks noGrp="1"/>
          </p:cNvSpPr>
          <p:nvPr>
            <p:ph type="sldNum" sz="quarter" idx="12"/>
          </p:nvPr>
        </p:nvSpPr>
        <p:spPr/>
        <p:txBody>
          <a:bodyPr/>
          <a:lstStyle/>
          <a:p>
            <a:fld id="{F5938F86-F77A-4CB5-B8DB-37FEEB5BB404}" type="slidenum">
              <a:rPr lang="en-IN" smtClean="0"/>
              <a:t>‹#›</a:t>
            </a:fld>
            <a:endParaRPr lang="en-IN"/>
          </a:p>
        </p:txBody>
      </p:sp>
    </p:spTree>
    <p:extLst>
      <p:ext uri="{BB962C8B-B14F-4D97-AF65-F5344CB8AC3E}">
        <p14:creationId xmlns:p14="http://schemas.microsoft.com/office/powerpoint/2010/main" val="40000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4D3A-9B68-8046-6B2B-1B70DFB30A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304763-B215-56BA-3F73-53353EC87E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35ADD-2017-DAA6-B7D5-D181B0E01F07}"/>
              </a:ext>
            </a:extLst>
          </p:cNvPr>
          <p:cNvSpPr>
            <a:spLocks noGrp="1"/>
          </p:cNvSpPr>
          <p:nvPr>
            <p:ph type="dt" sz="half" idx="10"/>
          </p:nvPr>
        </p:nvSpPr>
        <p:spPr/>
        <p:txBody>
          <a:bodyPr/>
          <a:lstStyle/>
          <a:p>
            <a:fld id="{DFE9DADA-464D-4CDD-BF96-4AB528030AB0}" type="datetimeFigureOut">
              <a:rPr lang="en-IN" smtClean="0"/>
              <a:t>28-07-2023</a:t>
            </a:fld>
            <a:endParaRPr lang="en-IN"/>
          </a:p>
        </p:txBody>
      </p:sp>
      <p:sp>
        <p:nvSpPr>
          <p:cNvPr id="5" name="Footer Placeholder 4">
            <a:extLst>
              <a:ext uri="{FF2B5EF4-FFF2-40B4-BE49-F238E27FC236}">
                <a16:creationId xmlns:a16="http://schemas.microsoft.com/office/drawing/2014/main" id="{23A830F0-C3B6-208B-8D18-82DFDB2290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ABBA72-0DAF-58BF-311D-30305BED2C7F}"/>
              </a:ext>
            </a:extLst>
          </p:cNvPr>
          <p:cNvSpPr>
            <a:spLocks noGrp="1"/>
          </p:cNvSpPr>
          <p:nvPr>
            <p:ph type="sldNum" sz="quarter" idx="12"/>
          </p:nvPr>
        </p:nvSpPr>
        <p:spPr/>
        <p:txBody>
          <a:bodyPr/>
          <a:lstStyle/>
          <a:p>
            <a:fld id="{F5938F86-F77A-4CB5-B8DB-37FEEB5BB404}" type="slidenum">
              <a:rPr lang="en-IN" smtClean="0"/>
              <a:t>‹#›</a:t>
            </a:fld>
            <a:endParaRPr lang="en-IN"/>
          </a:p>
        </p:txBody>
      </p:sp>
    </p:spTree>
    <p:extLst>
      <p:ext uri="{BB962C8B-B14F-4D97-AF65-F5344CB8AC3E}">
        <p14:creationId xmlns:p14="http://schemas.microsoft.com/office/powerpoint/2010/main" val="36848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BDF6F-E846-BBEA-6F1A-79621C1650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8F6827-8CC1-4B5F-BACB-8BD52F6595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182BF-850F-5BCC-9F29-D5334DC9F986}"/>
              </a:ext>
            </a:extLst>
          </p:cNvPr>
          <p:cNvSpPr>
            <a:spLocks noGrp="1"/>
          </p:cNvSpPr>
          <p:nvPr>
            <p:ph type="dt" sz="half" idx="10"/>
          </p:nvPr>
        </p:nvSpPr>
        <p:spPr/>
        <p:txBody>
          <a:bodyPr/>
          <a:lstStyle/>
          <a:p>
            <a:fld id="{DFE9DADA-464D-4CDD-BF96-4AB528030AB0}" type="datetimeFigureOut">
              <a:rPr lang="en-IN" smtClean="0"/>
              <a:t>28-07-2023</a:t>
            </a:fld>
            <a:endParaRPr lang="en-IN"/>
          </a:p>
        </p:txBody>
      </p:sp>
      <p:sp>
        <p:nvSpPr>
          <p:cNvPr id="5" name="Footer Placeholder 4">
            <a:extLst>
              <a:ext uri="{FF2B5EF4-FFF2-40B4-BE49-F238E27FC236}">
                <a16:creationId xmlns:a16="http://schemas.microsoft.com/office/drawing/2014/main" id="{DB21ADAC-6381-152A-28E1-C3106C32D6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299C8-954E-490C-DCFC-2C4004C52C4C}"/>
              </a:ext>
            </a:extLst>
          </p:cNvPr>
          <p:cNvSpPr>
            <a:spLocks noGrp="1"/>
          </p:cNvSpPr>
          <p:nvPr>
            <p:ph type="sldNum" sz="quarter" idx="12"/>
          </p:nvPr>
        </p:nvSpPr>
        <p:spPr/>
        <p:txBody>
          <a:bodyPr/>
          <a:lstStyle/>
          <a:p>
            <a:fld id="{F5938F86-F77A-4CB5-B8DB-37FEEB5BB404}" type="slidenum">
              <a:rPr lang="en-IN" smtClean="0"/>
              <a:t>‹#›</a:t>
            </a:fld>
            <a:endParaRPr lang="en-IN"/>
          </a:p>
        </p:txBody>
      </p:sp>
    </p:spTree>
    <p:extLst>
      <p:ext uri="{BB962C8B-B14F-4D97-AF65-F5344CB8AC3E}">
        <p14:creationId xmlns:p14="http://schemas.microsoft.com/office/powerpoint/2010/main" val="12032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329E-5D90-9897-886B-92821C90E5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4E3DAB-11F5-B726-F5A7-DF82544485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929D9C-E644-C510-50B0-45A24118F8CF}"/>
              </a:ext>
            </a:extLst>
          </p:cNvPr>
          <p:cNvSpPr>
            <a:spLocks noGrp="1"/>
          </p:cNvSpPr>
          <p:nvPr>
            <p:ph type="dt" sz="half" idx="10"/>
          </p:nvPr>
        </p:nvSpPr>
        <p:spPr/>
        <p:txBody>
          <a:bodyPr/>
          <a:lstStyle/>
          <a:p>
            <a:fld id="{DFE9DADA-464D-4CDD-BF96-4AB528030AB0}" type="datetimeFigureOut">
              <a:rPr lang="en-IN" smtClean="0"/>
              <a:t>28-07-2023</a:t>
            </a:fld>
            <a:endParaRPr lang="en-IN"/>
          </a:p>
        </p:txBody>
      </p:sp>
      <p:sp>
        <p:nvSpPr>
          <p:cNvPr id="5" name="Footer Placeholder 4">
            <a:extLst>
              <a:ext uri="{FF2B5EF4-FFF2-40B4-BE49-F238E27FC236}">
                <a16:creationId xmlns:a16="http://schemas.microsoft.com/office/drawing/2014/main" id="{D40AF4DA-1B99-B2EA-17DD-64C1A140C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4E6D7-2937-1ADA-10B2-5206FB2A5AB3}"/>
              </a:ext>
            </a:extLst>
          </p:cNvPr>
          <p:cNvSpPr>
            <a:spLocks noGrp="1"/>
          </p:cNvSpPr>
          <p:nvPr>
            <p:ph type="sldNum" sz="quarter" idx="12"/>
          </p:nvPr>
        </p:nvSpPr>
        <p:spPr/>
        <p:txBody>
          <a:bodyPr/>
          <a:lstStyle/>
          <a:p>
            <a:fld id="{F5938F86-F77A-4CB5-B8DB-37FEEB5BB404}" type="slidenum">
              <a:rPr lang="en-IN" smtClean="0"/>
              <a:t>‹#›</a:t>
            </a:fld>
            <a:endParaRPr lang="en-IN"/>
          </a:p>
        </p:txBody>
      </p:sp>
    </p:spTree>
    <p:extLst>
      <p:ext uri="{BB962C8B-B14F-4D97-AF65-F5344CB8AC3E}">
        <p14:creationId xmlns:p14="http://schemas.microsoft.com/office/powerpoint/2010/main" val="19757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B2B67-503C-0EBA-EAAD-3B86AEE2CE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FC4DD5-F8E3-7C22-32F1-CC6AE1CD04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BC48A3-8407-911A-DBB1-F064C86A7271}"/>
              </a:ext>
            </a:extLst>
          </p:cNvPr>
          <p:cNvSpPr>
            <a:spLocks noGrp="1"/>
          </p:cNvSpPr>
          <p:nvPr>
            <p:ph type="dt" sz="half" idx="10"/>
          </p:nvPr>
        </p:nvSpPr>
        <p:spPr/>
        <p:txBody>
          <a:bodyPr/>
          <a:lstStyle/>
          <a:p>
            <a:fld id="{DFE9DADA-464D-4CDD-BF96-4AB528030AB0}" type="datetimeFigureOut">
              <a:rPr lang="en-IN" smtClean="0"/>
              <a:t>28-07-2023</a:t>
            </a:fld>
            <a:endParaRPr lang="en-IN"/>
          </a:p>
        </p:txBody>
      </p:sp>
      <p:sp>
        <p:nvSpPr>
          <p:cNvPr id="5" name="Footer Placeholder 4">
            <a:extLst>
              <a:ext uri="{FF2B5EF4-FFF2-40B4-BE49-F238E27FC236}">
                <a16:creationId xmlns:a16="http://schemas.microsoft.com/office/drawing/2014/main" id="{5ED9ACD4-1770-5E77-E64B-B14C0D5C92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974B9-24D4-AD7A-39BE-4738AD421C93}"/>
              </a:ext>
            </a:extLst>
          </p:cNvPr>
          <p:cNvSpPr>
            <a:spLocks noGrp="1"/>
          </p:cNvSpPr>
          <p:nvPr>
            <p:ph type="sldNum" sz="quarter" idx="12"/>
          </p:nvPr>
        </p:nvSpPr>
        <p:spPr/>
        <p:txBody>
          <a:bodyPr/>
          <a:lstStyle/>
          <a:p>
            <a:fld id="{F5938F86-F77A-4CB5-B8DB-37FEEB5BB404}" type="slidenum">
              <a:rPr lang="en-IN" smtClean="0"/>
              <a:t>‹#›</a:t>
            </a:fld>
            <a:endParaRPr lang="en-IN"/>
          </a:p>
        </p:txBody>
      </p:sp>
    </p:spTree>
    <p:extLst>
      <p:ext uri="{BB962C8B-B14F-4D97-AF65-F5344CB8AC3E}">
        <p14:creationId xmlns:p14="http://schemas.microsoft.com/office/powerpoint/2010/main" val="351603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F388-D489-ED4D-097A-A5EDCF162C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8CD68C-8399-937B-32F2-7B78F7839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9AF3B9-D024-9BDE-F73F-36892EC0EF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A8CC2E-21F7-1860-EFB0-83A51AF1E86C}"/>
              </a:ext>
            </a:extLst>
          </p:cNvPr>
          <p:cNvSpPr>
            <a:spLocks noGrp="1"/>
          </p:cNvSpPr>
          <p:nvPr>
            <p:ph type="dt" sz="half" idx="10"/>
          </p:nvPr>
        </p:nvSpPr>
        <p:spPr/>
        <p:txBody>
          <a:bodyPr/>
          <a:lstStyle/>
          <a:p>
            <a:fld id="{DFE9DADA-464D-4CDD-BF96-4AB528030AB0}" type="datetimeFigureOut">
              <a:rPr lang="en-IN" smtClean="0"/>
              <a:t>28-07-2023</a:t>
            </a:fld>
            <a:endParaRPr lang="en-IN"/>
          </a:p>
        </p:txBody>
      </p:sp>
      <p:sp>
        <p:nvSpPr>
          <p:cNvPr id="6" name="Footer Placeholder 5">
            <a:extLst>
              <a:ext uri="{FF2B5EF4-FFF2-40B4-BE49-F238E27FC236}">
                <a16:creationId xmlns:a16="http://schemas.microsoft.com/office/drawing/2014/main" id="{84A616A4-35F6-7AEE-66DE-7BE087BD1B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BA182C-7B36-4D79-A978-05B9C439A40A}"/>
              </a:ext>
            </a:extLst>
          </p:cNvPr>
          <p:cNvSpPr>
            <a:spLocks noGrp="1"/>
          </p:cNvSpPr>
          <p:nvPr>
            <p:ph type="sldNum" sz="quarter" idx="12"/>
          </p:nvPr>
        </p:nvSpPr>
        <p:spPr/>
        <p:txBody>
          <a:bodyPr/>
          <a:lstStyle/>
          <a:p>
            <a:fld id="{F5938F86-F77A-4CB5-B8DB-37FEEB5BB404}" type="slidenum">
              <a:rPr lang="en-IN" smtClean="0"/>
              <a:t>‹#›</a:t>
            </a:fld>
            <a:endParaRPr lang="en-IN"/>
          </a:p>
        </p:txBody>
      </p:sp>
    </p:spTree>
    <p:extLst>
      <p:ext uri="{BB962C8B-B14F-4D97-AF65-F5344CB8AC3E}">
        <p14:creationId xmlns:p14="http://schemas.microsoft.com/office/powerpoint/2010/main" val="341520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8A00-A5AF-B839-C9CC-4F7C89648B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40343F-DE46-2CEC-5C66-61A00B9CE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AE7A29-BBEE-DDBE-B44E-21ADB3B182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E3F51A-3015-7FF0-6B1F-AE7783231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F2BB1A-477B-9736-533D-BEB1781FC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99D29E-3FC4-06C9-722A-7C2157C22D42}"/>
              </a:ext>
            </a:extLst>
          </p:cNvPr>
          <p:cNvSpPr>
            <a:spLocks noGrp="1"/>
          </p:cNvSpPr>
          <p:nvPr>
            <p:ph type="dt" sz="half" idx="10"/>
          </p:nvPr>
        </p:nvSpPr>
        <p:spPr/>
        <p:txBody>
          <a:bodyPr/>
          <a:lstStyle/>
          <a:p>
            <a:fld id="{DFE9DADA-464D-4CDD-BF96-4AB528030AB0}" type="datetimeFigureOut">
              <a:rPr lang="en-IN" smtClean="0"/>
              <a:t>28-07-2023</a:t>
            </a:fld>
            <a:endParaRPr lang="en-IN"/>
          </a:p>
        </p:txBody>
      </p:sp>
      <p:sp>
        <p:nvSpPr>
          <p:cNvPr id="8" name="Footer Placeholder 7">
            <a:extLst>
              <a:ext uri="{FF2B5EF4-FFF2-40B4-BE49-F238E27FC236}">
                <a16:creationId xmlns:a16="http://schemas.microsoft.com/office/drawing/2014/main" id="{81E3FF7C-73D0-07DE-4C61-4E6BC1D16E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CE0A38-7465-EE9E-B7B2-F286CA6385C2}"/>
              </a:ext>
            </a:extLst>
          </p:cNvPr>
          <p:cNvSpPr>
            <a:spLocks noGrp="1"/>
          </p:cNvSpPr>
          <p:nvPr>
            <p:ph type="sldNum" sz="quarter" idx="12"/>
          </p:nvPr>
        </p:nvSpPr>
        <p:spPr/>
        <p:txBody>
          <a:bodyPr/>
          <a:lstStyle/>
          <a:p>
            <a:fld id="{F5938F86-F77A-4CB5-B8DB-37FEEB5BB404}" type="slidenum">
              <a:rPr lang="en-IN" smtClean="0"/>
              <a:t>‹#›</a:t>
            </a:fld>
            <a:endParaRPr lang="en-IN"/>
          </a:p>
        </p:txBody>
      </p:sp>
    </p:spTree>
    <p:extLst>
      <p:ext uri="{BB962C8B-B14F-4D97-AF65-F5344CB8AC3E}">
        <p14:creationId xmlns:p14="http://schemas.microsoft.com/office/powerpoint/2010/main" val="325388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AF41-83C9-F707-6424-4D449649F4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C28232-5A20-7628-B140-0A93A800C86B}"/>
              </a:ext>
            </a:extLst>
          </p:cNvPr>
          <p:cNvSpPr>
            <a:spLocks noGrp="1"/>
          </p:cNvSpPr>
          <p:nvPr>
            <p:ph type="dt" sz="half" idx="10"/>
          </p:nvPr>
        </p:nvSpPr>
        <p:spPr/>
        <p:txBody>
          <a:bodyPr/>
          <a:lstStyle/>
          <a:p>
            <a:fld id="{DFE9DADA-464D-4CDD-BF96-4AB528030AB0}" type="datetimeFigureOut">
              <a:rPr lang="en-IN" smtClean="0"/>
              <a:t>28-07-2023</a:t>
            </a:fld>
            <a:endParaRPr lang="en-IN"/>
          </a:p>
        </p:txBody>
      </p:sp>
      <p:sp>
        <p:nvSpPr>
          <p:cNvPr id="4" name="Footer Placeholder 3">
            <a:extLst>
              <a:ext uri="{FF2B5EF4-FFF2-40B4-BE49-F238E27FC236}">
                <a16:creationId xmlns:a16="http://schemas.microsoft.com/office/drawing/2014/main" id="{4B2E860D-EFCD-5A59-1E31-980FE3C972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84A84B-73F6-FF77-4F9A-89D1DA900F8C}"/>
              </a:ext>
            </a:extLst>
          </p:cNvPr>
          <p:cNvSpPr>
            <a:spLocks noGrp="1"/>
          </p:cNvSpPr>
          <p:nvPr>
            <p:ph type="sldNum" sz="quarter" idx="12"/>
          </p:nvPr>
        </p:nvSpPr>
        <p:spPr/>
        <p:txBody>
          <a:bodyPr/>
          <a:lstStyle/>
          <a:p>
            <a:fld id="{F5938F86-F77A-4CB5-B8DB-37FEEB5BB404}" type="slidenum">
              <a:rPr lang="en-IN" smtClean="0"/>
              <a:t>‹#›</a:t>
            </a:fld>
            <a:endParaRPr lang="en-IN"/>
          </a:p>
        </p:txBody>
      </p:sp>
    </p:spTree>
    <p:extLst>
      <p:ext uri="{BB962C8B-B14F-4D97-AF65-F5344CB8AC3E}">
        <p14:creationId xmlns:p14="http://schemas.microsoft.com/office/powerpoint/2010/main" val="278613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B8A18-269D-DA3F-B7CC-6766FDEDE734}"/>
              </a:ext>
            </a:extLst>
          </p:cNvPr>
          <p:cNvSpPr>
            <a:spLocks noGrp="1"/>
          </p:cNvSpPr>
          <p:nvPr>
            <p:ph type="dt" sz="half" idx="10"/>
          </p:nvPr>
        </p:nvSpPr>
        <p:spPr/>
        <p:txBody>
          <a:bodyPr/>
          <a:lstStyle/>
          <a:p>
            <a:fld id="{DFE9DADA-464D-4CDD-BF96-4AB528030AB0}" type="datetimeFigureOut">
              <a:rPr lang="en-IN" smtClean="0"/>
              <a:t>28-07-2023</a:t>
            </a:fld>
            <a:endParaRPr lang="en-IN"/>
          </a:p>
        </p:txBody>
      </p:sp>
      <p:sp>
        <p:nvSpPr>
          <p:cNvPr id="3" name="Footer Placeholder 2">
            <a:extLst>
              <a:ext uri="{FF2B5EF4-FFF2-40B4-BE49-F238E27FC236}">
                <a16:creationId xmlns:a16="http://schemas.microsoft.com/office/drawing/2014/main" id="{D2FD1D1D-4974-AB3B-75D3-1DF7072F3F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77022B-CA38-25CA-D880-79FBC2FFCAC9}"/>
              </a:ext>
            </a:extLst>
          </p:cNvPr>
          <p:cNvSpPr>
            <a:spLocks noGrp="1"/>
          </p:cNvSpPr>
          <p:nvPr>
            <p:ph type="sldNum" sz="quarter" idx="12"/>
          </p:nvPr>
        </p:nvSpPr>
        <p:spPr/>
        <p:txBody>
          <a:bodyPr/>
          <a:lstStyle/>
          <a:p>
            <a:fld id="{F5938F86-F77A-4CB5-B8DB-37FEEB5BB404}" type="slidenum">
              <a:rPr lang="en-IN" smtClean="0"/>
              <a:t>‹#›</a:t>
            </a:fld>
            <a:endParaRPr lang="en-IN"/>
          </a:p>
        </p:txBody>
      </p:sp>
    </p:spTree>
    <p:extLst>
      <p:ext uri="{BB962C8B-B14F-4D97-AF65-F5344CB8AC3E}">
        <p14:creationId xmlns:p14="http://schemas.microsoft.com/office/powerpoint/2010/main" val="195874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3881-7AD4-1EDA-9EA9-699878B72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1F45BD-347F-0404-B6B8-8BEC17C31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E08929-985F-C80C-9CE7-1ACFB6962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6CB4C-A2E0-117D-921B-85D7B803DAA4}"/>
              </a:ext>
            </a:extLst>
          </p:cNvPr>
          <p:cNvSpPr>
            <a:spLocks noGrp="1"/>
          </p:cNvSpPr>
          <p:nvPr>
            <p:ph type="dt" sz="half" idx="10"/>
          </p:nvPr>
        </p:nvSpPr>
        <p:spPr/>
        <p:txBody>
          <a:bodyPr/>
          <a:lstStyle/>
          <a:p>
            <a:fld id="{DFE9DADA-464D-4CDD-BF96-4AB528030AB0}" type="datetimeFigureOut">
              <a:rPr lang="en-IN" smtClean="0"/>
              <a:t>28-07-2023</a:t>
            </a:fld>
            <a:endParaRPr lang="en-IN"/>
          </a:p>
        </p:txBody>
      </p:sp>
      <p:sp>
        <p:nvSpPr>
          <p:cNvPr id="6" name="Footer Placeholder 5">
            <a:extLst>
              <a:ext uri="{FF2B5EF4-FFF2-40B4-BE49-F238E27FC236}">
                <a16:creationId xmlns:a16="http://schemas.microsoft.com/office/drawing/2014/main" id="{2781DE23-23F1-2113-5318-714D6948C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B4AF47-C69E-41E7-3504-FC7939970F11}"/>
              </a:ext>
            </a:extLst>
          </p:cNvPr>
          <p:cNvSpPr>
            <a:spLocks noGrp="1"/>
          </p:cNvSpPr>
          <p:nvPr>
            <p:ph type="sldNum" sz="quarter" idx="12"/>
          </p:nvPr>
        </p:nvSpPr>
        <p:spPr/>
        <p:txBody>
          <a:bodyPr/>
          <a:lstStyle/>
          <a:p>
            <a:fld id="{F5938F86-F77A-4CB5-B8DB-37FEEB5BB404}" type="slidenum">
              <a:rPr lang="en-IN" smtClean="0"/>
              <a:t>‹#›</a:t>
            </a:fld>
            <a:endParaRPr lang="en-IN"/>
          </a:p>
        </p:txBody>
      </p:sp>
    </p:spTree>
    <p:extLst>
      <p:ext uri="{BB962C8B-B14F-4D97-AF65-F5344CB8AC3E}">
        <p14:creationId xmlns:p14="http://schemas.microsoft.com/office/powerpoint/2010/main" val="29058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8034A-6C58-43AE-E420-89C3A0E94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1685A5-C41C-942A-9B1B-7B7FAC28B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CB58B1-F570-6F72-2D06-DADDE41D0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554F4-BB0E-2785-AEB1-92222DD0E67A}"/>
              </a:ext>
            </a:extLst>
          </p:cNvPr>
          <p:cNvSpPr>
            <a:spLocks noGrp="1"/>
          </p:cNvSpPr>
          <p:nvPr>
            <p:ph type="dt" sz="half" idx="10"/>
          </p:nvPr>
        </p:nvSpPr>
        <p:spPr/>
        <p:txBody>
          <a:bodyPr/>
          <a:lstStyle/>
          <a:p>
            <a:fld id="{DFE9DADA-464D-4CDD-BF96-4AB528030AB0}" type="datetimeFigureOut">
              <a:rPr lang="en-IN" smtClean="0"/>
              <a:t>28-07-2023</a:t>
            </a:fld>
            <a:endParaRPr lang="en-IN"/>
          </a:p>
        </p:txBody>
      </p:sp>
      <p:sp>
        <p:nvSpPr>
          <p:cNvPr id="6" name="Footer Placeholder 5">
            <a:extLst>
              <a:ext uri="{FF2B5EF4-FFF2-40B4-BE49-F238E27FC236}">
                <a16:creationId xmlns:a16="http://schemas.microsoft.com/office/drawing/2014/main" id="{09D3F2B7-F7B8-FA7D-577C-1D2FD5CF1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F7232C-7845-30E0-F129-CD51F40677C9}"/>
              </a:ext>
            </a:extLst>
          </p:cNvPr>
          <p:cNvSpPr>
            <a:spLocks noGrp="1"/>
          </p:cNvSpPr>
          <p:nvPr>
            <p:ph type="sldNum" sz="quarter" idx="12"/>
          </p:nvPr>
        </p:nvSpPr>
        <p:spPr/>
        <p:txBody>
          <a:bodyPr/>
          <a:lstStyle/>
          <a:p>
            <a:fld id="{F5938F86-F77A-4CB5-B8DB-37FEEB5BB404}" type="slidenum">
              <a:rPr lang="en-IN" smtClean="0"/>
              <a:t>‹#›</a:t>
            </a:fld>
            <a:endParaRPr lang="en-IN"/>
          </a:p>
        </p:txBody>
      </p:sp>
    </p:spTree>
    <p:extLst>
      <p:ext uri="{BB962C8B-B14F-4D97-AF65-F5344CB8AC3E}">
        <p14:creationId xmlns:p14="http://schemas.microsoft.com/office/powerpoint/2010/main" val="359418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A115E-1386-8CBD-00C6-CA6B1B55D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D120B6-288A-8702-B73A-9FB2637B1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7D46B-F753-AE05-89DB-B02B540F2C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9DADA-464D-4CDD-BF96-4AB528030AB0}" type="datetimeFigureOut">
              <a:rPr lang="en-IN" smtClean="0"/>
              <a:t>28-07-2023</a:t>
            </a:fld>
            <a:endParaRPr lang="en-IN"/>
          </a:p>
        </p:txBody>
      </p:sp>
      <p:sp>
        <p:nvSpPr>
          <p:cNvPr id="5" name="Footer Placeholder 4">
            <a:extLst>
              <a:ext uri="{FF2B5EF4-FFF2-40B4-BE49-F238E27FC236}">
                <a16:creationId xmlns:a16="http://schemas.microsoft.com/office/drawing/2014/main" id="{D9099B01-8043-E5A4-7683-929867AE5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93E32E-1DC8-0418-1FCC-4AECF40400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38F86-F77A-4CB5-B8DB-37FEEB5BB404}" type="slidenum">
              <a:rPr lang="en-IN" smtClean="0"/>
              <a:t>‹#›</a:t>
            </a:fld>
            <a:endParaRPr lang="en-IN"/>
          </a:p>
        </p:txBody>
      </p:sp>
    </p:spTree>
    <p:extLst>
      <p:ext uri="{BB962C8B-B14F-4D97-AF65-F5344CB8AC3E}">
        <p14:creationId xmlns:p14="http://schemas.microsoft.com/office/powerpoint/2010/main" val="261518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ixabay.com/en/car-accident-car-crash-car-accident-1995852/" TargetMode="External"/><Relationship Id="rId3" Type="http://schemas.openxmlformats.org/officeDocument/2006/relationships/hyperlink" Target="https://en.wikipedia.org/wiki/Great_Britain_at_the_1908_Summer_Olympics"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commons.wikimedia.org/wiki/file:ajka_accident_44c4006680_b.jpg" TargetMode="Externa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Great_Britain_at_the_1908_Summer_Olympics"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mailto:vikaskashyap9711@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hyperlink" Target="https://en.wikipedia.org/wiki/Great_Britain_at_the_1908_Summer_Olympics" TargetMode="External"/><Relationship Id="rId7" Type="http://schemas.openxmlformats.org/officeDocument/2006/relationships/hyperlink" Target="https://operation100news.blogspot.com/2019/11/man-critically-injured-in-rollover.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hyperlink" Target="https://pixabay.com/en/car-crash-wreck-accident-831928/"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Great_Britain_at_the_1908_Summer_Olympic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Great_Britain_at_the_1908_Summer_Olympic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Great_Britain_at_the_1908_Summer_Olympic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Great_Britain_at_the_1908_Summer_Olympic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Great_Britain_at_the_1908_Summer_Olympic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Great_Britain_at_the_1908_Summer_Olympic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flag with a cross with Great Britain in the background&#10;&#10;Description automatically generated">
            <a:extLst>
              <a:ext uri="{FF2B5EF4-FFF2-40B4-BE49-F238E27FC236}">
                <a16:creationId xmlns:a16="http://schemas.microsoft.com/office/drawing/2014/main" id="{D2F18A2A-83EF-93B0-65FA-BBAB47DC72A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068355" cy="6737230"/>
          </a:xfrm>
          <a:prstGeom prst="rect">
            <a:avLst/>
          </a:prstGeom>
        </p:spPr>
      </p:pic>
      <p:pic>
        <p:nvPicPr>
          <p:cNvPr id="5" name="Picture 4" descr="A group of cars in a puddle&#10;&#10;Description automatically generated">
            <a:extLst>
              <a:ext uri="{FF2B5EF4-FFF2-40B4-BE49-F238E27FC236}">
                <a16:creationId xmlns:a16="http://schemas.microsoft.com/office/drawing/2014/main" id="{0847C424-91D1-E6CA-753A-7ED090B016CC}"/>
              </a:ext>
            </a:extLst>
          </p:cNvPr>
          <p:cNvPicPr>
            <a:picLocks noChangeAspect="1"/>
          </p:cNvPicPr>
          <p:nvPr/>
        </p:nvPicPr>
        <p:blipFill>
          <a:blip r:embed="rId4">
            <a:alphaModFix amt="85000"/>
            <a:extLst>
              <a:ext uri="{BEBA8EAE-BF5A-486C-A8C5-ECC9F3942E4B}">
                <a14:imgProps xmlns:a14="http://schemas.microsoft.com/office/drawing/2010/main">
                  <a14:imgLayer r:embed="rId5">
                    <a14:imgEffect>
                      <a14:brightnessContrast bright="-40000" contrast="-40000"/>
                    </a14:imgEffect>
                  </a14:imgLayer>
                </a14:imgProps>
              </a:ext>
              <a:ext uri="{837473B0-CC2E-450A-ABE3-18F120FF3D39}">
                <a1611:picAttrSrcUrl xmlns:a1611="http://schemas.microsoft.com/office/drawing/2016/11/main" r:id="rId6"/>
              </a:ext>
            </a:extLst>
          </a:blip>
          <a:stretch>
            <a:fillRect/>
          </a:stretch>
        </p:blipFill>
        <p:spPr>
          <a:xfrm>
            <a:off x="7091787" y="3657601"/>
            <a:ext cx="5100213" cy="3264136"/>
          </a:xfrm>
          <a:prstGeom prst="rect">
            <a:avLst/>
          </a:prstGeom>
          <a:ln>
            <a:noFill/>
          </a:ln>
          <a:effectLst>
            <a:softEdge rad="112500"/>
          </a:effectLst>
        </p:spPr>
      </p:pic>
      <p:pic>
        <p:nvPicPr>
          <p:cNvPr id="6" name="Picture 5" descr="A car crash with a stop sign">
            <a:extLst>
              <a:ext uri="{FF2B5EF4-FFF2-40B4-BE49-F238E27FC236}">
                <a16:creationId xmlns:a16="http://schemas.microsoft.com/office/drawing/2014/main" id="{695106C2-3A6F-DB58-5F82-C42E96D8C6B7}"/>
              </a:ext>
            </a:extLst>
          </p:cNvPr>
          <p:cNvPicPr>
            <a:picLocks noChangeAspect="1"/>
          </p:cNvPicPr>
          <p:nvPr/>
        </p:nvPicPr>
        <p:blipFill rotWithShape="1">
          <a:blip r:embed="rId7">
            <a:alphaModFix amt="85000"/>
            <a:extLst>
              <a:ext uri="{837473B0-CC2E-450A-ABE3-18F120FF3D39}">
                <a1611:picAttrSrcUrl xmlns:a1611="http://schemas.microsoft.com/office/drawing/2016/11/main" r:id="rId8"/>
              </a:ext>
            </a:extLst>
          </a:blip>
          <a:srcRect l="5441" t="10419" r="5063" b="14330"/>
          <a:stretch/>
        </p:blipFill>
        <p:spPr>
          <a:xfrm>
            <a:off x="60385" y="3778370"/>
            <a:ext cx="6324012" cy="3079630"/>
          </a:xfrm>
          <a:prstGeom prst="rect">
            <a:avLst/>
          </a:prstGeom>
          <a:ln>
            <a:noFill/>
          </a:ln>
          <a:effectLst>
            <a:softEdge rad="112500"/>
          </a:effectLst>
        </p:spPr>
      </p:pic>
      <p:sp>
        <p:nvSpPr>
          <p:cNvPr id="7" name="Flowchart: Process 6">
            <a:extLst>
              <a:ext uri="{FF2B5EF4-FFF2-40B4-BE49-F238E27FC236}">
                <a16:creationId xmlns:a16="http://schemas.microsoft.com/office/drawing/2014/main" id="{13A2B207-2818-93F8-4B72-243BDCA84A51}"/>
              </a:ext>
            </a:extLst>
          </p:cNvPr>
          <p:cNvSpPr/>
          <p:nvPr/>
        </p:nvSpPr>
        <p:spPr>
          <a:xfrm>
            <a:off x="-86048" y="0"/>
            <a:ext cx="12364096" cy="6990747"/>
          </a:xfrm>
          <a:prstGeom prst="flowChartProcess">
            <a:avLst/>
          </a:prstGeom>
          <a:solidFill>
            <a:srgbClr val="000000">
              <a:alpha val="72941"/>
            </a:srgbClr>
          </a:solidFill>
          <a:ln w="12700" cap="flat">
            <a:noFill/>
            <a:prstDash val="solid"/>
            <a:miter/>
          </a:ln>
        </p:spPr>
        <p:txBody>
          <a:bodyPr rtlCol="0" anchor="ctr"/>
          <a:lstStyle/>
          <a:p>
            <a:pPr algn="l"/>
            <a:endParaRPr lang="en-IN" dirty="0"/>
          </a:p>
        </p:txBody>
      </p:sp>
      <p:sp>
        <p:nvSpPr>
          <p:cNvPr id="8" name="TextBox 7">
            <a:extLst>
              <a:ext uri="{FF2B5EF4-FFF2-40B4-BE49-F238E27FC236}">
                <a16:creationId xmlns:a16="http://schemas.microsoft.com/office/drawing/2014/main" id="{C6EC85F7-95D7-C6B2-2C84-A79FDDCB4BDD}"/>
              </a:ext>
            </a:extLst>
          </p:cNvPr>
          <p:cNvSpPr txBox="1"/>
          <p:nvPr/>
        </p:nvSpPr>
        <p:spPr>
          <a:xfrm>
            <a:off x="182590" y="1581224"/>
            <a:ext cx="11947585" cy="1200329"/>
          </a:xfrm>
          <a:prstGeom prst="rect">
            <a:avLst/>
          </a:prstGeom>
          <a:noFill/>
        </p:spPr>
        <p:txBody>
          <a:bodyPr wrap="square" rtlCol="0">
            <a:spAutoFit/>
          </a:bodyPr>
          <a:lstStyle/>
          <a:p>
            <a:r>
              <a:rPr lang="en-US" sz="7200" b="0" i="0" dirty="0">
                <a:solidFill>
                  <a:schemeClr val="bg1"/>
                </a:solidFill>
                <a:effectLst/>
                <a:latin typeface="Arial Black" panose="020B0A04020102020204" pitchFamily="34" charset="0"/>
              </a:rPr>
              <a:t>Road Safety in the UK</a:t>
            </a:r>
            <a:endParaRPr lang="en-IN" sz="7200" dirty="0">
              <a:solidFill>
                <a:schemeClr val="bg1"/>
              </a:solidFill>
              <a:latin typeface="Arial Black" panose="020B0A04020102020204" pitchFamily="34" charset="0"/>
            </a:endParaRPr>
          </a:p>
        </p:txBody>
      </p:sp>
      <p:sp>
        <p:nvSpPr>
          <p:cNvPr id="9" name="TextBox 8">
            <a:extLst>
              <a:ext uri="{FF2B5EF4-FFF2-40B4-BE49-F238E27FC236}">
                <a16:creationId xmlns:a16="http://schemas.microsoft.com/office/drawing/2014/main" id="{F6A218BF-B436-E601-F7CD-0FB7AEB1FE2A}"/>
              </a:ext>
            </a:extLst>
          </p:cNvPr>
          <p:cNvSpPr txBox="1"/>
          <p:nvPr/>
        </p:nvSpPr>
        <p:spPr>
          <a:xfrm>
            <a:off x="1217761" y="3105834"/>
            <a:ext cx="9877245" cy="646331"/>
          </a:xfrm>
          <a:prstGeom prst="rect">
            <a:avLst/>
          </a:prstGeom>
          <a:noFill/>
        </p:spPr>
        <p:txBody>
          <a:bodyPr wrap="square" rtlCol="0">
            <a:spAutoFit/>
          </a:bodyPr>
          <a:lstStyle/>
          <a:p>
            <a:r>
              <a:rPr lang="en-US" sz="3600" b="0" i="0" dirty="0">
                <a:solidFill>
                  <a:srgbClr val="D1D5DB"/>
                </a:solidFill>
                <a:effectLst/>
                <a:latin typeface="Söhne"/>
              </a:rPr>
              <a:t>A Comprehensive Analysis of Car Accident Data</a:t>
            </a:r>
            <a:endParaRPr lang="en-IN" sz="3600" dirty="0"/>
          </a:p>
        </p:txBody>
      </p:sp>
      <p:sp>
        <p:nvSpPr>
          <p:cNvPr id="11" name="Speech Bubble: Rectangle 10">
            <a:extLst>
              <a:ext uri="{FF2B5EF4-FFF2-40B4-BE49-F238E27FC236}">
                <a16:creationId xmlns:a16="http://schemas.microsoft.com/office/drawing/2014/main" id="{4C05C303-2224-1D39-A9A4-12D9C850B698}"/>
              </a:ext>
            </a:extLst>
          </p:cNvPr>
          <p:cNvSpPr/>
          <p:nvPr/>
        </p:nvSpPr>
        <p:spPr>
          <a:xfrm>
            <a:off x="3935934" y="5620272"/>
            <a:ext cx="1809258" cy="724619"/>
          </a:xfrm>
          <a:prstGeom prst="wedgeRectCallout">
            <a:avLst>
              <a:gd name="adj1" fmla="val -15201"/>
              <a:gd name="adj2" fmla="val 949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Live data</a:t>
            </a:r>
            <a:endParaRPr lang="en-IN" sz="3200" b="1" dirty="0">
              <a:solidFill>
                <a:schemeClr val="bg1"/>
              </a:solidFill>
            </a:endParaRPr>
          </a:p>
        </p:txBody>
      </p:sp>
    </p:spTree>
    <p:extLst>
      <p:ext uri="{BB962C8B-B14F-4D97-AF65-F5344CB8AC3E}">
        <p14:creationId xmlns:p14="http://schemas.microsoft.com/office/powerpoint/2010/main" val="246975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ag with a cross with Great Britain in the background&#10;&#10;Description automatically generated">
            <a:extLst>
              <a:ext uri="{FF2B5EF4-FFF2-40B4-BE49-F238E27FC236}">
                <a16:creationId xmlns:a16="http://schemas.microsoft.com/office/drawing/2014/main" id="{B7018A70-70F2-8867-DE19-D1AB395D494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068355" cy="6737230"/>
          </a:xfrm>
          <a:prstGeom prst="rect">
            <a:avLst/>
          </a:prstGeom>
        </p:spPr>
      </p:pic>
      <p:sp>
        <p:nvSpPr>
          <p:cNvPr id="5" name="Flowchart: Process 4">
            <a:extLst>
              <a:ext uri="{FF2B5EF4-FFF2-40B4-BE49-F238E27FC236}">
                <a16:creationId xmlns:a16="http://schemas.microsoft.com/office/drawing/2014/main" id="{5FEF3162-79B3-1E2F-62DF-88704F398FE2}"/>
              </a:ext>
            </a:extLst>
          </p:cNvPr>
          <p:cNvSpPr/>
          <p:nvPr/>
        </p:nvSpPr>
        <p:spPr>
          <a:xfrm>
            <a:off x="-86048" y="0"/>
            <a:ext cx="12364096" cy="6990747"/>
          </a:xfrm>
          <a:prstGeom prst="flowChartProcess">
            <a:avLst/>
          </a:prstGeom>
          <a:solidFill>
            <a:srgbClr val="000000">
              <a:alpha val="72941"/>
            </a:srgbClr>
          </a:solidFill>
          <a:ln w="12700" cap="flat">
            <a:noFill/>
            <a:prstDash val="solid"/>
            <a:miter/>
          </a:ln>
        </p:spPr>
        <p:txBody>
          <a:bodyPr rtlCol="0" anchor="ctr"/>
          <a:lstStyle/>
          <a:p>
            <a:pPr algn="l"/>
            <a:endParaRPr lang="en-IN" dirty="0"/>
          </a:p>
        </p:txBody>
      </p:sp>
      <p:sp>
        <p:nvSpPr>
          <p:cNvPr id="3" name="TextBox 2">
            <a:extLst>
              <a:ext uri="{FF2B5EF4-FFF2-40B4-BE49-F238E27FC236}">
                <a16:creationId xmlns:a16="http://schemas.microsoft.com/office/drawing/2014/main" id="{48CA6CFA-C48E-C5B8-7EEA-5B9D66E6C39D}"/>
              </a:ext>
            </a:extLst>
          </p:cNvPr>
          <p:cNvSpPr txBox="1"/>
          <p:nvPr/>
        </p:nvSpPr>
        <p:spPr>
          <a:xfrm>
            <a:off x="481433" y="120770"/>
            <a:ext cx="10842176" cy="4154984"/>
          </a:xfrm>
          <a:prstGeom prst="rect">
            <a:avLst/>
          </a:prstGeom>
          <a:noFill/>
        </p:spPr>
        <p:txBody>
          <a:bodyPr wrap="square" rtlCol="0">
            <a:spAutoFit/>
          </a:bodyPr>
          <a:lstStyle/>
          <a:p>
            <a:pPr algn="l"/>
            <a:r>
              <a:rPr lang="en-IN" sz="2400" b="0" i="1" dirty="0">
                <a:solidFill>
                  <a:schemeClr val="bg1"/>
                </a:solidFill>
                <a:effectLst/>
                <a:latin typeface="Söhne"/>
              </a:rPr>
              <a:t>Prepared by: Vikas Kashyap, Road Safety Analyst</a:t>
            </a:r>
          </a:p>
          <a:p>
            <a:pPr algn="l"/>
            <a:endParaRPr lang="en-IN" sz="2400" b="0" i="0" dirty="0">
              <a:solidFill>
                <a:schemeClr val="bg1"/>
              </a:solidFill>
              <a:effectLst/>
              <a:latin typeface="Söhne"/>
            </a:endParaRPr>
          </a:p>
          <a:p>
            <a:pPr algn="l"/>
            <a:r>
              <a:rPr lang="en-IN" sz="2400" b="0" i="0" dirty="0">
                <a:solidFill>
                  <a:schemeClr val="bg1"/>
                </a:solidFill>
                <a:effectLst/>
                <a:latin typeface="Söhne"/>
              </a:rPr>
              <a:t>Objective: Raise awareness about UK road accidents and propose data-driven strategies for accident prevention.</a:t>
            </a:r>
          </a:p>
          <a:p>
            <a:pPr algn="l"/>
            <a:endParaRPr lang="en-IN" sz="2400" b="0" i="0" dirty="0">
              <a:solidFill>
                <a:schemeClr val="bg1"/>
              </a:solidFill>
              <a:effectLst/>
              <a:latin typeface="Söhne"/>
            </a:endParaRPr>
          </a:p>
          <a:p>
            <a:pPr algn="l"/>
            <a:r>
              <a:rPr lang="en-IN" sz="2400" b="0" i="0" dirty="0">
                <a:solidFill>
                  <a:schemeClr val="bg1"/>
                </a:solidFill>
                <a:effectLst/>
                <a:latin typeface="Söhne"/>
              </a:rPr>
              <a:t>Agenda: Overview of accident data, understanding challenges, data insights, and actionable solutions.</a:t>
            </a:r>
          </a:p>
          <a:p>
            <a:pPr algn="l"/>
            <a:endParaRPr lang="en-IN" sz="2400" b="0" i="0" dirty="0">
              <a:solidFill>
                <a:schemeClr val="bg1"/>
              </a:solidFill>
              <a:effectLst/>
              <a:latin typeface="Söhne"/>
            </a:endParaRPr>
          </a:p>
          <a:p>
            <a:pPr algn="l"/>
            <a:r>
              <a:rPr lang="en-IN" sz="2400" b="0" i="0" dirty="0">
                <a:solidFill>
                  <a:schemeClr val="bg1"/>
                </a:solidFill>
                <a:effectLst/>
                <a:latin typeface="Söhne"/>
              </a:rPr>
              <a:t>      Contact: Email: </a:t>
            </a:r>
            <a:r>
              <a:rPr lang="en-IN" sz="2400" b="1" i="0" u="sng" dirty="0">
                <a:solidFill>
                  <a:schemeClr val="bg1"/>
                </a:solidFill>
                <a:effectLst/>
                <a:latin typeface="Söhne"/>
                <a:hlinkClick r:id="rId4">
                  <a:extLst>
                    <a:ext uri="{A12FA001-AC4F-418D-AE19-62706E023703}">
                      <ahyp:hlinkClr xmlns:ahyp="http://schemas.microsoft.com/office/drawing/2018/hyperlinkcolor" val="tx"/>
                    </a:ext>
                  </a:extLst>
                </a:hlinkClick>
              </a:rPr>
              <a:t>vikaskashyap9711@gmail.com</a:t>
            </a:r>
            <a:endParaRPr lang="en-IN" sz="2400" b="1" i="0" u="sng" dirty="0">
              <a:solidFill>
                <a:schemeClr val="bg1"/>
              </a:solidFill>
              <a:effectLst/>
              <a:latin typeface="Söhne"/>
            </a:endParaRPr>
          </a:p>
          <a:p>
            <a:pPr algn="l"/>
            <a:r>
              <a:rPr lang="en-IN" sz="2400" b="1" i="0" dirty="0">
                <a:solidFill>
                  <a:schemeClr val="bg1"/>
                </a:solidFill>
                <a:effectLst/>
                <a:latin typeface="Söhne"/>
              </a:rPr>
              <a:t>                     </a:t>
            </a:r>
            <a:r>
              <a:rPr lang="en-IN" sz="2400" b="1" i="0" u="sng" dirty="0">
                <a:solidFill>
                  <a:schemeClr val="bg1"/>
                </a:solidFill>
                <a:effectLst/>
                <a:latin typeface="Söhne"/>
              </a:rPr>
              <a:t>LinkedIn </a:t>
            </a:r>
            <a:r>
              <a:rPr lang="en-IN" sz="2400" b="1" u="sng" dirty="0">
                <a:solidFill>
                  <a:schemeClr val="bg1"/>
                </a:solidFill>
                <a:latin typeface="Söhne"/>
              </a:rPr>
              <a:t>; </a:t>
            </a:r>
            <a:r>
              <a:rPr lang="en-IN" sz="2400" b="1" dirty="0">
                <a:solidFill>
                  <a:schemeClr val="bg1"/>
                </a:solidFill>
                <a:latin typeface="Söhne"/>
              </a:rPr>
              <a:t>-  https://www.linkedin.com/in/vikaskashyap97/</a:t>
            </a:r>
            <a:endParaRPr lang="en-IN" sz="2400" b="0" i="0" dirty="0">
              <a:solidFill>
                <a:srgbClr val="D1D5DB"/>
              </a:solidFill>
              <a:effectLst/>
              <a:latin typeface="Söhne"/>
            </a:endParaRPr>
          </a:p>
          <a:p>
            <a:pPr algn="l"/>
            <a:endParaRPr lang="en-US" sz="2400" dirty="0">
              <a:solidFill>
                <a:schemeClr val="bg1"/>
              </a:solidFill>
              <a:latin typeface="Söhne"/>
            </a:endParaRPr>
          </a:p>
        </p:txBody>
      </p:sp>
      <p:sp>
        <p:nvSpPr>
          <p:cNvPr id="6" name="TextBox 5">
            <a:extLst>
              <a:ext uri="{FF2B5EF4-FFF2-40B4-BE49-F238E27FC236}">
                <a16:creationId xmlns:a16="http://schemas.microsoft.com/office/drawing/2014/main" id="{7377E3F0-60A1-6B65-9FC6-DA51018F9977}"/>
              </a:ext>
            </a:extLst>
          </p:cNvPr>
          <p:cNvSpPr txBox="1"/>
          <p:nvPr/>
        </p:nvSpPr>
        <p:spPr>
          <a:xfrm>
            <a:off x="1127904" y="4275754"/>
            <a:ext cx="9936191" cy="2215991"/>
          </a:xfrm>
          <a:prstGeom prst="rect">
            <a:avLst/>
          </a:prstGeom>
          <a:noFill/>
        </p:spPr>
        <p:txBody>
          <a:bodyPr wrap="square" rtlCol="0">
            <a:spAutoFit/>
          </a:bodyPr>
          <a:lstStyle/>
          <a:p>
            <a:pPr algn="just"/>
            <a:r>
              <a:rPr lang="en-US" sz="13800" dirty="0">
                <a:solidFill>
                  <a:schemeClr val="bg1"/>
                </a:solidFill>
                <a:latin typeface="Algerian" panose="04020705040A02060702" pitchFamily="82" charset="0"/>
              </a:rPr>
              <a:t>THANKYOU</a:t>
            </a:r>
            <a:endParaRPr lang="en-IN" sz="13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225899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9B586F8C-46DB-49F4-D29B-F50A9BE2C85C}"/>
                  </a:ext>
                </a:extLst>
              </p:cNvPr>
              <p:cNvGraphicFramePr>
                <a:graphicFrameLocks noGrp="1"/>
              </p:cNvGraphicFramePr>
              <p:nvPr>
                <p:extLst>
                  <p:ext uri="{D42A27DB-BD31-4B8C-83A1-F6EECF244321}">
                    <p14:modId xmlns:p14="http://schemas.microsoft.com/office/powerpoint/2010/main" val="3484607761"/>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9B586F8C-46DB-49F4-D29B-F50A9BE2C85C}"/>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21025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ag with a cross with Great Britain in the background&#10;&#10;Description automatically generated">
            <a:extLst>
              <a:ext uri="{FF2B5EF4-FFF2-40B4-BE49-F238E27FC236}">
                <a16:creationId xmlns:a16="http://schemas.microsoft.com/office/drawing/2014/main" id="{B7018A70-70F2-8867-DE19-D1AB395D494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068355" cy="6737230"/>
          </a:xfrm>
          <a:prstGeom prst="rect">
            <a:avLst/>
          </a:prstGeom>
        </p:spPr>
      </p:pic>
      <p:sp>
        <p:nvSpPr>
          <p:cNvPr id="5" name="Flowchart: Process 4">
            <a:extLst>
              <a:ext uri="{FF2B5EF4-FFF2-40B4-BE49-F238E27FC236}">
                <a16:creationId xmlns:a16="http://schemas.microsoft.com/office/drawing/2014/main" id="{5FEF3162-79B3-1E2F-62DF-88704F398FE2}"/>
              </a:ext>
            </a:extLst>
          </p:cNvPr>
          <p:cNvSpPr/>
          <p:nvPr/>
        </p:nvSpPr>
        <p:spPr>
          <a:xfrm>
            <a:off x="-86048" y="-66374"/>
            <a:ext cx="12364096" cy="6990747"/>
          </a:xfrm>
          <a:prstGeom prst="flowChartProcess">
            <a:avLst/>
          </a:prstGeom>
          <a:solidFill>
            <a:srgbClr val="000000">
              <a:alpha val="72941"/>
            </a:srgbClr>
          </a:solidFill>
          <a:ln w="12700" cap="flat">
            <a:noFill/>
            <a:prstDash val="solid"/>
            <a:miter/>
          </a:ln>
        </p:spPr>
        <p:txBody>
          <a:bodyPr rtlCol="0" anchor="ctr"/>
          <a:lstStyle/>
          <a:p>
            <a:pPr algn="l"/>
            <a:endParaRPr lang="en-IN" dirty="0"/>
          </a:p>
        </p:txBody>
      </p:sp>
      <p:sp>
        <p:nvSpPr>
          <p:cNvPr id="8" name="TextBox 7">
            <a:extLst>
              <a:ext uri="{FF2B5EF4-FFF2-40B4-BE49-F238E27FC236}">
                <a16:creationId xmlns:a16="http://schemas.microsoft.com/office/drawing/2014/main" id="{48F391DC-51F5-F6E3-0F28-D0B039B1FD78}"/>
              </a:ext>
            </a:extLst>
          </p:cNvPr>
          <p:cNvSpPr txBox="1"/>
          <p:nvPr/>
        </p:nvSpPr>
        <p:spPr>
          <a:xfrm>
            <a:off x="0" y="1386317"/>
            <a:ext cx="11944709"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bg1"/>
                </a:solidFill>
                <a:effectLst/>
                <a:latin typeface="Söhne"/>
              </a:rPr>
              <a:t>This dashboard titled "Road Accident Analysis" presents a comprehensive overview of car accidents in the UK. The data reveals a total of 196,000 accidents in the current year, reflecting a noteworthy decrease of 11.9% compared to the previous year. Additionally, the total number of casualties in the current year stands at 144,000, marking an 11.7% </a:t>
            </a:r>
            <a:r>
              <a:rPr lang="en-US" dirty="0">
                <a:solidFill>
                  <a:schemeClr val="bg1"/>
                </a:solidFill>
                <a:latin typeface="Söhne"/>
              </a:rPr>
              <a:t>decrease from the previous year.</a:t>
            </a:r>
          </a:p>
          <a:p>
            <a:pPr marL="285750" indent="-285750" algn="just">
              <a:buFont typeface="Arial" panose="020B0604020202020204" pitchFamily="34" charset="0"/>
              <a:buChar char="•"/>
            </a:pPr>
            <a:endParaRPr lang="en-US" dirty="0">
              <a:solidFill>
                <a:schemeClr val="bg1"/>
              </a:solidFill>
              <a:latin typeface="Söhne"/>
            </a:endParaRPr>
          </a:p>
          <a:p>
            <a:pPr marL="285750" indent="-285750" algn="just">
              <a:buFont typeface="Arial" panose="020B0604020202020204" pitchFamily="34" charset="0"/>
              <a:buChar char="•"/>
            </a:pPr>
            <a:r>
              <a:rPr lang="en-US" dirty="0">
                <a:solidFill>
                  <a:schemeClr val="bg1"/>
                </a:solidFill>
                <a:latin typeface="Söhne"/>
              </a:rPr>
              <a:t>The dashboard also highlights specific casualty categories, including 3,000 fatal casualties (a 33.3% decrease), 27,000 serious casualties (a 16.2% decrease), and 166,000 slight casualties (a 10.6% decrease) compared to the previous year.</a:t>
            </a:r>
          </a:p>
          <a:p>
            <a:pPr algn="just"/>
            <a:endParaRPr lang="en-US" dirty="0">
              <a:solidFill>
                <a:schemeClr val="bg1"/>
              </a:solidFill>
              <a:latin typeface="Söhne"/>
            </a:endParaRPr>
          </a:p>
          <a:p>
            <a:pPr marL="285750" indent="-285750" algn="l">
              <a:buFont typeface="Arial" panose="020B0604020202020204" pitchFamily="34" charset="0"/>
              <a:buChar char="•"/>
            </a:pPr>
            <a:r>
              <a:rPr lang="en-US" dirty="0">
                <a:solidFill>
                  <a:schemeClr val="bg1"/>
                </a:solidFill>
                <a:latin typeface="Söhne"/>
              </a:rPr>
              <a:t>Analyzing the types of vehicles involved in accidents, cars account for the highest number, with 155,805 incidents, followed by buses (16,377), heavy vehicles (6,101), motorcycles (15,610), and agricultural vehicles (399).</a:t>
            </a:r>
          </a:p>
          <a:p>
            <a:pPr algn="l"/>
            <a:endParaRPr lang="en-US" dirty="0">
              <a:solidFill>
                <a:schemeClr val="bg1"/>
              </a:solidFill>
              <a:latin typeface="Söhne"/>
            </a:endParaRPr>
          </a:p>
          <a:p>
            <a:pPr marL="285750" indent="-285750" algn="l">
              <a:buFont typeface="Arial" panose="020B0604020202020204" pitchFamily="34" charset="0"/>
              <a:buChar char="•"/>
            </a:pPr>
            <a:r>
              <a:rPr lang="en-US" dirty="0">
                <a:solidFill>
                  <a:schemeClr val="bg1"/>
                </a:solidFill>
                <a:latin typeface="Söhne"/>
              </a:rPr>
              <a:t>The dashboard further provides insights into casualties concerning light conditions, with 27.03% occurring in dark conditions and 72.98% during daylight.</a:t>
            </a:r>
          </a:p>
          <a:p>
            <a:pPr algn="l"/>
            <a:endParaRPr lang="en-US" dirty="0">
              <a:solidFill>
                <a:schemeClr val="bg1"/>
              </a:solidFill>
              <a:latin typeface="Söhne"/>
            </a:endParaRPr>
          </a:p>
          <a:p>
            <a:pPr marL="285750" indent="-285750" algn="l">
              <a:buFont typeface="Arial" panose="020B0604020202020204" pitchFamily="34" charset="0"/>
              <a:buChar char="•"/>
            </a:pPr>
            <a:r>
              <a:rPr lang="en-US" dirty="0">
                <a:solidFill>
                  <a:schemeClr val="bg1"/>
                </a:solidFill>
                <a:latin typeface="Söhne"/>
              </a:rPr>
              <a:t>Moreover, the geographical distribution of accidents indicates that 61.23% of accidents took place in urban areas, while the remaining 38.77% occurred in rural areas.</a:t>
            </a:r>
          </a:p>
          <a:p>
            <a:pPr algn="l"/>
            <a:endParaRPr lang="en-US" dirty="0">
              <a:solidFill>
                <a:schemeClr val="bg1"/>
              </a:solidFill>
              <a:latin typeface="Söhne"/>
            </a:endParaRPr>
          </a:p>
          <a:p>
            <a:pPr algn="just"/>
            <a:endParaRPr lang="en-IN" dirty="0">
              <a:solidFill>
                <a:schemeClr val="bg1"/>
              </a:solidFill>
            </a:endParaRPr>
          </a:p>
        </p:txBody>
      </p:sp>
      <p:pic>
        <p:nvPicPr>
          <p:cNvPr id="16" name="Picture 15" descr="A car with a damaged front end&#10;&#10;Description automatically generated">
            <a:extLst>
              <a:ext uri="{FF2B5EF4-FFF2-40B4-BE49-F238E27FC236}">
                <a16:creationId xmlns:a16="http://schemas.microsoft.com/office/drawing/2014/main" id="{ED01BA03-4F26-720B-1639-0A4C07AD542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711932" y="78105"/>
            <a:ext cx="2019108" cy="1337659"/>
          </a:xfrm>
          <a:prstGeom prst="rect">
            <a:avLst/>
          </a:prstGeom>
          <a:ln w="88900" cap="sq" cmpd="thickThin">
            <a:solidFill>
              <a:srgbClr val="000000"/>
            </a:solidFill>
            <a:prstDash val="solid"/>
            <a:miter lim="800000"/>
          </a:ln>
          <a:effectLst>
            <a:innerShdw blurRad="76200">
              <a:srgbClr val="000000"/>
            </a:innerShdw>
          </a:effectLst>
        </p:spPr>
      </p:pic>
      <p:pic>
        <p:nvPicPr>
          <p:cNvPr id="18" name="Picture 17" descr="A car accident with a wrecked car&#10;&#10;Description automatically generated">
            <a:extLst>
              <a:ext uri="{FF2B5EF4-FFF2-40B4-BE49-F238E27FC236}">
                <a16:creationId xmlns:a16="http://schemas.microsoft.com/office/drawing/2014/main" id="{6FBB2100-F53E-BD7F-5215-FFC58B9F298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152410" y="0"/>
            <a:ext cx="2124974" cy="1415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a:extLst>
              <a:ext uri="{FF2B5EF4-FFF2-40B4-BE49-F238E27FC236}">
                <a16:creationId xmlns:a16="http://schemas.microsoft.com/office/drawing/2014/main" id="{743688A1-7CB8-5B02-118C-7506F09AE243}"/>
              </a:ext>
            </a:extLst>
          </p:cNvPr>
          <p:cNvSpPr txBox="1"/>
          <p:nvPr/>
        </p:nvSpPr>
        <p:spPr>
          <a:xfrm>
            <a:off x="4299684" y="5239668"/>
            <a:ext cx="4431356" cy="230832"/>
          </a:xfrm>
          <a:prstGeom prst="rect">
            <a:avLst/>
          </a:prstGeom>
          <a:noFill/>
        </p:spPr>
        <p:txBody>
          <a:bodyPr wrap="square" rtlCol="0">
            <a:spAutoFit/>
          </a:bodyPr>
          <a:lstStyle/>
          <a:p>
            <a:r>
              <a:rPr lang="en-IN" sz="900">
                <a:hlinkClick r:id="rId7" tooltip="https://operation100news.blogspot.com/2019/11/man-critically-injured-in-rollover.html"/>
              </a:rPr>
              <a:t>This Photo</a:t>
            </a:r>
            <a:r>
              <a:rPr lang="en-IN" sz="900"/>
              <a:t> by Unknown Author is licensed under </a:t>
            </a:r>
            <a:r>
              <a:rPr lang="en-IN" sz="900">
                <a:hlinkClick r:id="rId8" tooltip="https://creativecommons.org/licenses/by-nc-nd/3.0/"/>
              </a:rPr>
              <a:t>CC BY-NC-ND</a:t>
            </a:r>
            <a:endParaRPr lang="en-IN" sz="900"/>
          </a:p>
        </p:txBody>
      </p:sp>
    </p:spTree>
    <p:extLst>
      <p:ext uri="{BB962C8B-B14F-4D97-AF65-F5344CB8AC3E}">
        <p14:creationId xmlns:p14="http://schemas.microsoft.com/office/powerpoint/2010/main" val="398942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ag with a cross with Great Britain in the background&#10;&#10;Description automatically generated">
            <a:extLst>
              <a:ext uri="{FF2B5EF4-FFF2-40B4-BE49-F238E27FC236}">
                <a16:creationId xmlns:a16="http://schemas.microsoft.com/office/drawing/2014/main" id="{B7018A70-70F2-8867-DE19-D1AB395D494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068355" cy="6737230"/>
          </a:xfrm>
          <a:prstGeom prst="rect">
            <a:avLst/>
          </a:prstGeom>
        </p:spPr>
      </p:pic>
      <p:sp>
        <p:nvSpPr>
          <p:cNvPr id="5" name="Flowchart: Process 4">
            <a:extLst>
              <a:ext uri="{FF2B5EF4-FFF2-40B4-BE49-F238E27FC236}">
                <a16:creationId xmlns:a16="http://schemas.microsoft.com/office/drawing/2014/main" id="{5FEF3162-79B3-1E2F-62DF-88704F398FE2}"/>
              </a:ext>
            </a:extLst>
          </p:cNvPr>
          <p:cNvSpPr/>
          <p:nvPr/>
        </p:nvSpPr>
        <p:spPr>
          <a:xfrm>
            <a:off x="-86048" y="-66374"/>
            <a:ext cx="12364096" cy="6990747"/>
          </a:xfrm>
          <a:prstGeom prst="flowChartProcess">
            <a:avLst/>
          </a:prstGeom>
          <a:solidFill>
            <a:srgbClr val="000000">
              <a:alpha val="72941"/>
            </a:srgbClr>
          </a:solidFill>
          <a:ln w="12700" cap="flat">
            <a:noFill/>
            <a:prstDash val="solid"/>
            <a:miter/>
          </a:ln>
        </p:spPr>
        <p:txBody>
          <a:bodyPr rtlCol="0" anchor="ctr"/>
          <a:lstStyle/>
          <a:p>
            <a:pPr algn="l"/>
            <a:endParaRPr lang="en-IN" dirty="0"/>
          </a:p>
        </p:txBody>
      </p:sp>
      <p:sp>
        <p:nvSpPr>
          <p:cNvPr id="8" name="TextBox 7">
            <a:extLst>
              <a:ext uri="{FF2B5EF4-FFF2-40B4-BE49-F238E27FC236}">
                <a16:creationId xmlns:a16="http://schemas.microsoft.com/office/drawing/2014/main" id="{48F391DC-51F5-F6E3-0F28-D0B039B1FD78}"/>
              </a:ext>
            </a:extLst>
          </p:cNvPr>
          <p:cNvSpPr txBox="1"/>
          <p:nvPr/>
        </p:nvSpPr>
        <p:spPr>
          <a:xfrm>
            <a:off x="0" y="2438740"/>
            <a:ext cx="1194470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latin typeface="Söhne"/>
              </a:rPr>
              <a:t>Lastly, the dashboard highlights monthly trends in casualties, with the highest number recorded in November at 39,414 and the lowest in December at 31,776. The total number of casualties for the year amounts to 417,883.</a:t>
            </a:r>
          </a:p>
          <a:p>
            <a:pPr algn="just"/>
            <a:endParaRPr lang="en-US" dirty="0">
              <a:solidFill>
                <a:schemeClr val="bg1"/>
              </a:solidFill>
              <a:latin typeface="Söhne"/>
            </a:endParaRPr>
          </a:p>
          <a:p>
            <a:pPr algn="just"/>
            <a:endParaRPr lang="en-US" dirty="0">
              <a:solidFill>
                <a:schemeClr val="bg1"/>
              </a:solidFill>
              <a:latin typeface="Söhne"/>
            </a:endParaRPr>
          </a:p>
          <a:p>
            <a:pPr marL="285750" indent="-285750" algn="just">
              <a:buFont typeface="Arial" panose="020B0604020202020204" pitchFamily="34" charset="0"/>
              <a:buChar char="•"/>
            </a:pPr>
            <a:r>
              <a:rPr lang="en-US" dirty="0">
                <a:solidFill>
                  <a:schemeClr val="bg1"/>
                </a:solidFill>
                <a:latin typeface="Söhne"/>
              </a:rPr>
              <a:t>This road accident analysis provides valuable data for policymakers and authorities to understand the current scenario and take necessary measures to enhance road safety across the UK.</a:t>
            </a:r>
          </a:p>
          <a:p>
            <a:pPr marL="285750" indent="-285750" algn="just">
              <a:buFont typeface="Arial" panose="020B0604020202020204" pitchFamily="34" charset="0"/>
              <a:buChar char="•"/>
            </a:pPr>
            <a:endParaRPr lang="en-US" dirty="0">
              <a:solidFill>
                <a:schemeClr val="bg1"/>
              </a:solidFill>
              <a:latin typeface="Söhne"/>
            </a:endParaRPr>
          </a:p>
          <a:p>
            <a:pPr algn="just"/>
            <a:endParaRPr lang="en-IN" dirty="0">
              <a:solidFill>
                <a:schemeClr val="bg1"/>
              </a:solidFill>
            </a:endParaRPr>
          </a:p>
        </p:txBody>
      </p:sp>
    </p:spTree>
    <p:extLst>
      <p:ext uri="{BB962C8B-B14F-4D97-AF65-F5344CB8AC3E}">
        <p14:creationId xmlns:p14="http://schemas.microsoft.com/office/powerpoint/2010/main" val="132638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ag with a cross with Great Britain in the background&#10;&#10;Description automatically generated">
            <a:extLst>
              <a:ext uri="{FF2B5EF4-FFF2-40B4-BE49-F238E27FC236}">
                <a16:creationId xmlns:a16="http://schemas.microsoft.com/office/drawing/2014/main" id="{B7018A70-70F2-8867-DE19-D1AB395D494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068355" cy="6737230"/>
          </a:xfrm>
          <a:prstGeom prst="rect">
            <a:avLst/>
          </a:prstGeom>
        </p:spPr>
      </p:pic>
      <p:sp>
        <p:nvSpPr>
          <p:cNvPr id="5" name="Flowchart: Process 4">
            <a:extLst>
              <a:ext uri="{FF2B5EF4-FFF2-40B4-BE49-F238E27FC236}">
                <a16:creationId xmlns:a16="http://schemas.microsoft.com/office/drawing/2014/main" id="{5FEF3162-79B3-1E2F-62DF-88704F398FE2}"/>
              </a:ext>
            </a:extLst>
          </p:cNvPr>
          <p:cNvSpPr/>
          <p:nvPr/>
        </p:nvSpPr>
        <p:spPr>
          <a:xfrm>
            <a:off x="-86048" y="-66374"/>
            <a:ext cx="12364096" cy="6990747"/>
          </a:xfrm>
          <a:prstGeom prst="flowChartProcess">
            <a:avLst/>
          </a:prstGeom>
          <a:solidFill>
            <a:srgbClr val="000000">
              <a:alpha val="72941"/>
            </a:srgbClr>
          </a:solidFill>
          <a:ln w="12700" cap="flat">
            <a:noFill/>
            <a:prstDash val="solid"/>
            <a:miter/>
          </a:ln>
        </p:spPr>
        <p:txBody>
          <a:bodyPr rtlCol="0" anchor="ctr"/>
          <a:lstStyle/>
          <a:p>
            <a:pPr algn="l"/>
            <a:endParaRPr lang="en-IN" dirty="0"/>
          </a:p>
        </p:txBody>
      </p:sp>
      <p:sp>
        <p:nvSpPr>
          <p:cNvPr id="8" name="TextBox 7">
            <a:extLst>
              <a:ext uri="{FF2B5EF4-FFF2-40B4-BE49-F238E27FC236}">
                <a16:creationId xmlns:a16="http://schemas.microsoft.com/office/drawing/2014/main" id="{48F391DC-51F5-F6E3-0F28-D0B039B1FD78}"/>
              </a:ext>
            </a:extLst>
          </p:cNvPr>
          <p:cNvSpPr txBox="1"/>
          <p:nvPr/>
        </p:nvSpPr>
        <p:spPr>
          <a:xfrm>
            <a:off x="1017917" y="120770"/>
            <a:ext cx="11944709" cy="1323439"/>
          </a:xfrm>
          <a:prstGeom prst="rect">
            <a:avLst/>
          </a:prstGeom>
          <a:noFill/>
        </p:spPr>
        <p:txBody>
          <a:bodyPr wrap="square" rtlCol="0">
            <a:spAutoFit/>
          </a:bodyPr>
          <a:lstStyle/>
          <a:p>
            <a:pPr algn="just"/>
            <a:r>
              <a:rPr lang="en-IN" sz="8000" b="1" i="0" dirty="0">
                <a:solidFill>
                  <a:schemeClr val="bg1"/>
                </a:solidFill>
                <a:effectLst/>
                <a:latin typeface="Söhne"/>
              </a:rPr>
              <a:t>Identified Problem:</a:t>
            </a:r>
            <a:endParaRPr lang="en-IN" sz="8000" dirty="0">
              <a:solidFill>
                <a:schemeClr val="bg1"/>
              </a:solidFill>
            </a:endParaRPr>
          </a:p>
        </p:txBody>
      </p:sp>
      <p:sp>
        <p:nvSpPr>
          <p:cNvPr id="3" name="TextBox 2">
            <a:extLst>
              <a:ext uri="{FF2B5EF4-FFF2-40B4-BE49-F238E27FC236}">
                <a16:creationId xmlns:a16="http://schemas.microsoft.com/office/drawing/2014/main" id="{48CA6CFA-C48E-C5B8-7EEA-5B9D66E6C39D}"/>
              </a:ext>
            </a:extLst>
          </p:cNvPr>
          <p:cNvSpPr txBox="1"/>
          <p:nvPr/>
        </p:nvSpPr>
        <p:spPr>
          <a:xfrm>
            <a:off x="1204823" y="1821132"/>
            <a:ext cx="9353909" cy="4401205"/>
          </a:xfrm>
          <a:prstGeom prst="rect">
            <a:avLst/>
          </a:prstGeom>
          <a:noFill/>
        </p:spPr>
        <p:txBody>
          <a:bodyPr wrap="square" rtlCol="0">
            <a:spAutoFit/>
          </a:bodyPr>
          <a:lstStyle/>
          <a:p>
            <a:pPr algn="just"/>
            <a:r>
              <a:rPr lang="en-US" sz="2800" b="0" i="0" dirty="0">
                <a:solidFill>
                  <a:schemeClr val="bg1"/>
                </a:solidFill>
                <a:effectLst/>
                <a:latin typeface="Söhne"/>
              </a:rPr>
              <a:t>The dashboard indicates a significant number of road accidents in the UK, with 196,000 accidents recorded in the current year. Despite a decrease of 11.9% compared to the previous year, the number of accidents remains concerning, highlighting the ongoing road safety challenges in the country. These accidents have resulted in 144,000 casualties, including 3,000 fatal cases, 27,000 serious injuries, and 166,000 slight injuries. The high number of accidents and casualties demands urgent attention from authorities to implement effective road safety measures and reduce the risk of future incidents.</a:t>
            </a:r>
            <a:endParaRPr lang="en-IN" sz="2800" dirty="0">
              <a:solidFill>
                <a:schemeClr val="bg1"/>
              </a:solidFill>
            </a:endParaRPr>
          </a:p>
        </p:txBody>
      </p:sp>
    </p:spTree>
    <p:extLst>
      <p:ext uri="{BB962C8B-B14F-4D97-AF65-F5344CB8AC3E}">
        <p14:creationId xmlns:p14="http://schemas.microsoft.com/office/powerpoint/2010/main" val="137027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ag with a cross with Great Britain in the background&#10;&#10;Description automatically generated">
            <a:extLst>
              <a:ext uri="{FF2B5EF4-FFF2-40B4-BE49-F238E27FC236}">
                <a16:creationId xmlns:a16="http://schemas.microsoft.com/office/drawing/2014/main" id="{B7018A70-70F2-8867-DE19-D1AB395D494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068355" cy="6737230"/>
          </a:xfrm>
          <a:prstGeom prst="rect">
            <a:avLst/>
          </a:prstGeom>
        </p:spPr>
      </p:pic>
      <p:sp>
        <p:nvSpPr>
          <p:cNvPr id="5" name="Flowchart: Process 4">
            <a:extLst>
              <a:ext uri="{FF2B5EF4-FFF2-40B4-BE49-F238E27FC236}">
                <a16:creationId xmlns:a16="http://schemas.microsoft.com/office/drawing/2014/main" id="{5FEF3162-79B3-1E2F-62DF-88704F398FE2}"/>
              </a:ext>
            </a:extLst>
          </p:cNvPr>
          <p:cNvSpPr/>
          <p:nvPr/>
        </p:nvSpPr>
        <p:spPr>
          <a:xfrm>
            <a:off x="-86048" y="0"/>
            <a:ext cx="12364096" cy="6990747"/>
          </a:xfrm>
          <a:prstGeom prst="flowChartProcess">
            <a:avLst/>
          </a:prstGeom>
          <a:solidFill>
            <a:srgbClr val="000000">
              <a:alpha val="72941"/>
            </a:srgbClr>
          </a:solidFill>
          <a:ln w="12700" cap="flat">
            <a:noFill/>
            <a:prstDash val="solid"/>
            <a:miter/>
          </a:ln>
        </p:spPr>
        <p:txBody>
          <a:bodyPr rtlCol="0" anchor="ctr"/>
          <a:lstStyle/>
          <a:p>
            <a:pPr algn="l"/>
            <a:endParaRPr lang="en-IN" dirty="0"/>
          </a:p>
        </p:txBody>
      </p:sp>
      <p:sp>
        <p:nvSpPr>
          <p:cNvPr id="3" name="TextBox 2">
            <a:extLst>
              <a:ext uri="{FF2B5EF4-FFF2-40B4-BE49-F238E27FC236}">
                <a16:creationId xmlns:a16="http://schemas.microsoft.com/office/drawing/2014/main" id="{48CA6CFA-C48E-C5B8-7EEA-5B9D66E6C39D}"/>
              </a:ext>
            </a:extLst>
          </p:cNvPr>
          <p:cNvSpPr txBox="1"/>
          <p:nvPr/>
        </p:nvSpPr>
        <p:spPr>
          <a:xfrm>
            <a:off x="613089" y="1834647"/>
            <a:ext cx="10842176" cy="4154984"/>
          </a:xfrm>
          <a:prstGeom prst="rect">
            <a:avLst/>
          </a:prstGeom>
          <a:noFill/>
        </p:spPr>
        <p:txBody>
          <a:bodyPr wrap="square" rtlCol="0">
            <a:spAutoFit/>
          </a:bodyPr>
          <a:lstStyle/>
          <a:p>
            <a:pPr marL="457200" indent="-457200" algn="just">
              <a:buFont typeface="Wingdings" panose="05000000000000000000" pitchFamily="2" charset="2"/>
              <a:buChar char="q"/>
            </a:pPr>
            <a:r>
              <a:rPr lang="en-US" sz="2400" b="1" i="0" dirty="0">
                <a:solidFill>
                  <a:schemeClr val="bg1"/>
                </a:solidFill>
                <a:effectLst/>
                <a:latin typeface="Söhne"/>
              </a:rPr>
              <a:t>Enhance Road Infrastructure:</a:t>
            </a:r>
            <a:r>
              <a:rPr lang="en-US" sz="2400" b="0" i="0" dirty="0">
                <a:solidFill>
                  <a:schemeClr val="bg1"/>
                </a:solidFill>
                <a:effectLst/>
                <a:latin typeface="Söhne"/>
              </a:rPr>
              <a:t> Invest in improving road infrastructure by upgrading existing roads, maintaining signage, and implementing better lighting in critical areas. Well-maintained roads and clear signage can enhance driver awareness and reduce the risk of accidents.</a:t>
            </a:r>
          </a:p>
          <a:p>
            <a:pPr marL="457200" indent="-457200" algn="just">
              <a:buFont typeface="Wingdings" panose="05000000000000000000" pitchFamily="2" charset="2"/>
              <a:buChar char="q"/>
            </a:pPr>
            <a:r>
              <a:rPr lang="en-US" sz="2400" b="1" i="0" dirty="0">
                <a:solidFill>
                  <a:schemeClr val="bg1"/>
                </a:solidFill>
                <a:effectLst/>
                <a:latin typeface="Söhne"/>
              </a:rPr>
              <a:t>Implement Traffic Management Systems:</a:t>
            </a:r>
            <a:r>
              <a:rPr lang="en-US" sz="2400" b="0" i="0" dirty="0">
                <a:solidFill>
                  <a:schemeClr val="bg1"/>
                </a:solidFill>
                <a:effectLst/>
                <a:latin typeface="Söhne"/>
              </a:rPr>
              <a:t> Install intelligent traffic management systems, such as traffic signals, roundabouts, and speed cameras, to regulate traffic flow and reduce the likelihood of collisions.</a:t>
            </a:r>
          </a:p>
          <a:p>
            <a:pPr marL="457200" indent="-457200" algn="just">
              <a:buFont typeface="Wingdings" panose="05000000000000000000" pitchFamily="2" charset="2"/>
              <a:buChar char="q"/>
            </a:pPr>
            <a:r>
              <a:rPr lang="en-US" sz="2400" b="1" i="0" dirty="0">
                <a:solidFill>
                  <a:schemeClr val="bg1"/>
                </a:solidFill>
                <a:effectLst/>
                <a:latin typeface="Söhne"/>
              </a:rPr>
              <a:t>Promote Safe Driving Behavior:</a:t>
            </a:r>
            <a:r>
              <a:rPr lang="en-US" sz="2400" b="0" i="0" dirty="0">
                <a:solidFill>
                  <a:schemeClr val="bg1"/>
                </a:solidFill>
                <a:effectLst/>
                <a:latin typeface="Söhne"/>
              </a:rPr>
              <a:t> Launch public awareness campaigns to promote safe driving practices, including the importance of obeying speed limits, avoiding distractions while driving, and wearing seat belts. Education and awareness can play a crucial role in reducing reckless driving behavior.</a:t>
            </a:r>
          </a:p>
        </p:txBody>
      </p:sp>
      <p:sp>
        <p:nvSpPr>
          <p:cNvPr id="4" name="TextBox 3">
            <a:extLst>
              <a:ext uri="{FF2B5EF4-FFF2-40B4-BE49-F238E27FC236}">
                <a16:creationId xmlns:a16="http://schemas.microsoft.com/office/drawing/2014/main" id="{CDD06106-B001-94BC-8011-5B9F5B6625CF}"/>
              </a:ext>
            </a:extLst>
          </p:cNvPr>
          <p:cNvSpPr txBox="1"/>
          <p:nvPr/>
        </p:nvSpPr>
        <p:spPr>
          <a:xfrm>
            <a:off x="61823" y="87433"/>
            <a:ext cx="11869766" cy="1569660"/>
          </a:xfrm>
          <a:prstGeom prst="rect">
            <a:avLst/>
          </a:prstGeom>
          <a:noFill/>
        </p:spPr>
        <p:txBody>
          <a:bodyPr wrap="square" rtlCol="0">
            <a:spAutoFit/>
          </a:bodyPr>
          <a:lstStyle/>
          <a:p>
            <a:pPr algn="just"/>
            <a:r>
              <a:rPr lang="en-US" sz="4800" b="1" dirty="0">
                <a:solidFill>
                  <a:schemeClr val="bg1"/>
                </a:solidFill>
                <a:latin typeface="Söhne"/>
              </a:rPr>
              <a:t>Solution to Improve Road Safety and Reduce Accidents:</a:t>
            </a:r>
            <a:endParaRPr lang="en-IN" sz="4800" b="1" dirty="0">
              <a:solidFill>
                <a:schemeClr val="bg1"/>
              </a:solidFill>
              <a:latin typeface="Söhne"/>
            </a:endParaRPr>
          </a:p>
        </p:txBody>
      </p:sp>
    </p:spTree>
    <p:extLst>
      <p:ext uri="{BB962C8B-B14F-4D97-AF65-F5344CB8AC3E}">
        <p14:creationId xmlns:p14="http://schemas.microsoft.com/office/powerpoint/2010/main" val="242085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ag with a cross with Great Britain in the background&#10;&#10;Description automatically generated">
            <a:extLst>
              <a:ext uri="{FF2B5EF4-FFF2-40B4-BE49-F238E27FC236}">
                <a16:creationId xmlns:a16="http://schemas.microsoft.com/office/drawing/2014/main" id="{B7018A70-70F2-8867-DE19-D1AB395D494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068355" cy="6737230"/>
          </a:xfrm>
          <a:prstGeom prst="rect">
            <a:avLst/>
          </a:prstGeom>
        </p:spPr>
      </p:pic>
      <p:sp>
        <p:nvSpPr>
          <p:cNvPr id="5" name="Flowchart: Process 4">
            <a:extLst>
              <a:ext uri="{FF2B5EF4-FFF2-40B4-BE49-F238E27FC236}">
                <a16:creationId xmlns:a16="http://schemas.microsoft.com/office/drawing/2014/main" id="{5FEF3162-79B3-1E2F-62DF-88704F398FE2}"/>
              </a:ext>
            </a:extLst>
          </p:cNvPr>
          <p:cNvSpPr/>
          <p:nvPr/>
        </p:nvSpPr>
        <p:spPr>
          <a:xfrm>
            <a:off x="-86048" y="0"/>
            <a:ext cx="12364096" cy="6990747"/>
          </a:xfrm>
          <a:prstGeom prst="flowChartProcess">
            <a:avLst/>
          </a:prstGeom>
          <a:solidFill>
            <a:srgbClr val="000000">
              <a:alpha val="72941"/>
            </a:srgbClr>
          </a:solidFill>
          <a:ln w="12700" cap="flat">
            <a:noFill/>
            <a:prstDash val="solid"/>
            <a:miter/>
          </a:ln>
        </p:spPr>
        <p:txBody>
          <a:bodyPr rtlCol="0" anchor="ctr"/>
          <a:lstStyle/>
          <a:p>
            <a:pPr algn="l"/>
            <a:endParaRPr lang="en-IN" dirty="0"/>
          </a:p>
        </p:txBody>
      </p:sp>
      <p:sp>
        <p:nvSpPr>
          <p:cNvPr id="3" name="TextBox 2">
            <a:extLst>
              <a:ext uri="{FF2B5EF4-FFF2-40B4-BE49-F238E27FC236}">
                <a16:creationId xmlns:a16="http://schemas.microsoft.com/office/drawing/2014/main" id="{48CA6CFA-C48E-C5B8-7EEA-5B9D66E6C39D}"/>
              </a:ext>
            </a:extLst>
          </p:cNvPr>
          <p:cNvSpPr txBox="1"/>
          <p:nvPr/>
        </p:nvSpPr>
        <p:spPr>
          <a:xfrm>
            <a:off x="533190" y="1009023"/>
            <a:ext cx="10842176" cy="5262979"/>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solidFill>
                  <a:schemeClr val="bg1"/>
                </a:solidFill>
                <a:latin typeface="Söhne"/>
              </a:rPr>
              <a:t>Strict Enforcement of Traffic Laws: Strengthen law enforcement measures to enforce traffic regulations effectively. Increased patrolling, speed checks, and penalties for traffic violations can deter irresponsible driving behavior.</a:t>
            </a:r>
          </a:p>
          <a:p>
            <a:pPr marL="342900" indent="-342900" algn="just">
              <a:buFont typeface="Wingdings" panose="05000000000000000000" pitchFamily="2" charset="2"/>
              <a:buChar char="q"/>
            </a:pPr>
            <a:r>
              <a:rPr lang="en-US" sz="2400" dirty="0">
                <a:solidFill>
                  <a:schemeClr val="bg1"/>
                </a:solidFill>
                <a:latin typeface="Söhne"/>
              </a:rPr>
              <a:t>Improve Driver Training: Enhance driver training programs and license requirements to ensure that new drivers are well-prepared for the road. Continuous education and training for experienced drivers can also reinforce safe driving habits.</a:t>
            </a:r>
          </a:p>
          <a:p>
            <a:pPr marL="342900" indent="-342900" algn="just">
              <a:buFont typeface="Wingdings" panose="05000000000000000000" pitchFamily="2" charset="2"/>
              <a:buChar char="q"/>
            </a:pPr>
            <a:r>
              <a:rPr lang="en-US" sz="2400" dirty="0">
                <a:solidFill>
                  <a:schemeClr val="bg1"/>
                </a:solidFill>
                <a:latin typeface="Söhne"/>
              </a:rPr>
              <a:t>Encourage Sustainable Transport: Promote the use of public transportation, cycling, and walking to reduce the number of vehicles on the road. Fewer vehicles can lead to decreased traffic congestion and potentially lower accident rates.</a:t>
            </a:r>
          </a:p>
          <a:p>
            <a:pPr marL="342900" indent="-342900" algn="just">
              <a:buFont typeface="Wingdings" panose="05000000000000000000" pitchFamily="2" charset="2"/>
              <a:buChar char="q"/>
            </a:pPr>
            <a:r>
              <a:rPr lang="en-US" sz="2400" dirty="0">
                <a:solidFill>
                  <a:schemeClr val="bg1"/>
                </a:solidFill>
                <a:latin typeface="Söhne"/>
              </a:rPr>
              <a:t>Implement Road Safety Audits: Conduct regular road safety audits to identify potential hazards and address them proactively. Evaluating accident-prone locations and making necessary changes can significantly improve road safety.</a:t>
            </a:r>
          </a:p>
          <a:p>
            <a:pPr marL="457200" indent="-457200" algn="just">
              <a:buFont typeface="Wingdings" panose="05000000000000000000" pitchFamily="2" charset="2"/>
              <a:buChar char="q"/>
            </a:pPr>
            <a:endParaRPr lang="en-US" sz="2400" b="0" i="0" dirty="0">
              <a:solidFill>
                <a:schemeClr val="bg1"/>
              </a:solidFill>
              <a:effectLst/>
              <a:latin typeface="Söhne"/>
            </a:endParaRPr>
          </a:p>
        </p:txBody>
      </p:sp>
    </p:spTree>
    <p:extLst>
      <p:ext uri="{BB962C8B-B14F-4D97-AF65-F5344CB8AC3E}">
        <p14:creationId xmlns:p14="http://schemas.microsoft.com/office/powerpoint/2010/main" val="173199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ag with a cross with Great Britain in the background&#10;&#10;Description automatically generated">
            <a:extLst>
              <a:ext uri="{FF2B5EF4-FFF2-40B4-BE49-F238E27FC236}">
                <a16:creationId xmlns:a16="http://schemas.microsoft.com/office/drawing/2014/main" id="{B7018A70-70F2-8867-DE19-D1AB395D494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068355" cy="6737230"/>
          </a:xfrm>
          <a:prstGeom prst="rect">
            <a:avLst/>
          </a:prstGeom>
        </p:spPr>
      </p:pic>
      <p:sp>
        <p:nvSpPr>
          <p:cNvPr id="5" name="Flowchart: Process 4">
            <a:extLst>
              <a:ext uri="{FF2B5EF4-FFF2-40B4-BE49-F238E27FC236}">
                <a16:creationId xmlns:a16="http://schemas.microsoft.com/office/drawing/2014/main" id="{5FEF3162-79B3-1E2F-62DF-88704F398FE2}"/>
              </a:ext>
            </a:extLst>
          </p:cNvPr>
          <p:cNvSpPr/>
          <p:nvPr/>
        </p:nvSpPr>
        <p:spPr>
          <a:xfrm>
            <a:off x="-86048" y="0"/>
            <a:ext cx="12364096" cy="6990747"/>
          </a:xfrm>
          <a:prstGeom prst="flowChartProcess">
            <a:avLst/>
          </a:prstGeom>
          <a:solidFill>
            <a:srgbClr val="000000">
              <a:alpha val="72941"/>
            </a:srgbClr>
          </a:solidFill>
          <a:ln w="12700" cap="flat">
            <a:noFill/>
            <a:prstDash val="solid"/>
            <a:miter/>
          </a:ln>
        </p:spPr>
        <p:txBody>
          <a:bodyPr rtlCol="0" anchor="ctr"/>
          <a:lstStyle/>
          <a:p>
            <a:pPr algn="l"/>
            <a:endParaRPr lang="en-IN" dirty="0"/>
          </a:p>
        </p:txBody>
      </p:sp>
      <p:sp>
        <p:nvSpPr>
          <p:cNvPr id="3" name="TextBox 2">
            <a:extLst>
              <a:ext uri="{FF2B5EF4-FFF2-40B4-BE49-F238E27FC236}">
                <a16:creationId xmlns:a16="http://schemas.microsoft.com/office/drawing/2014/main" id="{48CA6CFA-C48E-C5B8-7EEA-5B9D66E6C39D}"/>
              </a:ext>
            </a:extLst>
          </p:cNvPr>
          <p:cNvSpPr txBox="1"/>
          <p:nvPr/>
        </p:nvSpPr>
        <p:spPr>
          <a:xfrm>
            <a:off x="533190" y="1009023"/>
            <a:ext cx="10842176" cy="4524315"/>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solidFill>
                  <a:schemeClr val="bg1"/>
                </a:solidFill>
                <a:latin typeface="Söhne"/>
              </a:rPr>
              <a:t>Engage Stakeholders: Collaborate with local communities, road safety organizations, and businesses to develop comprehensive road safety initiatives. Engaging stakeholders can foster a collective effort to address road safety concerns.</a:t>
            </a:r>
          </a:p>
          <a:p>
            <a:pPr marL="342900" indent="-342900" algn="just">
              <a:buFont typeface="Wingdings" panose="05000000000000000000" pitchFamily="2" charset="2"/>
              <a:buChar char="q"/>
            </a:pPr>
            <a:r>
              <a:rPr lang="en-US" sz="2400" dirty="0">
                <a:solidFill>
                  <a:schemeClr val="bg1"/>
                </a:solidFill>
                <a:latin typeface="Söhne"/>
              </a:rPr>
              <a:t>Invest in Vehicle Safety Features: Encourage the adoption of vehicles equipped with advanced safety features such as automatic emergency braking, lane departure warning systems, and blind-spot monitoring. Safer vehicles can contribute to reducing accident severity.</a:t>
            </a:r>
          </a:p>
          <a:p>
            <a:pPr marL="342900" indent="-342900" algn="just">
              <a:buFont typeface="Wingdings" panose="05000000000000000000" pitchFamily="2" charset="2"/>
              <a:buChar char="q"/>
            </a:pPr>
            <a:r>
              <a:rPr lang="en-US" sz="2400" dirty="0">
                <a:solidFill>
                  <a:schemeClr val="bg1"/>
                </a:solidFill>
                <a:latin typeface="Söhne"/>
              </a:rPr>
              <a:t>Data-Driven Approach: Utilize data analytics to identify patterns and trends related to road accidents. Data-driven insights can guide targeted interventions and resource allocation for road safety measures.</a:t>
            </a:r>
          </a:p>
          <a:p>
            <a:pPr marL="342900" indent="-342900" algn="just">
              <a:buFont typeface="Wingdings" panose="05000000000000000000" pitchFamily="2" charset="2"/>
              <a:buChar char="q"/>
            </a:pPr>
            <a:r>
              <a:rPr lang="en-US" sz="2400" dirty="0">
                <a:solidFill>
                  <a:schemeClr val="bg1"/>
                </a:solidFill>
                <a:latin typeface="Söhne"/>
              </a:rPr>
              <a:t>Monitor High-Risk Areas: Establish regular monitoring and analysis of high-risk areas to detect emerging trends and address potential safety issues promptly.</a:t>
            </a:r>
          </a:p>
        </p:txBody>
      </p:sp>
    </p:spTree>
    <p:extLst>
      <p:ext uri="{BB962C8B-B14F-4D97-AF65-F5344CB8AC3E}">
        <p14:creationId xmlns:p14="http://schemas.microsoft.com/office/powerpoint/2010/main" val="295910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lag with a cross with Great Britain in the background&#10;&#10;Description automatically generated">
            <a:extLst>
              <a:ext uri="{FF2B5EF4-FFF2-40B4-BE49-F238E27FC236}">
                <a16:creationId xmlns:a16="http://schemas.microsoft.com/office/drawing/2014/main" id="{B7018A70-70F2-8867-DE19-D1AB395D494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068355" cy="6737230"/>
          </a:xfrm>
          <a:prstGeom prst="rect">
            <a:avLst/>
          </a:prstGeom>
        </p:spPr>
      </p:pic>
      <p:sp>
        <p:nvSpPr>
          <p:cNvPr id="5" name="Flowchart: Process 4">
            <a:extLst>
              <a:ext uri="{FF2B5EF4-FFF2-40B4-BE49-F238E27FC236}">
                <a16:creationId xmlns:a16="http://schemas.microsoft.com/office/drawing/2014/main" id="{5FEF3162-79B3-1E2F-62DF-88704F398FE2}"/>
              </a:ext>
            </a:extLst>
          </p:cNvPr>
          <p:cNvSpPr/>
          <p:nvPr/>
        </p:nvSpPr>
        <p:spPr>
          <a:xfrm>
            <a:off x="-86048" y="0"/>
            <a:ext cx="12364096" cy="6990747"/>
          </a:xfrm>
          <a:prstGeom prst="flowChartProcess">
            <a:avLst/>
          </a:prstGeom>
          <a:solidFill>
            <a:srgbClr val="000000">
              <a:alpha val="72941"/>
            </a:srgbClr>
          </a:solidFill>
          <a:ln w="12700" cap="flat">
            <a:noFill/>
            <a:prstDash val="solid"/>
            <a:miter/>
          </a:ln>
        </p:spPr>
        <p:txBody>
          <a:bodyPr rtlCol="0" anchor="ctr"/>
          <a:lstStyle/>
          <a:p>
            <a:pPr algn="l"/>
            <a:endParaRPr lang="en-IN" dirty="0"/>
          </a:p>
        </p:txBody>
      </p:sp>
      <p:sp>
        <p:nvSpPr>
          <p:cNvPr id="3" name="TextBox 2">
            <a:extLst>
              <a:ext uri="{FF2B5EF4-FFF2-40B4-BE49-F238E27FC236}">
                <a16:creationId xmlns:a16="http://schemas.microsoft.com/office/drawing/2014/main" id="{48CA6CFA-C48E-C5B8-7EEA-5B9D66E6C39D}"/>
              </a:ext>
            </a:extLst>
          </p:cNvPr>
          <p:cNvSpPr txBox="1"/>
          <p:nvPr/>
        </p:nvSpPr>
        <p:spPr>
          <a:xfrm>
            <a:off x="300278" y="346893"/>
            <a:ext cx="10842176" cy="1200329"/>
          </a:xfrm>
          <a:prstGeom prst="rect">
            <a:avLst/>
          </a:prstGeom>
          <a:noFill/>
        </p:spPr>
        <p:txBody>
          <a:bodyPr wrap="square" rtlCol="0">
            <a:spAutoFit/>
          </a:bodyPr>
          <a:lstStyle/>
          <a:p>
            <a:pPr marL="342900" indent="-342900" algn="l">
              <a:buFont typeface="Wingdings" panose="05000000000000000000" pitchFamily="2" charset="2"/>
              <a:buChar char="q"/>
            </a:pPr>
            <a:r>
              <a:rPr lang="en-US" sz="2400" dirty="0">
                <a:solidFill>
                  <a:schemeClr val="bg1"/>
                </a:solidFill>
                <a:latin typeface="Söhne"/>
              </a:rPr>
              <a:t>Collaborate with Emergency Services: Strengthen collaboration between road authorities and emergency services to ensure swift response and effective assistance in the event of accidents.</a:t>
            </a:r>
          </a:p>
        </p:txBody>
      </p:sp>
      <p:sp>
        <p:nvSpPr>
          <p:cNvPr id="4" name="TextBox 3">
            <a:extLst>
              <a:ext uri="{FF2B5EF4-FFF2-40B4-BE49-F238E27FC236}">
                <a16:creationId xmlns:a16="http://schemas.microsoft.com/office/drawing/2014/main" id="{91830A04-CF50-6C3A-CF95-E2524F4630EC}"/>
              </a:ext>
            </a:extLst>
          </p:cNvPr>
          <p:cNvSpPr txBox="1"/>
          <p:nvPr/>
        </p:nvSpPr>
        <p:spPr>
          <a:xfrm>
            <a:off x="123645" y="2416117"/>
            <a:ext cx="11720423" cy="2554545"/>
          </a:xfrm>
          <a:prstGeom prst="rect">
            <a:avLst/>
          </a:prstGeom>
          <a:noFill/>
        </p:spPr>
        <p:txBody>
          <a:bodyPr wrap="square" rtlCol="0">
            <a:spAutoFit/>
          </a:bodyPr>
          <a:lstStyle/>
          <a:p>
            <a:pPr algn="just"/>
            <a:r>
              <a:rPr lang="en-US" sz="3200" b="0" i="0" dirty="0">
                <a:solidFill>
                  <a:schemeClr val="bg1"/>
                </a:solidFill>
                <a:effectLst/>
                <a:latin typeface="Söhne"/>
              </a:rPr>
              <a:t>By implementing these comprehensive solutions, authorities can significantly enhance road safety in the UK, reduce the number of accidents, and ultimately save lives. A holistic and collaborative approach, supported by data-driven decision-making, is crucial to achieve sustainable improvements in road safety across the country.</a:t>
            </a:r>
          </a:p>
        </p:txBody>
      </p:sp>
    </p:spTree>
    <p:extLst>
      <p:ext uri="{BB962C8B-B14F-4D97-AF65-F5344CB8AC3E}">
        <p14:creationId xmlns:p14="http://schemas.microsoft.com/office/powerpoint/2010/main" val="868932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4C9B4CDF-2FB9-4719-9CEE-BDCFA0810CD2}">
  <we:reference id="wa200003233" version="2.0.0.3" store="en-US" storeType="OMEX"/>
  <we:alternateReferences>
    <we:reference id="WA200003233" version="2.0.0.3" store="WA200003233" storeType="OMEX"/>
  </we:alternateReferences>
  <we:properties>
    <we:property name="pptInsertionSessionID" value="&quot;4520D78D-8CEE-4E12-B652-9823A6E05B7E&quot;"/>
    <we:property name="reportUrl" value="&quot;/groups/me/reports/c07c70fb-5bcf-4769-bf0f-afca2247dc59/ReportSection?bookmarkGuid=4ea50cd6-2ec1-43ca-8507-7e7be33ba31c&amp;bookmarkUsage=1&amp;ctid=b20167f5-deb9-449c-980e-8ddd40be8e61&amp;fromEntryPoint=export&quot;"/>
    <we:property name="reportName" value="&quot;Uk_ Car Accident_Project 3&quot;"/>
    <we:property name="reportState" value="&quot;CONNECTED&quot;"/>
    <we:property name="embedUrl" value="&quot;/reportEmbed?reportId=c07c70fb-5bcf-4769-bf0f-afca2247dc59&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quot;"/>
    <we:property name="pageDisplayName" value="&quot;Dashboard&quot;"/>
    <we:property name="datasetId" value="&quot;447687a7-51e7-4b8b-90f2-a40b2559fda5&quot;"/>
    <we:property name="backgroundColor" value="&quot;#FFFFFF&quot;"/>
    <we:property name="bookmark" value="&quot;H4sIAAAAAAAAA+1bWW/bRhD+KwZfmgBCscs9SObNseO2gBMEdusgKAxhuDuUmFCkwCOxG/i/d5akHMunpMRXpDdxZzn3NzNLUt88m1bTDE7fwQS9V97rovg8gfLzFvcGXj6/hhZkyJkNhIg4SpBW+7SrmNZpkVfeq29eDeUI66O0aiBzDGnx3+OBB1n2HkbuKoGswoE3xbIqcsjS/7DbTKS6bPBs4OHJNCtKcCwPa6jRsf1C2+maVOG/C5IIpk6/4CGauls9wGlR1rPrgVd1v1qV5mmOWStwp8hrSHNi7NaiIOYiYCJkkdEssKGE0K0naVb3W+LTNyfTkuwhK0+nzi3b9gvkBq3XKl1iVfUS3iJUTdlq/maOcFg0pcEDTFpSXqf1qdO+ALttTGoxr3ehBu+M3PC+LMhJLX3n49YOMcxS2k8+dNRx8XWnRPKO9V6xs2NaqdJ8lPXO/G7l352mBkqnZRF/Ijc4a+iGorRYvj5tDdpNy5l//MElne/bGNKedoQYAvOFr1ls/dDY2ITiyQTgY/Fd6WcfgCvGdAFQRgUoIyZ1EqEfa58F6skEgJJmRn7m3p+3pHO9b+JIoo2pAPHYD4XSydPK/Rn9V0j9i7Z07kdlmOCCQWCtlGFkeHxL7e9b4l5LTEBoNAja2NCXhvFERmRrH6Id8tGoKFNDXhn07By3o1k3I3v3ymLS8u3bb0k7b7Zn4HVOJbcPvA9jdK6he6mX2XTW3v7K591V9VuyZpLf4cjuotXikudmWgwPkXqx0+7MqXAEWdP2eJKwT/W87OLfLtNdv+2R0tlvbu9x6+3LubqQVguH9zol59OVnw023fseurcVyiRWYsCBWRWj0SpZEEIIQRjLCKntyFCaMAm13EBoA6F1m798YVGBTwhKgkRYpTnYBSEkZcC0CTXDyEoVGGUJfRsInUPokPYWTbXmIFqHPqQks9qyhFlpLE9QRCzY9KENiDadaIlOFIeRCN0DvpA6kjBCJmJzHvpJIMrS0bhecwytQyNilmtA1KGSVgdg/TD0N41ocyDatKGF2xAIpRRoLXQoGJeKAYsd31vNqvGkjouTecu641WkYmSh4TYOQDA0AbsZkNeCbT6if5RFM52Z+hO84OjDw4ZaqMHhOfiqrRcjJ6h6SQq0ItF2Cb4EBH9UB6+PyJIpVmWpwXIuFN4Ey1GbONaJdxZMO/Eu8o5e2JaMbSSuLwC7dIctvuauBpwnS/tCkEz5dOHN33klWcNoHbdZH/rUPhIuUEJgHKDAj+/M+iczBwweBYhHOE5NhkOXxQ8az4uCV4TcpMnq9IDueTrV/aYBiTLSahZIAcrXKkDmmzurezoBqh5XajuCRaNDEwseYQyJ4V1tX4VXghEoE0YqwdBXNvJZvLJeiRE8pgEQbKjjSAgRcLkqLxVyjJnQnI5lCdOJjBVfmZdWgsvE14xhlGhuudUr84qQa4pdKLSWUpsgZvyH+upymNqBDHMLV2bLt0Vej28tKTdWue3RqMQRzEbfN/c4XL5rJjGWwyIZOohAdj7M7TV5D0+2kg1/ptQ1SzM+3aepNbuq7jn9Kmmm3hGUafcRTj/ArxCQ/vxxzsqbs37Xfdzjtl3Qpl3c+r7gyL0N3kfs2S5ZFIH27oyhrBesiPxyRfy5Kenid5u0Xzl27nx37ajWV4TTFdrqXf7uJyFrAp9HLNY+6ED6wKR+wDq10CzXN/5fsWbdCdIYymUwemVqeXIeuI9UXyaLurRnggnfRkYZFmAcAYjg7u8aHy7t/yljyIdFOTxo6JQ33KaEWVcA2CJv6g0E7iejOjBo5XMeRJESdFpQQmib3PJ28Nmn3OMcn/fdG47HeiRyWfiKx+i1xeIaJENXCiBAEwgZaMl8NCxiuEAp2DwOvgVUj1NtPpD8MWX/I3noqvjNs/Lnl8pdSZAyEDQdK5+hr6F99foDfwF6wAawT1LqxuKlos+f+iC9X+SjpRV/uLPJfmHcANnU48K99x2+2E2rmgTXL1d5CDWB6eVZ4qFH41sNOm7rw9n1Baho6mpKyHkPOV5TiCgKkFu0dxSj9q9/53Xo7Ox/LrASDno4AAA=&quot;"/>
    <we:property name="initialStateBookmark" value="&quot;H4sIAAAAAAAAA+1bWW/bRhD+KwZfmgBCscs9SObN8dEWsZPAbh0EhSHsMZSYUKTAI7Eb6L93lqQUy5csJb4ivYk7y7m/mVmS+ubZpByn6vytGoH3ynud559Hqvi8Rb2el3Vr7969Odw+etN/u324h8v5uEryrPReffMqVQygOknKWqWOAy7+e9rzVJq+VwN3Fau0hJ43hqLMM5Um/0G7GUlVUcOk58HZOM0L5VgeV6oCx/YLbsdrlE1/ZyhRmSr5Asdgqnb1CMZ5UU2ve17Z/mpUmqc5Zo3AnTyrVJIhY7cWBZqygLCQREaSwIZchW49TtKq26LP987GBdqDVp6PnR+27ReVGbBeo3QBZdlJOARV1kWj+d4c4TivCwNHEDekrEqqc6d9ruy2MYmFrNpVlfIm6Ib3RY5Oaug7H7d2kGGa4H70oaMO8687BaB3rPeKTE5xpUyyQdo587uVf7eaGlU4LXP9Cd3grMEb8sJC8fq8MWg3Kab+8XuXdL5vY1B73BFCqIjPfEm09UNjtQnZkwnAx/y70s8+AFeMaQMgjAiAR4TLOAJfS58E4skEAJNmSn7m3p+3pHW9b3TEwWosQFT7IRMyflq5P6X/Cql/0ZbW/SAMYZQRFVjLeRgZqm+p/V0P3G+IsWISDChpbOhzQ2jMI7S1C9EO+miQF4lBr/Q6do7bybSbob37RT5q+Hb9tsCdN9vT81qnott73ochONfgvdjLbDJtb39l8+4quy1pPcoWOLK9aLS45LmpFv1jwF7stJs4FU5UWjc9HiUcYD0v2vg3y3jXb/uodPqb23vaePtyrt5JqzuH9zol59OVTnqb7n0P3dsyYWLLIaCKWKHBSBHfEUKgglDzCLDt8JCbMA4l30BoA6F1m798ZkEoHxEUBzGzQlJl7wghzgMiTSgJRJaLwAiL6NtAaAahY9yb1+Wag2gd+pDgxEpLYmK5sTQGFpFg04c2INp0oiU6kQ4jFrKIQogdiRnGY7Y5D/0kEKXJYFitOYbWoRERS6UCkKHgVgbK+mHobxrR5kC0aUN3bkOKCSGUlEyGjFAuiCLa8b3VrArOKp2fzVvWHq8ioYGEhlodKEbABORmQF4LtvmI/lHk9Xhq6k/wgqP3j2tsoQb6M/CVWy8GTlD5EhVoRIJtE3wJCP6oDl4XkSVTrEwTA8VcKLwRFIMmcawT7ywYt+Jd5B09tw0ZmkhcXwB28Q6bf81cDZglS/NCEE35dOHN36ySrGG0TpusD31sHzFlwFVgHKCUrxdm/ZOZA3qPAsQTGCYmhb7L4geN50XBK0JuVKdVcoT3PJ3qftOAhBlpJQk4U8KXIgDim4XVPRkprB5XajsoC0aGRjMagVaxoW1tX4VXDJESJoxEDKEvbOQTvbJesWFU4wCobCh1xBgLKF+VlwgpaMIkxWNZTGTMtaAr85KCUR77khCIYkkttXJlXhFQibELmZScSxNoQn+ory6HqR2VQmbVldnyMM+q4a0l5cYqtz0YFDBQ09F37x6Hy7f1SEPRz+O+g4hKZ8Pcfp118CQr2fBngl2zMMPzA5xa06vqzuhXSVP1TlSRtB/hdAP8CgHpzh8zVt6c9bvu4x637YI2zeLW9wVH7mzwPkLHdsmiqHDvzlAV1R0rIr1cEX9uSrr43SbtV46dO99dO6p1FeF8hba6yN/dJGRN4NOIaOkrGXBfES4fsE7daZbrGv+vWLMWglSrYhmMXplanpwH7iPVl8miNu0JI8y3kRGGBKAjpViw+LvGh0v7fwqtsn5e9I9qPOX1tzFh1hUANs/qagOB+8moFgxS+JQGUSQYnhYEY9LGt7wdfPYp9zjH5wP3huOxHolcFr7iMXptsbgGydCWAhWACRgPJCc+GBIRuEMp2DwOvgVUj1NtPqD8IWb/I3noqvjNs/Lnl8ptSeA8YDgdC5+AL1Xz6vUH/gL0gA3gAKVUtYVLRZ8+9UH6IM8GSyv+cGeTg9y4AbKuhrl779t/sZuUFQquXq7yEGqkxpdniYcejW816LSpD5PrC1BeV+UYkfNeZXBNIcIoqMyCXVCMmr/+NQ/AnGsSnS6qXu4PgbO6NZn8D0cVzsKbOAAA&quot;"/>
    <we:property name="isFiltersActionButtonVisible" value="true"/>
    <we:property name="reportEmbeddedTime" value="&quot;2023-07-28T16:58:15.784Z&quot;"/>
    <we:property name="creatorTenantId" value="&quot;b20167f5-deb9-449c-980e-8ddd40be8e61&quot;"/>
    <we:property name="creatorUserId" value="&quot;10032002942559A6&quot;"/>
    <we:property name="creatorSessionId" value="&quot;b294f7ad-82a8-4972-8fda-22f7bcce4fe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93E2BB6A0BD64985BE39A8336DCE51" ma:contentTypeVersion="4" ma:contentTypeDescription="Create a new document." ma:contentTypeScope="" ma:versionID="e6e5d95212a67efefa1e3a9ee49a925b">
  <xsd:schema xmlns:xsd="http://www.w3.org/2001/XMLSchema" xmlns:xs="http://www.w3.org/2001/XMLSchema" xmlns:p="http://schemas.microsoft.com/office/2006/metadata/properties" xmlns:ns3="47d9b1d5-6bb4-4a8f-9baa-c49fa238c301" targetNamespace="http://schemas.microsoft.com/office/2006/metadata/properties" ma:root="true" ma:fieldsID="2a96ecaf9ac1255901b74d44c2693b95" ns3:_="">
    <xsd:import namespace="47d9b1d5-6bb4-4a8f-9baa-c49fa238c301"/>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d9b1d5-6bb4-4a8f-9baa-c49fa238c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7d9b1d5-6bb4-4a8f-9baa-c49fa238c301" xsi:nil="true"/>
  </documentManagement>
</p:properties>
</file>

<file path=customXml/itemProps1.xml><?xml version="1.0" encoding="utf-8"?>
<ds:datastoreItem xmlns:ds="http://schemas.openxmlformats.org/officeDocument/2006/customXml" ds:itemID="{F3263360-0C9B-4BE8-943A-4A5CD98817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d9b1d5-6bb4-4a8f-9baa-c49fa238c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350068-2344-404B-BCDA-5A06866E8AAA}">
  <ds:schemaRefs>
    <ds:schemaRef ds:uri="http://schemas.microsoft.com/sharepoint/v3/contenttype/forms"/>
  </ds:schemaRefs>
</ds:datastoreItem>
</file>

<file path=customXml/itemProps3.xml><?xml version="1.0" encoding="utf-8"?>
<ds:datastoreItem xmlns:ds="http://schemas.openxmlformats.org/officeDocument/2006/customXml" ds:itemID="{BA882470-965B-4DBF-8A12-B2B8E6424D03}">
  <ds:schemaRefs>
    <ds:schemaRef ds:uri="http://purl.org/dc/dcmitype/"/>
    <ds:schemaRef ds:uri="http://schemas.microsoft.com/office/2006/metadata/properties"/>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47d9b1d5-6bb4-4a8f-9baa-c49fa238c301"/>
  </ds:schemaRefs>
</ds:datastoreItem>
</file>

<file path=docProps/app.xml><?xml version="1.0" encoding="utf-8"?>
<Properties xmlns="http://schemas.openxmlformats.org/officeDocument/2006/extended-properties" xmlns:vt="http://schemas.openxmlformats.org/officeDocument/2006/docPropsVTypes">
  <TotalTime>0</TotalTime>
  <Words>943</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Black</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kashyap</dc:creator>
  <cp:lastModifiedBy>vikas kashyap</cp:lastModifiedBy>
  <cp:revision>1</cp:revision>
  <dcterms:created xsi:type="dcterms:W3CDTF">2023-07-28T16:54:51Z</dcterms:created>
  <dcterms:modified xsi:type="dcterms:W3CDTF">2023-07-28T17:47:03Z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2023-07-28T17:46:45Z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b20167f5-deb9-449c-980e-8ddd40be8e61</vt:lpwstr>
  </property>
  <property fmtid="{D5CDD505-2E9C-101B-9397-08002B2CF9AE}" pid="7" name="MSIP_Label_defa4170-0d19-0005-0004-bc88714345d2_ActionId">
    <vt:lpwstr>260a8178-ca88-4548-a61f-d3bae94f63e9</vt:lpwstr>
  </property>
  <property fmtid="{D5CDD505-2E9C-101B-9397-08002B2CF9AE}" pid="8" name="MSIP_Label_defa4170-0d19-0005-0004-bc88714345d2_ContentBits">
    <vt:lpwstr>0</vt:lpwstr>
  </property>
  <property fmtid="{D5CDD505-2E9C-101B-9397-08002B2CF9AE}" pid="9" name="ContentTypeId">
    <vt:lpwstr>0x0101009893E2BB6A0BD64985BE39A8336DCE51</vt:lpwstr>
  </property>
</Properties>
</file>