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embeddedFontLst>
    <p:embeddedFont>
      <p:font typeface="Merriweather" panose="00000500000000000000" pitchFamily="2" charset="0"/>
      <p:regular r:id="rId28"/>
      <p:bold r:id="rId29"/>
      <p:italic r:id="rId30"/>
      <p:boldItalic r:id="rId31"/>
    </p:embeddedFont>
    <p:embeddedFont>
      <p:font typeface="Old Standard TT" panose="020B0604020202020204" charset="0"/>
      <p:regular r:id="rId32"/>
      <p:bold r:id="rId33"/>
      <p:italic r:id="rId34"/>
    </p:embeddedFont>
    <p:embeddedFont>
      <p:font typeface="Roboto" panose="02000000000000000000" pitchFamily="2" charset="0"/>
      <p:regular r:id="rId35"/>
      <p:bold r:id="rId36"/>
      <p:italic r:id="rId37"/>
      <p:boldItalic r:id="rId38"/>
    </p:embeddedFont>
    <p:embeddedFont>
      <p:font typeface="Roboto Mono" panose="00000009000000000000" pitchFamily="49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84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913694e1cd_0_7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913694e1cd_0_7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marR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Very weak correlations in general. Only weak positive correlation with age, very weak positive correlation with balance, and very weak negative correlations with number of products and membership.</a:t>
            </a:r>
            <a:endParaRPr sz="1050"/>
          </a:p>
          <a:p>
            <a:pPr marL="101600" marR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/>
              <a:t>The </a:t>
            </a:r>
            <a:r>
              <a:rPr lang="en" sz="1050" i="1"/>
              <a:t>density plots</a:t>
            </a:r>
            <a:r>
              <a:rPr lang="en" sz="1050"/>
              <a:t> on the diagonal make it easier to compare these distributions. We can notice that only few features have slightly different distributions. For example, from the density plot for </a:t>
            </a:r>
            <a:r>
              <a:rPr lang="en" sz="1050">
                <a:solidFill>
                  <a:srgbClr val="4682B4"/>
                </a:solidFill>
                <a:highlight>
                  <a:srgbClr val="EFF0F1"/>
                </a:highlight>
              </a:rPr>
              <a:t>Age</a:t>
            </a:r>
            <a:r>
              <a:rPr lang="en" sz="1050"/>
              <a:t>, it could be seen that older people have slightly higher tendency to leave the bank.</a:t>
            </a:r>
            <a:endParaRPr sz="105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13694e1cd_0_7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13694e1cd_0_7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913694e1cd_0_7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913694e1cd_0_7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13694e1cd_0_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913694e1cd_0_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913694e1cd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913694e1cd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13694e1cd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13694e1cd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a480a458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a480a458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913694e1cd_1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913694e1cd_1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913694e1cd_1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913694e1cd_1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913694e1cd_0_6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913694e1cd_0_6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913694e1cd_0_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913694e1cd_0_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913694e1cd_0_7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913694e1cd_0_7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913694e1cd_1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913694e1cd_1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a480a458ab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a480a458ab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913694e1cd_1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913694e1cd_1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13694e1cd_1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913694e1cd_1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268798bb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9268798bb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13694e1cd_0_7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13694e1cd_0_7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13694e1cd_0_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13694e1cd_0_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13694e1cd_0_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13694e1cd_0_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13694e1cd_0_7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913694e1cd_0_7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13694e1cd_0_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913694e1cd_0_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13694e1cd_0_7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913694e1cd_0_7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913694e1cd_0_7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913694e1cd_0_7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bank-churn-predictions.onrender.com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kpscoleri/" TargetMode="External"/><Relationship Id="rId3" Type="http://schemas.openxmlformats.org/officeDocument/2006/relationships/hyperlink" Target="mailto:zunicd@yahoo.com" TargetMode="External"/><Relationship Id="rId7" Type="http://schemas.openxmlformats.org/officeDocument/2006/relationships/hyperlink" Target="https://www.linkedin.com/in/kevinscoleri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hyperlink" Target="mailto:kscoleri89@gmail.com" TargetMode="External"/><Relationship Id="rId5" Type="http://schemas.openxmlformats.org/officeDocument/2006/relationships/hyperlink" Target="https://github.com/zunicd" TargetMode="External"/><Relationship Id="rId4" Type="http://schemas.openxmlformats.org/officeDocument/2006/relationships/hyperlink" Target="https://www.linkedin.com/in/damirzunic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shrutimechlearn/churn-modelli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09275" y="499375"/>
            <a:ext cx="87405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/>
              <a:t>Bank Churn Predictions</a:t>
            </a:r>
            <a:endParaRPr sz="5600"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2729600" y="3841875"/>
            <a:ext cx="6226200" cy="10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Vikas Kheni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Novemeber 20, 2024</a:t>
            </a:r>
            <a:endParaRPr sz="2000" dirty="0">
              <a:solidFill>
                <a:schemeClr val="accent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Correlations and Pairplot</a:t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318088"/>
            <a:ext cx="3796199" cy="3796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6750" y="1359150"/>
            <a:ext cx="3925571" cy="3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Violin Plots</a:t>
            </a:r>
            <a:endParaRPr/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77025"/>
            <a:ext cx="4639779" cy="3866476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3"/>
          <p:cNvSpPr txBox="1"/>
          <p:nvPr/>
        </p:nvSpPr>
        <p:spPr>
          <a:xfrm>
            <a:off x="4792175" y="1449550"/>
            <a:ext cx="4284300" cy="3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❖"/>
            </a:pPr>
            <a:r>
              <a:rPr lang="en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confirming insights from correlations and pairplot - most likely to leave:</a:t>
            </a:r>
            <a:endParaRPr sz="2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➢"/>
            </a:pPr>
            <a:r>
              <a:rPr lang="en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older customers</a:t>
            </a:r>
            <a:endParaRPr sz="2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➢"/>
            </a:pPr>
            <a:r>
              <a:rPr lang="en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customers with more products</a:t>
            </a:r>
            <a:endParaRPr sz="2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1137600" y="397650"/>
            <a:ext cx="6607500" cy="21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/>
              <a:t>Machine Learning Modelling</a:t>
            </a:r>
            <a:endParaRPr sz="5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>
            <a:spLocks noGrp="1"/>
          </p:cNvSpPr>
          <p:nvPr>
            <p:ph type="title"/>
          </p:nvPr>
        </p:nvSpPr>
        <p:spPr>
          <a:xfrm>
            <a:off x="0" y="500925"/>
            <a:ext cx="37419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Used Models</a:t>
            </a:r>
            <a:endParaRPr sz="4800"/>
          </a:p>
        </p:txBody>
      </p:sp>
      <p:sp>
        <p:nvSpPr>
          <p:cNvPr id="147" name="Google Shape;147;p25"/>
          <p:cNvSpPr txBox="1"/>
          <p:nvPr/>
        </p:nvSpPr>
        <p:spPr>
          <a:xfrm>
            <a:off x="4123875" y="244400"/>
            <a:ext cx="4811100" cy="45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❖"/>
            </a:pPr>
            <a:r>
              <a:rPr lang="en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Scikit-learn</a:t>
            </a:r>
            <a:endParaRPr sz="2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➢"/>
            </a:pPr>
            <a:r>
              <a:rPr lang="en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Decision Tree</a:t>
            </a:r>
            <a:endParaRPr sz="2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➢"/>
            </a:pPr>
            <a:r>
              <a:rPr lang="en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K-nearest Neighbor</a:t>
            </a:r>
            <a:endParaRPr sz="2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➢"/>
            </a:pPr>
            <a:r>
              <a:rPr lang="en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Logistic Regression</a:t>
            </a:r>
            <a:endParaRPr sz="2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➢"/>
            </a:pPr>
            <a:r>
              <a:rPr lang="en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Random Forest</a:t>
            </a:r>
            <a:endParaRPr sz="2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➢"/>
            </a:pPr>
            <a:r>
              <a:rPr lang="en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Support Vector machine (SVM)</a:t>
            </a:r>
            <a:endParaRPr sz="2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➢"/>
            </a:pPr>
            <a:r>
              <a:rPr lang="en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XGBoost</a:t>
            </a:r>
            <a:endParaRPr sz="2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❖"/>
            </a:pPr>
            <a:r>
              <a:rPr lang="en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Deep Learning</a:t>
            </a:r>
            <a:endParaRPr sz="2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➢"/>
            </a:pPr>
            <a:r>
              <a:rPr lang="en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Keras (with SciKeras wrapper for Scikit-learn)</a:t>
            </a:r>
            <a:endParaRPr sz="2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>
            <a:spLocks noGrp="1"/>
          </p:cNvSpPr>
          <p:nvPr>
            <p:ph type="title"/>
          </p:nvPr>
        </p:nvSpPr>
        <p:spPr>
          <a:xfrm>
            <a:off x="0" y="500925"/>
            <a:ext cx="3753900" cy="24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Model Training Steps</a:t>
            </a:r>
            <a:endParaRPr sz="4800"/>
          </a:p>
        </p:txBody>
      </p:sp>
      <p:sp>
        <p:nvSpPr>
          <p:cNvPr id="153" name="Google Shape;153;p26"/>
          <p:cNvSpPr txBox="1"/>
          <p:nvPr/>
        </p:nvSpPr>
        <p:spPr>
          <a:xfrm>
            <a:off x="4018125" y="83075"/>
            <a:ext cx="50604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❖"/>
            </a:pPr>
            <a:r>
              <a:rPr lang="en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load abt</a:t>
            </a:r>
            <a:endParaRPr sz="2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❖"/>
            </a:pPr>
            <a:r>
              <a:rPr lang="en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features - target variable split</a:t>
            </a:r>
            <a:endParaRPr sz="2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❖"/>
            </a:pPr>
            <a:r>
              <a:rPr lang="en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train - test split</a:t>
            </a:r>
            <a:endParaRPr sz="2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❖"/>
            </a:pPr>
            <a:r>
              <a:rPr lang="en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preprocessing pipeline</a:t>
            </a:r>
            <a:endParaRPr sz="2400">
              <a:solidFill>
                <a:schemeClr val="accent1"/>
              </a:solidFill>
              <a:highlight>
                <a:schemeClr val="accent3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❖"/>
            </a:pPr>
            <a:r>
              <a:rPr lang="en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model pipeline</a:t>
            </a:r>
            <a:endParaRPr sz="2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❖"/>
            </a:pPr>
            <a:r>
              <a:rPr lang="en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hyperparameters tuning:</a:t>
            </a:r>
            <a:endParaRPr sz="2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➢"/>
            </a:pPr>
            <a:r>
              <a:rPr lang="en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parameters grid</a:t>
            </a:r>
            <a:endParaRPr sz="2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➢"/>
            </a:pPr>
            <a:r>
              <a:rPr lang="en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GridSearchCV</a:t>
            </a:r>
            <a:endParaRPr sz="2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➢"/>
            </a:pPr>
            <a:r>
              <a:rPr lang="en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RandomizedSearchCV</a:t>
            </a:r>
            <a:r>
              <a:rPr lang="en" sz="2400">
                <a:solidFill>
                  <a:schemeClr val="accent1"/>
                </a:solidFill>
                <a:highlight>
                  <a:schemeClr val="accent3"/>
                </a:highlight>
                <a:latin typeface="Roboto"/>
                <a:ea typeface="Roboto"/>
                <a:cs typeface="Roboto"/>
                <a:sym typeface="Roboto"/>
              </a:rPr>
              <a:t>*</a:t>
            </a:r>
            <a:endParaRPr sz="2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❖"/>
            </a:pPr>
            <a:r>
              <a:rPr lang="en" sz="2400">
                <a:solidFill>
                  <a:schemeClr val="accent1"/>
                </a:solidFill>
                <a:highlight>
                  <a:schemeClr val="accent3"/>
                </a:highlight>
                <a:latin typeface="Roboto"/>
                <a:ea typeface="Roboto"/>
                <a:cs typeface="Roboto"/>
                <a:sym typeface="Roboto"/>
              </a:rPr>
              <a:t>save best fit model</a:t>
            </a:r>
            <a:endParaRPr sz="2400">
              <a:solidFill>
                <a:schemeClr val="accent1"/>
              </a:solidFill>
              <a:highlight>
                <a:schemeClr val="accent3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*Deep Learning only  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>
            <a:spLocks noGrp="1"/>
          </p:cNvSpPr>
          <p:nvPr>
            <p:ph type="title"/>
          </p:nvPr>
        </p:nvSpPr>
        <p:spPr>
          <a:xfrm>
            <a:off x="0" y="500925"/>
            <a:ext cx="37614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Pipelines</a:t>
            </a:r>
            <a:endParaRPr sz="4800"/>
          </a:p>
        </p:txBody>
      </p:sp>
      <p:sp>
        <p:nvSpPr>
          <p:cNvPr id="159" name="Google Shape;159;p27"/>
          <p:cNvSpPr txBox="1"/>
          <p:nvPr/>
        </p:nvSpPr>
        <p:spPr>
          <a:xfrm>
            <a:off x="3874650" y="98250"/>
            <a:ext cx="5196300" cy="4947000"/>
          </a:xfrm>
          <a:prstGeom prst="rect">
            <a:avLst/>
          </a:prstGeom>
          <a:noFill/>
          <a:ln>
            <a:noFill/>
          </a:ln>
          <a:effectLst>
            <a:reflection dist="38100" dir="5400000" fadeDir="5400012" sy="-100000" algn="bl" rotWithShape="0"/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❖"/>
            </a:pPr>
            <a:r>
              <a:rPr lang="en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preprocessing pipeline</a:t>
            </a:r>
            <a:endParaRPr sz="2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preprocess = make_column_transformer(</a:t>
            </a:r>
            <a:endParaRPr sz="18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(MinMaxScaler(),num_features,</a:t>
            </a:r>
            <a:endParaRPr sz="18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(OneHotEncoder(sparse=False),	cat_features))</a:t>
            </a:r>
            <a:endParaRPr sz="18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❖"/>
            </a:pPr>
            <a:r>
              <a:rPr lang="en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model pipeline</a:t>
            </a:r>
            <a:endParaRPr sz="2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model = imbl_pipe(</a:t>
            </a:r>
            <a:endParaRPr sz="18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preprocess,                  SMOTE(sampling_strategy='auto', 	random_state=random_state),</a:t>
            </a:r>
            <a:endParaRPr sz="18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highlight>
                  <a:schemeClr val="accent3"/>
                </a:highlight>
                <a:latin typeface="Roboto Mono"/>
                <a:ea typeface="Roboto Mono"/>
                <a:cs typeface="Roboto Mono"/>
                <a:sym typeface="Roboto Mono"/>
              </a:rPr>
              <a:t>“model_classifier”*</a:t>
            </a: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*replace with a classifier for the used model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>
            <a:spLocks noGrp="1"/>
          </p:cNvSpPr>
          <p:nvPr>
            <p:ph type="title"/>
          </p:nvPr>
        </p:nvSpPr>
        <p:spPr>
          <a:xfrm>
            <a:off x="0" y="500925"/>
            <a:ext cx="37764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Keras Classifier</a:t>
            </a:r>
            <a:endParaRPr sz="4800"/>
          </a:p>
        </p:txBody>
      </p:sp>
      <p:sp>
        <p:nvSpPr>
          <p:cNvPr id="165" name="Google Shape;165;p28"/>
          <p:cNvSpPr txBox="1"/>
          <p:nvPr/>
        </p:nvSpPr>
        <p:spPr>
          <a:xfrm>
            <a:off x="3844400" y="120850"/>
            <a:ext cx="5211600" cy="49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oboto"/>
              <a:buChar char="❖"/>
            </a:pPr>
            <a:r>
              <a:rPr lang="en" sz="2200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implement Scikit-learn interface</a:t>
            </a:r>
            <a:endParaRPr sz="2200" dirty="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from scikeras.wrappers import KerasClassifier</a:t>
            </a:r>
            <a:endParaRPr sz="1200" dirty="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import keras_model as km</a:t>
            </a:r>
            <a:endParaRPr sz="1200" dirty="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clf = KerasClassifier(model=km.get_clf,</a:t>
            </a:r>
            <a:endParaRPr sz="1200" dirty="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    loss=BinaryCrossentropy,</a:t>
            </a:r>
            <a:endParaRPr sz="1200" dirty="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    . . .</a:t>
            </a:r>
            <a:endParaRPr sz="1200" dirty="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    verbose=0, </a:t>
            </a:r>
            <a:endParaRPr sz="1200" dirty="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    random_state=random_state,</a:t>
            </a:r>
            <a:endParaRPr sz="1200" dirty="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    )  </a:t>
            </a:r>
            <a:endParaRPr sz="1200" dirty="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oboto"/>
              <a:buChar char="❖"/>
            </a:pPr>
            <a:r>
              <a:rPr lang="en" sz="2200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keras_model.py</a:t>
            </a:r>
            <a:endParaRPr sz="2200" dirty="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6" name="Google Shape;166;p28"/>
          <p:cNvSpPr/>
          <p:nvPr/>
        </p:nvSpPr>
        <p:spPr>
          <a:xfrm>
            <a:off x="4388225" y="2681650"/>
            <a:ext cx="4588800" cy="21840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from tf.keras.layers import Dense, Input, Dropout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from tf.keras.models import Sequential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# Defining Keras model creator function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def get_clf(meta, hidden_layer_sizes, dropout):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    n_features_in_ = meta["n_features_in_"]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    X_shape_ = meta["X_shape_"]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    n_classes_ = meta["n_classes_"]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    model = Sequential()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    model.add(Dense(n_features_in_, activation='relu', input_shape=X_shape_[1:]))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    for hidden_layer_size in hidden_layer_sizes: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        model.add(Dense(hidden_layer_size, activation="relu"))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        model.add(Dropout(dropout))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    model.add(Dense(1, activation="sigmoid"))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    return model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>
            <a:spLocks noGrp="1"/>
          </p:cNvSpPr>
          <p:nvPr>
            <p:ph type="title"/>
          </p:nvPr>
        </p:nvSpPr>
        <p:spPr>
          <a:xfrm>
            <a:off x="0" y="735075"/>
            <a:ext cx="3761400" cy="19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Why SMOTE?</a:t>
            </a:r>
            <a:endParaRPr sz="4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(Synthetic Minority Over-sampling Technique)</a:t>
            </a:r>
            <a:endParaRPr sz="1200"/>
          </a:p>
        </p:txBody>
      </p:sp>
      <p:pic>
        <p:nvPicPr>
          <p:cNvPr id="172" name="Google Shape;17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2275" y="147275"/>
            <a:ext cx="5351726" cy="214069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9"/>
          <p:cNvSpPr txBox="1"/>
          <p:nvPr/>
        </p:nvSpPr>
        <p:spPr>
          <a:xfrm>
            <a:off x="4199400" y="2469250"/>
            <a:ext cx="4894500" cy="21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❖"/>
            </a:pPr>
            <a:r>
              <a:rPr lang="en" sz="2400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better recall results (a goal for customer churning tasks)</a:t>
            </a:r>
            <a:endParaRPr sz="2400" dirty="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❖"/>
            </a:pPr>
            <a:r>
              <a:rPr lang="en" sz="2400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TP: 46% → 74% </a:t>
            </a:r>
            <a:endParaRPr sz="2400" dirty="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❖"/>
            </a:pPr>
            <a:r>
              <a:rPr lang="en" sz="2400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pretty close TP and TN</a:t>
            </a:r>
            <a:endParaRPr sz="2400" dirty="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>
            <a:spLocks noGrp="1"/>
          </p:cNvSpPr>
          <p:nvPr>
            <p:ph type="title"/>
          </p:nvPr>
        </p:nvSpPr>
        <p:spPr>
          <a:xfrm>
            <a:off x="4358000" y="0"/>
            <a:ext cx="4785900" cy="14349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</a:rPr>
              <a:t>Summary</a:t>
            </a:r>
            <a:endParaRPr sz="4800">
              <a:solidFill>
                <a:schemeClr val="lt1"/>
              </a:solidFill>
            </a:endParaRPr>
          </a:p>
        </p:txBody>
      </p:sp>
      <p:pic>
        <p:nvPicPr>
          <p:cNvPr id="179" name="Google Shape;179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050" y="67975"/>
            <a:ext cx="4198126" cy="5037751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0"/>
          <p:cNvSpPr txBox="1"/>
          <p:nvPr/>
        </p:nvSpPr>
        <p:spPr>
          <a:xfrm>
            <a:off x="4425975" y="1593650"/>
            <a:ext cx="4599600" cy="3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❖"/>
            </a:pPr>
            <a:r>
              <a:rPr lang="en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evaluation:</a:t>
            </a:r>
            <a:endParaRPr sz="2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➢"/>
            </a:pPr>
            <a:r>
              <a:rPr lang="en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recall, f1-score</a:t>
            </a:r>
            <a:endParaRPr sz="2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❖"/>
            </a:pPr>
            <a:r>
              <a:rPr lang="en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goal:</a:t>
            </a:r>
            <a:endParaRPr sz="2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➢"/>
            </a:pPr>
            <a:r>
              <a:rPr lang="en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increase TP, decrease FN</a:t>
            </a:r>
            <a:endParaRPr sz="2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❖"/>
            </a:pPr>
            <a:r>
              <a:rPr lang="en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Best models:</a:t>
            </a:r>
            <a:endParaRPr sz="2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➢"/>
            </a:pPr>
            <a:r>
              <a:rPr lang="en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Deep learning</a:t>
            </a:r>
            <a:endParaRPr sz="2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➢"/>
            </a:pPr>
            <a:r>
              <a:rPr lang="en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SVM</a:t>
            </a:r>
            <a:endParaRPr sz="2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>
            <a:spLocks noGrp="1"/>
          </p:cNvSpPr>
          <p:nvPr>
            <p:ph type="title"/>
          </p:nvPr>
        </p:nvSpPr>
        <p:spPr>
          <a:xfrm>
            <a:off x="1057400" y="335800"/>
            <a:ext cx="6880800" cy="18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/>
              <a:t>Deployment of ML Models</a:t>
            </a:r>
            <a:endParaRPr sz="5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17025" y="229425"/>
            <a:ext cx="4555200" cy="7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Churn Modelling</a:t>
            </a:r>
            <a:r>
              <a:rPr lang="en"/>
              <a:t> </a:t>
            </a:r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1"/>
          </p:nvPr>
        </p:nvSpPr>
        <p:spPr>
          <a:xfrm>
            <a:off x="17025" y="1683800"/>
            <a:ext cx="4512600" cy="11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Objective</a:t>
            </a:r>
            <a:endParaRPr sz="52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2"/>
          </p:nvPr>
        </p:nvSpPr>
        <p:spPr>
          <a:xfrm>
            <a:off x="4690325" y="90625"/>
            <a:ext cx="4388100" cy="47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ld Standard TT"/>
              <a:buChar char="❖"/>
            </a:pPr>
            <a:r>
              <a:rPr lang="en" sz="24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Predict if a bank’s customer will stay or leave the bank</a:t>
            </a:r>
            <a:br>
              <a:rPr lang="en" sz="24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</a:br>
            <a:endParaRPr sz="24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ld Standard TT"/>
              <a:buChar char="❖"/>
            </a:pPr>
            <a:r>
              <a:rPr lang="en" sz="24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Business case:</a:t>
            </a:r>
            <a:endParaRPr sz="24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ld Standard TT"/>
              <a:buChar char="➢"/>
            </a:pPr>
            <a:r>
              <a:rPr lang="en" sz="24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banking</a:t>
            </a:r>
            <a:endParaRPr sz="2400">
              <a:solidFill>
                <a:srgbClr val="FFFBF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>
            <a:spLocks noGrp="1"/>
          </p:cNvSpPr>
          <p:nvPr>
            <p:ph type="title"/>
          </p:nvPr>
        </p:nvSpPr>
        <p:spPr>
          <a:xfrm>
            <a:off x="-25" y="0"/>
            <a:ext cx="9144000" cy="11481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</a:rPr>
              <a:t>Flask and HTML - 1</a:t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191" name="Google Shape;191;p32"/>
          <p:cNvSpPr txBox="1"/>
          <p:nvPr/>
        </p:nvSpPr>
        <p:spPr>
          <a:xfrm>
            <a:off x="4433525" y="1148100"/>
            <a:ext cx="4539300" cy="35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❖"/>
            </a:pPr>
            <a:r>
              <a:rPr lang="en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HTML/CSS/Bootstrap</a:t>
            </a:r>
            <a:endParaRPr sz="2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➢"/>
            </a:pPr>
            <a:r>
              <a:rPr lang="en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HTML template and CSS styling to enter customer info</a:t>
            </a:r>
            <a:endParaRPr sz="2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➢"/>
            </a:pPr>
            <a:r>
              <a:rPr lang="en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jinja - loads data passed by Flask:</a:t>
            </a:r>
            <a:endParaRPr sz="2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■"/>
            </a:pPr>
            <a:r>
              <a:rPr lang="en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predictions</a:t>
            </a:r>
            <a:endParaRPr sz="2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■"/>
            </a:pPr>
            <a:r>
              <a:rPr lang="en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customer info table</a:t>
            </a:r>
            <a:endParaRPr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" name="Google Shape;192;p32"/>
          <p:cNvSpPr txBox="1"/>
          <p:nvPr/>
        </p:nvSpPr>
        <p:spPr>
          <a:xfrm>
            <a:off x="120850" y="1148100"/>
            <a:ext cx="4222200" cy="36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❖"/>
            </a:pPr>
            <a:r>
              <a:rPr lang="en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app.py - Flask API</a:t>
            </a:r>
            <a:endParaRPr sz="2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➢"/>
            </a:pPr>
            <a:r>
              <a:rPr lang="en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loads models</a:t>
            </a:r>
            <a:endParaRPr sz="2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➢"/>
            </a:pPr>
            <a:r>
              <a:rPr lang="en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receives customer details through GUI </a:t>
            </a:r>
            <a:endParaRPr sz="2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➢"/>
            </a:pPr>
            <a:r>
              <a:rPr lang="en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computes and returns predictions</a:t>
            </a:r>
            <a:endParaRPr sz="2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➢"/>
            </a:pPr>
            <a:r>
              <a:rPr lang="en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returns customer info table</a:t>
            </a:r>
            <a:endParaRPr sz="2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>
            <a:spLocks noGrp="1"/>
          </p:cNvSpPr>
          <p:nvPr>
            <p:ph type="title"/>
          </p:nvPr>
        </p:nvSpPr>
        <p:spPr>
          <a:xfrm>
            <a:off x="-25" y="0"/>
            <a:ext cx="9144000" cy="11481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</a:rPr>
              <a:t>Flask and HTML - 2</a:t>
            </a:r>
            <a:endParaRPr sz="4800">
              <a:solidFill>
                <a:schemeClr val="lt1"/>
              </a:solidFill>
            </a:endParaRPr>
          </a:p>
        </p:txBody>
      </p:sp>
      <p:pic>
        <p:nvPicPr>
          <p:cNvPr id="198" name="Google Shape;19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2200" y="1268875"/>
            <a:ext cx="1567600" cy="384327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99" name="Google Shape;199;p33"/>
          <p:cNvSpPr/>
          <p:nvPr/>
        </p:nvSpPr>
        <p:spPr>
          <a:xfrm>
            <a:off x="4572000" y="1808388"/>
            <a:ext cx="4093500" cy="288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33"/>
          <p:cNvSpPr txBox="1"/>
          <p:nvPr/>
        </p:nvSpPr>
        <p:spPr>
          <a:xfrm>
            <a:off x="4624800" y="1891338"/>
            <a:ext cx="3987900" cy="27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@app.route('/predict', methods=['POST'])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def predict():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return render_template('index.html',					 maind=maind)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01" name="Google Shape;201;p33"/>
          <p:cNvCxnSpPr/>
          <p:nvPr/>
        </p:nvCxnSpPr>
        <p:spPr>
          <a:xfrm>
            <a:off x="2152575" y="2432025"/>
            <a:ext cx="2469900" cy="430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2" name="Google Shape;202;p33"/>
          <p:cNvCxnSpPr/>
          <p:nvPr/>
        </p:nvCxnSpPr>
        <p:spPr>
          <a:xfrm rot="10800000">
            <a:off x="2311275" y="3240200"/>
            <a:ext cx="2371500" cy="430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3" name="Google Shape;203;p33"/>
          <p:cNvCxnSpPr/>
          <p:nvPr/>
        </p:nvCxnSpPr>
        <p:spPr>
          <a:xfrm flipH="1">
            <a:off x="2311275" y="3761325"/>
            <a:ext cx="2371500" cy="521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4" name="Google Shape;204;p33"/>
          <p:cNvSpPr txBox="1"/>
          <p:nvPr/>
        </p:nvSpPr>
        <p:spPr>
          <a:xfrm>
            <a:off x="4645000" y="1427450"/>
            <a:ext cx="846000" cy="3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app.py</a:t>
            </a:r>
            <a:endParaRPr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" name="Google Shape;205;p33"/>
          <p:cNvSpPr txBox="1"/>
          <p:nvPr/>
        </p:nvSpPr>
        <p:spPr>
          <a:xfrm>
            <a:off x="3197400" y="3995275"/>
            <a:ext cx="1374600" cy="3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customer table</a:t>
            </a:r>
            <a:endParaRPr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33"/>
          <p:cNvSpPr txBox="1"/>
          <p:nvPr/>
        </p:nvSpPr>
        <p:spPr>
          <a:xfrm>
            <a:off x="3406350" y="3111825"/>
            <a:ext cx="110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predictions</a:t>
            </a:r>
            <a:endParaRPr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33"/>
          <p:cNvSpPr txBox="1"/>
          <p:nvPr/>
        </p:nvSpPr>
        <p:spPr>
          <a:xfrm>
            <a:off x="2571800" y="2190575"/>
            <a:ext cx="1306500" cy="4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customer info</a:t>
            </a:r>
            <a:endParaRPr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>
            <a:spLocks noGrp="1"/>
          </p:cNvSpPr>
          <p:nvPr>
            <p:ph type="title"/>
          </p:nvPr>
        </p:nvSpPr>
        <p:spPr>
          <a:xfrm>
            <a:off x="0" y="697300"/>
            <a:ext cx="4305000" cy="7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Live Demo</a:t>
            </a:r>
            <a:endParaRPr sz="4800"/>
          </a:p>
        </p:txBody>
      </p:sp>
      <p:sp>
        <p:nvSpPr>
          <p:cNvPr id="213" name="Google Shape;213;p34"/>
          <p:cNvSpPr txBox="1">
            <a:spLocks noGrp="1"/>
          </p:cNvSpPr>
          <p:nvPr>
            <p:ph type="body" idx="1"/>
          </p:nvPr>
        </p:nvSpPr>
        <p:spPr>
          <a:xfrm>
            <a:off x="4365550" y="98175"/>
            <a:ext cx="4698000" cy="528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❖"/>
            </a:pPr>
            <a:r>
              <a:rPr lang="en" sz="2400" dirty="0">
                <a:solidFill>
                  <a:schemeClr val="accent1"/>
                </a:solidFill>
              </a:rPr>
              <a:t>deployed to Heroku</a:t>
            </a:r>
            <a:endParaRPr sz="2400" dirty="0">
              <a:solidFill>
                <a:schemeClr val="accent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❖"/>
            </a:pPr>
            <a:r>
              <a:rPr lang="en" sz="2400" dirty="0">
                <a:solidFill>
                  <a:schemeClr val="accent1"/>
                </a:solidFill>
              </a:rPr>
              <a:t>Heroku build size limit → Deep Learning model replaced with K-nearest neighbor</a:t>
            </a:r>
            <a:endParaRPr sz="2400" dirty="0">
              <a:solidFill>
                <a:schemeClr val="accent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❖"/>
            </a:pPr>
            <a:r>
              <a:rPr lang="en" sz="2400" dirty="0">
                <a:solidFill>
                  <a:schemeClr val="accent1"/>
                </a:solidFill>
              </a:rPr>
              <a:t>migrated to Render (Nov 2022)</a:t>
            </a:r>
            <a:endParaRPr sz="2400" dirty="0">
              <a:solidFill>
                <a:schemeClr val="accent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400" dirty="0">
              <a:solidFill>
                <a:schemeClr val="accent1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❖"/>
            </a:pPr>
            <a:r>
              <a:rPr lang="en" sz="2400" dirty="0">
                <a:solidFill>
                  <a:schemeClr val="accent1"/>
                </a:solidFill>
              </a:rPr>
              <a:t>let’s see it in action: </a:t>
            </a:r>
            <a:r>
              <a:rPr lang="en" sz="1800" u="sng" dirty="0">
                <a:solidFill>
                  <a:schemeClr val="hlink"/>
                </a:solidFill>
                <a:hlinkClick r:id="rId3"/>
              </a:rPr>
              <a:t>https://bank-churn-predictions.onrender.com/</a:t>
            </a:r>
            <a:endParaRPr sz="1800" dirty="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4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"/>
          <p:cNvSpPr txBox="1">
            <a:spLocks noGrp="1"/>
          </p:cNvSpPr>
          <p:nvPr>
            <p:ph type="title"/>
          </p:nvPr>
        </p:nvSpPr>
        <p:spPr>
          <a:xfrm>
            <a:off x="0" y="697300"/>
            <a:ext cx="4305000" cy="7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Conclusions</a:t>
            </a:r>
            <a:endParaRPr sz="4800"/>
          </a:p>
        </p:txBody>
      </p:sp>
      <p:sp>
        <p:nvSpPr>
          <p:cNvPr id="219" name="Google Shape;219;p35"/>
          <p:cNvSpPr txBox="1">
            <a:spLocks noGrp="1"/>
          </p:cNvSpPr>
          <p:nvPr>
            <p:ph type="body" idx="1"/>
          </p:nvPr>
        </p:nvSpPr>
        <p:spPr>
          <a:xfrm>
            <a:off x="4365550" y="98175"/>
            <a:ext cx="4649358" cy="49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❖"/>
            </a:pPr>
            <a:r>
              <a:rPr lang="en" sz="2400" dirty="0">
                <a:solidFill>
                  <a:schemeClr val="accent1"/>
                </a:solidFill>
              </a:rPr>
              <a:t>best models:</a:t>
            </a:r>
            <a:endParaRPr sz="2400" dirty="0">
              <a:solidFill>
                <a:schemeClr val="accent1"/>
              </a:solidFill>
            </a:endParaRPr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➢"/>
            </a:pPr>
            <a:r>
              <a:rPr lang="en" sz="2400" dirty="0">
                <a:solidFill>
                  <a:schemeClr val="accent1"/>
                </a:solidFill>
              </a:rPr>
              <a:t>Deep Learning</a:t>
            </a:r>
            <a:endParaRPr sz="2400" dirty="0">
              <a:solidFill>
                <a:schemeClr val="accent1"/>
              </a:solidFill>
            </a:endParaRPr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➢"/>
            </a:pPr>
            <a:r>
              <a:rPr lang="en" sz="2400" dirty="0">
                <a:solidFill>
                  <a:schemeClr val="accent1"/>
                </a:solidFill>
              </a:rPr>
              <a:t>SVM</a:t>
            </a:r>
            <a:endParaRPr sz="2400" dirty="0">
              <a:solidFill>
                <a:schemeClr val="accent1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❖"/>
            </a:pPr>
            <a:r>
              <a:rPr lang="en" sz="2400" dirty="0">
                <a:solidFill>
                  <a:schemeClr val="accent1"/>
                </a:solidFill>
              </a:rPr>
              <a:t>huge difference with SMOTE</a:t>
            </a:r>
            <a:endParaRPr sz="2400" dirty="0">
              <a:solidFill>
                <a:schemeClr val="accent1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❖"/>
            </a:pPr>
            <a:r>
              <a:rPr lang="en" sz="2400" dirty="0">
                <a:solidFill>
                  <a:schemeClr val="accent1"/>
                </a:solidFill>
              </a:rPr>
              <a:t>ways for improvement</a:t>
            </a:r>
            <a:endParaRPr sz="2400" dirty="0">
              <a:solidFill>
                <a:schemeClr val="accent1"/>
              </a:solidFill>
            </a:endParaRPr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➢"/>
            </a:pPr>
            <a:r>
              <a:rPr lang="en" sz="2400" dirty="0">
                <a:solidFill>
                  <a:schemeClr val="accent1"/>
                </a:solidFill>
              </a:rPr>
              <a:t>more data points</a:t>
            </a:r>
            <a:endParaRPr sz="2400" dirty="0">
              <a:solidFill>
                <a:schemeClr val="accent1"/>
              </a:solidFill>
            </a:endParaRPr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➢"/>
            </a:pPr>
            <a:r>
              <a:rPr lang="en" sz="2400" dirty="0">
                <a:solidFill>
                  <a:schemeClr val="accent1"/>
                </a:solidFill>
              </a:rPr>
              <a:t>feature selection</a:t>
            </a:r>
            <a:endParaRPr sz="2400" dirty="0">
              <a:solidFill>
                <a:schemeClr val="accent1"/>
              </a:solidFill>
            </a:endParaRPr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➢"/>
            </a:pPr>
            <a:r>
              <a:rPr lang="en" sz="2400" dirty="0">
                <a:solidFill>
                  <a:schemeClr val="accent1"/>
                </a:solidFill>
              </a:rPr>
              <a:t>feature engineering</a:t>
            </a:r>
            <a:endParaRPr sz="2400" dirty="0">
              <a:solidFill>
                <a:schemeClr val="accent1"/>
              </a:solidFill>
            </a:endParaRPr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➢"/>
            </a:pPr>
            <a:r>
              <a:rPr lang="en" sz="2400" dirty="0">
                <a:solidFill>
                  <a:schemeClr val="accent1"/>
                </a:solidFill>
              </a:rPr>
              <a:t>additional ML algorithms and imbalance handling techniques</a:t>
            </a:r>
            <a:endParaRPr sz="2400" dirty="0">
              <a:solidFill>
                <a:schemeClr val="accent1"/>
              </a:solidFill>
            </a:endParaRPr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➢"/>
            </a:pPr>
            <a:r>
              <a:rPr lang="en" sz="2400" dirty="0">
                <a:solidFill>
                  <a:schemeClr val="accent1"/>
                </a:solidFill>
              </a:rPr>
              <a:t>finer hyperparameter tuning</a:t>
            </a:r>
            <a:endParaRPr sz="24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6"/>
          <p:cNvSpPr txBox="1">
            <a:spLocks noGrp="1"/>
          </p:cNvSpPr>
          <p:nvPr>
            <p:ph type="title"/>
          </p:nvPr>
        </p:nvSpPr>
        <p:spPr>
          <a:xfrm>
            <a:off x="0" y="762850"/>
            <a:ext cx="9144000" cy="112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Questions?</a:t>
            </a:r>
            <a:endParaRPr sz="6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7"/>
          <p:cNvSpPr txBox="1">
            <a:spLocks noGrp="1"/>
          </p:cNvSpPr>
          <p:nvPr>
            <p:ph type="title"/>
          </p:nvPr>
        </p:nvSpPr>
        <p:spPr>
          <a:xfrm>
            <a:off x="0" y="697300"/>
            <a:ext cx="4305000" cy="7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Contact Info</a:t>
            </a:r>
            <a:endParaRPr sz="4800"/>
          </a:p>
        </p:txBody>
      </p:sp>
      <p:sp>
        <p:nvSpPr>
          <p:cNvPr id="230" name="Google Shape;230;p37"/>
          <p:cNvSpPr txBox="1">
            <a:spLocks noGrp="1"/>
          </p:cNvSpPr>
          <p:nvPr>
            <p:ph type="body" idx="1"/>
          </p:nvPr>
        </p:nvSpPr>
        <p:spPr>
          <a:xfrm>
            <a:off x="4365550" y="98175"/>
            <a:ext cx="4698000" cy="49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❖"/>
            </a:pPr>
            <a:r>
              <a:rPr lang="en" sz="2400">
                <a:solidFill>
                  <a:schemeClr val="accent1"/>
                </a:solidFill>
              </a:rPr>
              <a:t>Damir Zunic</a:t>
            </a:r>
            <a:endParaRPr sz="2400">
              <a:solidFill>
                <a:schemeClr val="accent1"/>
              </a:solidFill>
            </a:endParaRPr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➢"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zunicd@yahoo.com</a:t>
            </a:r>
            <a:endParaRPr sz="2400">
              <a:solidFill>
                <a:schemeClr val="accent1"/>
              </a:solidFill>
            </a:endParaRPr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➢"/>
            </a:pPr>
            <a:r>
              <a:rPr lang="en" sz="2400" u="sng">
                <a:solidFill>
                  <a:schemeClr val="hlink"/>
                </a:solidFill>
                <a:hlinkClick r:id="rId4"/>
              </a:rPr>
              <a:t>LinkedIn</a:t>
            </a:r>
            <a:endParaRPr sz="2400">
              <a:solidFill>
                <a:schemeClr val="accent1"/>
              </a:solidFill>
            </a:endParaRPr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➢"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GitHub</a:t>
            </a:r>
            <a:endParaRPr sz="2400">
              <a:solidFill>
                <a:schemeClr val="accent1"/>
              </a:solidFill>
            </a:endParaRPr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➢"/>
            </a:pPr>
            <a:r>
              <a:rPr lang="en" sz="2400">
                <a:solidFill>
                  <a:schemeClr val="accent1"/>
                </a:solidFill>
              </a:rPr>
              <a:t>317-614-5312</a:t>
            </a:r>
            <a:br>
              <a:rPr lang="en" sz="2400">
                <a:solidFill>
                  <a:schemeClr val="accent1"/>
                </a:solidFill>
              </a:rPr>
            </a:br>
            <a:endParaRPr sz="2400">
              <a:solidFill>
                <a:schemeClr val="accent1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❖"/>
            </a:pPr>
            <a:r>
              <a:rPr lang="en" sz="2400">
                <a:solidFill>
                  <a:schemeClr val="accent1"/>
                </a:solidFill>
              </a:rPr>
              <a:t>Kevin Scoleri</a:t>
            </a:r>
            <a:endParaRPr sz="2400">
              <a:solidFill>
                <a:schemeClr val="accent1"/>
              </a:solidFill>
            </a:endParaRPr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➢"/>
            </a:pPr>
            <a:r>
              <a:rPr lang="en" sz="2400" u="sng">
                <a:solidFill>
                  <a:schemeClr val="hlink"/>
                </a:solidFill>
                <a:hlinkClick r:id="rId6"/>
              </a:rPr>
              <a:t>kscoleri89@gmail.com</a:t>
            </a:r>
            <a:endParaRPr sz="2400">
              <a:solidFill>
                <a:schemeClr val="accent1"/>
              </a:solidFill>
            </a:endParaRPr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➢"/>
            </a:pPr>
            <a:r>
              <a:rPr lang="en" sz="2400" u="sng">
                <a:solidFill>
                  <a:schemeClr val="hlink"/>
                </a:solidFill>
                <a:hlinkClick r:id="rId7"/>
              </a:rPr>
              <a:t>LinkedIn</a:t>
            </a:r>
            <a:endParaRPr sz="2400">
              <a:solidFill>
                <a:schemeClr val="accent1"/>
              </a:solidFill>
            </a:endParaRPr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➢"/>
            </a:pPr>
            <a:r>
              <a:rPr lang="en" sz="2400" u="sng">
                <a:solidFill>
                  <a:schemeClr val="hlink"/>
                </a:solidFill>
                <a:hlinkClick r:id="rId8"/>
              </a:rPr>
              <a:t>GitHub</a:t>
            </a:r>
            <a:endParaRPr sz="2400">
              <a:solidFill>
                <a:schemeClr val="accent1"/>
              </a:solidFill>
            </a:endParaRPr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➢"/>
            </a:pPr>
            <a:r>
              <a:rPr lang="en" sz="2400">
                <a:solidFill>
                  <a:schemeClr val="accent1"/>
                </a:solidFill>
              </a:rPr>
              <a:t>219-629-0807</a:t>
            </a:r>
            <a:endParaRPr sz="24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17025" y="229425"/>
            <a:ext cx="4555200" cy="7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Churn Modelling</a:t>
            </a:r>
            <a:r>
              <a:rPr lang="en"/>
              <a:t> </a:t>
            </a:r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ubTitle" idx="1"/>
          </p:nvPr>
        </p:nvSpPr>
        <p:spPr>
          <a:xfrm>
            <a:off x="17025" y="1683800"/>
            <a:ext cx="4512600" cy="11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Data Source</a:t>
            </a:r>
            <a:endParaRPr sz="52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2"/>
          </p:nvPr>
        </p:nvSpPr>
        <p:spPr>
          <a:xfrm>
            <a:off x="4783450" y="500925"/>
            <a:ext cx="41538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ld Standard TT"/>
              <a:buChar char="❖"/>
            </a:pPr>
            <a:r>
              <a:rPr lang="en" sz="2400" u="sng">
                <a:solidFill>
                  <a:schemeClr val="hlink"/>
                </a:solidFill>
                <a:latin typeface="Old Standard TT"/>
                <a:ea typeface="Old Standard TT"/>
                <a:cs typeface="Old Standard TT"/>
                <a:sym typeface="Old Standard TT"/>
                <a:hlinkClick r:id="rId3"/>
              </a:rPr>
              <a:t>Kaggle Churn Modelling Dataset</a:t>
            </a:r>
            <a:endParaRPr sz="24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ld Standard TT"/>
              <a:buChar char="❖"/>
            </a:pPr>
            <a:r>
              <a:rPr lang="en" sz="24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10,000 records</a:t>
            </a:r>
            <a:endParaRPr sz="24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ld Standard TT"/>
              <a:buChar char="❖"/>
            </a:pPr>
            <a:r>
              <a:rPr lang="en" sz="24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Demographic information</a:t>
            </a:r>
            <a:endParaRPr sz="24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ld Standard TT"/>
              <a:buChar char="❖"/>
            </a:pPr>
            <a:r>
              <a:rPr lang="en" sz="24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Banking information</a:t>
            </a:r>
            <a:endParaRPr sz="24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17025" y="229425"/>
            <a:ext cx="4555200" cy="7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Churn Modelling</a:t>
            </a:r>
            <a:r>
              <a:rPr lang="en"/>
              <a:t> </a:t>
            </a: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subTitle" idx="1"/>
          </p:nvPr>
        </p:nvSpPr>
        <p:spPr>
          <a:xfrm>
            <a:off x="17025" y="1683800"/>
            <a:ext cx="4512600" cy="11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How ?</a:t>
            </a:r>
            <a:endParaRPr sz="52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2"/>
          </p:nvPr>
        </p:nvSpPr>
        <p:spPr>
          <a:xfrm>
            <a:off x="4783450" y="500925"/>
            <a:ext cx="42462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ld Standard TT"/>
              <a:buChar char="❖"/>
            </a:pPr>
            <a:r>
              <a:rPr lang="en" sz="24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ETL &amp; EDA</a:t>
            </a:r>
            <a:endParaRPr sz="24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ld Standard TT"/>
              <a:buChar char="❖"/>
            </a:pPr>
            <a:r>
              <a:rPr lang="en" sz="24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Create and save Machine Learning models</a:t>
            </a:r>
            <a:endParaRPr sz="24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ld Standard TT"/>
              <a:buChar char="❖"/>
            </a:pPr>
            <a:r>
              <a:rPr lang="en" sz="24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Deployment of ML models</a:t>
            </a:r>
            <a:endParaRPr sz="24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891075" y="414775"/>
            <a:ext cx="7046100" cy="208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/>
              <a:t>ETL &amp; Exploratory Data Analysis</a:t>
            </a:r>
            <a:endParaRPr sz="5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0" y="500925"/>
            <a:ext cx="3777000" cy="10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ETL</a:t>
            </a:r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0" y="1521050"/>
            <a:ext cx="3777000" cy="10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rPr>
              <a:t>Extract, Transform, Load</a:t>
            </a:r>
            <a:endParaRPr sz="2000">
              <a:solidFill>
                <a:schemeClr val="accent3"/>
              </a:solidFill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3873675" y="166900"/>
            <a:ext cx="5041800" cy="46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❖"/>
            </a:pPr>
            <a:r>
              <a:rPr lang="en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Kaggle Dataset → very clean</a:t>
            </a:r>
            <a:endParaRPr sz="2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❖"/>
            </a:pPr>
            <a:r>
              <a:rPr lang="en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Removing features not needed for ML:</a:t>
            </a:r>
            <a:endParaRPr sz="2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➢"/>
            </a:pPr>
            <a:r>
              <a:rPr lang="en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RowNumber</a:t>
            </a:r>
            <a:endParaRPr sz="2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➢"/>
            </a:pPr>
            <a:r>
              <a:rPr lang="en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CustomerId</a:t>
            </a:r>
            <a:endParaRPr sz="2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➢"/>
            </a:pPr>
            <a:r>
              <a:rPr lang="en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Surname</a:t>
            </a:r>
            <a:endParaRPr sz="2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❖"/>
            </a:pPr>
            <a:r>
              <a:rPr lang="en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Save it as the analytical base table (abt)</a:t>
            </a:r>
            <a:endParaRPr sz="2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❖"/>
            </a:pPr>
            <a:r>
              <a:rPr lang="en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abt → input to all modelling notebooks</a:t>
            </a:r>
            <a:endParaRPr sz="2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Feature Distribution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77025"/>
            <a:ext cx="4606475" cy="307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4497325" y="1514200"/>
            <a:ext cx="4506300" cy="32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❖"/>
            </a:pPr>
            <a:r>
              <a:rPr lang="en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Imbalanced dataset:</a:t>
            </a:r>
            <a:endParaRPr sz="2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➢"/>
            </a:pPr>
            <a:r>
              <a:rPr lang="en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Stays - 79.63%</a:t>
            </a:r>
            <a:endParaRPr sz="2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➢"/>
            </a:pPr>
            <a:r>
              <a:rPr lang="en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Exits - 20.37%</a:t>
            </a:r>
            <a:endParaRPr sz="2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❖"/>
            </a:pPr>
            <a:r>
              <a:rPr lang="en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Handling imbalanced classes:</a:t>
            </a:r>
            <a:endParaRPr sz="2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➢"/>
            </a:pPr>
            <a:r>
              <a:rPr lang="en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SMOTE*  </a:t>
            </a:r>
            <a:endParaRPr sz="2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chemeClr val="accent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chemeClr val="accent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chemeClr val="accent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*Synthetic Minority Over-sampling Technique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Distributions of Categorical Features</a:t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200" y="1277025"/>
            <a:ext cx="27432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7550" y="1277025"/>
            <a:ext cx="41148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/>
        </p:nvSpPr>
        <p:spPr>
          <a:xfrm>
            <a:off x="1306300" y="4087400"/>
            <a:ext cx="5949900" cy="9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❖"/>
            </a:pPr>
            <a:r>
              <a:rPr lang="en" sz="2400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More males than females</a:t>
            </a:r>
            <a:endParaRPr sz="2400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❖"/>
            </a:pPr>
            <a:r>
              <a:rPr lang="en" sz="2400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France 50%; Spain, Germany 25% each</a:t>
            </a:r>
            <a:endParaRPr sz="2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Churn Segmentation by Gender/Geography</a:t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50650"/>
            <a:ext cx="5797276" cy="193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 txBox="1"/>
          <p:nvPr/>
        </p:nvSpPr>
        <p:spPr>
          <a:xfrm>
            <a:off x="667575" y="4189900"/>
            <a:ext cx="7905600" cy="8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161700"/>
            <a:ext cx="5797276" cy="193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1"/>
          <p:cNvSpPr txBox="1"/>
          <p:nvPr/>
        </p:nvSpPr>
        <p:spPr>
          <a:xfrm>
            <a:off x="5494825" y="1537175"/>
            <a:ext cx="3539700" cy="32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❖"/>
            </a:pPr>
            <a:r>
              <a:rPr lang="en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Leaving bank:</a:t>
            </a:r>
            <a:endParaRPr sz="2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➢"/>
            </a:pPr>
            <a:r>
              <a:rPr lang="en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females 25%</a:t>
            </a:r>
            <a:endParaRPr sz="2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➢"/>
            </a:pPr>
            <a:r>
              <a:rPr lang="en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males 16%</a:t>
            </a:r>
            <a:endParaRPr sz="2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➢"/>
            </a:pPr>
            <a:r>
              <a:rPr lang="en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1 of 3 German customers</a:t>
            </a:r>
            <a:endParaRPr sz="2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❖"/>
            </a:pPr>
            <a:r>
              <a:rPr lang="en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Germany: least customers → most churn</a:t>
            </a:r>
            <a:endParaRPr sz="2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897</Words>
  <Application>Microsoft Office PowerPoint</Application>
  <PresentationFormat>On-screen Show (16:9)</PresentationFormat>
  <Paragraphs>195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Roboto</vt:lpstr>
      <vt:lpstr>Old Standard TT</vt:lpstr>
      <vt:lpstr>Merriweather</vt:lpstr>
      <vt:lpstr>Roboto Mono</vt:lpstr>
      <vt:lpstr>Paradigm</vt:lpstr>
      <vt:lpstr>Bank Churn Predictions</vt:lpstr>
      <vt:lpstr>Churn Modelling </vt:lpstr>
      <vt:lpstr>Churn Modelling </vt:lpstr>
      <vt:lpstr>Churn Modelling </vt:lpstr>
      <vt:lpstr>ETL &amp; Exploratory Data Analysis</vt:lpstr>
      <vt:lpstr>ETL</vt:lpstr>
      <vt:lpstr>Target Feature Distribution</vt:lpstr>
      <vt:lpstr>Distributions of Categorical Features</vt:lpstr>
      <vt:lpstr>Churn Segmentation by Gender/Geography</vt:lpstr>
      <vt:lpstr>Correlations and Pairplot</vt:lpstr>
      <vt:lpstr>Violin Plots</vt:lpstr>
      <vt:lpstr>Machine Learning Modelling</vt:lpstr>
      <vt:lpstr>Used Models</vt:lpstr>
      <vt:lpstr>Model Training Steps</vt:lpstr>
      <vt:lpstr>Pipelines</vt:lpstr>
      <vt:lpstr>Keras Classifier</vt:lpstr>
      <vt:lpstr>Why SMOTE? (Synthetic Minority Over-sampling Technique)</vt:lpstr>
      <vt:lpstr>Summary</vt:lpstr>
      <vt:lpstr>Deployment of ML Models</vt:lpstr>
      <vt:lpstr>Flask and HTML - 1</vt:lpstr>
      <vt:lpstr>Flask and HTML - 2</vt:lpstr>
      <vt:lpstr>Live Demo</vt:lpstr>
      <vt:lpstr>Conclusions</vt:lpstr>
      <vt:lpstr>Questions?</vt:lpstr>
      <vt:lpstr>Contact 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Vikas Kheni</cp:lastModifiedBy>
  <cp:revision>3</cp:revision>
  <dcterms:modified xsi:type="dcterms:W3CDTF">2024-09-28T22:25:03Z</dcterms:modified>
</cp:coreProperties>
</file>