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8"/>
      <p:bold r:id="rId29"/>
      <p:italic r:id="rId30"/>
      <p:boldItalic r:id="rId31"/>
    </p:embeddedFont>
    <p:embeddedFont>
      <p:font typeface="Old Standard TT" panose="020B0604020202020204" charset="0"/>
      <p:regular r:id="rId32"/>
      <p:bold r:id="rId33"/>
      <p: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Mono" panose="00000009000000000000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13694e1cd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13694e1cd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Very weak correlations in general. Only weak positive correlation with age, very weak positive correlation with balance, and very weak negative correlations with number of products and membership.</a:t>
            </a:r>
            <a:endParaRPr sz="1050"/>
          </a:p>
          <a:p>
            <a:pPr marL="101600" marR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The </a:t>
            </a:r>
            <a:r>
              <a:rPr lang="en" sz="1050" i="1"/>
              <a:t>density plots</a:t>
            </a:r>
            <a:r>
              <a:rPr lang="en" sz="1050"/>
              <a:t> on the diagonal make it easier to compare these distributions. We can notice that only few features have slightly different distributions. For example, from the density plot for </a:t>
            </a:r>
            <a:r>
              <a:rPr lang="en" sz="1050">
                <a:solidFill>
                  <a:srgbClr val="4682B4"/>
                </a:solidFill>
                <a:highlight>
                  <a:srgbClr val="EFF0F1"/>
                </a:highlight>
              </a:rPr>
              <a:t>Age</a:t>
            </a:r>
            <a:r>
              <a:rPr lang="en" sz="1050"/>
              <a:t>, it could be seen that older people have slightly higher tendency to leave the bank.</a:t>
            </a:r>
            <a:endParaRPr sz="10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3694e1cd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3694e1cd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13694e1cd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13694e1cd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13694e1cd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13694e1cd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3694e1cd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13694e1cd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3694e1cd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13694e1cd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480a458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480a458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13694e1cd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13694e1cd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13694e1c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13694e1c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13694e1c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13694e1c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13694e1cd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13694e1cd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13694e1cd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13694e1cd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13694e1cd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13694e1cd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480a458a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480a458a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3694e1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3694e1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13694e1cd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13694e1cd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268798b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268798b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13694e1c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13694e1c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13694e1cd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13694e1cd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13694e1cd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13694e1cd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3694e1cd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13694e1cd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13694e1cd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13694e1cd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3694e1cd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13694e1cd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13694e1cd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13694e1cd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-churn-predictions.onrender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pscoleri/" TargetMode="External"/><Relationship Id="rId3" Type="http://schemas.openxmlformats.org/officeDocument/2006/relationships/hyperlink" Target="mailto:zunicd@yahoo.com" TargetMode="External"/><Relationship Id="rId7" Type="http://schemas.openxmlformats.org/officeDocument/2006/relationships/hyperlink" Target="https://www.linkedin.com/in/kevinscoler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kscoleri89@gmail.com" TargetMode="External"/><Relationship Id="rId5" Type="http://schemas.openxmlformats.org/officeDocument/2006/relationships/hyperlink" Target="https://github.com/zunicd" TargetMode="External"/><Relationship Id="rId4" Type="http://schemas.openxmlformats.org/officeDocument/2006/relationships/hyperlink" Target="https://www.linkedin.com/in/damirzuni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chlearn/churn-modell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09275" y="499375"/>
            <a:ext cx="87405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Bank Churn Predictions</a:t>
            </a:r>
            <a:endParaRPr sz="56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729600" y="3841875"/>
            <a:ext cx="622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Vikas Kheni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Novemeber 20</a:t>
            </a:r>
            <a:r>
              <a:rPr lang="en" sz="2000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2023</a:t>
            </a:r>
            <a:endParaRPr sz="2000" dirty="0">
              <a:solidFill>
                <a:schemeClr val="accent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and Pairplot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18088"/>
            <a:ext cx="3796199" cy="37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750" y="1359150"/>
            <a:ext cx="392557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Plots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639779" cy="386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4792175" y="1449550"/>
            <a:ext cx="4284300" cy="3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confirming insights from correlations and pairplot - most likely to leave: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older customers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customers with more products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1137600" y="397650"/>
            <a:ext cx="66075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Machine Learning Modelling</a:t>
            </a:r>
            <a:endParaRPr sz="5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419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Used Models</a:t>
            </a:r>
            <a:endParaRPr sz="4800"/>
          </a:p>
        </p:txBody>
      </p:sp>
      <p:sp>
        <p:nvSpPr>
          <p:cNvPr id="147" name="Google Shape;147;p25"/>
          <p:cNvSpPr txBox="1"/>
          <p:nvPr/>
        </p:nvSpPr>
        <p:spPr>
          <a:xfrm>
            <a:off x="4123875" y="244400"/>
            <a:ext cx="4811100" cy="4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Scikit-learn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K-nearest Neighbor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Support Vector machine (SVM)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Keras (with SciKeras wrapper for Scikit-learn)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53900" cy="24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Model Training Steps</a:t>
            </a:r>
            <a:endParaRPr sz="4800"/>
          </a:p>
        </p:txBody>
      </p:sp>
      <p:sp>
        <p:nvSpPr>
          <p:cNvPr id="153" name="Google Shape;153;p26"/>
          <p:cNvSpPr txBox="1"/>
          <p:nvPr/>
        </p:nvSpPr>
        <p:spPr>
          <a:xfrm>
            <a:off x="4018125" y="83075"/>
            <a:ext cx="50604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abt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features - target variable split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train - test split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preprocessing pipeline</a:t>
            </a:r>
            <a:endParaRPr sz="2400">
              <a:solidFill>
                <a:schemeClr val="accen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 pipeline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hyperparameters tuning: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parameters grid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RandomizedSearchCV</a:t>
            </a:r>
            <a:r>
              <a:rPr lang="en" sz="2400">
                <a:solidFill>
                  <a:schemeClr val="accen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*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save best fit model</a:t>
            </a:r>
            <a:endParaRPr sz="2400">
              <a:solidFill>
                <a:schemeClr val="accen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*Deep Learning only 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614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Pipelines</a:t>
            </a:r>
            <a:endParaRPr sz="4800"/>
          </a:p>
        </p:txBody>
      </p:sp>
      <p:sp>
        <p:nvSpPr>
          <p:cNvPr id="159" name="Google Shape;159;p27"/>
          <p:cNvSpPr txBox="1"/>
          <p:nvPr/>
        </p:nvSpPr>
        <p:spPr>
          <a:xfrm>
            <a:off x="3874650" y="98250"/>
            <a:ext cx="5196300" cy="49470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preprocessing pipeline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preprocess = make_column_transformer(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(MinMaxScaler(),num_features,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(OneHotEncoder(sparse=False),	cat_features))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model pipeline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model = imbl_pipe(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preprocess,                  SMOTE(sampling_strategy='auto', 	random_state=random_state),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highlight>
                  <a:schemeClr val="accent3"/>
                </a:highlight>
                <a:latin typeface="Roboto Mono"/>
                <a:ea typeface="Roboto Mono"/>
                <a:cs typeface="Roboto Mono"/>
                <a:sym typeface="Roboto Mono"/>
              </a:rPr>
              <a:t>“model_classifier”*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*replace with a classifier for the used model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764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Keras Classifier</a:t>
            </a:r>
            <a:endParaRPr sz="4800"/>
          </a:p>
        </p:txBody>
      </p:sp>
      <p:sp>
        <p:nvSpPr>
          <p:cNvPr id="165" name="Google Shape;165;p28"/>
          <p:cNvSpPr txBox="1"/>
          <p:nvPr/>
        </p:nvSpPr>
        <p:spPr>
          <a:xfrm>
            <a:off x="3844400" y="120850"/>
            <a:ext cx="5211600" cy="49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oboto"/>
              <a:buChar char="❖"/>
            </a:pPr>
            <a:r>
              <a:rPr lang="en" sz="2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implement Scikit-learn interface</a:t>
            </a:r>
            <a:endParaRPr sz="2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from scikeras.wrappers import KerasClassifier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import keras_model as km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clf = KerasClassifier(model=km.get_clf,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loss=BinaryCrossentropy,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. . .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verbose=0, 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random_state=random_state,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)  </a:t>
            </a:r>
            <a:endParaRPr sz="12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oboto"/>
              <a:buChar char="❖"/>
            </a:pPr>
            <a:r>
              <a:rPr lang="en" sz="22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keras_model.py</a:t>
            </a:r>
            <a:endParaRPr sz="22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4388225" y="2681650"/>
            <a:ext cx="4588800" cy="218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from tf.keras.layers import Dense, Input, Dropout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from tf.keras.models import Sequential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# Defining Keras model creator function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def get_clf(meta, hidden_layer_sizes, dropout):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n_features_in_ = meta["n_features_in_"]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X_shape_ = meta["X_shape_"]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n_classes_ = meta["n_classes_"]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model = Sequential()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model.add(Dense(n_features_in_, activation='relu', input_shape=X_shape_[1:]))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for hidden_layer_size in hidden_layer_sizes: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    model.add(Dense(hidden_layer_size, activation="relu"))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    model.add(Dropout(dropout))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model.add(Dense(1, activation="sigmoid"))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    return model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0" y="735075"/>
            <a:ext cx="3761400" cy="1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Why SMOTE?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(Synthetic Minority Over-sampling Technique)</a:t>
            </a:r>
            <a:endParaRPr sz="12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275" y="147275"/>
            <a:ext cx="5351726" cy="2140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4199400" y="2469250"/>
            <a:ext cx="4894500" cy="21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better recall results (a goal for customer churning tasks)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TP: 46% → 74% 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pretty close TP and TN</a:t>
            </a: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4358000" y="0"/>
            <a:ext cx="4785900" cy="1434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Summary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50" y="67975"/>
            <a:ext cx="4198126" cy="503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4425975" y="1593650"/>
            <a:ext cx="4599600" cy="3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evaluation: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recall, f1-score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increase TP, decrease FN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Best models: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Deep learning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SVM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1057400" y="335800"/>
            <a:ext cx="6880800" cy="18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Deployment of ML Models</a:t>
            </a:r>
            <a:endParaRPr sz="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7025" y="229425"/>
            <a:ext cx="45552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Churn Modelling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025" y="1683800"/>
            <a:ext cx="45126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</a:t>
            </a:r>
            <a:endParaRPr sz="5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690325" y="90625"/>
            <a:ext cx="4388100" cy="47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Predict if a bank’s customer will stay or leave the bank</a:t>
            </a:r>
            <a:b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case: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➢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banking</a:t>
            </a:r>
            <a:endParaRPr sz="24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1148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Flask and HTML - 1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4433525" y="1148100"/>
            <a:ext cx="4539300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HTML/CSS/Bootstrap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HTML template and CSS styling to enter customer info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jinja - loads data passed by Flask: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 info table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120850" y="1148100"/>
            <a:ext cx="4222200" cy="3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app.py - Flask API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loads models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receives customer details through GUI 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computes and returns predictions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returns customer info table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-25" y="0"/>
            <a:ext cx="9144000" cy="1148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Flask and HTML - 2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00" y="1268875"/>
            <a:ext cx="1567600" cy="38432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9" name="Google Shape;199;p33"/>
          <p:cNvSpPr/>
          <p:nvPr/>
        </p:nvSpPr>
        <p:spPr>
          <a:xfrm>
            <a:off x="4572000" y="1808388"/>
            <a:ext cx="4093500" cy="288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4624800" y="1891338"/>
            <a:ext cx="3987900" cy="27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@app.route('/predict', methods=['POST'])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def predict():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return render_template('index.html',					 maind=maind)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01" name="Google Shape;201;p33"/>
          <p:cNvCxnSpPr/>
          <p:nvPr/>
        </p:nvCxnSpPr>
        <p:spPr>
          <a:xfrm>
            <a:off x="2152575" y="2432025"/>
            <a:ext cx="2469900" cy="4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3"/>
          <p:cNvCxnSpPr/>
          <p:nvPr/>
        </p:nvCxnSpPr>
        <p:spPr>
          <a:xfrm rot="10800000">
            <a:off x="2311275" y="3240200"/>
            <a:ext cx="2371500" cy="43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33"/>
          <p:cNvCxnSpPr/>
          <p:nvPr/>
        </p:nvCxnSpPr>
        <p:spPr>
          <a:xfrm flipH="1">
            <a:off x="2311275" y="3761325"/>
            <a:ext cx="2371500" cy="52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33"/>
          <p:cNvSpPr txBox="1"/>
          <p:nvPr/>
        </p:nvSpPr>
        <p:spPr>
          <a:xfrm>
            <a:off x="4645000" y="1427450"/>
            <a:ext cx="8460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app.py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3197400" y="3995275"/>
            <a:ext cx="1374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 table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3406350" y="3111825"/>
            <a:ext cx="11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predictions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2571800" y="2190575"/>
            <a:ext cx="13065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 info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0" y="697300"/>
            <a:ext cx="43050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Live Demo</a:t>
            </a:r>
            <a:endParaRPr sz="4800"/>
          </a:p>
        </p:txBody>
      </p:sp>
      <p:sp>
        <p:nvSpPr>
          <p:cNvPr id="213" name="Google Shape;213;p34"/>
          <p:cNvSpPr txBox="1">
            <a:spLocks noGrp="1"/>
          </p:cNvSpPr>
          <p:nvPr>
            <p:ph type="body" idx="1"/>
          </p:nvPr>
        </p:nvSpPr>
        <p:spPr>
          <a:xfrm>
            <a:off x="4365550" y="98175"/>
            <a:ext cx="4698000" cy="52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deployed to Heroku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Heroku build size limit → Deep Learning model replaced with K-nearest neighbor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migrated to Render (Nov 2022)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let’s see it in action: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https://bank-churn-predictions.onrender.com/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0" y="697300"/>
            <a:ext cx="43050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Conclusions</a:t>
            </a:r>
            <a:endParaRPr sz="4800"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4365550" y="98175"/>
            <a:ext cx="4649358" cy="4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best models: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Deep Learning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SVM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huge difference with SMOTE</a:t>
            </a:r>
            <a:endParaRPr sz="2400" dirty="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 dirty="0">
                <a:solidFill>
                  <a:schemeClr val="accent1"/>
                </a:solidFill>
              </a:rPr>
              <a:t>ways for improvement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more data points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feature selection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feature engineering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additional ML algorithms and imbalance handling techniques</a:t>
            </a:r>
            <a:endParaRPr sz="2400" dirty="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dirty="0">
                <a:solidFill>
                  <a:schemeClr val="accent1"/>
                </a:solidFill>
              </a:rPr>
              <a:t>finer hyperparameter tuning</a:t>
            </a:r>
            <a:endParaRPr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0" y="762850"/>
            <a:ext cx="9144000" cy="11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0" y="697300"/>
            <a:ext cx="4305000" cy="7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Contact Info</a:t>
            </a:r>
            <a:endParaRPr sz="4800"/>
          </a:p>
        </p:txBody>
      </p:sp>
      <p:sp>
        <p:nvSpPr>
          <p:cNvPr id="230" name="Google Shape;230;p37"/>
          <p:cNvSpPr txBox="1">
            <a:spLocks noGrp="1"/>
          </p:cNvSpPr>
          <p:nvPr>
            <p:ph type="body" idx="1"/>
          </p:nvPr>
        </p:nvSpPr>
        <p:spPr>
          <a:xfrm>
            <a:off x="4365550" y="98175"/>
            <a:ext cx="4698000" cy="49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Damir Zunic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zunicd@yahoo.com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LinkedIn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GitHub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>
                <a:solidFill>
                  <a:schemeClr val="accent1"/>
                </a:solidFill>
              </a:rPr>
              <a:t>317-614-5312</a:t>
            </a:r>
            <a:br>
              <a:rPr lang="en" sz="2400">
                <a:solidFill>
                  <a:schemeClr val="accent1"/>
                </a:solidFill>
              </a:rPr>
            </a:br>
            <a:endParaRPr sz="2400">
              <a:solidFill>
                <a:schemeClr val="accent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❖"/>
            </a:pPr>
            <a:r>
              <a:rPr lang="en" sz="2400">
                <a:solidFill>
                  <a:schemeClr val="accent1"/>
                </a:solidFill>
              </a:rPr>
              <a:t>Kevin Scoleri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kscoleri89@gmail.com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7"/>
              </a:rPr>
              <a:t>LinkedIn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 u="sng">
                <a:solidFill>
                  <a:schemeClr val="hlink"/>
                </a:solidFill>
                <a:hlinkClick r:id="rId8"/>
              </a:rPr>
              <a:t>GitHub</a:t>
            </a:r>
            <a:endParaRPr sz="2400">
              <a:solidFill>
                <a:schemeClr val="accent1"/>
              </a:solidFill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➢"/>
            </a:pPr>
            <a:r>
              <a:rPr lang="en" sz="2400">
                <a:solidFill>
                  <a:schemeClr val="accent1"/>
                </a:solidFill>
              </a:rPr>
              <a:t>219-629-0807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7025" y="229425"/>
            <a:ext cx="45552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Churn Modelling</a:t>
            </a:r>
            <a:r>
              <a:rPr lang="en"/>
              <a:t> 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17025" y="1683800"/>
            <a:ext cx="45126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Source</a:t>
            </a:r>
            <a:endParaRPr sz="5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2"/>
          </p:nvPr>
        </p:nvSpPr>
        <p:spPr>
          <a:xfrm>
            <a:off x="4783450" y="500925"/>
            <a:ext cx="41538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Kaggle Churn Modelling Dataset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10,000 records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Demographic information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Banking information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17025" y="229425"/>
            <a:ext cx="45552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Churn Modelling</a:t>
            </a:r>
            <a:r>
              <a:rPr lang="en"/>
              <a:t> 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7025" y="1683800"/>
            <a:ext cx="45126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How ?</a:t>
            </a:r>
            <a:endParaRPr sz="5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783450" y="500925"/>
            <a:ext cx="42462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ETL &amp; EDA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Create and save Machine Learning models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ld Standard TT"/>
              <a:buChar char="❖"/>
            </a:pPr>
            <a:r>
              <a:rPr lang="en" sz="24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Deployment of ML models</a:t>
            </a:r>
            <a:endParaRPr sz="24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891075" y="414775"/>
            <a:ext cx="70461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ETL &amp; Exploratory Data Analysis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0" y="500925"/>
            <a:ext cx="3777000" cy="10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ETL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0" y="1521050"/>
            <a:ext cx="37770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Extract, Transform, Load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73675" y="166900"/>
            <a:ext cx="5041800" cy="4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Kaggle Dataset → very clean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Removing features not needed for ML: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RowNumber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CustomerId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Surname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Save it as the analytical base table (abt)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abt → input to all modelling notebooks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Feature Distribution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4606475" cy="30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497325" y="1514200"/>
            <a:ext cx="4506300" cy="3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Imbalanced dataset: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Stays - 79.63%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Exits - 20.37%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Handling imbalanced classes: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SMOTE*  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*Synthetic Minority Over-sampling Technique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of Categorical Features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00" y="1277025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550" y="127702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306300" y="4087400"/>
            <a:ext cx="5949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More males than females</a:t>
            </a:r>
            <a:endParaRPr sz="24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France 50%; Spain, Germany 25% each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Segmentation by Gender/Geography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0650"/>
            <a:ext cx="5797276" cy="19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67575" y="4189900"/>
            <a:ext cx="7905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61700"/>
            <a:ext cx="5797276" cy="19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494825" y="1537175"/>
            <a:ext cx="35397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Leaving bank: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females 25%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males 16%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➢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 of 3 German customers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❖"/>
            </a:pPr>
            <a:r>
              <a:rPr lang="en" sz="2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Germany: least customers → most churn</a:t>
            </a:r>
            <a:endParaRPr sz="2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897</Words>
  <Application>Microsoft Office PowerPoint</Application>
  <PresentationFormat>On-screen Show (16:9)</PresentationFormat>
  <Paragraphs>195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Roboto</vt:lpstr>
      <vt:lpstr>Old Standard TT</vt:lpstr>
      <vt:lpstr>Arial</vt:lpstr>
      <vt:lpstr>Merriweather</vt:lpstr>
      <vt:lpstr>Roboto Mono</vt:lpstr>
      <vt:lpstr>Paradigm</vt:lpstr>
      <vt:lpstr>Bank Churn Predictions</vt:lpstr>
      <vt:lpstr>Churn Modelling </vt:lpstr>
      <vt:lpstr>Churn Modelling </vt:lpstr>
      <vt:lpstr>Churn Modelling </vt:lpstr>
      <vt:lpstr>ETL &amp; Exploratory Data Analysis</vt:lpstr>
      <vt:lpstr>ETL</vt:lpstr>
      <vt:lpstr>Target Feature Distribution</vt:lpstr>
      <vt:lpstr>Distributions of Categorical Features</vt:lpstr>
      <vt:lpstr>Churn Segmentation by Gender/Geography</vt:lpstr>
      <vt:lpstr>Correlations and Pairplot</vt:lpstr>
      <vt:lpstr>Violin Plots</vt:lpstr>
      <vt:lpstr>Machine Learning Modelling</vt:lpstr>
      <vt:lpstr>Used Models</vt:lpstr>
      <vt:lpstr>Model Training Steps</vt:lpstr>
      <vt:lpstr>Pipelines</vt:lpstr>
      <vt:lpstr>Keras Classifier</vt:lpstr>
      <vt:lpstr>Why SMOTE? (Synthetic Minority Over-sampling Technique)</vt:lpstr>
      <vt:lpstr>Summary</vt:lpstr>
      <vt:lpstr>Deployment of ML Models</vt:lpstr>
      <vt:lpstr>Flask and HTML - 1</vt:lpstr>
      <vt:lpstr>Flask and HTML - 2</vt:lpstr>
      <vt:lpstr>Live Demo</vt:lpstr>
      <vt:lpstr>Conclusions</vt:lpstr>
      <vt:lpstr>Questions?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Vikas Kheni</cp:lastModifiedBy>
  <cp:revision>4</cp:revision>
  <dcterms:modified xsi:type="dcterms:W3CDTF">2024-09-29T20:38:24Z</dcterms:modified>
</cp:coreProperties>
</file>