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 id="261" r:id="rId6"/>
    <p:sldId id="259" r:id="rId7"/>
    <p:sldId id="264" r:id="rId8"/>
    <p:sldId id="262" r:id="rId9"/>
    <p:sldId id="263"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dynamic-programming/" TargetMode="External"/><Relationship Id="rId2" Type="http://schemas.openxmlformats.org/officeDocument/2006/relationships/hyperlink" Target="https://www.geeksforgeeks.org/greedy-algorithm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bellman-ford-algorithm-simple-implementation/" TargetMode="External"/><Relationship Id="rId2" Type="http://schemas.openxmlformats.org/officeDocument/2006/relationships/hyperlink" Target="https://www.geeksforgeeks.org/dijkstras-shortest-path-algorithm-greedy-algo-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how-to-approach-a-coding-problem/" TargetMode="External"/><Relationship Id="rId2" Type="http://schemas.openxmlformats.org/officeDocument/2006/relationships/hyperlink" Target="https://www.geeksforgeeks.org/most-important-type-of-algorithms/" TargetMode="External"/><Relationship Id="rId1" Type="http://schemas.openxmlformats.org/officeDocument/2006/relationships/slideLayout" Target="../slideLayouts/slideLayout2.xml"/><Relationship Id="rId5" Type="http://schemas.openxmlformats.org/officeDocument/2006/relationships/hyperlink" Target="https://www.geeksforgeeks.org/optimization-techniques-set-1-modulus/" TargetMode="External"/><Relationship Id="rId4" Type="http://schemas.openxmlformats.org/officeDocument/2006/relationships/hyperlink" Target="https://www.geeksforgeeks.org/dijkstras-shortest-path-algorithm-greedy-algo-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8229600" cy="5324535"/>
          </a:xfrm>
          <a:prstGeom prst="rect">
            <a:avLst/>
          </a:prstGeom>
        </p:spPr>
        <p:txBody>
          <a:bodyPr wrap="square">
            <a:spAutoFit/>
          </a:bodyPr>
          <a:lstStyle/>
          <a:p>
            <a:pPr fontAlgn="base"/>
            <a:r>
              <a:rPr lang="en-US" sz="2000" dirty="0" smtClean="0"/>
              <a:t>A </a:t>
            </a:r>
            <a:r>
              <a:rPr lang="en-US" sz="2000" u="sng" dirty="0" smtClean="0">
                <a:hlinkClick r:id="rId2"/>
              </a:rPr>
              <a:t>Greedy algorithm</a:t>
            </a:r>
            <a:r>
              <a:rPr lang="en-US" sz="2000" dirty="0" smtClean="0"/>
              <a:t> is an algorithmic paradigm that builds up a solution piece by piece, always choosing the next piece that offers the most obvious and immediate benefit. So the problems where choosing locally optimal also leads to a global solution are best fit for Greedy. </a:t>
            </a:r>
          </a:p>
          <a:p>
            <a:pPr fontAlgn="base"/>
            <a:r>
              <a:rPr lang="en-US" sz="2000" dirty="0" smtClean="0"/>
              <a:t>For example, consider the Fractional Knapsack Problem. The local optimal strategy is to choose the item that has maximum value </a:t>
            </a:r>
            <a:r>
              <a:rPr lang="en-US" sz="2000" dirty="0" err="1" smtClean="0"/>
              <a:t>vs</a:t>
            </a:r>
            <a:r>
              <a:rPr lang="en-US" sz="2000" dirty="0" smtClean="0"/>
              <a:t> weight ratio. This strategy also leads to global optimal solution because we allowed taking fractions of an item. </a:t>
            </a:r>
          </a:p>
          <a:p>
            <a:pPr fontAlgn="base"/>
            <a:r>
              <a:rPr lang="en-US" sz="2000" u="sng" dirty="0" smtClean="0">
                <a:hlinkClick r:id="rId3"/>
              </a:rPr>
              <a:t>Dynamic programming</a:t>
            </a:r>
            <a:r>
              <a:rPr lang="en-US" sz="2000" dirty="0" smtClean="0"/>
              <a:t> is mainly an optimization over plain recursion. Wherever we see a recursive solution that has repeated calls for the same inputs, we can optimize it using Dynamic Programming. The idea is to simply store the results of sub problems so that we do not have to re-compute them when needed later. This simple optimization reduces time complexities from exponential to polynomial. For example, if we write a simple recursive solution for Fibonacci Numbers, we get exponential time complexity and if we optimize it by storing solutions of </a:t>
            </a:r>
            <a:r>
              <a:rPr lang="en-US" sz="2000" dirty="0" err="1" smtClean="0"/>
              <a:t>subproblems</a:t>
            </a:r>
            <a:r>
              <a:rPr lang="en-US" sz="2000" dirty="0" smtClean="0"/>
              <a:t>, time complexity reduces to linear. </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3200" dirty="0" smtClean="0"/>
              <a:t>Sum of Subset Dynamic Programming</a:t>
            </a:r>
            <a:endParaRPr lang="en-US" sz="3200" dirty="0"/>
          </a:p>
        </p:txBody>
      </p:sp>
      <p:pic>
        <p:nvPicPr>
          <p:cNvPr id="22530" name="Picture 2"/>
          <p:cNvPicPr>
            <a:picLocks noChangeAspect="1" noChangeArrowheads="1"/>
          </p:cNvPicPr>
          <p:nvPr/>
        </p:nvPicPr>
        <p:blipFill>
          <a:blip r:embed="rId2" cstate="print"/>
          <a:srcRect/>
          <a:stretch>
            <a:fillRect/>
          </a:stretch>
        </p:blipFill>
        <p:spPr bwMode="auto">
          <a:xfrm>
            <a:off x="152400" y="990600"/>
            <a:ext cx="8853966" cy="5715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1905000" y="685800"/>
            <a:ext cx="5429250" cy="54197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52402"/>
          <a:ext cx="8610600" cy="6583708"/>
        </p:xfrm>
        <a:graphic>
          <a:graphicData uri="http://schemas.openxmlformats.org/drawingml/2006/table">
            <a:tbl>
              <a:tblPr/>
              <a:tblGrid>
                <a:gridCol w="1219200"/>
                <a:gridCol w="3352800"/>
                <a:gridCol w="4038600"/>
              </a:tblGrid>
              <a:tr h="285344">
                <a:tc>
                  <a:txBody>
                    <a:bodyPr/>
                    <a:lstStyle/>
                    <a:p>
                      <a:pPr algn="l" fontAlgn="base"/>
                      <a:r>
                        <a:rPr lang="en-US" sz="1600" b="1" dirty="0"/>
                        <a:t>Feature</a:t>
                      </a:r>
                    </a:p>
                  </a:txBody>
                  <a:tcPr marL="36318" marR="36318" marT="36318" marB="36318" anchor="ctr">
                    <a:lnL>
                      <a:noFill/>
                    </a:lnL>
                    <a:lnR>
                      <a:noFill/>
                    </a:lnR>
                    <a:lnT>
                      <a:noFill/>
                    </a:lnT>
                    <a:lnB>
                      <a:noFill/>
                    </a:lnB>
                    <a:solidFill>
                      <a:srgbClr val="FFFFFF"/>
                    </a:solidFill>
                  </a:tcPr>
                </a:tc>
                <a:tc>
                  <a:txBody>
                    <a:bodyPr/>
                    <a:lstStyle/>
                    <a:p>
                      <a:pPr algn="l" fontAlgn="base"/>
                      <a:r>
                        <a:rPr lang="en-US" sz="1600" b="1"/>
                        <a:t>Greedy method</a:t>
                      </a:r>
                    </a:p>
                  </a:txBody>
                  <a:tcPr marL="36318" marR="36318" marT="36318" marB="36318" anchor="ctr">
                    <a:lnL>
                      <a:noFill/>
                    </a:lnL>
                    <a:lnR>
                      <a:noFill/>
                    </a:lnR>
                    <a:lnT>
                      <a:noFill/>
                    </a:lnT>
                    <a:lnB>
                      <a:noFill/>
                    </a:lnB>
                    <a:solidFill>
                      <a:srgbClr val="FFFFFF"/>
                    </a:solidFill>
                  </a:tcPr>
                </a:tc>
                <a:tc>
                  <a:txBody>
                    <a:bodyPr/>
                    <a:lstStyle/>
                    <a:p>
                      <a:pPr algn="l" fontAlgn="base"/>
                      <a:r>
                        <a:rPr lang="en-US" sz="1600" b="1"/>
                        <a:t>Dynamic programming</a:t>
                      </a:r>
                    </a:p>
                  </a:txBody>
                  <a:tcPr marL="36318" marR="36318" marT="36318" marB="36318" anchor="ctr">
                    <a:lnL>
                      <a:noFill/>
                    </a:lnL>
                    <a:lnR>
                      <a:noFill/>
                    </a:lnR>
                    <a:lnT>
                      <a:noFill/>
                    </a:lnT>
                    <a:lnB>
                      <a:noFill/>
                    </a:lnB>
                    <a:solidFill>
                      <a:srgbClr val="FFFFFF"/>
                    </a:solidFill>
                  </a:tcPr>
                </a:tc>
              </a:tr>
              <a:tr h="1028711">
                <a:tc>
                  <a:txBody>
                    <a:bodyPr/>
                    <a:lstStyle/>
                    <a:p>
                      <a:pPr algn="l" fontAlgn="base"/>
                      <a:r>
                        <a:rPr lang="en-US" sz="1400" b="1" dirty="0"/>
                        <a:t>Feasibility</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In a greedy Algorithm, we make whatever choice seems best at the moment in the hope that it will lead to global optimal solution.</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In Dynamic Programming we make decision at each step considering current problem and solution to previously solved sub problem to calculate optimal solution .</a:t>
                      </a:r>
                    </a:p>
                  </a:txBody>
                  <a:tcPr marL="36318" marR="36318" marT="50845" marB="50845" anchor="ctr">
                    <a:lnL>
                      <a:noFill/>
                    </a:lnL>
                    <a:lnR>
                      <a:noFill/>
                    </a:lnR>
                    <a:lnT>
                      <a:noFill/>
                    </a:lnT>
                    <a:lnB>
                      <a:noFill/>
                    </a:lnB>
                    <a:solidFill>
                      <a:srgbClr val="FFFFFF"/>
                    </a:solidFill>
                  </a:tcPr>
                </a:tc>
              </a:tr>
              <a:tr h="1028711">
                <a:tc>
                  <a:txBody>
                    <a:bodyPr/>
                    <a:lstStyle/>
                    <a:p>
                      <a:pPr algn="l" fontAlgn="base"/>
                      <a:r>
                        <a:rPr lang="en-US" sz="1400" b="1" dirty="0"/>
                        <a:t>Optimality</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In Greedy Method, sometimes there is no such guarantee of getting Optimal Solution.</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It is guaranteed that Dynamic Programming will generate an optimal solution as it generally considers all possible cases and then choose the best.</a:t>
                      </a:r>
                    </a:p>
                  </a:txBody>
                  <a:tcPr marL="36318" marR="36318" marT="50845" marB="50845" anchor="ctr">
                    <a:lnL>
                      <a:noFill/>
                    </a:lnL>
                    <a:lnR>
                      <a:noFill/>
                    </a:lnR>
                    <a:lnT>
                      <a:noFill/>
                    </a:lnT>
                    <a:lnB>
                      <a:noFill/>
                    </a:lnB>
                    <a:solidFill>
                      <a:srgbClr val="FFFFFF"/>
                    </a:solidFill>
                  </a:tcPr>
                </a:tc>
              </a:tr>
              <a:tr h="1028711">
                <a:tc>
                  <a:txBody>
                    <a:bodyPr/>
                    <a:lstStyle/>
                    <a:p>
                      <a:pPr algn="l" fontAlgn="base"/>
                      <a:r>
                        <a:rPr lang="en-US" sz="1400" b="1" dirty="0"/>
                        <a:t>Recursion</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A greedy method follows the problem solving heuristic of making the locally optimal choice at each stage.</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A Dynamic programming is an algorithmic technique which is usually based on a recurrent formula that uses some previously calculated states.</a:t>
                      </a:r>
                    </a:p>
                  </a:txBody>
                  <a:tcPr marL="36318" marR="36318" marT="50845" marB="50845" anchor="ctr">
                    <a:lnL>
                      <a:noFill/>
                    </a:lnL>
                    <a:lnR>
                      <a:noFill/>
                    </a:lnR>
                    <a:lnT>
                      <a:noFill/>
                    </a:lnT>
                    <a:lnB>
                      <a:noFill/>
                    </a:lnB>
                    <a:solidFill>
                      <a:srgbClr val="FFFFFF"/>
                    </a:solidFill>
                  </a:tcPr>
                </a:tc>
              </a:tr>
              <a:tr h="739747">
                <a:tc>
                  <a:txBody>
                    <a:bodyPr/>
                    <a:lstStyle/>
                    <a:p>
                      <a:pPr algn="l" fontAlgn="base"/>
                      <a:r>
                        <a:rPr lang="en-US" sz="1400" b="1" dirty="0" smtClean="0"/>
                        <a:t>Memorization</a:t>
                      </a:r>
                      <a:endParaRPr lang="en-US" sz="1400" b="1" dirty="0"/>
                    </a:p>
                  </a:txBody>
                  <a:tcPr marL="36318" marR="36318" marT="50845" marB="50845" anchor="ctr">
                    <a:lnL>
                      <a:noFill/>
                    </a:lnL>
                    <a:lnR>
                      <a:noFill/>
                    </a:lnR>
                    <a:lnT>
                      <a:noFill/>
                    </a:lnT>
                    <a:lnB>
                      <a:noFill/>
                    </a:lnB>
                    <a:solidFill>
                      <a:srgbClr val="FFFFFF"/>
                    </a:solidFill>
                  </a:tcPr>
                </a:tc>
                <a:tc>
                  <a:txBody>
                    <a:bodyPr/>
                    <a:lstStyle/>
                    <a:p>
                      <a:pPr algn="l" fontAlgn="base"/>
                      <a:r>
                        <a:rPr lang="en-US" sz="1400" b="1"/>
                        <a:t>It is more efficient in terms of memory as it never look back or revise previous choices</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It requires dp table for memoization and it increases it’s memory complexity.</a:t>
                      </a:r>
                    </a:p>
                  </a:txBody>
                  <a:tcPr marL="36318" marR="36318" marT="50845" marB="50845" anchor="ctr">
                    <a:lnL>
                      <a:noFill/>
                    </a:lnL>
                    <a:lnR>
                      <a:noFill/>
                    </a:lnR>
                    <a:lnT>
                      <a:noFill/>
                    </a:lnT>
                    <a:lnB>
                      <a:noFill/>
                    </a:lnB>
                    <a:solidFill>
                      <a:srgbClr val="FFFFFF"/>
                    </a:solidFill>
                  </a:tcPr>
                </a:tc>
              </a:tr>
              <a:tr h="884231">
                <a:tc>
                  <a:txBody>
                    <a:bodyPr/>
                    <a:lstStyle/>
                    <a:p>
                      <a:pPr algn="l" fontAlgn="base"/>
                      <a:r>
                        <a:rPr lang="en-US" sz="1400" b="1"/>
                        <a:t>Time complexity</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Greedy methods are generally faster. For example, </a:t>
                      </a:r>
                      <a:r>
                        <a:rPr lang="en-US" sz="1400" b="1" u="sng">
                          <a:hlinkClick r:id="rId2"/>
                        </a:rPr>
                        <a:t>Dijkstra’s shortest path</a:t>
                      </a:r>
                      <a:r>
                        <a:rPr lang="en-US" sz="1400" b="1"/>
                        <a:t> algorithm takes O(ELogV + VLogV) time.</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Dynamic Programming is generally slower. For example, </a:t>
                      </a:r>
                      <a:r>
                        <a:rPr lang="en-US" sz="1400" b="1" u="sng">
                          <a:hlinkClick r:id="rId3"/>
                        </a:rPr>
                        <a:t>Bellman Ford algorithm</a:t>
                      </a:r>
                      <a:r>
                        <a:rPr lang="en-US" sz="1400" b="1"/>
                        <a:t> takes O(VE) time.</a:t>
                      </a:r>
                    </a:p>
                  </a:txBody>
                  <a:tcPr marL="36318" marR="36318" marT="50845" marB="50845" anchor="ctr">
                    <a:lnL>
                      <a:noFill/>
                    </a:lnL>
                    <a:lnR>
                      <a:noFill/>
                    </a:lnR>
                    <a:lnT>
                      <a:noFill/>
                    </a:lnT>
                    <a:lnB>
                      <a:noFill/>
                    </a:lnB>
                    <a:solidFill>
                      <a:srgbClr val="FFFFFF"/>
                    </a:solidFill>
                  </a:tcPr>
                </a:tc>
              </a:tr>
              <a:tr h="1028711">
                <a:tc>
                  <a:txBody>
                    <a:bodyPr/>
                    <a:lstStyle/>
                    <a:p>
                      <a:pPr algn="l" fontAlgn="base"/>
                      <a:r>
                        <a:rPr lang="en-US" sz="1400" b="1"/>
                        <a:t>Fashion</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The greedy method computes its solution by making its choices in a serial forward fashion, never looking back or revising previous choices.</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Dynamic programming computes its solution bottom up or top down by synthesizing them from smaller optimal sub solutions.</a:t>
                      </a:r>
                    </a:p>
                  </a:txBody>
                  <a:tcPr marL="36318" marR="36318" marT="50845" marB="50845" anchor="ctr">
                    <a:lnL>
                      <a:noFill/>
                    </a:lnL>
                    <a:lnR>
                      <a:noFill/>
                    </a:lnR>
                    <a:lnT>
                      <a:noFill/>
                    </a:lnT>
                    <a:lnB>
                      <a:noFill/>
                    </a:lnB>
                    <a:solidFill>
                      <a:srgbClr val="FFFFFF"/>
                    </a:solidFill>
                  </a:tcPr>
                </a:tc>
              </a:tr>
              <a:tr h="452834">
                <a:tc>
                  <a:txBody>
                    <a:bodyPr/>
                    <a:lstStyle/>
                    <a:p>
                      <a:pPr algn="l" fontAlgn="base"/>
                      <a:r>
                        <a:rPr lang="en-US" sz="1400" b="1"/>
                        <a:t>Example</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a:t>Fractional knapsack . </a:t>
                      </a:r>
                      <a:br>
                        <a:rPr lang="en-US" sz="1400" b="1"/>
                      </a:br>
                      <a:r>
                        <a:rPr lang="en-US" sz="1400" b="1"/>
                        <a:t> </a:t>
                      </a:r>
                    </a:p>
                  </a:txBody>
                  <a:tcPr marL="36318" marR="36318" marT="50845" marB="50845" anchor="ctr">
                    <a:lnL>
                      <a:noFill/>
                    </a:lnL>
                    <a:lnR>
                      <a:noFill/>
                    </a:lnR>
                    <a:lnT>
                      <a:noFill/>
                    </a:lnT>
                    <a:lnB>
                      <a:noFill/>
                    </a:lnB>
                    <a:solidFill>
                      <a:srgbClr val="FFFFFF"/>
                    </a:solidFill>
                  </a:tcPr>
                </a:tc>
                <a:tc>
                  <a:txBody>
                    <a:bodyPr/>
                    <a:lstStyle/>
                    <a:p>
                      <a:pPr algn="l" fontAlgn="base"/>
                      <a:r>
                        <a:rPr lang="en-US" sz="1400" b="1" dirty="0"/>
                        <a:t>0/1 knapsack problem </a:t>
                      </a:r>
                    </a:p>
                  </a:txBody>
                  <a:tcPr marL="36318" marR="36318" marT="50845" marB="50845" anchor="ctr">
                    <a:lnL>
                      <a:noFill/>
                    </a:lnL>
                    <a:lnR>
                      <a:noFill/>
                    </a:lnR>
                    <a:lnT>
                      <a:noFill/>
                    </a:lnT>
                    <a:lnB>
                      <a:noFill/>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p:spPr>
        <p:txBody>
          <a:bodyPr wrap="square">
            <a:spAutoFit/>
          </a:bodyPr>
          <a:lstStyle/>
          <a:p>
            <a:pPr fontAlgn="base"/>
            <a:r>
              <a:rPr lang="en-US" dirty="0" smtClean="0"/>
              <a:t>In this article, we will discuss what is Brute Force </a:t>
            </a:r>
            <a:r>
              <a:rPr lang="en-US" u="sng" dirty="0" smtClean="0">
                <a:hlinkClick r:id="rId2"/>
              </a:rPr>
              <a:t>Algorithm</a:t>
            </a:r>
            <a:r>
              <a:rPr lang="en-US" dirty="0" smtClean="0"/>
              <a:t> and what are its </a:t>
            </a:r>
            <a:r>
              <a:rPr lang="en-US" b="1" dirty="0" smtClean="0"/>
              <a:t>pros</a:t>
            </a:r>
            <a:r>
              <a:rPr lang="en-US" dirty="0" smtClean="0"/>
              <a:t> and </a:t>
            </a:r>
            <a:r>
              <a:rPr lang="en-US" b="1" dirty="0" smtClean="0"/>
              <a:t>cons</a:t>
            </a:r>
            <a:r>
              <a:rPr lang="en-US" dirty="0" smtClean="0"/>
              <a:t>. Below given are some features of the brute force algorithm are:</a:t>
            </a:r>
          </a:p>
          <a:p>
            <a:pPr fontAlgn="base"/>
            <a:r>
              <a:rPr lang="en-US" dirty="0" smtClean="0"/>
              <a:t>It is an intuitive, direct, and straightforward technique of </a:t>
            </a:r>
            <a:r>
              <a:rPr lang="en-US" u="sng" dirty="0" smtClean="0">
                <a:hlinkClick r:id="rId3"/>
              </a:rPr>
              <a:t>problem-solving</a:t>
            </a:r>
            <a:r>
              <a:rPr lang="en-US" dirty="0" smtClean="0"/>
              <a:t> in which all the possible ways or all the possible solutions to a given problem are enumerated.</a:t>
            </a:r>
          </a:p>
          <a:p>
            <a:pPr fontAlgn="base"/>
            <a:r>
              <a:rPr lang="en-US" dirty="0" smtClean="0"/>
              <a:t>Many problems solved in day-to-day life using the brute force strategy, for example exploring all the paths to a nearby market to find the </a:t>
            </a:r>
            <a:r>
              <a:rPr lang="en-US" u="sng" dirty="0" smtClean="0">
                <a:hlinkClick r:id="rId4"/>
              </a:rPr>
              <a:t>minimum shortest path</a:t>
            </a:r>
            <a:r>
              <a:rPr lang="en-US" dirty="0" smtClean="0"/>
              <a:t>.</a:t>
            </a:r>
          </a:p>
          <a:p>
            <a:pPr fontAlgn="base"/>
            <a:r>
              <a:rPr lang="en-US" dirty="0" smtClean="0"/>
              <a:t>Arranging the books in a rack using all the possibilities to optimize the rack spaces, etc.</a:t>
            </a:r>
          </a:p>
          <a:p>
            <a:pPr fontAlgn="base"/>
            <a:r>
              <a:rPr lang="en-US" dirty="0" smtClean="0"/>
              <a:t>In fact, daily life activities use a brute force nature, even though </a:t>
            </a:r>
            <a:r>
              <a:rPr lang="en-US" u="sng" dirty="0" smtClean="0">
                <a:hlinkClick r:id="rId5"/>
              </a:rPr>
              <a:t>optimal algorithms</a:t>
            </a:r>
            <a:r>
              <a:rPr lang="en-US" dirty="0" smtClean="0"/>
              <a:t> are also possible.</a:t>
            </a:r>
          </a:p>
          <a:p>
            <a:pPr fontAlgn="base"/>
            <a:r>
              <a:rPr lang="en-US" b="1" u="sng" dirty="0" smtClean="0"/>
              <a:t>PROS AND CONS OF BRUTE FORCE ALGORITHM</a:t>
            </a:r>
            <a:r>
              <a:rPr lang="en-US" b="1" dirty="0" smtClean="0"/>
              <a:t>:</a:t>
            </a:r>
            <a:endParaRPr lang="en-US" dirty="0" smtClean="0"/>
          </a:p>
          <a:p>
            <a:pPr fontAlgn="base"/>
            <a:r>
              <a:rPr lang="en-US" b="1" dirty="0" smtClean="0"/>
              <a:t>Pros:</a:t>
            </a:r>
            <a:endParaRPr lang="en-US" dirty="0" smtClean="0"/>
          </a:p>
          <a:p>
            <a:pPr fontAlgn="base"/>
            <a:r>
              <a:rPr lang="en-US" dirty="0" smtClean="0"/>
              <a:t>The brute force approach is a guaranteed way to find the correct solution by listing all the possible candidate solutions for the problem.</a:t>
            </a:r>
          </a:p>
          <a:p>
            <a:pPr fontAlgn="base"/>
            <a:r>
              <a:rPr lang="en-US" dirty="0" smtClean="0"/>
              <a:t>It is a generic method and not limited to any specific domain of problems.</a:t>
            </a:r>
          </a:p>
          <a:p>
            <a:pPr fontAlgn="base"/>
            <a:r>
              <a:rPr lang="en-US" dirty="0" smtClean="0"/>
              <a:t>The brute force method is ideal for solving small and simpler problems.</a:t>
            </a:r>
          </a:p>
          <a:p>
            <a:pPr fontAlgn="base"/>
            <a:r>
              <a:rPr lang="en-US" dirty="0" smtClean="0"/>
              <a:t>It is known for its simplicity and can serve as a comparison benchmark.</a:t>
            </a:r>
          </a:p>
          <a:p>
            <a:pPr fontAlgn="base"/>
            <a:r>
              <a:rPr lang="en-US" b="1" dirty="0" smtClean="0"/>
              <a:t>Cons:</a:t>
            </a:r>
            <a:endParaRPr lang="en-US" dirty="0" smtClean="0"/>
          </a:p>
          <a:p>
            <a:pPr fontAlgn="base"/>
            <a:r>
              <a:rPr lang="en-US" dirty="0" smtClean="0"/>
              <a:t>The brute force approach is inefficient. For real-time problems, algorithm analysis often goes above the </a:t>
            </a:r>
            <a:r>
              <a:rPr lang="en-US" b="1" i="1" dirty="0" smtClean="0"/>
              <a:t>O(N!)</a:t>
            </a:r>
            <a:r>
              <a:rPr lang="en-US" dirty="0" smtClean="0"/>
              <a:t> order of growth.</a:t>
            </a:r>
          </a:p>
          <a:p>
            <a:pPr fontAlgn="base"/>
            <a:r>
              <a:rPr lang="en-US" dirty="0" smtClean="0"/>
              <a:t>This method relies more on compromising the power of a computer system for solving a problem than on a good algorithm design.</a:t>
            </a:r>
          </a:p>
          <a:p>
            <a:pPr fontAlgn="base"/>
            <a:r>
              <a:rPr lang="en-US" dirty="0" smtClean="0"/>
              <a:t>Brute force algorithms are slow.</a:t>
            </a:r>
          </a:p>
          <a:p>
            <a:pPr fontAlgn="base"/>
            <a:r>
              <a:rPr lang="en-US" dirty="0" smtClean="0"/>
              <a:t>Brute force algorithms are not constructive or creative compared to algorithms that are constructed using some other design paradigms.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P, NP, NP-Complete and NP-Hard Problems in Computer Science | Baeldung on  Computer Science"/>
          <p:cNvPicPr>
            <a:picLocks noChangeAspect="1" noChangeArrowheads="1"/>
          </p:cNvPicPr>
          <p:nvPr/>
        </p:nvPicPr>
        <p:blipFill>
          <a:blip r:embed="rId2" cstate="print"/>
          <a:srcRect/>
          <a:stretch>
            <a:fillRect/>
          </a:stretch>
        </p:blipFill>
        <p:spPr bwMode="auto">
          <a:xfrm>
            <a:off x="1371600" y="838200"/>
            <a:ext cx="6467106" cy="49450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What are P, NP, NP-complete, and NP-hard? - Quora"/>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152400"/>
          <a:ext cx="8839200" cy="6553200"/>
        </p:xfrm>
        <a:graphic>
          <a:graphicData uri="http://schemas.openxmlformats.org/drawingml/2006/table">
            <a:tbl>
              <a:tblPr/>
              <a:tblGrid>
                <a:gridCol w="4419600"/>
                <a:gridCol w="4419600"/>
              </a:tblGrid>
              <a:tr h="723112">
                <a:tc>
                  <a:txBody>
                    <a:bodyPr/>
                    <a:lstStyle/>
                    <a:p>
                      <a:pPr algn="l" fontAlgn="base"/>
                      <a:r>
                        <a:rPr lang="en-US" sz="2400" b="0" dirty="0"/>
                        <a:t>NP-hard</a:t>
                      </a:r>
                    </a:p>
                  </a:txBody>
                  <a:tcPr marL="76200" marR="76200" marT="76200" marB="76200" anchor="ctr">
                    <a:lnL>
                      <a:noFill/>
                    </a:lnL>
                    <a:lnR>
                      <a:noFill/>
                    </a:lnR>
                    <a:lnT>
                      <a:noFill/>
                    </a:lnT>
                    <a:lnB>
                      <a:noFill/>
                    </a:lnB>
                  </a:tcPr>
                </a:tc>
                <a:tc>
                  <a:txBody>
                    <a:bodyPr/>
                    <a:lstStyle/>
                    <a:p>
                      <a:pPr algn="l" fontAlgn="base"/>
                      <a:r>
                        <a:rPr lang="en-US" sz="2400" b="0"/>
                        <a:t>NP-Complete</a:t>
                      </a:r>
                    </a:p>
                  </a:txBody>
                  <a:tcPr marL="76200" marR="76200" marT="76200" marB="76200" anchor="ctr">
                    <a:lnL>
                      <a:noFill/>
                    </a:lnL>
                    <a:lnR>
                      <a:noFill/>
                    </a:lnR>
                    <a:lnT>
                      <a:noFill/>
                    </a:lnT>
                    <a:lnB>
                      <a:noFill/>
                    </a:lnB>
                  </a:tcPr>
                </a:tc>
              </a:tr>
              <a:tr h="1928298">
                <a:tc>
                  <a:txBody>
                    <a:bodyPr/>
                    <a:lstStyle/>
                    <a:p>
                      <a:pPr algn="l" fontAlgn="base"/>
                      <a:r>
                        <a:rPr lang="en-US" sz="2000" b="0" dirty="0"/>
                        <a:t>NP-Hard problems(say X) can be solved if and only if there is a NP-Complete problem(say Y) that can be reducible into X in polynomial time.</a:t>
                      </a:r>
                    </a:p>
                  </a:txBody>
                  <a:tcPr marL="76200" marR="76200" marT="106680" marB="106680" anchor="ctr">
                    <a:lnL>
                      <a:noFill/>
                    </a:lnL>
                    <a:lnR>
                      <a:noFill/>
                    </a:lnR>
                    <a:lnT>
                      <a:noFill/>
                    </a:lnT>
                    <a:lnB>
                      <a:noFill/>
                    </a:lnB>
                  </a:tcPr>
                </a:tc>
                <a:tc>
                  <a:txBody>
                    <a:bodyPr/>
                    <a:lstStyle/>
                    <a:p>
                      <a:pPr algn="l" fontAlgn="base"/>
                      <a:r>
                        <a:rPr lang="en-US" sz="2000" b="0"/>
                        <a:t>NP-Complete problems can be solved by a non-deterministic Algorithm/Turing Machine in polynomial time.</a:t>
                      </a:r>
                    </a:p>
                  </a:txBody>
                  <a:tcPr marL="76200" marR="76200" marT="106680" marB="106680" anchor="ctr">
                    <a:lnL>
                      <a:noFill/>
                    </a:lnL>
                    <a:lnR>
                      <a:noFill/>
                    </a:lnR>
                    <a:lnT>
                      <a:noFill/>
                    </a:lnT>
                    <a:lnB>
                      <a:noFill/>
                    </a:lnB>
                  </a:tcPr>
                </a:tc>
              </a:tr>
              <a:tr h="1175056">
                <a:tc>
                  <a:txBody>
                    <a:bodyPr/>
                    <a:lstStyle/>
                    <a:p>
                      <a:pPr algn="l" fontAlgn="base"/>
                      <a:r>
                        <a:rPr lang="en-US" sz="2000" b="0"/>
                        <a:t>To solve this problem, it do not have to be in NP .</a:t>
                      </a:r>
                    </a:p>
                  </a:txBody>
                  <a:tcPr marL="76200" marR="76200" marT="106680" marB="106680" anchor="ctr">
                    <a:lnL>
                      <a:noFill/>
                    </a:lnL>
                    <a:lnR>
                      <a:noFill/>
                    </a:lnR>
                    <a:lnT>
                      <a:noFill/>
                    </a:lnT>
                    <a:lnB>
                      <a:noFill/>
                    </a:lnB>
                  </a:tcPr>
                </a:tc>
                <a:tc>
                  <a:txBody>
                    <a:bodyPr/>
                    <a:lstStyle/>
                    <a:p>
                      <a:pPr algn="l" fontAlgn="base"/>
                      <a:r>
                        <a:rPr lang="en-US" sz="2000" b="0"/>
                        <a:t>To solve this problem, it must be both NP and NP-hard problems.</a:t>
                      </a:r>
                    </a:p>
                  </a:txBody>
                  <a:tcPr marL="76200" marR="76200" marT="106680" marB="106680" anchor="ctr">
                    <a:lnL>
                      <a:noFill/>
                    </a:lnL>
                    <a:lnR>
                      <a:noFill/>
                    </a:lnR>
                    <a:lnT>
                      <a:noFill/>
                    </a:lnT>
                    <a:lnB>
                      <a:noFill/>
                    </a:lnB>
                  </a:tcPr>
                </a:tc>
              </a:tr>
              <a:tr h="798436">
                <a:tc>
                  <a:txBody>
                    <a:bodyPr/>
                    <a:lstStyle/>
                    <a:p>
                      <a:pPr algn="l" fontAlgn="base"/>
                      <a:r>
                        <a:rPr lang="en-US" sz="2000" b="0"/>
                        <a:t>Do not have to be a Decision problem.</a:t>
                      </a:r>
                    </a:p>
                  </a:txBody>
                  <a:tcPr marL="76200" marR="76200" marT="106680" marB="106680" anchor="ctr">
                    <a:lnL>
                      <a:noFill/>
                    </a:lnL>
                    <a:lnR>
                      <a:noFill/>
                    </a:lnR>
                    <a:lnT>
                      <a:noFill/>
                    </a:lnT>
                    <a:lnB>
                      <a:noFill/>
                    </a:lnB>
                  </a:tcPr>
                </a:tc>
                <a:tc>
                  <a:txBody>
                    <a:bodyPr/>
                    <a:lstStyle/>
                    <a:p>
                      <a:pPr algn="l" fontAlgn="base"/>
                      <a:r>
                        <a:rPr lang="en-US" sz="2000" b="0"/>
                        <a:t>It is exclusively a Decision problem.</a:t>
                      </a:r>
                    </a:p>
                  </a:txBody>
                  <a:tcPr marL="76200" marR="76200" marT="106680" marB="106680" anchor="ctr">
                    <a:lnL>
                      <a:noFill/>
                    </a:lnL>
                    <a:lnR>
                      <a:noFill/>
                    </a:lnR>
                    <a:lnT>
                      <a:noFill/>
                    </a:lnT>
                    <a:lnB>
                      <a:noFill/>
                    </a:lnB>
                  </a:tcPr>
                </a:tc>
              </a:tr>
              <a:tr h="1928298">
                <a:tc>
                  <a:txBody>
                    <a:bodyPr/>
                    <a:lstStyle/>
                    <a:p>
                      <a:pPr algn="l" fontAlgn="base"/>
                      <a:r>
                        <a:rPr lang="en-US" sz="2000" b="0"/>
                        <a:t>Example: Halting problem, Vertex cover problem, etc.</a:t>
                      </a:r>
                    </a:p>
                  </a:txBody>
                  <a:tcPr marL="76200" marR="76200" marT="106680" marB="106680" anchor="ctr">
                    <a:lnL>
                      <a:noFill/>
                    </a:lnL>
                    <a:lnR>
                      <a:noFill/>
                    </a:lnR>
                    <a:lnT>
                      <a:noFill/>
                    </a:lnT>
                    <a:lnB>
                      <a:noFill/>
                    </a:lnB>
                  </a:tcPr>
                </a:tc>
                <a:tc>
                  <a:txBody>
                    <a:bodyPr/>
                    <a:lstStyle/>
                    <a:p>
                      <a:pPr algn="l" fontAlgn="base"/>
                      <a:r>
                        <a:rPr lang="en-US" sz="2000" b="0" dirty="0"/>
                        <a:t>Example: Determine whether a graph has a Hamiltonian cycle, Determine whether a Boolean formula is </a:t>
                      </a:r>
                      <a:r>
                        <a:rPr lang="en-US" sz="2000" b="0" dirty="0" err="1"/>
                        <a:t>satisfiable</a:t>
                      </a:r>
                      <a:r>
                        <a:rPr lang="en-US" sz="2000" b="0" dirty="0"/>
                        <a:t> or not, Circuit-</a:t>
                      </a:r>
                      <a:r>
                        <a:rPr lang="en-US" sz="2000" b="0" dirty="0" err="1"/>
                        <a:t>satisfiability</a:t>
                      </a:r>
                      <a:r>
                        <a:rPr lang="en-US" sz="2000" b="0" dirty="0"/>
                        <a:t> problem, etc.</a:t>
                      </a:r>
                    </a:p>
                  </a:txBody>
                  <a:tcPr marL="76200" marR="76200" marT="106680" marB="106680" anchor="ctr">
                    <a:lnL>
                      <a:noFill/>
                    </a:lnL>
                    <a:lnR>
                      <a:noFill/>
                    </a:lnR>
                    <a:lnT>
                      <a:noFill/>
                    </a:lnT>
                    <a:lnB>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3600" dirty="0" smtClean="0"/>
              <a:t>Sum of Subset</a:t>
            </a:r>
            <a:endParaRPr lang="en-US" sz="3600" dirty="0"/>
          </a:p>
        </p:txBody>
      </p:sp>
      <p:pic>
        <p:nvPicPr>
          <p:cNvPr id="21506" name="Picture 2"/>
          <p:cNvPicPr>
            <a:picLocks noChangeAspect="1" noChangeArrowheads="1"/>
          </p:cNvPicPr>
          <p:nvPr/>
        </p:nvPicPr>
        <p:blipFill>
          <a:blip r:embed="rId2" cstate="print"/>
          <a:srcRect/>
          <a:stretch>
            <a:fillRect/>
          </a:stretch>
        </p:blipFill>
        <p:spPr bwMode="auto">
          <a:xfrm>
            <a:off x="457200" y="1034630"/>
            <a:ext cx="8174315" cy="582337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685800" y="304800"/>
            <a:ext cx="8153400" cy="62865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228600" y="685800"/>
            <a:ext cx="8498789" cy="40608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384</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Sum of Subset</vt:lpstr>
      <vt:lpstr>Slide 8</vt:lpstr>
      <vt:lpstr>Slide 9</vt:lpstr>
      <vt:lpstr>Sum of Subset Dynamic Programming</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VIKAS KHULLAR</dc:creator>
  <cp:lastModifiedBy>Dr VIKAS KHULLAR</cp:lastModifiedBy>
  <cp:revision>10</cp:revision>
  <dcterms:created xsi:type="dcterms:W3CDTF">2006-08-16T00:00:00Z</dcterms:created>
  <dcterms:modified xsi:type="dcterms:W3CDTF">2022-07-28T13:26:05Z</dcterms:modified>
</cp:coreProperties>
</file>