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9" r:id="rId3"/>
    <p:sldId id="265" r:id="rId4"/>
    <p:sldId id="258" r:id="rId5"/>
    <p:sldId id="261" r:id="rId6"/>
    <p:sldId id="262" r:id="rId7"/>
    <p:sldId id="263" r:id="rId8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ctr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chemeClr val="accent2">
            <a:lumOff val="44000"/>
          </a:schemeClr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FE3F1"/>
          </a:solidFill>
        </a:fill>
      </a:tcStyle>
    </a:wholeTbl>
    <a:band2H>
      <a:tcTxStyle/>
      <a:tcStyle>
        <a:tcBdr/>
        <a:fill>
          <a:solidFill>
            <a:srgbClr val="E8F2F8"/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7"/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31126"/>
        </a:fontRef>
        <a:srgbClr val="0311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31126"/>
              </a:solidFill>
              <a:prstDash val="solid"/>
              <a:round/>
            </a:ln>
          </a:top>
          <a:bottom>
            <a:ln w="254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2">
              <a:lumOff val="44000"/>
            </a:schemeClr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31126"/>
              </a:solidFill>
              <a:prstDash val="solid"/>
              <a:round/>
            </a:ln>
          </a:top>
          <a:bottom>
            <a:ln w="254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CACACB"/>
          </a:solidFill>
        </a:fill>
      </a:tcStyle>
    </a:wholeTbl>
    <a:band2H>
      <a:tcTxStyle/>
      <a:tcStyle>
        <a:tcBdr/>
        <a:fill>
          <a:solidFill>
            <a:srgbClr val="E6E6E7"/>
          </a:solidFill>
        </a:fill>
      </a:tcStyle>
    </a:band2H>
    <a:firstCol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31126"/>
          </a:solidFill>
        </a:fill>
      </a:tcStyle>
    </a:firstCol>
    <a:la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31126"/>
          </a:solidFill>
        </a:fill>
      </a:tcStyle>
    </a:lastRow>
    <a:firstRow>
      <a:tcTxStyle b="on" i="off">
        <a:fontRef idx="major">
          <a:schemeClr val="accent2">
            <a:lumOff val="44000"/>
          </a:schemeClr>
        </a:fontRef>
        <a:schemeClr val="accent2">
          <a:lumOff val="44000"/>
        </a:schemeClr>
      </a:tcTxStyle>
      <a:tcStyle>
        <a:tcBdr>
          <a:lef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left>
          <a:right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right>
          <a:top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top>
          <a:bottom>
            <a:ln w="381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bottom>
          <a:insideH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H>
          <a:insideV>
            <a:ln w="12700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</a:insideV>
        </a:tcBdr>
        <a:fill>
          <a:solidFill>
            <a:srgbClr val="031126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rgbClr val="031126"/>
              </a:solidFill>
              <a:prstDash val="solid"/>
              <a:round/>
            </a:ln>
          </a:left>
          <a:right>
            <a:ln w="12700" cap="flat">
              <a:solidFill>
                <a:srgbClr val="031126"/>
              </a:solidFill>
              <a:prstDash val="solid"/>
              <a:round/>
            </a:ln>
          </a:right>
          <a:top>
            <a:ln w="12700" cap="flat">
              <a:solidFill>
                <a:srgbClr val="031126"/>
              </a:solidFill>
              <a:prstDash val="solid"/>
              <a:round/>
            </a:ln>
          </a:top>
          <a:bottom>
            <a:ln w="127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solidFill>
                <a:srgbClr val="031126"/>
              </a:solidFill>
              <a:prstDash val="solid"/>
              <a:round/>
            </a:ln>
          </a:insideH>
          <a:insideV>
            <a:ln w="12700" cap="flat">
              <a:solidFill>
                <a:srgbClr val="031126"/>
              </a:solidFill>
              <a:prstDash val="solid"/>
              <a:round/>
            </a:ln>
          </a:insideV>
        </a:tcBdr>
        <a:fill>
          <a:solidFill>
            <a:srgbClr val="031126">
              <a:alpha val="20000"/>
            </a:srgbClr>
          </a:solidFill>
        </a:fill>
      </a:tcStyle>
    </a:wholeTbl>
    <a:band2H>
      <a:tcTxStyle/>
      <a:tcStyle>
        <a:tcBdr/>
        <a:fill>
          <a:solidFill>
            <a:schemeClr val="accent2">
              <a:lumOff val="44000"/>
            </a:schemeClr>
          </a:solidFill>
        </a:fill>
      </a:tcStyle>
    </a:band2H>
    <a:firstCol>
      <a:tcTxStyle b="on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rgbClr val="031126"/>
              </a:solidFill>
              <a:prstDash val="solid"/>
              <a:round/>
            </a:ln>
          </a:left>
          <a:right>
            <a:ln w="12700" cap="flat">
              <a:solidFill>
                <a:srgbClr val="031126"/>
              </a:solidFill>
              <a:prstDash val="solid"/>
              <a:round/>
            </a:ln>
          </a:right>
          <a:top>
            <a:ln w="12700" cap="flat">
              <a:solidFill>
                <a:srgbClr val="031126"/>
              </a:solidFill>
              <a:prstDash val="solid"/>
              <a:round/>
            </a:ln>
          </a:top>
          <a:bottom>
            <a:ln w="127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solidFill>
                <a:srgbClr val="031126"/>
              </a:solidFill>
              <a:prstDash val="solid"/>
              <a:round/>
            </a:ln>
          </a:insideH>
          <a:insideV>
            <a:ln w="12700" cap="flat">
              <a:solidFill>
                <a:srgbClr val="031126"/>
              </a:solidFill>
              <a:prstDash val="solid"/>
              <a:round/>
            </a:ln>
          </a:insideV>
        </a:tcBdr>
        <a:fill>
          <a:solidFill>
            <a:srgbClr val="031126">
              <a:alpha val="20000"/>
            </a:srgbClr>
          </a:solidFill>
        </a:fill>
      </a:tcStyle>
    </a:firstCol>
    <a:lastRow>
      <a:tcTxStyle b="on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rgbClr val="031126"/>
              </a:solidFill>
              <a:prstDash val="solid"/>
              <a:round/>
            </a:ln>
          </a:left>
          <a:right>
            <a:ln w="12700" cap="flat">
              <a:solidFill>
                <a:srgbClr val="031126"/>
              </a:solidFill>
              <a:prstDash val="solid"/>
              <a:round/>
            </a:ln>
          </a:right>
          <a:top>
            <a:ln w="50800" cap="flat">
              <a:solidFill>
                <a:srgbClr val="031126"/>
              </a:solidFill>
              <a:prstDash val="solid"/>
              <a:round/>
            </a:ln>
          </a:top>
          <a:bottom>
            <a:ln w="127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solidFill>
                <a:srgbClr val="031126"/>
              </a:solidFill>
              <a:prstDash val="solid"/>
              <a:round/>
            </a:ln>
          </a:insideH>
          <a:insideV>
            <a:ln w="12700" cap="flat">
              <a:solidFill>
                <a:srgbClr val="0311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31126"/>
        </a:fontRef>
        <a:srgbClr val="031126"/>
      </a:tcTxStyle>
      <a:tcStyle>
        <a:tcBdr>
          <a:left>
            <a:ln w="12700" cap="flat">
              <a:solidFill>
                <a:srgbClr val="031126"/>
              </a:solidFill>
              <a:prstDash val="solid"/>
              <a:round/>
            </a:ln>
          </a:left>
          <a:right>
            <a:ln w="12700" cap="flat">
              <a:solidFill>
                <a:srgbClr val="031126"/>
              </a:solidFill>
              <a:prstDash val="solid"/>
              <a:round/>
            </a:ln>
          </a:right>
          <a:top>
            <a:ln w="12700" cap="flat">
              <a:solidFill>
                <a:srgbClr val="031126"/>
              </a:solidFill>
              <a:prstDash val="solid"/>
              <a:round/>
            </a:ln>
          </a:top>
          <a:bottom>
            <a:ln w="25400" cap="flat">
              <a:solidFill>
                <a:srgbClr val="031126"/>
              </a:solidFill>
              <a:prstDash val="solid"/>
              <a:round/>
            </a:ln>
          </a:bottom>
          <a:insideH>
            <a:ln w="12700" cap="flat">
              <a:solidFill>
                <a:srgbClr val="031126"/>
              </a:solidFill>
              <a:prstDash val="solid"/>
              <a:round/>
            </a:ln>
          </a:insideH>
          <a:insideV>
            <a:ln w="12700" cap="flat">
              <a:solidFill>
                <a:srgbClr val="0311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5" name="Shape 14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8;p4" descr="Google Shape;28;p4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29;p4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8" name="Google Shape;30;p4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9" name="Google Shape;31;p4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9999" y="1168462"/>
            <a:ext cx="7704002" cy="57270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SzPts val="1200"/>
              <a:buFontTx/>
              <a:buAutoNum type="arabicPeriod"/>
              <a:defRPr sz="1200"/>
            </a:lvl1pPr>
            <a:lvl2pPr marL="869042" indent="-272142">
              <a:buSzPts val="1200"/>
              <a:buFontTx/>
              <a:buAutoNum type="alphaLcPeriod"/>
              <a:defRPr sz="1200"/>
            </a:lvl2pPr>
            <a:lvl3pPr marL="1326242" indent="-272142">
              <a:buSzPts val="1200"/>
              <a:buFontTx/>
              <a:buAutoNum type="romanLcPeriod"/>
              <a:defRPr sz="1200"/>
            </a:lvl3pPr>
            <a:lvl4pPr marL="1783442" indent="-272142">
              <a:buSzPts val="1200"/>
              <a:buFontTx/>
              <a:buAutoNum type="arabicPeriod"/>
              <a:defRPr sz="1200"/>
            </a:lvl4pPr>
            <a:lvl5pPr marL="2240642" indent="-272142">
              <a:buSzPts val="1200"/>
              <a:buFontTx/>
              <a:buAutoNum type="alphaLcPeriod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31" name="Google Shape;33;p4" descr="Google Shape;33;p4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825301" y="-371475"/>
            <a:ext cx="4857274" cy="3007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32" name="Google Shape;34;p4" descr="Google Shape;34;p4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5048253" y="2398273"/>
            <a:ext cx="5095573" cy="3154877"/>
          </a:xfrm>
          <a:prstGeom prst="rect">
            <a:avLst/>
          </a:prstGeom>
          <a:ln w="12700">
            <a:miter lim="400000"/>
          </a:ln>
        </p:spPr>
      </p:pic>
      <p:sp>
        <p:nvSpPr>
          <p:cNvPr id="33" name="Title Text"/>
          <p:cNvSpPr txBox="1">
            <a:spLocks noGrp="1"/>
          </p:cNvSpPr>
          <p:nvPr>
            <p:ph type="title"/>
          </p:nvPr>
        </p:nvSpPr>
        <p:spPr>
          <a:xfrm>
            <a:off x="718150" y="539999"/>
            <a:ext cx="7705801" cy="572702"/>
          </a:xfrm>
          <a:prstGeom prst="rect">
            <a:avLst/>
          </a:prstGeom>
        </p:spPr>
        <p:txBody>
          <a:bodyPr>
            <a:normAutofit/>
          </a:bodyPr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3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65;p8" descr="Google Shape;65;p8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66;p8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3" name="Google Shape;67;p8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4" name="Google Shape;68;p8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2005350" y="1506749"/>
            <a:ext cx="5133300" cy="2130002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7300"/>
            </a:lvl1pPr>
          </a:lstStyle>
          <a:p>
            <a:r>
              <a:t>Title Text</a:t>
            </a:r>
          </a:p>
        </p:txBody>
      </p:sp>
      <p:pic>
        <p:nvPicPr>
          <p:cNvPr id="46" name="Google Shape;70;p8" descr="Google Shape;70;p8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4270574" y="37800"/>
            <a:ext cx="6816289" cy="4220225"/>
          </a:xfrm>
          <a:prstGeom prst="rect">
            <a:avLst/>
          </a:prstGeom>
          <a:ln w="12700">
            <a:miter lim="400000"/>
          </a:ln>
        </p:spPr>
      </p:pic>
      <p:pic>
        <p:nvPicPr>
          <p:cNvPr id="47" name="Google Shape;71;p8" descr="Google Shape;71;p8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6200004">
            <a:off x="-1890149" y="942974"/>
            <a:ext cx="6692276" cy="4143451"/>
          </a:xfrm>
          <a:prstGeom prst="rect">
            <a:avLst/>
          </a:prstGeom>
          <a:ln w="12700">
            <a:miter lim="400000"/>
          </a:ln>
        </p:spPr>
      </p:pic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81;p10" descr="Google Shape;81;p10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56" name="Google Shape;82;p10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7" name="Google Shape;83;p10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Google Shape;84;p10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9" name="Title Text"/>
          <p:cNvSpPr txBox="1">
            <a:spLocks noGrp="1"/>
          </p:cNvSpPr>
          <p:nvPr>
            <p:ph type="title"/>
          </p:nvPr>
        </p:nvSpPr>
        <p:spPr>
          <a:xfrm>
            <a:off x="719999" y="3295650"/>
            <a:ext cx="3433502" cy="120720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6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1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97;p13" descr="Google Shape;97;p13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75" name="Google Shape;98;p13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6" name="Google Shape;99;p13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7" name="Google Shape;100;p13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Title Text"/>
          <p:cNvSpPr txBox="1">
            <a:spLocks noGrp="1"/>
          </p:cNvSpPr>
          <p:nvPr>
            <p:ph type="title"/>
          </p:nvPr>
        </p:nvSpPr>
        <p:spPr>
          <a:xfrm>
            <a:off x="713224" y="1835249"/>
            <a:ext cx="2305500" cy="527702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13224" y="2269375"/>
            <a:ext cx="2305500" cy="4848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80" name="Google Shape;119;p13" descr="Google Shape;119;p13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6200000">
            <a:off x="-1377751" y="2269750"/>
            <a:ext cx="4857274" cy="3007325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Google Shape;120;p13" descr="Google Shape;120;p13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39" y="82973"/>
            <a:ext cx="5095573" cy="315487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123;p14" descr="Google Shape;123;p14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90" name="Google Shape;124;p14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Google Shape;125;p14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2" name="Google Shape;126;p14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3" name="Title Text"/>
          <p:cNvSpPr txBox="1">
            <a:spLocks noGrp="1"/>
          </p:cNvSpPr>
          <p:nvPr>
            <p:ph type="title"/>
          </p:nvPr>
        </p:nvSpPr>
        <p:spPr>
          <a:xfrm>
            <a:off x="1486024" y="3068247"/>
            <a:ext cx="6172201" cy="446401"/>
          </a:xfrm>
          <a:prstGeom prst="rect">
            <a:avLst/>
          </a:prstGeom>
        </p:spPr>
        <p:txBody>
          <a:bodyPr anchor="t">
            <a:normAutofit/>
          </a:bodyPr>
          <a:lstStyle>
            <a:lvl1pPr algn="r">
              <a:defRPr sz="22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485800" y="1628862"/>
            <a:ext cx="6172201" cy="1498202"/>
          </a:xfrm>
          <a:prstGeom prst="rect">
            <a:avLst/>
          </a:prstGeom>
        </p:spPr>
        <p:txBody>
          <a:bodyPr anchor="b">
            <a:normAutofit/>
          </a:bodyPr>
          <a:lstStyle>
            <a:lvl1pPr marL="317500" indent="-177800" algn="r">
              <a:buClrTx/>
              <a:buSzTx/>
              <a:buFontTx/>
              <a:buNone/>
              <a:defRPr sz="2600"/>
            </a:lvl1pPr>
            <a:lvl2pPr marL="317500" indent="279400" algn="r">
              <a:buClrTx/>
              <a:buSzTx/>
              <a:buFontTx/>
              <a:buNone/>
              <a:defRPr sz="2600"/>
            </a:lvl2pPr>
            <a:lvl3pPr marL="317500" indent="736600" algn="r">
              <a:buClrTx/>
              <a:buSzTx/>
              <a:buFontTx/>
              <a:buNone/>
              <a:defRPr sz="2600"/>
            </a:lvl3pPr>
            <a:lvl4pPr marL="317500" indent="1193800" algn="r">
              <a:buClrTx/>
              <a:buSzTx/>
              <a:buFontTx/>
              <a:buNone/>
              <a:defRPr sz="2600"/>
            </a:lvl4pPr>
            <a:lvl5pPr marL="317500" indent="1651000" algn="r">
              <a:buClrTx/>
              <a:buSzTx/>
              <a:buFontTx/>
              <a:buNone/>
              <a:defRPr sz="2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95" name="Google Shape;129;p14" descr="Google Shape;129;p14"/>
          <p:cNvPicPr>
            <a:picLocks noChangeAspect="1"/>
          </p:cNvPicPr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436101" y="-758751"/>
            <a:ext cx="6816175" cy="4220352"/>
          </a:xfrm>
          <a:prstGeom prst="rect">
            <a:avLst/>
          </a:prstGeom>
          <a:ln w="12700">
            <a:miter lim="400000"/>
          </a:ln>
        </p:spPr>
      </p:pic>
      <p:pic>
        <p:nvPicPr>
          <p:cNvPr id="96" name="Google Shape;130;p14" descr="Google Shape;130;p14"/>
          <p:cNvPicPr>
            <a:picLocks noChangeAspect="1"/>
          </p:cNvPicPr>
          <p:nvPr/>
        </p:nvPicPr>
        <p:blipFill>
          <a:blip r:embed="rId3">
            <a:alphaModFix amt="75000"/>
          </a:blip>
          <a:srcRect t="537"/>
          <a:stretch>
            <a:fillRect/>
          </a:stretch>
        </p:blipFill>
        <p:spPr>
          <a:xfrm rot="10800003">
            <a:off x="4648077" y="1876429"/>
            <a:ext cx="5768812" cy="355282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3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59;p18" descr="Google Shape;159;p18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Google Shape;160;p18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6" name="Title Text"/>
          <p:cNvSpPr txBox="1">
            <a:spLocks noGrp="1"/>
          </p:cNvSpPr>
          <p:nvPr>
            <p:ph type="title"/>
          </p:nvPr>
        </p:nvSpPr>
        <p:spPr>
          <a:xfrm>
            <a:off x="726775" y="2183450"/>
            <a:ext cx="2778301" cy="8274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2000">
                <a:solidFill>
                  <a:schemeClr val="accent1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07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6775" y="2991552"/>
            <a:ext cx="2778301" cy="484201"/>
          </a:xfrm>
          <a:prstGeom prst="rect">
            <a:avLst/>
          </a:prstGeom>
        </p:spPr>
        <p:txBody>
          <a:bodyPr>
            <a:normAutofit/>
          </a:bodyPr>
          <a:lstStyle>
            <a:lvl1pPr marL="317500" indent="-177800" algn="ctr">
              <a:buClrTx/>
              <a:buSzTx/>
              <a:buFontTx/>
              <a:buNone/>
            </a:lvl1pPr>
            <a:lvl2pPr marL="317500" indent="279400" algn="ctr">
              <a:buClrTx/>
              <a:buSzTx/>
              <a:buFontTx/>
              <a:buNone/>
            </a:lvl2pPr>
            <a:lvl3pPr marL="317500" indent="736600" algn="ctr">
              <a:buClrTx/>
              <a:buSzTx/>
              <a:buFontTx/>
              <a:buNone/>
            </a:lvl3pPr>
            <a:lvl4pPr marL="317500" indent="1193800" algn="ctr">
              <a:buClrTx/>
              <a:buSzTx/>
              <a:buFontTx/>
              <a:buNone/>
            </a:lvl4pPr>
            <a:lvl5pPr marL="317500" indent="1651000" algn="ctr"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Google Shape;167;p18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9" name="Google Shape;168;p18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10" name="Google Shape;169;p18" descr="Google Shape;169;p18"/>
          <p:cNvPicPr>
            <a:picLocks noChangeAspect="1"/>
          </p:cNvPicPr>
          <p:nvPr/>
        </p:nvPicPr>
        <p:blipFill>
          <a:blip r:embed="rId3">
            <a:alphaModFix amt="75000"/>
          </a:blip>
          <a:srcRect l="16597" t="23395"/>
          <a:stretch>
            <a:fillRect/>
          </a:stretch>
        </p:blipFill>
        <p:spPr>
          <a:xfrm rot="16200000">
            <a:off x="-1349762" y="941736"/>
            <a:ext cx="5684874" cy="3233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1" name="Google Shape;170;p18" descr="Google Shape;170;p18"/>
          <p:cNvPicPr>
            <a:picLocks noChangeAspect="1"/>
          </p:cNvPicPr>
          <p:nvPr/>
        </p:nvPicPr>
        <p:blipFill>
          <a:blip r:embed="rId3">
            <a:alphaModFix amt="75000"/>
          </a:blip>
          <a:srcRect l="23059" t="16268"/>
          <a:stretch>
            <a:fillRect/>
          </a:stretch>
        </p:blipFill>
        <p:spPr>
          <a:xfrm rot="5400004">
            <a:off x="5600636" y="400112"/>
            <a:ext cx="4438775" cy="2990849"/>
          </a:xfrm>
          <a:prstGeom prst="rect">
            <a:avLst/>
          </a:prstGeom>
          <a:ln w="12700">
            <a:miter lim="400000"/>
          </a:ln>
        </p:spPr>
      </p:pic>
      <p:sp>
        <p:nvSpPr>
          <p:cNvPr id="1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8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258;p25" descr="Google Shape;258;p25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Google Shape;259;p25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1" name="Google Shape;260;p25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2" name="Google Shape;261;p25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23" name="Google Shape;262;p25" descr="Google Shape;262;p25"/>
          <p:cNvPicPr>
            <a:picLocks noChangeAspect="1"/>
          </p:cNvPicPr>
          <p:nvPr/>
        </p:nvPicPr>
        <p:blipFill>
          <a:blip r:embed="rId3">
            <a:alphaModFix amt="75000"/>
          </a:blip>
          <a:srcRect l="23664" t="13299"/>
          <a:stretch>
            <a:fillRect/>
          </a:stretch>
        </p:blipFill>
        <p:spPr>
          <a:xfrm>
            <a:off x="9525" y="-156201"/>
            <a:ext cx="4171950" cy="2933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Google Shape;263;p25" descr="Google Shape;263;p25"/>
          <p:cNvPicPr>
            <a:picLocks noChangeAspect="1"/>
          </p:cNvPicPr>
          <p:nvPr/>
        </p:nvPicPr>
        <p:blipFill>
          <a:blip r:embed="rId3">
            <a:alphaModFix amt="75000"/>
          </a:blip>
          <a:srcRect l="21334" t="3883"/>
          <a:stretch>
            <a:fillRect/>
          </a:stretch>
        </p:blipFill>
        <p:spPr>
          <a:xfrm rot="10800005">
            <a:off x="5739700" y="2603701"/>
            <a:ext cx="3747201" cy="2835071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USTOM_18_1">
    <p:bg>
      <p:bgPr>
        <a:gradFill flip="none" rotWithShape="1">
          <a:gsLst>
            <a:gs pos="0">
              <a:srgbClr val="10355F"/>
            </a:gs>
            <a:gs pos="37000">
              <a:srgbClr val="031126"/>
            </a:gs>
            <a:gs pos="63000">
              <a:srgbClr val="031126"/>
            </a:gs>
            <a:gs pos="100000">
              <a:srgbClr val="10355F"/>
            </a:gs>
          </a:gsLst>
          <a:lin ang="5400012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265;p26" descr="Google Shape;265;p26"/>
          <p:cNvPicPr>
            <a:picLocks noChangeAspect="1"/>
          </p:cNvPicPr>
          <p:nvPr/>
        </p:nvPicPr>
        <p:blipFill>
          <a:blip r:embed="rId2"/>
          <a:srcRect t="1620" b="17753"/>
          <a:stretch>
            <a:fillRect/>
          </a:stretch>
        </p:blipFill>
        <p:spPr>
          <a:xfrm>
            <a:off x="-181701" y="-257175"/>
            <a:ext cx="9649553" cy="5667373"/>
          </a:xfrm>
          <a:prstGeom prst="rect">
            <a:avLst/>
          </a:prstGeom>
          <a:ln w="12700">
            <a:miter lim="400000"/>
          </a:ln>
        </p:spPr>
      </p:pic>
      <p:sp>
        <p:nvSpPr>
          <p:cNvPr id="133" name="Google Shape;266;p26"/>
          <p:cNvSpPr/>
          <p:nvPr/>
        </p:nvSpPr>
        <p:spPr>
          <a:xfrm rot="16200000">
            <a:off x="2011650" y="-2135075"/>
            <a:ext cx="5316601" cy="9339900"/>
          </a:xfrm>
          <a:prstGeom prst="rect">
            <a:avLst/>
          </a:prstGeom>
          <a:gradFill>
            <a:gsLst>
              <a:gs pos="0">
                <a:srgbClr val="10355F">
                  <a:alpha val="59214"/>
                </a:srgbClr>
              </a:gs>
              <a:gs pos="50000">
                <a:schemeClr val="accent2">
                  <a:lumOff val="44000"/>
                  <a:alpha val="0"/>
                </a:schemeClr>
              </a:gs>
              <a:gs pos="100000">
                <a:srgbClr val="10355F">
                  <a:alpha val="59214"/>
                </a:srgb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4" name="Google Shape;267;p26"/>
          <p:cNvSpPr/>
          <p:nvPr/>
        </p:nvSpPr>
        <p:spPr>
          <a:xfrm rot="10800000">
            <a:off x="-371475" y="-85500"/>
            <a:ext cx="895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5" name="Google Shape;268;p26"/>
          <p:cNvSpPr/>
          <p:nvPr/>
        </p:nvSpPr>
        <p:spPr>
          <a:xfrm>
            <a:off x="8739750" y="-117725"/>
            <a:ext cx="781201" cy="5305200"/>
          </a:xfrm>
          <a:prstGeom prst="rect">
            <a:avLst/>
          </a:prstGeom>
          <a:gradFill>
            <a:gsLst>
              <a:gs pos="0">
                <a:schemeClr val="accent2">
                  <a:lumOff val="44000"/>
                  <a:alpha val="47450"/>
                </a:schemeClr>
              </a:gs>
              <a:gs pos="100000">
                <a:schemeClr val="accent2">
                  <a:lumOff val="44000"/>
                  <a:alpha val="0"/>
                </a:schemeClr>
              </a:gs>
            </a:gsLst>
            <a:lin ang="10800025"/>
          </a:gradFill>
          <a:ln w="12700">
            <a:miter lim="400000"/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6" name="Google Shape;269;p26" descr="Google Shape;269;p26"/>
          <p:cNvPicPr>
            <a:picLocks noChangeAspect="1"/>
          </p:cNvPicPr>
          <p:nvPr/>
        </p:nvPicPr>
        <p:blipFill>
          <a:blip r:embed="rId3">
            <a:alphaModFix amt="75000"/>
          </a:blip>
          <a:srcRect l="20356"/>
          <a:stretch>
            <a:fillRect/>
          </a:stretch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Google Shape;270;p26" descr="Google Shape;270;p26"/>
          <p:cNvPicPr>
            <a:picLocks noChangeAspect="1"/>
          </p:cNvPicPr>
          <p:nvPr/>
        </p:nvPicPr>
        <p:blipFill>
          <a:blip r:embed="rId3">
            <a:alphaModFix amt="75000"/>
          </a:blip>
          <a:srcRect l="16645" t="537"/>
          <a:stretch>
            <a:fillRect/>
          </a:stretch>
        </p:blipFill>
        <p:spPr>
          <a:xfrm rot="16200004">
            <a:off x="-1058539" y="294014"/>
            <a:ext cx="5654503" cy="4177820"/>
          </a:xfrm>
          <a:prstGeom prst="rect">
            <a:avLst/>
          </a:prstGeom>
          <a:ln w="12700">
            <a:miter lim="400000"/>
          </a:ln>
        </p:spPr>
      </p:pic>
      <p:sp>
        <p:nvSpPr>
          <p:cNvPr id="13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69056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Audiowide"/>
          <a:ea typeface="Audiowide"/>
          <a:cs typeface="Audiowide"/>
          <a:sym typeface="Audiowide"/>
        </a:defRPr>
      </a:lvl9pPr>
    </p:titleStyle>
    <p:bodyStyle>
      <a:lvl1pPr marL="457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1pPr>
      <a:lvl2pPr marL="914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2pPr>
      <a:lvl3pPr marL="1371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3pPr>
      <a:lvl4pPr marL="1828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4pPr>
      <a:lvl5pPr marL="22860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5pPr>
      <a:lvl6pPr marL="27432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6pPr>
      <a:lvl7pPr marL="32004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●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7pPr>
      <a:lvl8pPr marL="36576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○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8pPr>
      <a:lvl9pPr marL="4114800" marR="0" indent="-3175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>
          <a:schemeClr val="accent2">
            <a:lumOff val="44000"/>
          </a:schemeClr>
        </a:buClr>
        <a:buSzPts val="1400"/>
        <a:buFont typeface="Helvetica"/>
        <a:buChar char="■"/>
        <a:tabLst/>
        <a:defRPr sz="1400" b="0" i="0" u="none" strike="noStrike" cap="none" spc="0" baseline="0">
          <a:solidFill>
            <a:schemeClr val="accent2">
              <a:lumOff val="44000"/>
            </a:schemeClr>
          </a:solidFill>
          <a:uFillTx/>
          <a:latin typeface="Karla"/>
          <a:ea typeface="Karla"/>
          <a:cs typeface="Karla"/>
          <a:sym typeface="Karl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i-mitra-839010118558.us-central1.run.app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665;p39" descr="Google Shape;665;p39"/>
          <p:cNvPicPr>
            <a:picLocks noChangeAspect="1"/>
          </p:cNvPicPr>
          <p:nvPr/>
        </p:nvPicPr>
        <p:blipFill>
          <a:blip r:embed="rId3">
            <a:alphaModFix amt="75000"/>
          </a:blip>
          <a:srcRect l="15261" t="6068"/>
          <a:stretch>
            <a:fillRect/>
          </a:stretch>
        </p:blipFill>
        <p:spPr>
          <a:xfrm rot="10800003">
            <a:off x="4324348" y="1876426"/>
            <a:ext cx="5162553" cy="3543297"/>
          </a:xfrm>
          <a:prstGeom prst="rect">
            <a:avLst/>
          </a:prstGeom>
          <a:ln w="12700">
            <a:miter lim="400000"/>
          </a:ln>
        </p:spPr>
      </p:pic>
      <p:sp>
        <p:nvSpPr>
          <p:cNvPr id="148" name="Google Shape;666;p39"/>
          <p:cNvSpPr txBox="1">
            <a:spLocks noGrp="1"/>
          </p:cNvSpPr>
          <p:nvPr>
            <p:ph type="title"/>
          </p:nvPr>
        </p:nvSpPr>
        <p:spPr>
          <a:xfrm>
            <a:off x="490248" y="671921"/>
            <a:ext cx="3433502" cy="1207200"/>
          </a:xfrm>
          <a:prstGeom prst="rect">
            <a:avLst/>
          </a:prstGeom>
        </p:spPr>
        <p:txBody>
          <a:bodyPr/>
          <a:lstStyle>
            <a:lvl1pPr>
              <a:defRPr sz="44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FinAI Mitra</a:t>
            </a:r>
          </a:p>
        </p:txBody>
      </p:sp>
      <p:grpSp>
        <p:nvGrpSpPr>
          <p:cNvPr id="152" name="Google Shape;674;p39"/>
          <p:cNvGrpSpPr/>
          <p:nvPr/>
        </p:nvGrpSpPr>
        <p:grpSpPr>
          <a:xfrm>
            <a:off x="8020619" y="875154"/>
            <a:ext cx="820276" cy="763243"/>
            <a:chOff x="0" y="32"/>
            <a:chExt cx="820274" cy="763242"/>
          </a:xfrm>
        </p:grpSpPr>
        <p:sp>
          <p:nvSpPr>
            <p:cNvPr id="149" name="Google Shape;675;p39"/>
            <p:cNvSpPr/>
            <p:nvPr/>
          </p:nvSpPr>
          <p:spPr>
            <a:xfrm>
              <a:off x="-1" y="32"/>
              <a:ext cx="445853" cy="7399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0" name="Google Shape;676;p39"/>
            <p:cNvSpPr/>
            <p:nvPr/>
          </p:nvSpPr>
          <p:spPr>
            <a:xfrm>
              <a:off x="202353" y="379416"/>
              <a:ext cx="617922" cy="3838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1" name="Google Shape;677;p39"/>
            <p:cNvSpPr/>
            <p:nvPr/>
          </p:nvSpPr>
          <p:spPr>
            <a:xfrm>
              <a:off x="243011" y="32"/>
              <a:ext cx="577264" cy="4026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56" name="Google Shape;678;p39"/>
          <p:cNvGrpSpPr/>
          <p:nvPr/>
        </p:nvGrpSpPr>
        <p:grpSpPr>
          <a:xfrm>
            <a:off x="1843052" y="2989459"/>
            <a:ext cx="932795" cy="867939"/>
            <a:chOff x="0" y="36"/>
            <a:chExt cx="932794" cy="867938"/>
          </a:xfrm>
        </p:grpSpPr>
        <p:sp>
          <p:nvSpPr>
            <p:cNvPr id="153" name="Google Shape;679;p39"/>
            <p:cNvSpPr/>
            <p:nvPr/>
          </p:nvSpPr>
          <p:spPr>
            <a:xfrm>
              <a:off x="0" y="36"/>
              <a:ext cx="507011" cy="8414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4" name="Google Shape;680;p39"/>
            <p:cNvSpPr/>
            <p:nvPr/>
          </p:nvSpPr>
          <p:spPr>
            <a:xfrm>
              <a:off x="230110" y="431461"/>
              <a:ext cx="702685" cy="4365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5" name="Google Shape;681;p39"/>
            <p:cNvSpPr/>
            <p:nvPr/>
          </p:nvSpPr>
          <p:spPr>
            <a:xfrm>
              <a:off x="276346" y="36"/>
              <a:ext cx="656449" cy="45793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0" name="Google Shape;682;p39"/>
          <p:cNvGrpSpPr/>
          <p:nvPr/>
        </p:nvGrpSpPr>
        <p:grpSpPr>
          <a:xfrm>
            <a:off x="1655259" y="2179881"/>
            <a:ext cx="633889" cy="589815"/>
            <a:chOff x="0" y="25"/>
            <a:chExt cx="633887" cy="589813"/>
          </a:xfrm>
        </p:grpSpPr>
        <p:sp>
          <p:nvSpPr>
            <p:cNvPr id="157" name="Google Shape;683;p39"/>
            <p:cNvSpPr/>
            <p:nvPr/>
          </p:nvSpPr>
          <p:spPr>
            <a:xfrm>
              <a:off x="-1" y="25"/>
              <a:ext cx="344545" cy="571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8" name="Google Shape;684;p39"/>
            <p:cNvSpPr/>
            <p:nvPr/>
          </p:nvSpPr>
          <p:spPr>
            <a:xfrm>
              <a:off x="156373" y="293203"/>
              <a:ext cx="477515" cy="29663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59" name="Google Shape;685;p39"/>
            <p:cNvSpPr/>
            <p:nvPr/>
          </p:nvSpPr>
          <p:spPr>
            <a:xfrm>
              <a:off x="187793" y="25"/>
              <a:ext cx="446095" cy="31119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164" name="Google Shape;686;p39"/>
          <p:cNvGrpSpPr/>
          <p:nvPr/>
        </p:nvGrpSpPr>
        <p:grpSpPr>
          <a:xfrm>
            <a:off x="1023762" y="2769714"/>
            <a:ext cx="487155" cy="453284"/>
            <a:chOff x="0" y="19"/>
            <a:chExt cx="487154" cy="453282"/>
          </a:xfrm>
        </p:grpSpPr>
        <p:sp>
          <p:nvSpPr>
            <p:cNvPr id="161" name="Google Shape;687;p39"/>
            <p:cNvSpPr/>
            <p:nvPr/>
          </p:nvSpPr>
          <p:spPr>
            <a:xfrm>
              <a:off x="0" y="19"/>
              <a:ext cx="264788" cy="4394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2" name="Google Shape;688;p39"/>
            <p:cNvSpPr/>
            <p:nvPr/>
          </p:nvSpPr>
          <p:spPr>
            <a:xfrm>
              <a:off x="120175" y="225332"/>
              <a:ext cx="366980" cy="2279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163" name="Google Shape;689;p39"/>
            <p:cNvSpPr/>
            <p:nvPr/>
          </p:nvSpPr>
          <p:spPr>
            <a:xfrm>
              <a:off x="144322" y="19"/>
              <a:ext cx="342833" cy="2391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65" name="TextBox 2"/>
          <p:cNvSpPr txBox="1"/>
          <p:nvPr/>
        </p:nvSpPr>
        <p:spPr>
          <a:xfrm>
            <a:off x="142385" y="1658048"/>
            <a:ext cx="4129227" cy="5419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600" b="1"/>
            </a:lvl1pPr>
          </a:lstStyle>
          <a:p>
            <a:r>
              <a:t>Your intelligent assistant for financial insights</a:t>
            </a:r>
          </a:p>
        </p:txBody>
      </p:sp>
      <p:pic>
        <p:nvPicPr>
          <p:cNvPr id="166" name="Picture 3" descr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7929" y="2247198"/>
            <a:ext cx="3826762" cy="262114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5"/>
          <p:cNvSpPr txBox="1"/>
          <p:nvPr/>
        </p:nvSpPr>
        <p:spPr>
          <a:xfrm>
            <a:off x="-338571" y="3028949"/>
            <a:ext cx="2803057" cy="149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Manu Goel</a:t>
            </a:r>
          </a:p>
          <a:p>
            <a:pPr>
              <a:lnSpc>
                <a:spcPct val="150000"/>
              </a:lnSpc>
              <a:defRPr b="1"/>
            </a:pPr>
            <a:r>
              <a:t>Ayush Sahu</a:t>
            </a:r>
          </a:p>
          <a:p>
            <a:pPr>
              <a:lnSpc>
                <a:spcPct val="150000"/>
              </a:lnSpc>
              <a:defRPr b="1"/>
            </a:pPr>
            <a:r>
              <a:t>Niraj Kumar</a:t>
            </a:r>
          </a:p>
          <a:p>
            <a:pPr>
              <a:lnSpc>
                <a:spcPct val="150000"/>
              </a:lnSpc>
              <a:defRPr b="1"/>
            </a:pPr>
            <a:r>
              <a:t>Sourabh Mhaske</a:t>
            </a:r>
          </a:p>
          <a:p>
            <a:pPr>
              <a:lnSpc>
                <a:spcPct val="150000"/>
              </a:lnSpc>
              <a:defRPr b="1"/>
            </a:pPr>
            <a:r>
              <a:t>Ankit Soin</a:t>
            </a:r>
          </a:p>
        </p:txBody>
      </p:sp>
      <p:sp>
        <p:nvSpPr>
          <p:cNvPr id="168" name="TextBox 7"/>
          <p:cNvSpPr txBox="1"/>
          <p:nvPr/>
        </p:nvSpPr>
        <p:spPr>
          <a:xfrm>
            <a:off x="1585867" y="3028949"/>
            <a:ext cx="2535232" cy="14963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50000"/>
              </a:lnSpc>
              <a:defRPr b="1"/>
            </a:pPr>
            <a:r>
              <a:t>Vikas Singh</a:t>
            </a:r>
          </a:p>
          <a:p>
            <a:pPr>
              <a:lnSpc>
                <a:spcPct val="150000"/>
              </a:lnSpc>
              <a:defRPr b="1"/>
            </a:pPr>
            <a:r>
              <a:t>Bharat Karanjule</a:t>
            </a:r>
          </a:p>
          <a:p>
            <a:pPr>
              <a:lnSpc>
                <a:spcPct val="150000"/>
              </a:lnSpc>
              <a:defRPr b="1"/>
            </a:pPr>
            <a:r>
              <a:t>Aniket Gholap</a:t>
            </a:r>
          </a:p>
          <a:p>
            <a:pPr>
              <a:lnSpc>
                <a:spcPct val="150000"/>
              </a:lnSpc>
              <a:defRPr b="1"/>
            </a:pPr>
            <a:r>
              <a:t>Rahul Hundare</a:t>
            </a:r>
          </a:p>
          <a:p>
            <a:pPr>
              <a:lnSpc>
                <a:spcPct val="150000"/>
              </a:lnSpc>
              <a:defRPr b="1"/>
            </a:pPr>
            <a:r>
              <a:t>Sonam Kumari</a:t>
            </a:r>
          </a:p>
        </p:txBody>
      </p:sp>
      <p:sp>
        <p:nvSpPr>
          <p:cNvPr id="169" name="TextBox 9"/>
          <p:cNvSpPr txBox="1"/>
          <p:nvPr/>
        </p:nvSpPr>
        <p:spPr>
          <a:xfrm>
            <a:off x="-772764" y="2590196"/>
            <a:ext cx="5489934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1800" b="1"/>
            </a:lvl1pPr>
          </a:lstStyle>
          <a:p>
            <a:r>
              <a:rPr dirty="0"/>
              <a:t>Team Coding Ninja</a:t>
            </a:r>
            <a:r>
              <a:rPr lang="en-IN" dirty="0"/>
              <a:t>s</a:t>
            </a:r>
            <a:endParaRPr dirty="0"/>
          </a:p>
        </p:txBody>
      </p:sp>
      <p:sp>
        <p:nvSpPr>
          <p:cNvPr id="170" name="Text"/>
          <p:cNvSpPr txBox="1"/>
          <p:nvPr/>
        </p:nvSpPr>
        <p:spPr>
          <a:xfrm>
            <a:off x="4141777" y="2427338"/>
            <a:ext cx="430223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endParaRPr/>
          </a:p>
        </p:txBody>
      </p:sp>
      <p:sp>
        <p:nvSpPr>
          <p:cNvPr id="171" name="Google Shape;666;p39"/>
          <p:cNvSpPr txBox="1"/>
          <p:nvPr/>
        </p:nvSpPr>
        <p:spPr>
          <a:xfrm>
            <a:off x="2341009" y="302065"/>
            <a:ext cx="5758486" cy="491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>
            <a:lvl1pPr algn="l" defTabSz="566927">
              <a:defRPr sz="2728" b="1"/>
            </a:lvl1pPr>
          </a:lstStyle>
          <a:p>
            <a:r>
              <a:rPr sz="2000" dirty="0"/>
              <a:t>Global Hackathon For Financial Inclusion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351;p32"/>
          <p:cNvSpPr/>
          <p:nvPr/>
        </p:nvSpPr>
        <p:spPr>
          <a:xfrm>
            <a:off x="732382" y="421821"/>
            <a:ext cx="7704001" cy="63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9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7" name="Google Shape;352;p32"/>
          <p:cNvSpPr/>
          <p:nvPr/>
        </p:nvSpPr>
        <p:spPr>
          <a:xfrm>
            <a:off x="940401" y="1474269"/>
            <a:ext cx="1661547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38" name="Google Shape;360;p32"/>
          <p:cNvSpPr txBox="1">
            <a:spLocks noGrp="1"/>
          </p:cNvSpPr>
          <p:nvPr>
            <p:ph type="title"/>
          </p:nvPr>
        </p:nvSpPr>
        <p:spPr>
          <a:xfrm>
            <a:off x="718149" y="1"/>
            <a:ext cx="7705802" cy="1112700"/>
          </a:xfrm>
          <a:prstGeom prst="rect">
            <a:avLst/>
          </a:prstGeom>
        </p:spPr>
        <p:txBody>
          <a:bodyPr anchor="ctr"/>
          <a:lstStyle>
            <a:lvl1pPr defTabSz="612648">
              <a:lnSpc>
                <a:spcPts val="6000"/>
              </a:lnSpc>
              <a:defRPr sz="1876" b="1">
                <a:solidFill>
                  <a:schemeClr val="accent2">
                    <a:lumOff val="44000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dirty="0"/>
              <a:t>Responsible AI Practices</a:t>
            </a:r>
          </a:p>
        </p:txBody>
      </p:sp>
      <p:sp>
        <p:nvSpPr>
          <p:cNvPr id="239" name="Google Shape;361;p32"/>
          <p:cNvSpPr txBox="1"/>
          <p:nvPr/>
        </p:nvSpPr>
        <p:spPr>
          <a:xfrm>
            <a:off x="901177" y="1531131"/>
            <a:ext cx="147775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 fontScale="92500" lnSpcReduction="10000"/>
          </a:bodyPr>
          <a:lstStyle/>
          <a:p>
            <a:r>
              <a:rPr dirty="0"/>
              <a:t>Security ,Safety </a:t>
            </a:r>
            <a:r>
              <a:rPr lang="en-IN" dirty="0"/>
              <a:t>&amp;</a:t>
            </a:r>
            <a:r>
              <a:rPr dirty="0"/>
              <a:t> Technical Robustness</a:t>
            </a:r>
          </a:p>
        </p:txBody>
      </p:sp>
      <p:grpSp>
        <p:nvGrpSpPr>
          <p:cNvPr id="250" name="Google Shape;384;p32"/>
          <p:cNvGrpSpPr/>
          <p:nvPr/>
        </p:nvGrpSpPr>
        <p:grpSpPr>
          <a:xfrm>
            <a:off x="57111" y="584005"/>
            <a:ext cx="520939" cy="484720"/>
            <a:chOff x="0" y="20"/>
            <a:chExt cx="520938" cy="484718"/>
          </a:xfrm>
        </p:grpSpPr>
        <p:sp>
          <p:nvSpPr>
            <p:cNvPr id="247" name="Google Shape;385;p32"/>
            <p:cNvSpPr/>
            <p:nvPr/>
          </p:nvSpPr>
          <p:spPr>
            <a:xfrm>
              <a:off x="0" y="20"/>
              <a:ext cx="283151" cy="4699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8" name="Google Shape;386;p32"/>
            <p:cNvSpPr/>
            <p:nvPr/>
          </p:nvSpPr>
          <p:spPr>
            <a:xfrm>
              <a:off x="128509" y="240959"/>
              <a:ext cx="392430" cy="24378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49" name="Google Shape;387;p32"/>
            <p:cNvSpPr/>
            <p:nvPr/>
          </p:nvSpPr>
          <p:spPr>
            <a:xfrm>
              <a:off x="154331" y="20"/>
              <a:ext cx="366608" cy="2557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54" name="Google Shape;388;p32"/>
          <p:cNvGrpSpPr/>
          <p:nvPr/>
        </p:nvGrpSpPr>
        <p:grpSpPr>
          <a:xfrm>
            <a:off x="409460" y="85616"/>
            <a:ext cx="409566" cy="381089"/>
            <a:chOff x="0" y="16"/>
            <a:chExt cx="409564" cy="381087"/>
          </a:xfrm>
        </p:grpSpPr>
        <p:sp>
          <p:nvSpPr>
            <p:cNvPr id="251" name="Google Shape;389;p32"/>
            <p:cNvSpPr/>
            <p:nvPr/>
          </p:nvSpPr>
          <p:spPr>
            <a:xfrm>
              <a:off x="-1" y="16"/>
              <a:ext cx="222616" cy="3694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2" name="Google Shape;390;p32"/>
            <p:cNvSpPr/>
            <p:nvPr/>
          </p:nvSpPr>
          <p:spPr>
            <a:xfrm>
              <a:off x="101035" y="189443"/>
              <a:ext cx="308530" cy="19166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53" name="Google Shape;391;p32"/>
            <p:cNvSpPr/>
            <p:nvPr/>
          </p:nvSpPr>
          <p:spPr>
            <a:xfrm>
              <a:off x="121336" y="16"/>
              <a:ext cx="288229" cy="20106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57" name="Google Shape;352;p32"/>
          <p:cNvSpPr/>
          <p:nvPr/>
        </p:nvSpPr>
        <p:spPr>
          <a:xfrm>
            <a:off x="2921623" y="1474269"/>
            <a:ext cx="1509133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58" name="Google Shape;361;p32"/>
          <p:cNvSpPr txBox="1"/>
          <p:nvPr/>
        </p:nvSpPr>
        <p:spPr>
          <a:xfrm>
            <a:off x="2921624" y="1531131"/>
            <a:ext cx="1405054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dirty="0"/>
              <a:t>Fairness </a:t>
            </a:r>
            <a:r>
              <a:rPr lang="en-IN" dirty="0"/>
              <a:t>&amp;</a:t>
            </a:r>
            <a:r>
              <a:rPr dirty="0"/>
              <a:t> bias</a:t>
            </a:r>
          </a:p>
        </p:txBody>
      </p:sp>
      <p:sp>
        <p:nvSpPr>
          <p:cNvPr id="261" name="Google Shape;352;p32"/>
          <p:cNvSpPr/>
          <p:nvPr/>
        </p:nvSpPr>
        <p:spPr>
          <a:xfrm>
            <a:off x="4899100" y="1474269"/>
            <a:ext cx="1427355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2" name="Google Shape;361;p32"/>
          <p:cNvSpPr txBox="1"/>
          <p:nvPr/>
        </p:nvSpPr>
        <p:spPr>
          <a:xfrm>
            <a:off x="4786135" y="1531130"/>
            <a:ext cx="154032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dirty="0"/>
              <a:t>Transparency </a:t>
            </a:r>
            <a:r>
              <a:rPr lang="en-IN" dirty="0"/>
              <a:t>&amp;</a:t>
            </a:r>
            <a:r>
              <a:rPr dirty="0"/>
              <a:t> Explainability</a:t>
            </a:r>
          </a:p>
        </p:txBody>
      </p:sp>
      <p:sp>
        <p:nvSpPr>
          <p:cNvPr id="2" name="Google Shape;352;p32">
            <a:extLst>
              <a:ext uri="{FF2B5EF4-FFF2-40B4-BE49-F238E27FC236}">
                <a16:creationId xmlns:a16="http://schemas.microsoft.com/office/drawing/2014/main" id="{D709BA0D-22D7-539C-3DF6-E6A94AC6200D}"/>
              </a:ext>
            </a:extLst>
          </p:cNvPr>
          <p:cNvSpPr/>
          <p:nvPr/>
        </p:nvSpPr>
        <p:spPr>
          <a:xfrm>
            <a:off x="6742025" y="1448250"/>
            <a:ext cx="1427355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oogle Shape;361;p32">
            <a:extLst>
              <a:ext uri="{FF2B5EF4-FFF2-40B4-BE49-F238E27FC236}">
                <a16:creationId xmlns:a16="http://schemas.microsoft.com/office/drawing/2014/main" id="{19520D40-9FFD-DA24-5010-DD69281ACE4E}"/>
              </a:ext>
            </a:extLst>
          </p:cNvPr>
          <p:cNvSpPr txBox="1"/>
          <p:nvPr/>
        </p:nvSpPr>
        <p:spPr>
          <a:xfrm>
            <a:off x="6623412" y="1505111"/>
            <a:ext cx="154032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lang="en-IN" dirty="0"/>
              <a:t>Accountability</a:t>
            </a:r>
            <a:endParaRPr dirty="0"/>
          </a:p>
        </p:txBody>
      </p:sp>
      <p:sp>
        <p:nvSpPr>
          <p:cNvPr id="4" name="Google Shape;352;p32">
            <a:extLst>
              <a:ext uri="{FF2B5EF4-FFF2-40B4-BE49-F238E27FC236}">
                <a16:creationId xmlns:a16="http://schemas.microsoft.com/office/drawing/2014/main" id="{C2D6EF58-A932-5053-78D3-AFB9F66CBC28}"/>
              </a:ext>
            </a:extLst>
          </p:cNvPr>
          <p:cNvSpPr/>
          <p:nvPr/>
        </p:nvSpPr>
        <p:spPr>
          <a:xfrm>
            <a:off x="929253" y="3068890"/>
            <a:ext cx="1661547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Google Shape;361;p32">
            <a:extLst>
              <a:ext uri="{FF2B5EF4-FFF2-40B4-BE49-F238E27FC236}">
                <a16:creationId xmlns:a16="http://schemas.microsoft.com/office/drawing/2014/main" id="{384C0449-3A54-9B25-AF50-0D6660F64413}"/>
              </a:ext>
            </a:extLst>
          </p:cNvPr>
          <p:cNvSpPr txBox="1"/>
          <p:nvPr/>
        </p:nvSpPr>
        <p:spPr>
          <a:xfrm>
            <a:off x="1053577" y="3125752"/>
            <a:ext cx="147775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lang="en-IN" dirty="0"/>
              <a:t>Education &amp; Training</a:t>
            </a:r>
          </a:p>
        </p:txBody>
      </p:sp>
      <p:sp>
        <p:nvSpPr>
          <p:cNvPr id="6" name="Google Shape;352;p32">
            <a:extLst>
              <a:ext uri="{FF2B5EF4-FFF2-40B4-BE49-F238E27FC236}">
                <a16:creationId xmlns:a16="http://schemas.microsoft.com/office/drawing/2014/main" id="{64022AA9-ADA6-C147-C362-E22E99382C19}"/>
              </a:ext>
            </a:extLst>
          </p:cNvPr>
          <p:cNvSpPr/>
          <p:nvPr/>
        </p:nvSpPr>
        <p:spPr>
          <a:xfrm>
            <a:off x="3074023" y="3068890"/>
            <a:ext cx="1509133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Google Shape;361;p32">
            <a:extLst>
              <a:ext uri="{FF2B5EF4-FFF2-40B4-BE49-F238E27FC236}">
                <a16:creationId xmlns:a16="http://schemas.microsoft.com/office/drawing/2014/main" id="{F0F6A6AB-28F3-BF70-BD7F-389480757584}"/>
              </a:ext>
            </a:extLst>
          </p:cNvPr>
          <p:cNvSpPr txBox="1"/>
          <p:nvPr/>
        </p:nvSpPr>
        <p:spPr>
          <a:xfrm>
            <a:off x="3074024" y="3125752"/>
            <a:ext cx="1405054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lang="en-IN" dirty="0"/>
              <a:t>Privacy</a:t>
            </a:r>
            <a:endParaRPr dirty="0"/>
          </a:p>
        </p:txBody>
      </p:sp>
      <p:sp>
        <p:nvSpPr>
          <p:cNvPr id="8" name="Google Shape;352;p32">
            <a:extLst>
              <a:ext uri="{FF2B5EF4-FFF2-40B4-BE49-F238E27FC236}">
                <a16:creationId xmlns:a16="http://schemas.microsoft.com/office/drawing/2014/main" id="{B3719CF5-604D-D63A-BC40-AF8BCF0BE94C}"/>
              </a:ext>
            </a:extLst>
          </p:cNvPr>
          <p:cNvSpPr/>
          <p:nvPr/>
        </p:nvSpPr>
        <p:spPr>
          <a:xfrm>
            <a:off x="5051500" y="3068890"/>
            <a:ext cx="1427355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" name="Google Shape;361;p32">
            <a:extLst>
              <a:ext uri="{FF2B5EF4-FFF2-40B4-BE49-F238E27FC236}">
                <a16:creationId xmlns:a16="http://schemas.microsoft.com/office/drawing/2014/main" id="{51A610A7-B5E1-BCE3-B81D-5568F6DF3302}"/>
              </a:ext>
            </a:extLst>
          </p:cNvPr>
          <p:cNvSpPr txBox="1"/>
          <p:nvPr/>
        </p:nvSpPr>
        <p:spPr>
          <a:xfrm>
            <a:off x="4938535" y="3125751"/>
            <a:ext cx="154032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lang="en-IN" dirty="0"/>
              <a:t>Human Oversight</a:t>
            </a:r>
            <a:endParaRPr dirty="0"/>
          </a:p>
        </p:txBody>
      </p:sp>
      <p:sp>
        <p:nvSpPr>
          <p:cNvPr id="10" name="Google Shape;352;p32">
            <a:extLst>
              <a:ext uri="{FF2B5EF4-FFF2-40B4-BE49-F238E27FC236}">
                <a16:creationId xmlns:a16="http://schemas.microsoft.com/office/drawing/2014/main" id="{B011F5C8-A38B-68AF-25FA-B67C697E7F1B}"/>
              </a:ext>
            </a:extLst>
          </p:cNvPr>
          <p:cNvSpPr/>
          <p:nvPr/>
        </p:nvSpPr>
        <p:spPr>
          <a:xfrm>
            <a:off x="6894425" y="3042871"/>
            <a:ext cx="1427355" cy="8672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8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51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" name="Google Shape;361;p32">
            <a:extLst>
              <a:ext uri="{FF2B5EF4-FFF2-40B4-BE49-F238E27FC236}">
                <a16:creationId xmlns:a16="http://schemas.microsoft.com/office/drawing/2014/main" id="{10F1DCF9-E2DF-09EE-85AD-302CA4DB375D}"/>
              </a:ext>
            </a:extLst>
          </p:cNvPr>
          <p:cNvSpPr txBox="1"/>
          <p:nvPr/>
        </p:nvSpPr>
        <p:spPr>
          <a:xfrm>
            <a:off x="6775812" y="3099732"/>
            <a:ext cx="1540320" cy="753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normAutofit/>
          </a:bodyPr>
          <a:lstStyle/>
          <a:p>
            <a:r>
              <a:rPr lang="en-IN" dirty="0"/>
              <a:t>Aligned</a:t>
            </a:r>
            <a:endParaRPr dirty="0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F4F2E-9484-5F69-4742-C0E04B3AD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510;p35">
            <a:extLst>
              <a:ext uri="{FF2B5EF4-FFF2-40B4-BE49-F238E27FC236}">
                <a16:creationId xmlns:a16="http://schemas.microsoft.com/office/drawing/2014/main" id="{61977949-E248-28D4-71A6-0A896DFDDEF0}"/>
              </a:ext>
            </a:extLst>
          </p:cNvPr>
          <p:cNvSpPr/>
          <p:nvPr/>
        </p:nvSpPr>
        <p:spPr>
          <a:xfrm>
            <a:off x="546633" y="1837713"/>
            <a:ext cx="1876899" cy="2094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lnTo>
                  <a:pt x="21600" y="3072"/>
                </a:lnTo>
                <a:lnTo>
                  <a:pt x="21600" y="21600"/>
                </a:lnTo>
                <a:lnTo>
                  <a:pt x="3600" y="21600"/>
                </a:lnTo>
                <a:lnTo>
                  <a:pt x="0" y="1852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" name="Google Shape;351;p32">
            <a:extLst>
              <a:ext uri="{FF2B5EF4-FFF2-40B4-BE49-F238E27FC236}">
                <a16:creationId xmlns:a16="http://schemas.microsoft.com/office/drawing/2014/main" id="{770FCD8D-B9DE-8132-5134-0DE4F3639200}"/>
              </a:ext>
            </a:extLst>
          </p:cNvPr>
          <p:cNvSpPr/>
          <p:nvPr/>
        </p:nvSpPr>
        <p:spPr>
          <a:xfrm>
            <a:off x="732382" y="392085"/>
            <a:ext cx="7704001" cy="63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9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oogle Shape;360;p32">
            <a:extLst>
              <a:ext uri="{FF2B5EF4-FFF2-40B4-BE49-F238E27FC236}">
                <a16:creationId xmlns:a16="http://schemas.microsoft.com/office/drawing/2014/main" id="{20D1B9DA-9417-FAAF-176A-75DF067F04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149" y="-29735"/>
            <a:ext cx="7705802" cy="1112700"/>
          </a:xfrm>
          <a:prstGeom prst="rect">
            <a:avLst/>
          </a:prstGeom>
        </p:spPr>
        <p:txBody>
          <a:bodyPr anchor="ctr"/>
          <a:lstStyle>
            <a:lvl1pPr defTabSz="612648">
              <a:lnSpc>
                <a:spcPts val="6000"/>
              </a:lnSpc>
              <a:defRPr sz="1876" b="1">
                <a:solidFill>
                  <a:schemeClr val="accent2">
                    <a:lumOff val="44000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IN" sz="1800" dirty="0"/>
              <a:t>Global Hackathon For Financial Inclusion </a:t>
            </a:r>
            <a:r>
              <a:rPr lang="en-IN" dirty="0"/>
              <a:t>Challenges</a:t>
            </a:r>
            <a:endParaRPr dirty="0"/>
          </a:p>
        </p:txBody>
      </p:sp>
      <p:sp>
        <p:nvSpPr>
          <p:cNvPr id="4" name="Google Shape;510;p35">
            <a:extLst>
              <a:ext uri="{FF2B5EF4-FFF2-40B4-BE49-F238E27FC236}">
                <a16:creationId xmlns:a16="http://schemas.microsoft.com/office/drawing/2014/main" id="{0058F79E-3ECF-6B2F-C960-F2DE1AF6BA70}"/>
              </a:ext>
            </a:extLst>
          </p:cNvPr>
          <p:cNvSpPr/>
          <p:nvPr/>
        </p:nvSpPr>
        <p:spPr>
          <a:xfrm>
            <a:off x="3538865" y="1863735"/>
            <a:ext cx="1876899" cy="2094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lnTo>
                  <a:pt x="21600" y="3072"/>
                </a:lnTo>
                <a:lnTo>
                  <a:pt x="21600" y="21600"/>
                </a:lnTo>
                <a:lnTo>
                  <a:pt x="3600" y="21600"/>
                </a:lnTo>
                <a:lnTo>
                  <a:pt x="0" y="1852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" name="Google Shape;510;p35">
            <a:extLst>
              <a:ext uri="{FF2B5EF4-FFF2-40B4-BE49-F238E27FC236}">
                <a16:creationId xmlns:a16="http://schemas.microsoft.com/office/drawing/2014/main" id="{F583271C-811A-361C-06E0-2146E8FBECAB}"/>
              </a:ext>
            </a:extLst>
          </p:cNvPr>
          <p:cNvSpPr/>
          <p:nvPr/>
        </p:nvSpPr>
        <p:spPr>
          <a:xfrm>
            <a:off x="6415858" y="1856301"/>
            <a:ext cx="1876899" cy="20949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lnTo>
                  <a:pt x="21600" y="3072"/>
                </a:lnTo>
                <a:lnTo>
                  <a:pt x="21600" y="21600"/>
                </a:lnTo>
                <a:lnTo>
                  <a:pt x="3600" y="21600"/>
                </a:lnTo>
                <a:lnTo>
                  <a:pt x="0" y="1852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4462A2-C294-9E08-0947-6C711D9B06E0}"/>
              </a:ext>
            </a:extLst>
          </p:cNvPr>
          <p:cNvSpPr txBox="1"/>
          <p:nvPr/>
        </p:nvSpPr>
        <p:spPr>
          <a:xfrm>
            <a:off x="546633" y="2336550"/>
            <a:ext cx="178768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800" dirty="0"/>
              <a:t>AI Powered Financial Coach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680A1-B6FD-4883-9D64-F80FCAAB3614}"/>
              </a:ext>
            </a:extLst>
          </p:cNvPr>
          <p:cNvSpPr txBox="1"/>
          <p:nvPr/>
        </p:nvSpPr>
        <p:spPr>
          <a:xfrm>
            <a:off x="3525850" y="2336550"/>
            <a:ext cx="1787689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800" dirty="0"/>
              <a:t>Financial Literacy for Small Businesses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E209D-0F4D-1836-C0EE-5B5222B9B0F2}"/>
              </a:ext>
            </a:extLst>
          </p:cNvPr>
          <p:cNvSpPr txBox="1"/>
          <p:nvPr/>
        </p:nvSpPr>
        <p:spPr>
          <a:xfrm>
            <a:off x="6460462" y="2336550"/>
            <a:ext cx="1787689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800" dirty="0"/>
              <a:t>Localised Financial Education</a:t>
            </a:r>
          </a:p>
        </p:txBody>
      </p:sp>
    </p:spTree>
    <p:extLst>
      <p:ext uri="{BB962C8B-B14F-4D97-AF65-F5344CB8AC3E}">
        <p14:creationId xmlns:p14="http://schemas.microsoft.com/office/powerpoint/2010/main" val="90176786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326;p31"/>
          <p:cNvSpPr/>
          <p:nvPr/>
        </p:nvSpPr>
        <p:spPr>
          <a:xfrm>
            <a:off x="749512" y="420461"/>
            <a:ext cx="7704001" cy="632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9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20" name="Google Shape;327;p31"/>
          <p:cNvSpPr txBox="1">
            <a:spLocks noGrp="1"/>
          </p:cNvSpPr>
          <p:nvPr>
            <p:ph type="title"/>
          </p:nvPr>
        </p:nvSpPr>
        <p:spPr>
          <a:xfrm>
            <a:off x="727993" y="510122"/>
            <a:ext cx="7705802" cy="39639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65760">
              <a:lnSpc>
                <a:spcPts val="3600"/>
              </a:lnSpc>
              <a:defRPr sz="112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IN" sz="1800" dirty="0"/>
              <a:t>Overview</a:t>
            </a:r>
            <a:endParaRPr sz="1800" dirty="0"/>
          </a:p>
        </p:txBody>
      </p:sp>
      <p:grpSp>
        <p:nvGrpSpPr>
          <p:cNvPr id="224" name="Google Shape;339;p31"/>
          <p:cNvGrpSpPr/>
          <p:nvPr/>
        </p:nvGrpSpPr>
        <p:grpSpPr>
          <a:xfrm>
            <a:off x="8596680" y="736512"/>
            <a:ext cx="464251" cy="431971"/>
            <a:chOff x="0" y="18"/>
            <a:chExt cx="464249" cy="431970"/>
          </a:xfrm>
        </p:grpSpPr>
        <p:sp>
          <p:nvSpPr>
            <p:cNvPr id="221" name="Google Shape;340;p31"/>
            <p:cNvSpPr/>
            <p:nvPr/>
          </p:nvSpPr>
          <p:spPr>
            <a:xfrm>
              <a:off x="-1" y="18"/>
              <a:ext cx="252340" cy="41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2" name="Google Shape;341;p31"/>
            <p:cNvSpPr/>
            <p:nvPr/>
          </p:nvSpPr>
          <p:spPr>
            <a:xfrm>
              <a:off x="114525" y="214737"/>
              <a:ext cx="349725" cy="2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3" name="Google Shape;342;p31"/>
            <p:cNvSpPr/>
            <p:nvPr/>
          </p:nvSpPr>
          <p:spPr>
            <a:xfrm>
              <a:off x="137536" y="18"/>
              <a:ext cx="326714" cy="22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228" name="Google Shape;343;p31"/>
          <p:cNvGrpSpPr/>
          <p:nvPr/>
        </p:nvGrpSpPr>
        <p:grpSpPr>
          <a:xfrm>
            <a:off x="8596635" y="178183"/>
            <a:ext cx="356742" cy="331938"/>
            <a:chOff x="0" y="14"/>
            <a:chExt cx="356740" cy="331936"/>
          </a:xfrm>
        </p:grpSpPr>
        <p:sp>
          <p:nvSpPr>
            <p:cNvPr id="225" name="Google Shape;344;p31"/>
            <p:cNvSpPr/>
            <p:nvPr/>
          </p:nvSpPr>
          <p:spPr>
            <a:xfrm>
              <a:off x="-1" y="14"/>
              <a:ext cx="193904" cy="3217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6" name="Google Shape;345;p31"/>
            <p:cNvSpPr/>
            <p:nvPr/>
          </p:nvSpPr>
          <p:spPr>
            <a:xfrm>
              <a:off x="88004" y="165009"/>
              <a:ext cx="268737" cy="16694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227" name="Google Shape;346;p31"/>
            <p:cNvSpPr/>
            <p:nvPr/>
          </p:nvSpPr>
          <p:spPr>
            <a:xfrm>
              <a:off x="105686" y="14"/>
              <a:ext cx="251055" cy="17513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29" name="Freeform 3"/>
          <p:cNvSpPr/>
          <p:nvPr/>
        </p:nvSpPr>
        <p:spPr>
          <a:xfrm>
            <a:off x="1116080" y="1210364"/>
            <a:ext cx="2765288" cy="391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9" y="0"/>
                </a:moveTo>
                <a:lnTo>
                  <a:pt x="20311" y="0"/>
                </a:lnTo>
                <a:cubicBezTo>
                  <a:pt x="20653" y="0"/>
                  <a:pt x="20981" y="94"/>
                  <a:pt x="21222" y="263"/>
                </a:cubicBezTo>
                <a:cubicBezTo>
                  <a:pt x="21464" y="431"/>
                  <a:pt x="21600" y="659"/>
                  <a:pt x="21600" y="896"/>
                </a:cubicBezTo>
                <a:lnTo>
                  <a:pt x="21600" y="20704"/>
                </a:lnTo>
                <a:cubicBezTo>
                  <a:pt x="21600" y="20941"/>
                  <a:pt x="21464" y="21169"/>
                  <a:pt x="21222" y="21337"/>
                </a:cubicBezTo>
                <a:cubicBezTo>
                  <a:pt x="20981" y="21506"/>
                  <a:pt x="20653" y="21600"/>
                  <a:pt x="20311" y="21600"/>
                </a:cubicBezTo>
                <a:lnTo>
                  <a:pt x="1289" y="21600"/>
                </a:lnTo>
                <a:cubicBezTo>
                  <a:pt x="947" y="21600"/>
                  <a:pt x="620" y="21506"/>
                  <a:pt x="378" y="21337"/>
                </a:cubicBezTo>
                <a:cubicBezTo>
                  <a:pt x="136" y="21169"/>
                  <a:pt x="0" y="20941"/>
                  <a:pt x="0" y="20704"/>
                </a:cubicBezTo>
                <a:lnTo>
                  <a:pt x="0" y="896"/>
                </a:lnTo>
                <a:cubicBezTo>
                  <a:pt x="0" y="659"/>
                  <a:pt x="136" y="431"/>
                  <a:pt x="378" y="263"/>
                </a:cubicBezTo>
                <a:cubicBezTo>
                  <a:pt x="620" y="94"/>
                  <a:pt x="947" y="0"/>
                  <a:pt x="1289" y="0"/>
                </a:cubicBezTo>
                <a:close/>
              </a:path>
            </a:pathLst>
          </a:custGeom>
          <a:solidFill>
            <a:schemeClr val="accent2">
              <a:lumOff val="44000"/>
            </a:schemeClr>
          </a:solidFill>
          <a:ln w="12700">
            <a:miter lim="400000"/>
          </a:ln>
        </p:spPr>
        <p:txBody>
          <a:bodyPr lIns="45719" rIns="45719"/>
          <a:lstStyle/>
          <a:p>
            <a:pPr algn="l">
              <a:defRPr sz="1800">
                <a:solidFill>
                  <a:srgbClr val="031126"/>
                </a:solidFill>
              </a:defRPr>
            </a:pPr>
            <a:endParaRPr/>
          </a:p>
        </p:txBody>
      </p:sp>
      <p:sp>
        <p:nvSpPr>
          <p:cNvPr id="230" name="TextBox 5"/>
          <p:cNvSpPr txBox="1"/>
          <p:nvPr/>
        </p:nvSpPr>
        <p:spPr>
          <a:xfrm>
            <a:off x="1619314" y="1222118"/>
            <a:ext cx="1566187" cy="45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200"/>
              </a:lnSpc>
              <a:defRPr b="1">
                <a:solidFill>
                  <a:srgbClr val="10B5BF"/>
                </a:solidFill>
              </a:defRPr>
            </a:lvl1pPr>
          </a:lstStyle>
          <a:p>
            <a:r>
              <a:rPr u="sng" dirty="0"/>
              <a:t>Introduction</a:t>
            </a:r>
          </a:p>
        </p:txBody>
      </p:sp>
      <p:sp>
        <p:nvSpPr>
          <p:cNvPr id="231" name="TextBox 7"/>
          <p:cNvSpPr txBox="1"/>
          <p:nvPr/>
        </p:nvSpPr>
        <p:spPr>
          <a:xfrm>
            <a:off x="1360449" y="1822405"/>
            <a:ext cx="2237677" cy="3105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marL="171450" indent="-1714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 sz="1200">
                <a:solidFill>
                  <a:srgbClr val="10B5BF"/>
                </a:solidFill>
              </a:defRPr>
            </a:pPr>
            <a:r>
              <a:rPr dirty="0"/>
              <a:t>AI-powered web app for financial insights</a:t>
            </a:r>
            <a:endParaRPr dirty="0">
              <a:solidFill>
                <a:srgbClr val="000000"/>
              </a:solidFill>
            </a:endParaRPr>
          </a:p>
          <a:p>
            <a:pPr marL="171450" indent="-1714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 sz="1200">
                <a:solidFill>
                  <a:srgbClr val="10B5BF"/>
                </a:solidFill>
              </a:defRPr>
            </a:pPr>
            <a:r>
              <a:rPr lang="en-US" sz="1200" dirty="0"/>
              <a:t>Automates the end-to-end process: extraction, classification, simplification, and summarization</a:t>
            </a:r>
          </a:p>
          <a:p>
            <a:pPr marL="171450" indent="-1714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 sz="1200">
                <a:solidFill>
                  <a:srgbClr val="10B5BF"/>
                </a:solidFill>
              </a:defRPr>
            </a:pPr>
            <a:r>
              <a:rPr lang="en-US" sz="1200" dirty="0"/>
              <a:t>Cuts down on manual tasks, reduces human error, and boosts productivity</a:t>
            </a:r>
          </a:p>
          <a:p>
            <a:pPr marL="171450" indent="-1714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Ø"/>
              <a:defRPr sz="1200">
                <a:solidFill>
                  <a:srgbClr val="10B5BF"/>
                </a:solidFill>
              </a:defRPr>
            </a:pPr>
            <a:r>
              <a:rPr dirty="0"/>
              <a:t>Enhances accessibility and scalability</a:t>
            </a:r>
          </a:p>
        </p:txBody>
      </p:sp>
      <p:sp>
        <p:nvSpPr>
          <p:cNvPr id="232" name="Freeform 3"/>
          <p:cNvSpPr/>
          <p:nvPr/>
        </p:nvSpPr>
        <p:spPr>
          <a:xfrm>
            <a:off x="4601512" y="1205049"/>
            <a:ext cx="2765288" cy="39177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89" y="0"/>
                </a:moveTo>
                <a:lnTo>
                  <a:pt x="20311" y="0"/>
                </a:lnTo>
                <a:cubicBezTo>
                  <a:pt x="20653" y="0"/>
                  <a:pt x="20981" y="94"/>
                  <a:pt x="21222" y="263"/>
                </a:cubicBezTo>
                <a:cubicBezTo>
                  <a:pt x="21464" y="431"/>
                  <a:pt x="21600" y="659"/>
                  <a:pt x="21600" y="896"/>
                </a:cubicBezTo>
                <a:lnTo>
                  <a:pt x="21600" y="20704"/>
                </a:lnTo>
                <a:cubicBezTo>
                  <a:pt x="21600" y="20941"/>
                  <a:pt x="21464" y="21169"/>
                  <a:pt x="21222" y="21337"/>
                </a:cubicBezTo>
                <a:cubicBezTo>
                  <a:pt x="20981" y="21506"/>
                  <a:pt x="20653" y="21600"/>
                  <a:pt x="20311" y="21600"/>
                </a:cubicBezTo>
                <a:lnTo>
                  <a:pt x="1289" y="21600"/>
                </a:lnTo>
                <a:cubicBezTo>
                  <a:pt x="947" y="21600"/>
                  <a:pt x="620" y="21506"/>
                  <a:pt x="378" y="21337"/>
                </a:cubicBezTo>
                <a:cubicBezTo>
                  <a:pt x="136" y="21169"/>
                  <a:pt x="0" y="20941"/>
                  <a:pt x="0" y="20704"/>
                </a:cubicBezTo>
                <a:lnTo>
                  <a:pt x="0" y="896"/>
                </a:lnTo>
                <a:cubicBezTo>
                  <a:pt x="0" y="659"/>
                  <a:pt x="136" y="431"/>
                  <a:pt x="378" y="263"/>
                </a:cubicBezTo>
                <a:cubicBezTo>
                  <a:pt x="620" y="94"/>
                  <a:pt x="947" y="0"/>
                  <a:pt x="1289" y="0"/>
                </a:cubicBezTo>
                <a:close/>
              </a:path>
            </a:pathLst>
          </a:custGeom>
          <a:solidFill>
            <a:srgbClr val="7DC0CB"/>
          </a:solidFill>
          <a:ln w="12700">
            <a:miter lim="400000"/>
          </a:ln>
        </p:spPr>
        <p:txBody>
          <a:bodyPr lIns="45719" rIns="45719"/>
          <a:lstStyle/>
          <a:p>
            <a:pPr algn="l">
              <a:defRPr sz="1800">
                <a:solidFill>
                  <a:srgbClr val="031126"/>
                </a:solidFill>
              </a:defRPr>
            </a:pPr>
            <a:endParaRPr/>
          </a:p>
        </p:txBody>
      </p:sp>
      <p:sp>
        <p:nvSpPr>
          <p:cNvPr id="233" name="TextBox 14"/>
          <p:cNvSpPr txBox="1"/>
          <p:nvPr/>
        </p:nvSpPr>
        <p:spPr>
          <a:xfrm>
            <a:off x="5098721" y="1205049"/>
            <a:ext cx="1570204" cy="4542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ts val="3200"/>
              </a:lnSpc>
              <a:defRPr b="1">
                <a:solidFill>
                  <a:srgbClr val="000000"/>
                </a:solidFill>
              </a:defRPr>
            </a:lvl1pPr>
          </a:lstStyle>
          <a:p>
            <a:r>
              <a:rPr u="sng" dirty="0"/>
              <a:t>Key Features</a:t>
            </a:r>
          </a:p>
        </p:txBody>
      </p:sp>
      <p:sp>
        <p:nvSpPr>
          <p:cNvPr id="234" name="TextBox 16"/>
          <p:cNvSpPr txBox="1"/>
          <p:nvPr/>
        </p:nvSpPr>
        <p:spPr>
          <a:xfrm>
            <a:off x="4775965" y="1556037"/>
            <a:ext cx="2416382" cy="356681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§"/>
              <a:defRPr sz="1200">
                <a:solidFill>
                  <a:srgbClr val="000000"/>
                </a:solidFill>
              </a:defRPr>
            </a:pPr>
            <a:endParaRPr dirty="0"/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rPr dirty="0"/>
              <a:t>Upload documents: PDF, image, or paste text</a:t>
            </a:r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rPr dirty="0"/>
              <a:t>Automated OCR &amp; classification</a:t>
            </a:r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rPr lang="en-IN" dirty="0"/>
              <a:t>Support for multiple </a:t>
            </a:r>
            <a:r>
              <a:rPr dirty="0"/>
              <a:t>language</a:t>
            </a:r>
            <a:r>
              <a:rPr lang="en-IN" dirty="0"/>
              <a:t>s &amp; Region</a:t>
            </a:r>
            <a:r>
              <a:rPr dirty="0"/>
              <a:t> (English, Hindi, German)</a:t>
            </a:r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rPr dirty="0"/>
              <a:t>Text-to-Speech </a:t>
            </a:r>
            <a:r>
              <a:rPr lang="en-IN" dirty="0"/>
              <a:t>functionality for audio </a:t>
            </a:r>
            <a:r>
              <a:rPr dirty="0"/>
              <a:t>playback</a:t>
            </a:r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rPr lang="en-IN" dirty="0"/>
              <a:t>Conversational </a:t>
            </a:r>
            <a:r>
              <a:rPr dirty="0"/>
              <a:t>Q&amp;A with AI</a:t>
            </a:r>
          </a:p>
          <a:p>
            <a:pPr marL="285750" indent="-285750" algn="l">
              <a:lnSpc>
                <a:spcPct val="150000"/>
              </a:lnSpc>
              <a:buClr>
                <a:srgbClr val="000000"/>
              </a:buClr>
              <a:buSzPct val="100000"/>
              <a:buFont typeface="Wingdings" panose="05000000000000000000" pitchFamily="2" charset="2"/>
              <a:buChar char="ü"/>
              <a:defRPr sz="1200">
                <a:solidFill>
                  <a:srgbClr val="000000"/>
                </a:solidFill>
              </a:defRPr>
            </a:pPr>
            <a:r>
              <a:rPr lang="en-IN" dirty="0"/>
              <a:t>User-friendly Interface with </a:t>
            </a:r>
            <a:r>
              <a:rPr dirty="0" err="1"/>
              <a:t>Streamlit</a:t>
            </a:r>
            <a:endParaRPr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4"/>
          <p:cNvSpPr txBox="1"/>
          <p:nvPr/>
        </p:nvSpPr>
        <p:spPr>
          <a:xfrm>
            <a:off x="490833" y="1079788"/>
            <a:ext cx="3613709" cy="3330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ts val="2500"/>
              </a:lnSpc>
              <a:defRPr sz="1600"/>
            </a:pPr>
            <a:endParaRPr dirty="0"/>
          </a:p>
          <a:p>
            <a:pPr algn="l">
              <a:lnSpc>
                <a:spcPct val="150000"/>
              </a:lnSpc>
              <a:defRPr sz="1600">
                <a:solidFill>
                  <a:srgbClr val="00467F"/>
                </a:solidFill>
              </a:defRPr>
            </a:pPr>
            <a:r>
              <a:rPr dirty="0"/>
              <a:t>📑 </a:t>
            </a:r>
            <a:r>
              <a:rPr dirty="0">
                <a:solidFill>
                  <a:schemeClr val="accent2">
                    <a:lumOff val="44000"/>
                  </a:schemeClr>
                </a:solidFill>
              </a:rPr>
              <a:t>Loan processing, Invoice </a:t>
            </a:r>
            <a:r>
              <a:rPr lang="en-IN" dirty="0">
                <a:solidFill>
                  <a:schemeClr val="accent2">
                    <a:lumOff val="44000"/>
                  </a:schemeClr>
                </a:solidFill>
              </a:rPr>
              <a:t>      </a:t>
            </a:r>
            <a:r>
              <a:rPr dirty="0">
                <a:solidFill>
                  <a:schemeClr val="accent2">
                    <a:lumOff val="44000"/>
                  </a:schemeClr>
                </a:solidFill>
              </a:rPr>
              <a:t>reconciliation</a:t>
            </a:r>
            <a:endParaRPr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  <a:defRPr sz="1600"/>
            </a:pPr>
            <a:r>
              <a:rPr dirty="0">
                <a:latin typeface="Poppins Light"/>
                <a:ea typeface="Poppins Light"/>
                <a:cs typeface="Poppins Light"/>
                <a:sym typeface="Poppins Light"/>
              </a:rPr>
              <a:t>🧾</a:t>
            </a:r>
            <a:r>
              <a:rPr lang="en-IN" dirty="0"/>
              <a:t> Simplifying customer onboarding      and KYC automation</a:t>
            </a:r>
            <a:endParaRPr dirty="0">
              <a:solidFill>
                <a:srgbClr val="000000"/>
              </a:solidFill>
            </a:endParaRPr>
          </a:p>
          <a:p>
            <a:pPr algn="l">
              <a:lnSpc>
                <a:spcPct val="150000"/>
              </a:lnSpc>
              <a:defRPr sz="1600"/>
            </a:pPr>
            <a:r>
              <a:rPr dirty="0">
                <a:latin typeface="Poppins Light"/>
                <a:ea typeface="Poppins Light"/>
                <a:cs typeface="Poppins Light"/>
                <a:sym typeface="Poppins Light"/>
              </a:rPr>
              <a:t>🧠 </a:t>
            </a:r>
            <a:r>
              <a:rPr dirty="0"/>
              <a:t>Financial research and risk analysis</a:t>
            </a:r>
            <a:endParaRPr lang="en-IN" dirty="0"/>
          </a:p>
          <a:p>
            <a:pPr algn="l">
              <a:lnSpc>
                <a:spcPct val="150000"/>
              </a:lnSpc>
              <a:defRPr sz="1600"/>
            </a:pPr>
            <a:r>
              <a:rPr lang="en-IN" dirty="0">
                <a:solidFill>
                  <a:srgbClr val="000000"/>
                </a:solidFill>
              </a:rPr>
              <a:t>      </a:t>
            </a:r>
            <a:r>
              <a:rPr lang="en-IN" dirty="0"/>
              <a:t>Financial Planning</a:t>
            </a:r>
            <a:endParaRPr dirty="0"/>
          </a:p>
          <a:p>
            <a:pPr algn="l">
              <a:lnSpc>
                <a:spcPct val="150000"/>
              </a:lnSpc>
              <a:defRPr sz="1600"/>
            </a:pPr>
            <a:r>
              <a:rPr dirty="0">
                <a:latin typeface="Poppins Light"/>
                <a:ea typeface="Poppins Light"/>
                <a:cs typeface="Poppins Light"/>
                <a:sym typeface="Poppins Light"/>
              </a:rPr>
              <a:t>🦮 </a:t>
            </a:r>
            <a:r>
              <a:rPr dirty="0"/>
              <a:t>Accessibility for visually impaired</a:t>
            </a:r>
          </a:p>
        </p:txBody>
      </p:sp>
      <p:sp>
        <p:nvSpPr>
          <p:cNvPr id="303" name="Google Shape;510;p35"/>
          <p:cNvSpPr/>
          <p:nvPr/>
        </p:nvSpPr>
        <p:spPr>
          <a:xfrm>
            <a:off x="405387" y="1228116"/>
            <a:ext cx="3610133" cy="3523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8000" y="0"/>
                </a:lnTo>
                <a:lnTo>
                  <a:pt x="21600" y="3072"/>
                </a:lnTo>
                <a:lnTo>
                  <a:pt x="21600" y="21600"/>
                </a:lnTo>
                <a:lnTo>
                  <a:pt x="3600" y="21600"/>
                </a:lnTo>
                <a:lnTo>
                  <a:pt x="0" y="18528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grpSp>
        <p:nvGrpSpPr>
          <p:cNvPr id="307" name="Google Shape;510;p35"/>
          <p:cNvGrpSpPr/>
          <p:nvPr/>
        </p:nvGrpSpPr>
        <p:grpSpPr>
          <a:xfrm>
            <a:off x="4468787" y="1228116"/>
            <a:ext cx="4675214" cy="3523299"/>
            <a:chOff x="0" y="198490"/>
            <a:chExt cx="4199990" cy="4238898"/>
          </a:xfrm>
        </p:grpSpPr>
        <p:sp>
          <p:nvSpPr>
            <p:cNvPr id="305" name="Shape"/>
            <p:cNvSpPr/>
            <p:nvPr/>
          </p:nvSpPr>
          <p:spPr>
            <a:xfrm>
              <a:off x="0" y="198490"/>
              <a:ext cx="3659647" cy="423889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8000" y="0"/>
                  </a:lnTo>
                  <a:lnTo>
                    <a:pt x="21600" y="3130"/>
                  </a:lnTo>
                  <a:lnTo>
                    <a:pt x="21600" y="21600"/>
                  </a:lnTo>
                  <a:lnTo>
                    <a:pt x="3600" y="21600"/>
                  </a:lnTo>
                  <a:lnTo>
                    <a:pt x="0" y="1847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>
              <a:solidFill>
                <a:schemeClr val="accent2">
                  <a:lumOff val="44000"/>
                </a:scheme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r">
                <a:lnSpc>
                  <a:spcPts val="2500"/>
                </a:lnSpc>
                <a:defRPr sz="1600"/>
              </a:pPr>
              <a:endParaRPr/>
            </a:p>
          </p:txBody>
        </p:sp>
        <p:sp>
          <p:nvSpPr>
            <p:cNvPr id="306" name="📈 Trend/KPI analysis and risk flagging…"/>
            <p:cNvSpPr txBox="1"/>
            <p:nvPr/>
          </p:nvSpPr>
          <p:spPr>
            <a:xfrm>
              <a:off x="101829" y="298493"/>
              <a:ext cx="4098161" cy="372189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ctr">
              <a:spAutoFit/>
            </a:bodyPr>
            <a:lstStyle/>
            <a:p>
              <a:pPr algn="l">
                <a:lnSpc>
                  <a:spcPct val="150000"/>
                </a:lnSpc>
                <a:defRPr sz="1600"/>
              </a:pPr>
              <a:r>
                <a:rPr dirty="0"/>
                <a:t>📈 Trend/KPI analysis and risk flagging</a:t>
              </a:r>
              <a:endParaRPr dirty="0">
                <a:solidFill>
                  <a:srgbClr val="000000"/>
                </a:solidFill>
              </a:endParaRPr>
            </a:p>
            <a:p>
              <a:pPr algn="l">
                <a:lnSpc>
                  <a:spcPct val="150000"/>
                </a:lnSpc>
                <a:defRPr sz="1600"/>
              </a:pPr>
              <a:r>
                <a:rPr dirty="0"/>
                <a:t>📤 Structured data export</a:t>
              </a:r>
              <a:r>
                <a:rPr lang="en-IN" dirty="0"/>
                <a:t> </a:t>
              </a:r>
              <a:r>
                <a:rPr dirty="0"/>
                <a:t>(CSV/JSON)</a:t>
              </a:r>
              <a:endParaRPr lang="en-IN" dirty="0"/>
            </a:p>
            <a:p>
              <a:pPr algn="l">
                <a:lnSpc>
                  <a:spcPct val="150000"/>
                </a:lnSpc>
                <a:defRPr sz="1600"/>
              </a:pPr>
              <a:r>
                <a:rPr lang="en-IN" dirty="0">
                  <a:solidFill>
                    <a:schemeClr val="tx1"/>
                  </a:solidFill>
                </a:rPr>
                <a:t>       Video Simulation on the generated </a:t>
              </a:r>
            </a:p>
            <a:p>
              <a:pPr algn="l">
                <a:lnSpc>
                  <a:spcPct val="150000"/>
                </a:lnSpc>
                <a:defRPr sz="1600"/>
              </a:pPr>
              <a:r>
                <a:rPr lang="en-IN" dirty="0">
                  <a:solidFill>
                    <a:schemeClr val="tx1"/>
                  </a:solidFill>
                </a:rPr>
                <a:t>       summary</a:t>
              </a:r>
              <a:endParaRPr dirty="0">
                <a:solidFill>
                  <a:schemeClr val="tx1"/>
                </a:solidFill>
              </a:endParaRPr>
            </a:p>
            <a:p>
              <a:pPr algn="l">
                <a:lnSpc>
                  <a:spcPct val="150000"/>
                </a:lnSpc>
                <a:defRPr sz="1600"/>
              </a:pPr>
              <a:r>
                <a:rPr dirty="0"/>
                <a:t>📊 Interactive visual dashboards</a:t>
              </a:r>
              <a:endParaRPr lang="en-IN" dirty="0"/>
            </a:p>
            <a:p>
              <a:pPr algn="l">
                <a:lnSpc>
                  <a:spcPct val="150000"/>
                </a:lnSpc>
                <a:defRPr sz="1600"/>
              </a:pPr>
              <a:r>
                <a:rPr dirty="0"/>
                <a:t>🌐 More </a:t>
              </a:r>
              <a:r>
                <a:rPr lang="en-IN" dirty="0"/>
                <a:t>Country and </a:t>
              </a:r>
              <a:r>
                <a:rPr dirty="0"/>
                <a:t>language support</a:t>
              </a:r>
              <a:r>
                <a:rPr lang="en-IN" dirty="0"/>
                <a:t>s</a:t>
              </a:r>
            </a:p>
            <a:p>
              <a:pPr algn="l">
                <a:lnSpc>
                  <a:spcPct val="150000"/>
                </a:lnSpc>
                <a:defRPr sz="1600"/>
              </a:pPr>
              <a:r>
                <a:rPr lang="en-IN" dirty="0"/>
                <a:t>      Financial Product recommendation</a:t>
              </a:r>
              <a:endParaRPr dirty="0"/>
            </a:p>
            <a:p>
              <a:pPr algn="l">
                <a:lnSpc>
                  <a:spcPct val="150000"/>
                </a:lnSpc>
                <a:defRPr sz="1600"/>
              </a:pPr>
              <a:r>
                <a:rPr dirty="0"/>
                <a:t>🔗 Integration with financial systems</a:t>
              </a:r>
              <a:r>
                <a:rPr lang="en-IN" dirty="0"/>
                <a:t>``</a:t>
              </a:r>
              <a:endParaRPr dirty="0">
                <a:solidFill>
                  <a:srgbClr val="000000"/>
                </a:solidFill>
              </a:endParaRPr>
            </a:p>
          </p:txBody>
        </p:sp>
      </p:grpSp>
      <p:sp>
        <p:nvSpPr>
          <p:cNvPr id="2" name="Google Shape;351;p32">
            <a:extLst>
              <a:ext uri="{FF2B5EF4-FFF2-40B4-BE49-F238E27FC236}">
                <a16:creationId xmlns:a16="http://schemas.microsoft.com/office/drawing/2014/main" id="{280B6532-0CBE-1FDC-D029-8011F06E5C2D}"/>
              </a:ext>
            </a:extLst>
          </p:cNvPr>
          <p:cNvSpPr/>
          <p:nvPr/>
        </p:nvSpPr>
        <p:spPr>
          <a:xfrm>
            <a:off x="553967" y="392085"/>
            <a:ext cx="3297372" cy="63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9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Google Shape;360;p32">
            <a:extLst>
              <a:ext uri="{FF2B5EF4-FFF2-40B4-BE49-F238E27FC236}">
                <a16:creationId xmlns:a16="http://schemas.microsoft.com/office/drawing/2014/main" id="{12C28E8F-FD3B-EA37-6252-F6BE5A96E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8149" y="480939"/>
            <a:ext cx="3297371" cy="193028"/>
          </a:xfrm>
          <a:prstGeom prst="rect">
            <a:avLst/>
          </a:prstGeom>
        </p:spPr>
        <p:txBody>
          <a:bodyPr anchor="ctr">
            <a:normAutofit fontScale="90000"/>
          </a:bodyPr>
          <a:lstStyle>
            <a:lvl1pPr defTabSz="612648">
              <a:lnSpc>
                <a:spcPts val="6000"/>
              </a:lnSpc>
              <a:defRPr sz="1876" b="1">
                <a:solidFill>
                  <a:schemeClr val="accent2">
                    <a:lumOff val="44000"/>
                  </a:schemeClr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lang="en-IN" dirty="0"/>
              <a:t>Use Cases</a:t>
            </a:r>
            <a:endParaRPr dirty="0"/>
          </a:p>
        </p:txBody>
      </p:sp>
      <p:pic>
        <p:nvPicPr>
          <p:cNvPr id="7" name="Graphic 3" descr="Money">
            <a:extLst>
              <a:ext uri="{FF2B5EF4-FFF2-40B4-BE49-F238E27FC236}">
                <a16:creationId xmlns:a16="http://schemas.microsoft.com/office/drawing/2014/main" id="{90FB59D2-905C-DEAB-7C13-5C76D71483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7498" y="3612994"/>
            <a:ext cx="391244" cy="391244"/>
          </a:xfrm>
          <a:prstGeom prst="rect">
            <a:avLst/>
          </a:prstGeom>
        </p:spPr>
      </p:pic>
      <p:pic>
        <p:nvPicPr>
          <p:cNvPr id="13" name="Graphic 12" descr="Projector screen outline">
            <a:extLst>
              <a:ext uri="{FF2B5EF4-FFF2-40B4-BE49-F238E27FC236}">
                <a16:creationId xmlns:a16="http://schemas.microsoft.com/office/drawing/2014/main" id="{54E4521B-52A2-D5B3-2CE4-EC5068745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61210" y="2159154"/>
            <a:ext cx="367990" cy="367990"/>
          </a:xfrm>
          <a:prstGeom prst="rect">
            <a:avLst/>
          </a:prstGeom>
        </p:spPr>
      </p:pic>
      <p:pic>
        <p:nvPicPr>
          <p:cNvPr id="15" name="Graphic 14" descr="Internet Banking outline">
            <a:extLst>
              <a:ext uri="{FF2B5EF4-FFF2-40B4-BE49-F238E27FC236}">
                <a16:creationId xmlns:a16="http://schemas.microsoft.com/office/drawing/2014/main" id="{B5F6EF79-7EB7-5E1F-361C-B627F5B535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56456" y="3656455"/>
            <a:ext cx="472743" cy="335679"/>
          </a:xfrm>
          <a:prstGeom prst="rect">
            <a:avLst/>
          </a:prstGeom>
        </p:spPr>
      </p:pic>
      <p:sp>
        <p:nvSpPr>
          <p:cNvPr id="16" name="Google Shape;351;p32">
            <a:extLst>
              <a:ext uri="{FF2B5EF4-FFF2-40B4-BE49-F238E27FC236}">
                <a16:creationId xmlns:a16="http://schemas.microsoft.com/office/drawing/2014/main" id="{8C60CD5B-FDA5-3787-09DB-2C415108CCC3}"/>
              </a:ext>
            </a:extLst>
          </p:cNvPr>
          <p:cNvSpPr/>
          <p:nvPr/>
        </p:nvSpPr>
        <p:spPr>
          <a:xfrm>
            <a:off x="4713369" y="392084"/>
            <a:ext cx="3297372" cy="63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207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393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BF8569-907F-9995-209E-2DBB27EABB13}"/>
              </a:ext>
            </a:extLst>
          </p:cNvPr>
          <p:cNvSpPr txBox="1"/>
          <p:nvPr/>
        </p:nvSpPr>
        <p:spPr>
          <a:xfrm>
            <a:off x="5029199" y="590321"/>
            <a:ext cx="2538762" cy="35394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sz="1700" b="1" dirty="0"/>
              <a:t>Future Scope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482;p35"/>
          <p:cNvSpPr/>
          <p:nvPr/>
        </p:nvSpPr>
        <p:spPr>
          <a:xfrm>
            <a:off x="713224" y="441930"/>
            <a:ext cx="7751580" cy="8194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094" y="0"/>
                </a:lnTo>
                <a:lnTo>
                  <a:pt x="21600" y="4784"/>
                </a:lnTo>
                <a:lnTo>
                  <a:pt x="21600" y="21600"/>
                </a:lnTo>
                <a:lnTo>
                  <a:pt x="506" y="21600"/>
                </a:lnTo>
                <a:lnTo>
                  <a:pt x="0" y="16816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0" name="Google Shape;483;p35"/>
          <p:cNvSpPr txBox="1">
            <a:spLocks noGrp="1"/>
          </p:cNvSpPr>
          <p:nvPr>
            <p:ph type="title"/>
          </p:nvPr>
        </p:nvSpPr>
        <p:spPr>
          <a:xfrm>
            <a:off x="724974" y="354238"/>
            <a:ext cx="7705802" cy="726880"/>
          </a:xfrm>
          <a:prstGeom prst="rect">
            <a:avLst/>
          </a:prstGeom>
        </p:spPr>
        <p:txBody>
          <a:bodyPr anchor="ctr">
            <a:normAutofit/>
          </a:bodyPr>
          <a:lstStyle>
            <a:lvl1pPr defTabSz="365760">
              <a:lnSpc>
                <a:spcPts val="4800"/>
              </a:lnSpc>
              <a:defRPr sz="1920" b="1">
                <a:solidFill>
                  <a:srgbClr val="7DC0CB"/>
                </a:solidFill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rPr sz="1880" dirty="0">
                <a:solidFill>
                  <a:schemeClr val="tx1"/>
                </a:solidFill>
              </a:rPr>
              <a:t>Financial Inclusion</a:t>
            </a:r>
          </a:p>
        </p:txBody>
      </p:sp>
      <p:grpSp>
        <p:nvGrpSpPr>
          <p:cNvPr id="314" name="Google Shape;498;p35"/>
          <p:cNvGrpSpPr/>
          <p:nvPr/>
        </p:nvGrpSpPr>
        <p:grpSpPr>
          <a:xfrm>
            <a:off x="6789998" y="3558498"/>
            <a:ext cx="1178592" cy="1096646"/>
            <a:chOff x="0" y="46"/>
            <a:chExt cx="1178590" cy="1096644"/>
          </a:xfrm>
        </p:grpSpPr>
        <p:sp>
          <p:nvSpPr>
            <p:cNvPr id="311" name="Google Shape;499;p35"/>
            <p:cNvSpPr/>
            <p:nvPr/>
          </p:nvSpPr>
          <p:spPr>
            <a:xfrm>
              <a:off x="-1" y="46"/>
              <a:ext cx="640612" cy="106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2" name="Google Shape;500;p35"/>
            <p:cNvSpPr/>
            <p:nvPr/>
          </p:nvSpPr>
          <p:spPr>
            <a:xfrm>
              <a:off x="290745" y="545154"/>
              <a:ext cx="887846" cy="55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3" name="Google Shape;501;p35"/>
            <p:cNvSpPr/>
            <p:nvPr/>
          </p:nvSpPr>
          <p:spPr>
            <a:xfrm>
              <a:off x="349165" y="46"/>
              <a:ext cx="829426" cy="57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18" name="Google Shape;502;p35"/>
          <p:cNvGrpSpPr/>
          <p:nvPr/>
        </p:nvGrpSpPr>
        <p:grpSpPr>
          <a:xfrm>
            <a:off x="8040164" y="4236001"/>
            <a:ext cx="781194" cy="726879"/>
            <a:chOff x="0" y="30"/>
            <a:chExt cx="781193" cy="726878"/>
          </a:xfrm>
        </p:grpSpPr>
        <p:sp>
          <p:nvSpPr>
            <p:cNvPr id="315" name="Google Shape;503;p35"/>
            <p:cNvSpPr/>
            <p:nvPr/>
          </p:nvSpPr>
          <p:spPr>
            <a:xfrm>
              <a:off x="-1" y="30"/>
              <a:ext cx="424611" cy="70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6" name="Google Shape;504;p35"/>
            <p:cNvSpPr/>
            <p:nvPr/>
          </p:nvSpPr>
          <p:spPr>
            <a:xfrm>
              <a:off x="192712" y="361339"/>
              <a:ext cx="588482" cy="36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17" name="Google Shape;505;p35"/>
            <p:cNvSpPr/>
            <p:nvPr/>
          </p:nvSpPr>
          <p:spPr>
            <a:xfrm>
              <a:off x="231433" y="30"/>
              <a:ext cx="549761" cy="383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22" name="Google Shape;506;p35"/>
          <p:cNvGrpSpPr/>
          <p:nvPr/>
        </p:nvGrpSpPr>
        <p:grpSpPr>
          <a:xfrm>
            <a:off x="142093" y="220637"/>
            <a:ext cx="464250" cy="431971"/>
            <a:chOff x="0" y="18"/>
            <a:chExt cx="464249" cy="431970"/>
          </a:xfrm>
        </p:grpSpPr>
        <p:sp>
          <p:nvSpPr>
            <p:cNvPr id="319" name="Google Shape;507;p35"/>
            <p:cNvSpPr/>
            <p:nvPr/>
          </p:nvSpPr>
          <p:spPr>
            <a:xfrm>
              <a:off x="-1" y="18"/>
              <a:ext cx="252340" cy="4187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0" name="Google Shape;508;p35"/>
            <p:cNvSpPr/>
            <p:nvPr/>
          </p:nvSpPr>
          <p:spPr>
            <a:xfrm>
              <a:off x="114525" y="214737"/>
              <a:ext cx="349725" cy="2172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1" name="Google Shape;509;p35"/>
            <p:cNvSpPr/>
            <p:nvPr/>
          </p:nvSpPr>
          <p:spPr>
            <a:xfrm>
              <a:off x="137536" y="18"/>
              <a:ext cx="326714" cy="2279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323" name="TextBox 12"/>
          <p:cNvSpPr txBox="1"/>
          <p:nvPr/>
        </p:nvSpPr>
        <p:spPr>
          <a:xfrm>
            <a:off x="871678" y="1441561"/>
            <a:ext cx="6463633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Clr>
                <a:srgbClr val="7DC0CB"/>
              </a:buClr>
              <a:buSzPct val="100000"/>
              <a:defRPr sz="1800">
                <a:solidFill>
                  <a:srgbClr val="10B5BF"/>
                </a:solidFill>
              </a:defRPr>
            </a:pPr>
            <a:endParaRPr dirty="0">
              <a:solidFill>
                <a:srgbClr val="00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769C60-EB31-1EC2-DCAF-67D563FFE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54" y="1441560"/>
            <a:ext cx="3132091" cy="24485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0BC264-358D-5EE1-9104-1BFDFB07C15A}"/>
              </a:ext>
            </a:extLst>
          </p:cNvPr>
          <p:cNvSpPr txBox="1"/>
          <p:nvPr/>
        </p:nvSpPr>
        <p:spPr>
          <a:xfrm>
            <a:off x="2116003" y="4176733"/>
            <a:ext cx="4945380" cy="3077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IN" dirty="0">
                <a:hlinkClick r:id="rId3"/>
              </a:rPr>
              <a:t>https://finai-mitra-839010118558.us-central1.run.app/</a:t>
            </a:r>
            <a:endParaRPr lang="en-IN" dirty="0"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538;p36"/>
          <p:cNvSpPr/>
          <p:nvPr/>
        </p:nvSpPr>
        <p:spPr>
          <a:xfrm>
            <a:off x="971400" y="975299"/>
            <a:ext cx="7201201" cy="3192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000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159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>
            <a:solidFill>
              <a:schemeClr val="accent2">
                <a:lumOff val="44000"/>
              </a:schemeClr>
            </a:solidFill>
          </a:ln>
        </p:spPr>
        <p:txBody>
          <a:bodyPr lIns="45719" rIns="45719" anchor="ctr"/>
          <a:lstStyle/>
          <a:p>
            <a:pPr algn="l"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26" name="Google Shape;540;p36"/>
          <p:cNvSpPr txBox="1">
            <a:spLocks noGrp="1"/>
          </p:cNvSpPr>
          <p:nvPr>
            <p:ph type="body" sz="half" idx="1"/>
          </p:nvPr>
        </p:nvSpPr>
        <p:spPr>
          <a:xfrm>
            <a:off x="2252870" y="1665596"/>
            <a:ext cx="5084839" cy="1992005"/>
          </a:xfrm>
          <a:prstGeom prst="rect">
            <a:avLst/>
          </a:prstGeom>
        </p:spPr>
        <p:txBody>
          <a:bodyPr/>
          <a:lstStyle>
            <a:lvl1pPr marL="0" indent="0">
              <a:defRPr sz="4800" b="1">
                <a:latin typeface="+mj-lt"/>
                <a:ea typeface="+mj-ea"/>
                <a:cs typeface="+mj-cs"/>
                <a:sym typeface="Arial"/>
              </a:defRPr>
            </a:lvl1pPr>
          </a:lstStyle>
          <a:p>
            <a:r>
              <a:t>Thank You !</a:t>
            </a:r>
          </a:p>
        </p:txBody>
      </p:sp>
      <p:grpSp>
        <p:nvGrpSpPr>
          <p:cNvPr id="330" name="Google Shape;548;p36"/>
          <p:cNvGrpSpPr/>
          <p:nvPr/>
        </p:nvGrpSpPr>
        <p:grpSpPr>
          <a:xfrm>
            <a:off x="7351973" y="351323"/>
            <a:ext cx="1178592" cy="1096646"/>
            <a:chOff x="0" y="46"/>
            <a:chExt cx="1178590" cy="1096644"/>
          </a:xfrm>
        </p:grpSpPr>
        <p:sp>
          <p:nvSpPr>
            <p:cNvPr id="327" name="Google Shape;549;p36"/>
            <p:cNvSpPr/>
            <p:nvPr/>
          </p:nvSpPr>
          <p:spPr>
            <a:xfrm>
              <a:off x="-1" y="46"/>
              <a:ext cx="640612" cy="10631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8" name="Google Shape;550;p36"/>
            <p:cNvSpPr/>
            <p:nvPr/>
          </p:nvSpPr>
          <p:spPr>
            <a:xfrm>
              <a:off x="290745" y="545154"/>
              <a:ext cx="887846" cy="55153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29" name="Google Shape;551;p36"/>
            <p:cNvSpPr/>
            <p:nvPr/>
          </p:nvSpPr>
          <p:spPr>
            <a:xfrm>
              <a:off x="349165" y="46"/>
              <a:ext cx="829426" cy="57860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4" name="Google Shape;552;p36"/>
          <p:cNvGrpSpPr/>
          <p:nvPr/>
        </p:nvGrpSpPr>
        <p:grpSpPr>
          <a:xfrm>
            <a:off x="7916326" y="1616626"/>
            <a:ext cx="781195" cy="726879"/>
            <a:chOff x="0" y="30"/>
            <a:chExt cx="781193" cy="726878"/>
          </a:xfrm>
        </p:grpSpPr>
        <p:sp>
          <p:nvSpPr>
            <p:cNvPr id="331" name="Google Shape;553;p36"/>
            <p:cNvSpPr/>
            <p:nvPr/>
          </p:nvSpPr>
          <p:spPr>
            <a:xfrm>
              <a:off x="-1" y="30"/>
              <a:ext cx="424611" cy="704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2" name="Google Shape;554;p36"/>
            <p:cNvSpPr/>
            <p:nvPr/>
          </p:nvSpPr>
          <p:spPr>
            <a:xfrm>
              <a:off x="192712" y="361339"/>
              <a:ext cx="588482" cy="3655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3" name="Google Shape;555;p36"/>
            <p:cNvSpPr/>
            <p:nvPr/>
          </p:nvSpPr>
          <p:spPr>
            <a:xfrm>
              <a:off x="231433" y="30"/>
              <a:ext cx="549761" cy="3835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38" name="Google Shape;556;p36"/>
          <p:cNvGrpSpPr/>
          <p:nvPr/>
        </p:nvGrpSpPr>
        <p:grpSpPr>
          <a:xfrm>
            <a:off x="6235139" y="539524"/>
            <a:ext cx="637038" cy="592746"/>
            <a:chOff x="0" y="25"/>
            <a:chExt cx="637036" cy="592744"/>
          </a:xfrm>
        </p:grpSpPr>
        <p:sp>
          <p:nvSpPr>
            <p:cNvPr id="335" name="Google Shape;557;p36"/>
            <p:cNvSpPr/>
            <p:nvPr/>
          </p:nvSpPr>
          <p:spPr>
            <a:xfrm>
              <a:off x="-1" y="25"/>
              <a:ext cx="346256" cy="574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6" name="Google Shape;558;p36"/>
            <p:cNvSpPr/>
            <p:nvPr/>
          </p:nvSpPr>
          <p:spPr>
            <a:xfrm>
              <a:off x="157150" y="294660"/>
              <a:ext cx="479887" cy="29811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37" name="Google Shape;559;p36"/>
            <p:cNvSpPr/>
            <p:nvPr/>
          </p:nvSpPr>
          <p:spPr>
            <a:xfrm>
              <a:off x="188726" y="25"/>
              <a:ext cx="448311" cy="31274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  <p:grpSp>
        <p:nvGrpSpPr>
          <p:cNvPr id="342" name="Google Shape;560;p36"/>
          <p:cNvGrpSpPr/>
          <p:nvPr/>
        </p:nvGrpSpPr>
        <p:grpSpPr>
          <a:xfrm>
            <a:off x="6886468" y="329578"/>
            <a:ext cx="451223" cy="419851"/>
            <a:chOff x="0" y="17"/>
            <a:chExt cx="451222" cy="419850"/>
          </a:xfrm>
        </p:grpSpPr>
        <p:sp>
          <p:nvSpPr>
            <p:cNvPr id="339" name="Google Shape;561;p36"/>
            <p:cNvSpPr/>
            <p:nvPr/>
          </p:nvSpPr>
          <p:spPr>
            <a:xfrm>
              <a:off x="0" y="17"/>
              <a:ext cx="245258" cy="4070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773" y="0"/>
                  </a:moveTo>
                  <a:lnTo>
                    <a:pt x="0" y="10510"/>
                  </a:lnTo>
                  <a:lnTo>
                    <a:pt x="9803" y="21600"/>
                  </a:lnTo>
                  <a:lnTo>
                    <a:pt x="21600" y="11075"/>
                  </a:lnTo>
                  <a:lnTo>
                    <a:pt x="11773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10355F"/>
                </a:gs>
                <a:gs pos="100000">
                  <a:srgbClr val="031126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0" name="Google Shape;562;p36"/>
            <p:cNvSpPr/>
            <p:nvPr/>
          </p:nvSpPr>
          <p:spPr>
            <a:xfrm>
              <a:off x="111311" y="208712"/>
              <a:ext cx="339912" cy="21115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512" y="0"/>
                  </a:moveTo>
                  <a:lnTo>
                    <a:pt x="21600" y="1312"/>
                  </a:lnTo>
                  <a:lnTo>
                    <a:pt x="13105" y="21600"/>
                  </a:lnTo>
                  <a:lnTo>
                    <a:pt x="0" y="2028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rgbClr val="3B8794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  <p:sp>
          <p:nvSpPr>
            <p:cNvPr id="341" name="Google Shape;563;p36"/>
            <p:cNvSpPr/>
            <p:nvPr/>
          </p:nvSpPr>
          <p:spPr>
            <a:xfrm>
              <a:off x="133677" y="17"/>
              <a:ext cx="317546" cy="2215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14030" y="1223"/>
                  </a:lnTo>
                  <a:lnTo>
                    <a:pt x="21600" y="21600"/>
                  </a:lnTo>
                  <a:lnTo>
                    <a:pt x="7590" y="2035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3B8794"/>
                </a:gs>
                <a:gs pos="100000">
                  <a:srgbClr val="10355F"/>
                </a:gs>
              </a:gsLst>
              <a:lin ang="5400012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l">
                <a:defRPr>
                  <a:solidFill>
                    <a:srgbClr val="000000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Cyber-Futuristic AI Technology Thesis Defense by Slidesgo">
  <a:themeElements>
    <a:clrScheme name="Cyber-Futuristic AI Technology Thesis Defense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1AFDB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Cyber-Futuristic AI Technology Thesis Defense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yber-Futuristic AI Technology Thesis Defense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311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Cyber-Futuristic AI Technology Thesis Defense by Slidesgo">
  <a:themeElements>
    <a:clrScheme name="Cyber-Futuristic AI Technology Thesis Defense by Slidesgo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1AFDB"/>
      </a:accent1>
      <a:accent2>
        <a:srgbClr val="8F8F8F"/>
      </a:accent2>
      <a:accent3>
        <a:srgbClr val="6E6E6E"/>
      </a:accent3>
      <a:accent4>
        <a:srgbClr val="4D4D4D"/>
      </a:accent4>
      <a:accent5>
        <a:srgbClr val="2B2B2B"/>
      </a:accent5>
      <a:accent6>
        <a:srgbClr val="0A0A0A"/>
      </a:accent6>
      <a:hlink>
        <a:srgbClr val="0000FF"/>
      </a:hlink>
      <a:folHlink>
        <a:srgbClr val="FF00FF"/>
      </a:folHlink>
    </a:clrScheme>
    <a:fontScheme name="Cyber-Futuristic AI Technology Thesis Defense by Slidesgo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Cyber-Futuristic AI Technology Thesis Defense by Slidesg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Off val="44000"/>
          </a:schemeClr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31126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ctr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chemeClr val="accent2">
                <a:lumOff val="44000"/>
              </a:schemeClr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253</Words>
  <Application>Microsoft Office PowerPoint</Application>
  <PresentationFormat>On-screen Show (16:9)</PresentationFormat>
  <Paragraphs>60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Audiowide</vt:lpstr>
      <vt:lpstr>Helvetica</vt:lpstr>
      <vt:lpstr>Karla</vt:lpstr>
      <vt:lpstr>Poppins Light</vt:lpstr>
      <vt:lpstr>Wingdings</vt:lpstr>
      <vt:lpstr>Cyber-Futuristic AI Technology Thesis Defense by Slidesgo</vt:lpstr>
      <vt:lpstr>FinAI Mitra</vt:lpstr>
      <vt:lpstr>Responsible AI Practices</vt:lpstr>
      <vt:lpstr>Global Hackathon For Financial Inclusion Challenges</vt:lpstr>
      <vt:lpstr>Overview</vt:lpstr>
      <vt:lpstr>Use Cases</vt:lpstr>
      <vt:lpstr>Financial Inclusion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Alumni Comp 25 SONAM  KUMARI</cp:lastModifiedBy>
  <cp:revision>6</cp:revision>
  <dcterms:modified xsi:type="dcterms:W3CDTF">2025-07-25T09:03:27Z</dcterms:modified>
</cp:coreProperties>
</file>