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305" r:id="rId3"/>
    <p:sldId id="257" r:id="rId4"/>
    <p:sldId id="267" r:id="rId5"/>
    <p:sldId id="269" r:id="rId6"/>
    <p:sldId id="258" r:id="rId7"/>
    <p:sldId id="260" r:id="rId8"/>
    <p:sldId id="292" r:id="rId9"/>
    <p:sldId id="270" r:id="rId10"/>
    <p:sldId id="271" r:id="rId11"/>
    <p:sldId id="276" r:id="rId12"/>
    <p:sldId id="277" r:id="rId13"/>
    <p:sldId id="278" r:id="rId14"/>
    <p:sldId id="281" r:id="rId15"/>
    <p:sldId id="280" r:id="rId16"/>
    <p:sldId id="283" r:id="rId17"/>
    <p:sldId id="296" r:id="rId18"/>
    <p:sldId id="275" r:id="rId19"/>
    <p:sldId id="284" r:id="rId20"/>
    <p:sldId id="285" r:id="rId21"/>
    <p:sldId id="286" r:id="rId22"/>
    <p:sldId id="287" r:id="rId23"/>
    <p:sldId id="297" r:id="rId24"/>
    <p:sldId id="300" r:id="rId25"/>
    <p:sldId id="299" r:id="rId26"/>
    <p:sldId id="301" r:id="rId27"/>
    <p:sldId id="302" r:id="rId28"/>
    <p:sldId id="303" r:id="rId29"/>
    <p:sldId id="304" r:id="rId30"/>
    <p:sldId id="288" r:id="rId31"/>
    <p:sldId id="289" r:id="rId32"/>
    <p:sldId id="290" r:id="rId33"/>
    <p:sldId id="291" r:id="rId34"/>
    <p:sldId id="306" r:id="rId35"/>
    <p:sldId id="307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108"/>
    <p:restoredTop sz="94643"/>
  </p:normalViewPr>
  <p:slideViewPr>
    <p:cSldViewPr>
      <p:cViewPr>
        <p:scale>
          <a:sx n="117" d="100"/>
          <a:sy n="117" d="100"/>
        </p:scale>
        <p:origin x="36" y="10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A574-E527-41A5-ACAB-BA3EA9311CC8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C053-6417-4AC6-8E04-26F252914A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A574-E527-41A5-ACAB-BA3EA9311CC8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C053-6417-4AC6-8E04-26F252914A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A574-E527-41A5-ACAB-BA3EA9311CC8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C053-6417-4AC6-8E04-26F252914A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A574-E527-41A5-ACAB-BA3EA9311CC8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C053-6417-4AC6-8E04-26F252914A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A574-E527-41A5-ACAB-BA3EA9311CC8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C053-6417-4AC6-8E04-26F252914A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A574-E527-41A5-ACAB-BA3EA9311CC8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C053-6417-4AC6-8E04-26F252914A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A574-E527-41A5-ACAB-BA3EA9311CC8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C053-6417-4AC6-8E04-26F252914A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A574-E527-41A5-ACAB-BA3EA9311CC8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C053-6417-4AC6-8E04-26F252914A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A574-E527-41A5-ACAB-BA3EA9311CC8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C053-6417-4AC6-8E04-26F252914A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A574-E527-41A5-ACAB-BA3EA9311CC8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C053-6417-4AC6-8E04-26F252914A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A574-E527-41A5-ACAB-BA3EA9311CC8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3E6C053-6417-4AC6-8E04-26F252914A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60A574-E527-41A5-ACAB-BA3EA9311CC8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3E6C053-6417-4AC6-8E04-26F252914A2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opshero.wordpress.com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DevOps?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657" y="30480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1" y="533400"/>
            <a:ext cx="80772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Integrate the code changes by each </a:t>
            </a:r>
            <a:r>
              <a:rPr lang="en-US" dirty="0" smtClean="0"/>
              <a:t>developer so </a:t>
            </a:r>
            <a:r>
              <a:rPr lang="en-US" dirty="0"/>
              <a:t>that the main branch remains up-to-date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124200"/>
            <a:ext cx="8686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Continuous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Taking each CI build and run </a:t>
            </a:r>
            <a:r>
              <a:rPr lang="en-US" sz="2400" dirty="0" smtClean="0"/>
              <a:t>it through deployment </a:t>
            </a:r>
            <a:r>
              <a:rPr lang="en-US" sz="2400" dirty="0"/>
              <a:t>procedures on production </a:t>
            </a:r>
            <a:r>
              <a:rPr lang="en-US" sz="2400" dirty="0" smtClean="0"/>
              <a:t>or production-equivalent environments.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0"/>
            <a:ext cx="8229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Continuous Testing and continuous Monitoring</a:t>
            </a:r>
            <a:endParaRPr lang="en-US" sz="2000" dirty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914400"/>
            <a:ext cx="81534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505200"/>
            <a:ext cx="8458200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14400"/>
            <a:ext cx="8001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Infrastructure as code and build &amp; delivery pipeline</a:t>
            </a: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3886200"/>
            <a:ext cx="88392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371600"/>
            <a:ext cx="7772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Cloud Hosted EnvironmentsCloud Hosted EnvironmentsThe Variants of Continuous Delivery1. Deploy to Dev, QA and Prod hosted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304800"/>
            <a:ext cx="8458200" cy="51720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 descr="devops-and-continuous-delivery-reference-architectures-including-nexus-and-other-popular-tools-2-63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1" y="914400"/>
            <a:ext cx="8839199" cy="5562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47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Key Technical Capabilities of DevOps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074075"/>
            <a:ext cx="609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Version Control Systems – </a:t>
            </a:r>
            <a:r>
              <a:rPr lang="en-US" dirty="0" err="1" smtClean="0"/>
              <a:t>Git</a:t>
            </a:r>
            <a:r>
              <a:rPr lang="en-US" dirty="0" smtClean="0"/>
              <a:t>, </a:t>
            </a:r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en-US" dirty="0" err="1" smtClean="0"/>
              <a:t>Artifactory</a:t>
            </a:r>
            <a:r>
              <a:rPr lang="en-US" dirty="0" smtClean="0"/>
              <a:t>, Nexus</a:t>
            </a:r>
          </a:p>
          <a:p>
            <a:r>
              <a:rPr lang="en-US" dirty="0" smtClean="0"/>
              <a:t>Automation / Scripting – Python, Ruby, Bash, Linux Administrations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</a:p>
          <a:p>
            <a:r>
              <a:rPr lang="en-US" dirty="0" smtClean="0"/>
              <a:t>Build Tools – Maven, Ant </a:t>
            </a:r>
          </a:p>
          <a:p>
            <a:r>
              <a:rPr lang="en-US" dirty="0" smtClean="0"/>
              <a:t>CI Tools – Jenkins, Team city, Bamboo</a:t>
            </a:r>
          </a:p>
          <a:p>
            <a:r>
              <a:rPr lang="en-US" dirty="0" smtClean="0"/>
              <a:t>App/Web Servers – Deployment Automation</a:t>
            </a:r>
          </a:p>
          <a:p>
            <a:r>
              <a:rPr lang="en-US" dirty="0" smtClean="0"/>
              <a:t>Infrastructure Provisioning and Management – </a:t>
            </a:r>
            <a:r>
              <a:rPr lang="en-US" dirty="0" err="1" smtClean="0"/>
              <a:t>Puppet,Chef</a:t>
            </a:r>
            <a:r>
              <a:rPr lang="en-US" dirty="0" smtClean="0"/>
              <a:t>, </a:t>
            </a:r>
            <a:r>
              <a:rPr lang="en-US" dirty="0" err="1" smtClean="0"/>
              <a:t>Ansible</a:t>
            </a:r>
            <a:r>
              <a:rPr lang="en-US" dirty="0" smtClean="0"/>
              <a:t>, </a:t>
            </a:r>
            <a:r>
              <a:rPr lang="en-US" dirty="0" err="1" smtClean="0"/>
              <a:t>Docker</a:t>
            </a:r>
            <a:endParaRPr lang="en-US" dirty="0" smtClean="0"/>
          </a:p>
          <a:p>
            <a:r>
              <a:rPr lang="en-US" dirty="0" smtClean="0"/>
              <a:t>Cloud - AWS</a:t>
            </a:r>
          </a:p>
          <a:p>
            <a:r>
              <a:rPr lang="en-US" dirty="0" smtClean="0"/>
              <a:t>Daily Ops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2. Deploy to Dev, QA and Prod hosted on PhysicalServers (no Cloud)AssetLibraryAssetLibrary AssetLibraryAssetLibraryThe Var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8763000" cy="518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29200" y="1879745"/>
            <a:ext cx="3479800" cy="2616200"/>
          </a:xfrm>
        </p:spPr>
      </p:pic>
      <p:sp>
        <p:nvSpPr>
          <p:cNvPr id="5" name="TextBox 4"/>
          <p:cNvSpPr txBox="1"/>
          <p:nvPr/>
        </p:nvSpPr>
        <p:spPr>
          <a:xfrm>
            <a:off x="457200" y="1143000"/>
            <a:ext cx="4191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Krishna Chaitanya Kurnala</a:t>
            </a:r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Over 8 years of </a:t>
            </a:r>
            <a:r>
              <a:rPr lang="en-US" dirty="0" err="1" smtClean="0"/>
              <a:t>DevOps</a:t>
            </a:r>
            <a:r>
              <a:rPr lang="en-US" dirty="0" smtClean="0"/>
              <a:t>, Software Build, Release Engineering Experience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Officially certified in AWS as a Solutions Architect, Red Hat Systems Admin, Puppet Developer, Jenkins Engineer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Passionate about SRE/ </a:t>
            </a:r>
            <a:r>
              <a:rPr lang="en-US" dirty="0" err="1" smtClean="0"/>
              <a:t>DevOps</a:t>
            </a:r>
            <a:r>
              <a:rPr lang="en-US" dirty="0" smtClean="0"/>
              <a:t>, CI/CD, Containers &amp; Frameworks, Machine Learning 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Passionate about Teaching and </a:t>
            </a:r>
            <a:r>
              <a:rPr lang="en-US" dirty="0" err="1" smtClean="0"/>
              <a:t>Evagelizing</a:t>
            </a:r>
            <a:r>
              <a:rPr lang="en-US" dirty="0" smtClean="0"/>
              <a:t> </a:t>
            </a:r>
            <a:r>
              <a:rPr lang="en-US" dirty="0" err="1" smtClean="0"/>
              <a:t>DevOps</a:t>
            </a:r>
            <a:r>
              <a:rPr lang="en-US" dirty="0" smtClean="0"/>
              <a:t> Tools and practices.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My Tech Blog: </a:t>
            </a:r>
            <a:r>
              <a:rPr lang="en-US" dirty="0">
                <a:hlinkClick r:id="rId3"/>
              </a:rPr>
              <a:t>https://devopshero.wordpress.com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LinkedIn: https</a:t>
            </a:r>
            <a:r>
              <a:rPr lang="en-US" dirty="0"/>
              <a:t>://</a:t>
            </a:r>
            <a:r>
              <a:rPr lang="en-US" dirty="0" err="1"/>
              <a:t>www.linkedin.com</a:t>
            </a:r>
            <a:r>
              <a:rPr lang="en-US" dirty="0"/>
              <a:t>/in/</a:t>
            </a:r>
            <a:r>
              <a:rPr lang="en-US" dirty="0" err="1"/>
              <a:t>krishnachaitanyakurnala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302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Cloud Hosted EnvironmentsCloud Hosted Environments3. Deploy to Dev and QA hosted on Private orPublic Cloud. Prod is on-pre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0"/>
            <a:ext cx="8763000" cy="556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Provider IIIProvider IIIProvider IIProvider IIProvider IProvider I4. Full Software Supply Chain with in-house oroutsourced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838200"/>
            <a:ext cx="8229600" cy="510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Continuous Delivery Adoption Maturity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685800"/>
            <a:ext cx="8686800" cy="541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Architectures</a:t>
            </a:r>
            <a:endParaRPr lang="en-US" dirty="0"/>
          </a:p>
        </p:txBody>
      </p:sp>
      <p:pic>
        <p:nvPicPr>
          <p:cNvPr id="51204" name="Picture 4" descr="According to Cardlife&#10;40 9/11/2015&#10;Link to Blog: How I use Rundeck, Python Fabric, Ansible and Chef to provide automated s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981200"/>
            <a:ext cx="8451273" cy="464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685801"/>
            <a:ext cx="8229599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 descr="According to Cisco&#10;3 9/11/2015&#10;Link to Presentation: Enabling DevOps in a SDN World&#10;http://www.slideshare.net/CiscoDevNet/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19200"/>
            <a:ext cx="7467600" cy="518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 descr="According to Adobe&#10;4 9/11/2015&#10;Link to Presentation: Master Chef class: learn how to quickly cook delightful CQ/AEM infras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3000"/>
            <a:ext cx="8915400" cy="571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1143001"/>
            <a:ext cx="7848600" cy="5181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 descr="According to IBM&#10;6 9/11/2015&#10;Link to Blog: DevOps Best Practice - Establishing a “Single Source of Truth”&#10;https://www.ibm.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85800"/>
            <a:ext cx="8382000" cy="586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 descr="According to Rundeck&#10;9 9/11/2015&#10;Link to Presentation: Rundeck + Nexus (from Nexus Live on June 5, 2014)&#10;http://www.slides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4400"/>
            <a:ext cx="8534400" cy="594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DevOps?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DevOps (a combination of development </a:t>
            </a:r>
            <a:r>
              <a:rPr lang="en-US" dirty="0" smtClean="0"/>
              <a:t>and operations</a:t>
            </a:r>
            <a:r>
              <a:rPr lang="en-US" dirty="0"/>
              <a:t>) is a software </a:t>
            </a:r>
            <a:r>
              <a:rPr lang="en-US" dirty="0" smtClean="0"/>
              <a:t>development method </a:t>
            </a:r>
            <a:r>
              <a:rPr lang="en-US" dirty="0"/>
              <a:t>that stresses communication</a:t>
            </a:r>
            <a:r>
              <a:rPr lang="en-US" dirty="0" smtClean="0"/>
              <a:t>, collaboration </a:t>
            </a:r>
            <a:r>
              <a:rPr lang="en-US" dirty="0"/>
              <a:t>and integration </a:t>
            </a:r>
            <a:r>
              <a:rPr lang="en-US" dirty="0" smtClean="0"/>
              <a:t>between software </a:t>
            </a:r>
            <a:r>
              <a:rPr lang="en-US" dirty="0"/>
              <a:t>developers and </a:t>
            </a:r>
            <a:r>
              <a:rPr lang="en-US" dirty="0" smtClean="0"/>
              <a:t>information technology(IT</a:t>
            </a:r>
            <a:r>
              <a:rPr lang="en-US" dirty="0"/>
              <a:t>) professionals thereby– Enable rapid evolution of products or services– Reduce risk, improve quality across portfolio, </a:t>
            </a:r>
            <a:r>
              <a:rPr lang="en-US" dirty="0" smtClean="0"/>
              <a:t>and reduce </a:t>
            </a:r>
            <a:r>
              <a:rPr lang="en-US" dirty="0"/>
              <a:t>costs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Continuous Delivery flowArtifact LibraryArtifact LibraryCloud Platform ProviderCloud Platform ProviderAutomation Agent(exe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8077200" cy="4562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DevOps Tool ChainApplication Release ManagementCloud ProvisioningApplication Deployment Automation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85800"/>
            <a:ext cx="7924800" cy="510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Application Release ManagementCloud ProvisioningApplication Deployment AutomationDevOps Tool Chain - ImplementationsRation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762000"/>
            <a:ext cx="8382000" cy="510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IBM DevOps for Mobile ApplicationsFeedbackFeedbackApplication Deploy for Mobile• Automates deployments of multi-tier appli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838200"/>
            <a:ext cx="7848600" cy="518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Demo / CI/ CD / </a:t>
            </a:r>
            <a:r>
              <a:rPr lang="en-US" dirty="0" err="1" smtClean="0"/>
              <a:t>DevOps</a:t>
            </a:r>
            <a:r>
              <a:rPr lang="en-US" dirty="0" smtClean="0"/>
              <a:t> Concepts </a:t>
            </a:r>
          </a:p>
          <a:p>
            <a:r>
              <a:rPr lang="en-US" dirty="0" smtClean="0"/>
              <a:t>Agile/ Waterfall process / SDLC Concepts</a:t>
            </a:r>
          </a:p>
          <a:p>
            <a:r>
              <a:rPr lang="en-US" dirty="0" smtClean="0"/>
              <a:t>Linux, Advanced Linux (Networking, Security and DNS Concepts, NFS </a:t>
            </a:r>
            <a:r>
              <a:rPr lang="en-US" dirty="0" err="1" smtClean="0"/>
              <a:t>etc</a:t>
            </a:r>
            <a:r>
              <a:rPr lang="en-US" dirty="0" smtClean="0"/>
              <a:t>)and Shell Scripting (BASH)</a:t>
            </a:r>
          </a:p>
          <a:p>
            <a:r>
              <a:rPr lang="en-US" dirty="0" smtClean="0"/>
              <a:t>Python / Ruby scripting primers (Core scripting, Data Structures, REST Calls, Databases </a:t>
            </a:r>
            <a:r>
              <a:rPr lang="en-US" dirty="0" err="1" smtClean="0"/>
              <a:t>etc</a:t>
            </a:r>
            <a:r>
              <a:rPr lang="en-US" dirty="0" smtClean="0"/>
              <a:t>) Not Object Oriented or Web programming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(Hooks, Branching Strategies </a:t>
            </a:r>
            <a:r>
              <a:rPr lang="en-US" dirty="0" err="1" smtClean="0"/>
              <a:t>etc</a:t>
            </a:r>
            <a:r>
              <a:rPr lang="en-US" dirty="0" smtClean="0"/>
              <a:t> too)</a:t>
            </a:r>
          </a:p>
          <a:p>
            <a:r>
              <a:rPr lang="en-US" dirty="0" smtClean="0"/>
              <a:t>Maven / Nexus</a:t>
            </a:r>
          </a:p>
          <a:p>
            <a:r>
              <a:rPr lang="en-US" dirty="0" smtClean="0"/>
              <a:t>Jenkins ( CI/CD, Code Pipelines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&amp; Demos of </a:t>
            </a:r>
            <a:r>
              <a:rPr lang="en-US" dirty="0" err="1" smtClean="0"/>
              <a:t>CoreOS</a:t>
            </a:r>
            <a:r>
              <a:rPr lang="en-US" dirty="0" smtClean="0"/>
              <a:t>, </a:t>
            </a:r>
            <a:r>
              <a:rPr lang="en-US" dirty="0" err="1" smtClean="0"/>
              <a:t>Kubernetes</a:t>
            </a:r>
            <a:r>
              <a:rPr lang="en-US" dirty="0" smtClean="0"/>
              <a:t> and </a:t>
            </a:r>
            <a:r>
              <a:rPr lang="en-US" dirty="0" err="1" smtClean="0"/>
              <a:t>Mesos</a:t>
            </a:r>
            <a:endParaRPr lang="en-US" dirty="0" smtClean="0"/>
          </a:p>
          <a:p>
            <a:r>
              <a:rPr lang="en-US" dirty="0" smtClean="0"/>
              <a:t>Puppet, Chef Demo and Concepts</a:t>
            </a:r>
          </a:p>
          <a:p>
            <a:r>
              <a:rPr lang="en-US" dirty="0" err="1"/>
              <a:t>Ansible</a:t>
            </a:r>
            <a:r>
              <a:rPr lang="en-US" dirty="0"/>
              <a:t> Demo and Concepts</a:t>
            </a:r>
          </a:p>
          <a:p>
            <a:r>
              <a:rPr lang="en-US" dirty="0" smtClean="0"/>
              <a:t>App/ Web servers – Tomcat, </a:t>
            </a:r>
            <a:r>
              <a:rPr lang="en-US" dirty="0" err="1" smtClean="0"/>
              <a:t>Nginx</a:t>
            </a:r>
            <a:r>
              <a:rPr lang="en-US" dirty="0" smtClean="0"/>
              <a:t>, Apache, </a:t>
            </a:r>
            <a:r>
              <a:rPr lang="en-US" dirty="0" err="1" smtClean="0"/>
              <a:t>Jboss</a:t>
            </a:r>
            <a:r>
              <a:rPr lang="en-US" dirty="0" smtClean="0"/>
              <a:t> – Deployment Automation</a:t>
            </a:r>
          </a:p>
          <a:p>
            <a:r>
              <a:rPr lang="en-US" dirty="0" smtClean="0"/>
              <a:t>AWS – Overview of various services, Cloud as a service concepts, Arch patterns for HA, DR, multi region deployments </a:t>
            </a:r>
            <a:r>
              <a:rPr lang="en-US" dirty="0" err="1" smtClean="0"/>
              <a:t>etc</a:t>
            </a:r>
            <a:r>
              <a:rPr lang="en-US" dirty="0" smtClean="0"/>
              <a:t>, use of CLI and API’s</a:t>
            </a:r>
          </a:p>
        </p:txBody>
      </p:sp>
    </p:spTree>
    <p:extLst>
      <p:ext uri="{BB962C8B-B14F-4D97-AF65-F5344CB8AC3E}">
        <p14:creationId xmlns:p14="http://schemas.microsoft.com/office/powerpoint/2010/main" xmlns="" val="59895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3 delivery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• </a:t>
            </a:r>
            <a:r>
              <a:rPr lang="en-US" dirty="0"/>
              <a:t>Release management– Better understanding of risks, dependencies</a:t>
            </a:r>
            <a:r>
              <a:rPr lang="en-US" dirty="0" smtClean="0"/>
              <a:t>, compliance issues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/>
              <a:t>Release/Deployment coordination– Better tracking of discrete activities, faster </a:t>
            </a:r>
            <a:r>
              <a:rPr lang="en-US" dirty="0" smtClean="0"/>
              <a:t>escalation of </a:t>
            </a:r>
            <a:r>
              <a:rPr lang="en-US" dirty="0"/>
              <a:t>issues, documented process control and </a:t>
            </a:r>
            <a:r>
              <a:rPr lang="en-US" dirty="0" smtClean="0"/>
              <a:t>granular reporting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/>
              <a:t>Release/Deployment Automation– Usually have existing automation but want to </a:t>
            </a:r>
            <a:r>
              <a:rPr lang="en-US" dirty="0" smtClean="0"/>
              <a:t>flexibly manage </a:t>
            </a:r>
            <a:r>
              <a:rPr lang="en-US" dirty="0"/>
              <a:t>and drive this automation that can be </a:t>
            </a:r>
            <a:r>
              <a:rPr lang="en-US" dirty="0" smtClean="0"/>
              <a:t>invoked by </a:t>
            </a:r>
            <a:r>
              <a:rPr lang="en-US" dirty="0"/>
              <a:t>non-operations resources in specific non-production environments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Devops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Agile Development– Addresses the gap between customer requirements </a:t>
            </a:r>
            <a:r>
              <a:rPr lang="en-US" dirty="0" smtClean="0"/>
              <a:t>and dev </a:t>
            </a:r>
            <a:r>
              <a:rPr lang="en-US" dirty="0"/>
              <a:t>+ testing teams– Cross-functional teams to design, develop, and </a:t>
            </a:r>
            <a:r>
              <a:rPr lang="en-US" dirty="0" smtClean="0"/>
              <a:t>test features/stories prioritized </a:t>
            </a:r>
            <a:r>
              <a:rPr lang="en-US" dirty="0"/>
              <a:t>by the PO (Customer)– Focuses more on functional and non-functional </a:t>
            </a:r>
            <a:r>
              <a:rPr lang="en-US" dirty="0" smtClean="0"/>
              <a:t>readiness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/>
              <a:t>DevOps– Addresses the gap between dev + testing and Ops– Automated release management– Focuses on functional and non-functional plus </a:t>
            </a:r>
            <a:r>
              <a:rPr lang="en-US" dirty="0" smtClean="0"/>
              <a:t>operational and </a:t>
            </a:r>
            <a:r>
              <a:rPr lang="en-US" dirty="0"/>
              <a:t>business readiness– Intensifies reusability and automation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</a:t>
            </a:r>
            <a:r>
              <a:rPr lang="en-US" dirty="0" err="1" smtClean="0"/>
              <a:t>DevOps</a:t>
            </a:r>
            <a:r>
              <a:rPr lang="en-US" dirty="0" smtClean="0"/>
              <a:t> 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DevOps integration targets product delivery, quality </a:t>
            </a:r>
            <a:r>
              <a:rPr lang="en-US" dirty="0" smtClean="0"/>
              <a:t>testing, feature </a:t>
            </a:r>
            <a:r>
              <a:rPr lang="en-US" dirty="0"/>
              <a:t>development and maintenance releases in order </a:t>
            </a:r>
            <a:r>
              <a:rPr lang="en-US" dirty="0" smtClean="0"/>
              <a:t>to improve </a:t>
            </a:r>
            <a:r>
              <a:rPr lang="en-US" dirty="0"/>
              <a:t>reliability and security and faster development </a:t>
            </a:r>
            <a:r>
              <a:rPr lang="en-US" dirty="0" smtClean="0"/>
              <a:t>and deployment </a:t>
            </a:r>
            <a:r>
              <a:rPr lang="en-US" dirty="0"/>
              <a:t>cycles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adoption of DevOps is being driven by factors such as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  Use </a:t>
            </a:r>
            <a:r>
              <a:rPr lang="en-US" dirty="0"/>
              <a:t>of agile and other development processes </a:t>
            </a:r>
            <a:r>
              <a:rPr lang="en-US" dirty="0" smtClean="0"/>
              <a:t>and methodologies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/>
              <a:t>Demand for an increased rate of production releases </a:t>
            </a:r>
            <a:r>
              <a:rPr lang="en-US" dirty="0" smtClean="0"/>
              <a:t>from application </a:t>
            </a:r>
            <a:r>
              <a:rPr lang="en-US" dirty="0"/>
              <a:t>and business </a:t>
            </a:r>
            <a:r>
              <a:rPr lang="en-US" dirty="0" smtClean="0"/>
              <a:t>stakeholders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/>
              <a:t>Wide availability of virtualized and cloud </a:t>
            </a:r>
            <a:r>
              <a:rPr lang="en-US" dirty="0" smtClean="0"/>
              <a:t>infrastructure from </a:t>
            </a:r>
            <a:r>
              <a:rPr lang="en-US" dirty="0"/>
              <a:t>internal and external </a:t>
            </a:r>
            <a:r>
              <a:rPr lang="en-US" dirty="0" smtClean="0"/>
              <a:t>providers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/>
              <a:t>Increased usage of data center automation </a:t>
            </a:r>
            <a:r>
              <a:rPr lang="en-US" dirty="0" smtClean="0"/>
              <a:t>and configuration </a:t>
            </a:r>
            <a:r>
              <a:rPr lang="en-US" dirty="0"/>
              <a:t>management tools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 and 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Developers work with Ops to understand the impact </a:t>
            </a:r>
            <a:r>
              <a:rPr lang="en-US" dirty="0" smtClean="0"/>
              <a:t>of code changes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/>
              <a:t>Developers now work more closely with production-equivalent </a:t>
            </a:r>
            <a:r>
              <a:rPr lang="en-US" dirty="0" smtClean="0"/>
              <a:t>systems</a:t>
            </a:r>
          </a:p>
          <a:p>
            <a:pPr>
              <a:buNone/>
            </a:pPr>
            <a:r>
              <a:rPr lang="en-US" dirty="0" smtClean="0"/>
              <a:t>• Developers </a:t>
            </a:r>
            <a:r>
              <a:rPr lang="en-US" dirty="0"/>
              <a:t>focuses on metrics required by Ops </a:t>
            </a:r>
            <a:r>
              <a:rPr lang="en-US" dirty="0" smtClean="0"/>
              <a:t>team like PSR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/>
              <a:t>Ops now have more clarity on infrastructure </a:t>
            </a:r>
            <a:r>
              <a:rPr lang="en-US" dirty="0" smtClean="0"/>
              <a:t>needs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/>
              <a:t>More automation on </a:t>
            </a:r>
            <a:r>
              <a:rPr lang="en-US" dirty="0" smtClean="0"/>
              <a:t>deployment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/>
              <a:t>Closely monitors the Dev – Test – Prod pipeline </a:t>
            </a:r>
            <a:r>
              <a:rPr lang="en-US" dirty="0" smtClean="0"/>
              <a:t>for each </a:t>
            </a:r>
            <a:r>
              <a:rPr lang="en-US" dirty="0"/>
              <a:t>deployment with immediate </a:t>
            </a:r>
            <a:r>
              <a:rPr lang="en-US" dirty="0" smtClean="0"/>
              <a:t>feedback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/>
              <a:t>Better collaboration and communication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C:\Users\adeym\Desktop\devops-from-the-ground-up-23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4066237" cy="5943600"/>
          </a:xfrm>
          <a:prstGeom prst="rect">
            <a:avLst/>
          </a:prstGeom>
          <a:noFill/>
        </p:spPr>
      </p:pic>
      <p:pic>
        <p:nvPicPr>
          <p:cNvPr id="50179" name="Picture 3" descr="C:\Users\adeym\Desktop\devops-from-the-ground-up-24-63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914400"/>
            <a:ext cx="4800600" cy="594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762000"/>
            <a:ext cx="86106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357</TotalTime>
  <Words>672</Words>
  <Application>Microsoft Macintosh PowerPoint</Application>
  <PresentationFormat>On-screen Show (4:3)</PresentationFormat>
  <Paragraphs>63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Flow</vt:lpstr>
      <vt:lpstr>Slide 1</vt:lpstr>
      <vt:lpstr>Introduction</vt:lpstr>
      <vt:lpstr>What is DevOps?</vt:lpstr>
      <vt:lpstr>Top 3 delivery challenges</vt:lpstr>
      <vt:lpstr>Why Devops?</vt:lpstr>
      <vt:lpstr>More on DevOps …</vt:lpstr>
      <vt:lpstr>DEV and OPS</vt:lpstr>
      <vt:lpstr>Slide 8</vt:lpstr>
      <vt:lpstr>Slide 9</vt:lpstr>
      <vt:lpstr>Slide 10</vt:lpstr>
      <vt:lpstr>Continuous Integration</vt:lpstr>
      <vt:lpstr> Continuous Delivery</vt:lpstr>
      <vt:lpstr>Continuous Testing and continuous Monitoring</vt:lpstr>
      <vt:lpstr>Slide 14</vt:lpstr>
      <vt:lpstr>Infrastructure as code and build &amp; delivery pipeline</vt:lpstr>
      <vt:lpstr>Slide 16</vt:lpstr>
      <vt:lpstr>Slide 17</vt:lpstr>
      <vt:lpstr>Key Technical Capabilities of DevOps</vt:lpstr>
      <vt:lpstr>Slide 19</vt:lpstr>
      <vt:lpstr>Slide 20</vt:lpstr>
      <vt:lpstr>Slide 21</vt:lpstr>
      <vt:lpstr>Slide 22</vt:lpstr>
      <vt:lpstr>Reference Architectures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Course Plan</vt:lpstr>
      <vt:lpstr>Slide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DevOps?</dc:title>
  <dc:creator>Mony Adey</dc:creator>
  <cp:lastModifiedBy>vikas</cp:lastModifiedBy>
  <cp:revision>51</cp:revision>
  <dcterms:created xsi:type="dcterms:W3CDTF">2015-10-15T19:59:37Z</dcterms:created>
  <dcterms:modified xsi:type="dcterms:W3CDTF">2017-02-17T19:27:38Z</dcterms:modified>
</cp:coreProperties>
</file>