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sldIdLst>
    <p:sldId id="257" r:id="rId2"/>
    <p:sldId id="295" r:id="rId3"/>
    <p:sldId id="278" r:id="rId4"/>
    <p:sldId id="310" r:id="rId5"/>
    <p:sldId id="279" r:id="rId6"/>
    <p:sldId id="309" r:id="rId7"/>
    <p:sldId id="273" r:id="rId8"/>
    <p:sldId id="324" r:id="rId9"/>
    <p:sldId id="325" r:id="rId10"/>
    <p:sldId id="327" r:id="rId11"/>
    <p:sldId id="287" r:id="rId12"/>
    <p:sldId id="274" r:id="rId13"/>
    <p:sldId id="338" r:id="rId14"/>
    <p:sldId id="258" r:id="rId15"/>
    <p:sldId id="300" r:id="rId16"/>
    <p:sldId id="315" r:id="rId17"/>
    <p:sldId id="329" r:id="rId18"/>
    <p:sldId id="333" r:id="rId19"/>
    <p:sldId id="316" r:id="rId20"/>
    <p:sldId id="304" r:id="rId21"/>
    <p:sldId id="317" r:id="rId22"/>
    <p:sldId id="318" r:id="rId23"/>
    <p:sldId id="319" r:id="rId24"/>
    <p:sldId id="320" r:id="rId25"/>
    <p:sldId id="321" r:id="rId26"/>
    <p:sldId id="308" r:id="rId27"/>
    <p:sldId id="305" r:id="rId28"/>
    <p:sldId id="306" r:id="rId29"/>
    <p:sldId id="335" r:id="rId30"/>
    <p:sldId id="299" r:id="rId31"/>
    <p:sldId id="337" r:id="rId32"/>
    <p:sldId id="296" r:id="rId33"/>
    <p:sldId id="298" r:id="rId34"/>
    <p:sldId id="32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B100A-F202-4281-87FC-14D00F9F68AE}">
          <p14:sldIdLst>
            <p14:sldId id="257"/>
            <p14:sldId id="295"/>
            <p14:sldId id="278"/>
            <p14:sldId id="310"/>
            <p14:sldId id="279"/>
            <p14:sldId id="309"/>
            <p14:sldId id="273"/>
            <p14:sldId id="324"/>
            <p14:sldId id="325"/>
            <p14:sldId id="327"/>
            <p14:sldId id="287"/>
            <p14:sldId id="274"/>
            <p14:sldId id="338"/>
            <p14:sldId id="258"/>
            <p14:sldId id="300"/>
            <p14:sldId id="315"/>
            <p14:sldId id="329"/>
            <p14:sldId id="333"/>
            <p14:sldId id="316"/>
            <p14:sldId id="304"/>
            <p14:sldId id="317"/>
            <p14:sldId id="318"/>
            <p14:sldId id="319"/>
            <p14:sldId id="320"/>
            <p14:sldId id="321"/>
            <p14:sldId id="308"/>
            <p14:sldId id="305"/>
            <p14:sldId id="306"/>
            <p14:sldId id="335"/>
            <p14:sldId id="299"/>
            <p14:sldId id="337"/>
            <p14:sldId id="296"/>
            <p14:sldId id="298"/>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EB6841"/>
    <a:srgbClr val="CC2A36"/>
    <a:srgbClr val="00B050"/>
    <a:srgbClr val="0099FF"/>
    <a:srgbClr val="4F372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5332" autoAdjust="0"/>
  </p:normalViewPr>
  <p:slideViewPr>
    <p:cSldViewPr snapToGrid="0">
      <p:cViewPr varScale="1">
        <p:scale>
          <a:sx n="79" d="100"/>
          <a:sy n="79"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KAS%20KUMAR\Desktop\EXPERIM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IKAS%20KUMAR\Desktop\EXPERIM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 times new roman"/>
              </a:rPr>
              <a:t>Error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Sheet1!$O$92</c:f>
              <c:strCache>
                <c:ptCount val="1"/>
                <c:pt idx="0">
                  <c:v>Error</c:v>
                </c:pt>
              </c:strCache>
            </c:strRef>
          </c:tx>
          <c:spPr>
            <a:solidFill>
              <a:schemeClr val="accent1"/>
            </a:solidFill>
            <a:ln>
              <a:noFill/>
            </a:ln>
            <a:effectLst/>
          </c:spPr>
          <c:invertIfNegative val="0"/>
          <c:cat>
            <c:numRef>
              <c:f>Sheet1!$N$93:$N$96</c:f>
              <c:numCache>
                <c:formatCode>General</c:formatCode>
                <c:ptCount val="4"/>
                <c:pt idx="0">
                  <c:v>1</c:v>
                </c:pt>
                <c:pt idx="1">
                  <c:v>2</c:v>
                </c:pt>
                <c:pt idx="2">
                  <c:v>3</c:v>
                </c:pt>
                <c:pt idx="3">
                  <c:v>4</c:v>
                </c:pt>
              </c:numCache>
            </c:numRef>
          </c:cat>
          <c:val>
            <c:numRef>
              <c:f>Sheet1!$O$93:$O$96</c:f>
              <c:numCache>
                <c:formatCode>General</c:formatCode>
                <c:ptCount val="4"/>
                <c:pt idx="0">
                  <c:v>0</c:v>
                </c:pt>
                <c:pt idx="1">
                  <c:v>0.5714285714285714</c:v>
                </c:pt>
                <c:pt idx="2">
                  <c:v>0.66666666666666663</c:v>
                </c:pt>
                <c:pt idx="3">
                  <c:v>1.4761904761904763</c:v>
                </c:pt>
              </c:numCache>
            </c:numRef>
          </c:val>
          <c:extLst>
            <c:ext xmlns:c16="http://schemas.microsoft.com/office/drawing/2014/chart" uri="{C3380CC4-5D6E-409C-BE32-E72D297353CC}">
              <c16:uniqueId val="{00000000-EAC5-455D-B030-2DC31FAE583F}"/>
            </c:ext>
          </c:extLst>
        </c:ser>
        <c:dLbls>
          <c:showLegendKey val="0"/>
          <c:showVal val="0"/>
          <c:showCatName val="0"/>
          <c:showSerName val="0"/>
          <c:showPercent val="0"/>
          <c:showBubbleSize val="0"/>
        </c:dLbls>
        <c:gapWidth val="219"/>
        <c:overlap val="-27"/>
        <c:axId val="11128912"/>
        <c:axId val="11121008"/>
      </c:barChart>
      <c:catAx>
        <c:axId val="11128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800" b="1" dirty="0">
                    <a:latin typeface=" times new roman"/>
                  </a:rPr>
                  <a:t>Scenario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1008"/>
        <c:crosses val="autoZero"/>
        <c:auto val="1"/>
        <c:lblAlgn val="ctr"/>
        <c:lblOffset val="100"/>
        <c:noMultiLvlLbl val="0"/>
      </c:catAx>
      <c:valAx>
        <c:axId val="11121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800" b="1" dirty="0">
                    <a:latin typeface=" times new roman"/>
                  </a:rPr>
                  <a:t>Mean</a:t>
                </a:r>
                <a:r>
                  <a:rPr lang="en-IN" sz="1800" b="1" baseline="0" dirty="0">
                    <a:latin typeface=" times new roman"/>
                  </a:rPr>
                  <a:t> Error</a:t>
                </a:r>
                <a:endParaRPr lang="en-IN" sz="1800" b="1" dirty="0">
                  <a:latin typeface=" times new roman"/>
                </a:endParaRPr>
              </a:p>
            </c:rich>
          </c:tx>
          <c:layout>
            <c:manualLayout>
              <c:xMode val="edge"/>
              <c:yMode val="edge"/>
              <c:x val="2.5940337224383919E-2"/>
              <c:y val="0.216149048442115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8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 times new roman"/>
              </a:rPr>
              <a:t>Sorting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Sheet1!$P$92</c:f>
              <c:strCache>
                <c:ptCount val="1"/>
                <c:pt idx="0">
                  <c:v>Sorting time</c:v>
                </c:pt>
              </c:strCache>
            </c:strRef>
          </c:tx>
          <c:spPr>
            <a:solidFill>
              <a:schemeClr val="accent1"/>
            </a:solidFill>
            <a:ln>
              <a:noFill/>
            </a:ln>
            <a:effectLst/>
          </c:spPr>
          <c:invertIfNegative val="0"/>
          <c:cat>
            <c:strRef>
              <c:f>Sheet1!$Q$93:$Q$96</c:f>
              <c:strCache>
                <c:ptCount val="4"/>
                <c:pt idx="0">
                  <c:v>  </c:v>
                </c:pt>
                <c:pt idx="1">
                  <c:v> </c:v>
                </c:pt>
                <c:pt idx="2">
                  <c:v> </c:v>
                </c:pt>
                <c:pt idx="3">
                  <c:v> </c:v>
                </c:pt>
              </c:strCache>
            </c:strRef>
          </c:cat>
          <c:val>
            <c:numRef>
              <c:f>Sheet1!$P$93:$P$96</c:f>
              <c:numCache>
                <c:formatCode>General</c:formatCode>
                <c:ptCount val="4"/>
                <c:pt idx="0">
                  <c:v>44.714285714285715</c:v>
                </c:pt>
                <c:pt idx="1">
                  <c:v>46.857142857142854</c:v>
                </c:pt>
                <c:pt idx="2">
                  <c:v>46.80952380952381</c:v>
                </c:pt>
                <c:pt idx="3">
                  <c:v>55.666666666666664</c:v>
                </c:pt>
              </c:numCache>
            </c:numRef>
          </c:val>
          <c:extLst>
            <c:ext xmlns:c16="http://schemas.microsoft.com/office/drawing/2014/chart" uri="{C3380CC4-5D6E-409C-BE32-E72D297353CC}">
              <c16:uniqueId val="{00000000-8767-4DED-840E-4F2941D9E0B2}"/>
            </c:ext>
          </c:extLst>
        </c:ser>
        <c:dLbls>
          <c:showLegendKey val="0"/>
          <c:showVal val="0"/>
          <c:showCatName val="0"/>
          <c:showSerName val="0"/>
          <c:showPercent val="0"/>
          <c:showBubbleSize val="0"/>
        </c:dLbls>
        <c:gapWidth val="219"/>
        <c:axId val="2018751456"/>
        <c:axId val="2018751040"/>
      </c:barChart>
      <c:catAx>
        <c:axId val="2018751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800" b="1" dirty="0">
                    <a:latin typeface=" times new roman"/>
                  </a:rPr>
                  <a:t>Scenario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8751040"/>
        <c:crosses val="autoZero"/>
        <c:auto val="1"/>
        <c:lblAlgn val="ctr"/>
        <c:lblOffset val="100"/>
        <c:noMultiLvlLbl val="0"/>
      </c:catAx>
      <c:valAx>
        <c:axId val="2018751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800" b="1" dirty="0"/>
                  <a:t>Mean</a:t>
                </a:r>
                <a:r>
                  <a:rPr lang="en-IN" sz="1800" b="1" baseline="0" dirty="0"/>
                  <a:t> Sorting Time(sec)</a:t>
                </a:r>
                <a:endParaRPr lang="en-IN" sz="18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8751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7A8B0-BA48-417A-9ACD-5AF389A08C50}" type="datetimeFigureOut">
              <a:rPr lang="en-IN" smtClean="0"/>
              <a:t>13-12-2022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64D08-1E37-4029-B4D6-D1D9B73928AE}" type="slidenum">
              <a:rPr lang="en-IN" smtClean="0"/>
              <a:t>‹#›</a:t>
            </a:fld>
            <a:endParaRPr lang="en-IN"/>
          </a:p>
        </p:txBody>
      </p:sp>
    </p:spTree>
    <p:extLst>
      <p:ext uri="{BB962C8B-B14F-4D97-AF65-F5344CB8AC3E}">
        <p14:creationId xmlns:p14="http://schemas.microsoft.com/office/powerpoint/2010/main" val="309016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EC7224-640B-40B6-80D4-5065E9B69C48}" type="datetime1">
              <a:rPr lang="en-IN" smtClean="0"/>
              <a:t>13-12-2022</a:t>
            </a:fld>
            <a:endParaRPr lang="en-IN"/>
          </a:p>
        </p:txBody>
      </p:sp>
      <p:sp>
        <p:nvSpPr>
          <p:cNvPr id="5" name="Footer Placeholder 4"/>
          <p:cNvSpPr>
            <a:spLocks noGrp="1"/>
          </p:cNvSpPr>
          <p:nvPr>
            <p:ph type="ftr" sz="quarter" idx="11"/>
          </p:nvPr>
        </p:nvSpPr>
        <p:spPr/>
        <p:txBody>
          <a:bodyPr/>
          <a:lstStyle/>
          <a:p>
            <a:r>
              <a:rPr lang="en-US"/>
              <a:t>Dept. of Mech. Engg. NIT Calicut</a:t>
            </a:r>
            <a:endParaRPr lang="en-IN"/>
          </a:p>
        </p:txBody>
      </p:sp>
      <p:sp>
        <p:nvSpPr>
          <p:cNvPr id="6" name="Slide Number Placeholder 5"/>
          <p:cNvSpPr>
            <a:spLocks noGrp="1"/>
          </p:cNvSpPr>
          <p:nvPr>
            <p:ph type="sldNum" sz="quarter" idx="12"/>
          </p:nvPr>
        </p:nvSpPr>
        <p:spPr/>
        <p:txBody>
          <a:bodyPr/>
          <a:lstStyle/>
          <a:p>
            <a:fld id="{E472C66E-2AFC-4304-93B4-740004E073F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6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2F8E-2044-4951-88E4-A74FDC333A5F}" type="datetime1">
              <a:rPr lang="en-IN" smtClean="0"/>
              <a:t>13-12-2022</a:t>
            </a:fld>
            <a:endParaRPr lang="en-IN"/>
          </a:p>
        </p:txBody>
      </p:sp>
      <p:sp>
        <p:nvSpPr>
          <p:cNvPr id="5" name="Footer Placeholder 4"/>
          <p:cNvSpPr>
            <a:spLocks noGrp="1"/>
          </p:cNvSpPr>
          <p:nvPr>
            <p:ph type="ftr" sz="quarter" idx="11"/>
          </p:nvPr>
        </p:nvSpPr>
        <p:spPr/>
        <p:txBody>
          <a:bodyPr/>
          <a:lstStyle/>
          <a:p>
            <a:r>
              <a:rPr lang="en-US"/>
              <a:t>Dept. of Mech. Engg. NIT Calicut</a:t>
            </a:r>
            <a:endParaRPr lang="en-IN"/>
          </a:p>
        </p:txBody>
      </p:sp>
      <p:sp>
        <p:nvSpPr>
          <p:cNvPr id="6" name="Slide Number Placeholder 5"/>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248116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7DD03-A4F2-431D-87C9-F0921C096009}" type="datetime1">
              <a:rPr lang="en-IN" smtClean="0"/>
              <a:t>13-12-2022</a:t>
            </a:fld>
            <a:endParaRPr lang="en-IN"/>
          </a:p>
        </p:txBody>
      </p:sp>
      <p:sp>
        <p:nvSpPr>
          <p:cNvPr id="5" name="Footer Placeholder 4"/>
          <p:cNvSpPr>
            <a:spLocks noGrp="1"/>
          </p:cNvSpPr>
          <p:nvPr>
            <p:ph type="ftr" sz="quarter" idx="11"/>
          </p:nvPr>
        </p:nvSpPr>
        <p:spPr/>
        <p:txBody>
          <a:bodyPr/>
          <a:lstStyle/>
          <a:p>
            <a:r>
              <a:rPr lang="en-US"/>
              <a:t>Dept. of Mech. Engg. NIT Calicut</a:t>
            </a:r>
            <a:endParaRPr lang="en-IN"/>
          </a:p>
        </p:txBody>
      </p:sp>
      <p:sp>
        <p:nvSpPr>
          <p:cNvPr id="6" name="Slide Number Placeholder 5"/>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373933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p:cNvSpPr>
            <a:spLocks noGrp="1"/>
          </p:cNvSpPr>
          <p:nvPr>
            <p:ph type="ftr" sz="quarter" idx="11"/>
          </p:nvPr>
        </p:nvSpPr>
        <p:spPr/>
        <p:txBody>
          <a:bodyPr/>
          <a:lstStyle/>
          <a:p>
            <a:r>
              <a:rPr lang="en-US"/>
              <a:t>Dept. of Mech. Engg. NIT Calicut</a:t>
            </a:r>
            <a:endParaRPr lang="en-IN"/>
          </a:p>
        </p:txBody>
      </p:sp>
      <p:sp>
        <p:nvSpPr>
          <p:cNvPr id="6" name="Slide Number Placeholder 5"/>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216862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E9452-CDF5-42CB-AE38-B5588001BA66}" type="datetime1">
              <a:rPr lang="en-IN" smtClean="0"/>
              <a:t>13-12-2022</a:t>
            </a:fld>
            <a:endParaRPr lang="en-IN"/>
          </a:p>
        </p:txBody>
      </p:sp>
      <p:sp>
        <p:nvSpPr>
          <p:cNvPr id="5" name="Footer Placeholder 4"/>
          <p:cNvSpPr>
            <a:spLocks noGrp="1"/>
          </p:cNvSpPr>
          <p:nvPr>
            <p:ph type="ftr" sz="quarter" idx="11"/>
          </p:nvPr>
        </p:nvSpPr>
        <p:spPr/>
        <p:txBody>
          <a:bodyPr/>
          <a:lstStyle/>
          <a:p>
            <a:r>
              <a:rPr lang="en-US"/>
              <a:t>Dept. of Mech. Engg. NIT Calicut</a:t>
            </a:r>
            <a:endParaRPr lang="en-IN"/>
          </a:p>
        </p:txBody>
      </p:sp>
      <p:sp>
        <p:nvSpPr>
          <p:cNvPr id="6" name="Slide Number Placeholder 5"/>
          <p:cNvSpPr>
            <a:spLocks noGrp="1"/>
          </p:cNvSpPr>
          <p:nvPr>
            <p:ph type="sldNum" sz="quarter" idx="12"/>
          </p:nvPr>
        </p:nvSpPr>
        <p:spPr/>
        <p:txBody>
          <a:bodyPr/>
          <a:lstStyle/>
          <a:p>
            <a:fld id="{E472C66E-2AFC-4304-93B4-740004E073F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3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98E431-C6F8-42C0-8224-C3E5CD19C99C}" type="datetime1">
              <a:rPr lang="en-IN" smtClean="0"/>
              <a:t>13-12-2022</a:t>
            </a:fld>
            <a:endParaRPr lang="en-IN"/>
          </a:p>
        </p:txBody>
      </p:sp>
      <p:sp>
        <p:nvSpPr>
          <p:cNvPr id="6" name="Footer Placeholder 5"/>
          <p:cNvSpPr>
            <a:spLocks noGrp="1"/>
          </p:cNvSpPr>
          <p:nvPr>
            <p:ph type="ftr" sz="quarter" idx="11"/>
          </p:nvPr>
        </p:nvSpPr>
        <p:spPr/>
        <p:txBody>
          <a:bodyPr/>
          <a:lstStyle/>
          <a:p>
            <a:r>
              <a:rPr lang="en-US"/>
              <a:t>Dept. of Mech. Engg. NIT Calicut</a:t>
            </a:r>
            <a:endParaRPr lang="en-IN"/>
          </a:p>
        </p:txBody>
      </p:sp>
      <p:sp>
        <p:nvSpPr>
          <p:cNvPr id="7" name="Slide Number Placeholder 6"/>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25374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2B13D-1A2F-4EDA-8731-8C503E7330A9}" type="datetime1">
              <a:rPr lang="en-IN" smtClean="0"/>
              <a:t>13-12-2022</a:t>
            </a:fld>
            <a:endParaRPr lang="en-IN"/>
          </a:p>
        </p:txBody>
      </p:sp>
      <p:sp>
        <p:nvSpPr>
          <p:cNvPr id="8" name="Footer Placeholder 7"/>
          <p:cNvSpPr>
            <a:spLocks noGrp="1"/>
          </p:cNvSpPr>
          <p:nvPr>
            <p:ph type="ftr" sz="quarter" idx="11"/>
          </p:nvPr>
        </p:nvSpPr>
        <p:spPr/>
        <p:txBody>
          <a:bodyPr/>
          <a:lstStyle/>
          <a:p>
            <a:r>
              <a:rPr lang="en-US"/>
              <a:t>Dept. of Mech. Engg. NIT Calicut</a:t>
            </a:r>
            <a:endParaRPr lang="en-IN"/>
          </a:p>
        </p:txBody>
      </p:sp>
      <p:sp>
        <p:nvSpPr>
          <p:cNvPr id="9" name="Slide Number Placeholder 8"/>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106222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1D2BA4-FDC7-4A00-A6FA-ED5DCD46B413}" type="datetime1">
              <a:rPr lang="en-IN" smtClean="0"/>
              <a:t>13-12-2022</a:t>
            </a:fld>
            <a:endParaRPr lang="en-IN"/>
          </a:p>
        </p:txBody>
      </p:sp>
      <p:sp>
        <p:nvSpPr>
          <p:cNvPr id="4" name="Footer Placeholder 3"/>
          <p:cNvSpPr>
            <a:spLocks noGrp="1"/>
          </p:cNvSpPr>
          <p:nvPr>
            <p:ph type="ftr" sz="quarter" idx="11"/>
          </p:nvPr>
        </p:nvSpPr>
        <p:spPr/>
        <p:txBody>
          <a:bodyPr/>
          <a:lstStyle/>
          <a:p>
            <a:r>
              <a:rPr lang="en-US"/>
              <a:t>Dept. of Mech. Engg. NIT Calicut</a:t>
            </a:r>
            <a:endParaRPr lang="en-IN"/>
          </a:p>
        </p:txBody>
      </p:sp>
      <p:sp>
        <p:nvSpPr>
          <p:cNvPr id="5" name="Slide Number Placeholder 4"/>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261889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62D467-D86A-41AA-94E7-4D3B29E1FA33}" type="datetime1">
              <a:rPr lang="en-IN" smtClean="0"/>
              <a:t>13-12-2022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Dept. of Mech. Engg. NIT Calicut</a:t>
            </a:r>
            <a:endParaRPr lang="en-IN"/>
          </a:p>
        </p:txBody>
      </p:sp>
      <p:sp>
        <p:nvSpPr>
          <p:cNvPr id="9" name="Slide Number Placeholder 8"/>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20191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274342-5A68-4D9B-B037-8A367552C0EA}" type="datetime1">
              <a:rPr lang="en-IN" smtClean="0"/>
              <a:t>13-12-2022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Dept. of Mech. Engg. NIT Calicut</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72C66E-2AFC-4304-93B4-740004E073FB}" type="slidenum">
              <a:rPr lang="en-IN" smtClean="0"/>
              <a:t>‹#›</a:t>
            </a:fld>
            <a:endParaRPr lang="en-IN"/>
          </a:p>
        </p:txBody>
      </p:sp>
    </p:spTree>
    <p:extLst>
      <p:ext uri="{BB962C8B-B14F-4D97-AF65-F5344CB8AC3E}">
        <p14:creationId xmlns:p14="http://schemas.microsoft.com/office/powerpoint/2010/main" val="406001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FA8E6B-CEC8-4F90-91CF-174DE2E49969}" type="datetime1">
              <a:rPr lang="en-IN" smtClean="0"/>
              <a:t>13-12-2022</a:t>
            </a:fld>
            <a:endParaRPr lang="en-IN"/>
          </a:p>
        </p:txBody>
      </p:sp>
      <p:sp>
        <p:nvSpPr>
          <p:cNvPr id="6" name="Footer Placeholder 5"/>
          <p:cNvSpPr>
            <a:spLocks noGrp="1"/>
          </p:cNvSpPr>
          <p:nvPr>
            <p:ph type="ftr" sz="quarter" idx="11"/>
          </p:nvPr>
        </p:nvSpPr>
        <p:spPr/>
        <p:txBody>
          <a:bodyPr/>
          <a:lstStyle/>
          <a:p>
            <a:r>
              <a:rPr lang="en-US"/>
              <a:t>Dept. of Mech. Engg. NIT Calicut</a:t>
            </a:r>
            <a:endParaRPr lang="en-IN"/>
          </a:p>
        </p:txBody>
      </p:sp>
      <p:sp>
        <p:nvSpPr>
          <p:cNvPr id="7" name="Slide Number Placeholder 6"/>
          <p:cNvSpPr>
            <a:spLocks noGrp="1"/>
          </p:cNvSpPr>
          <p:nvPr>
            <p:ph type="sldNum" sz="quarter" idx="12"/>
          </p:nvPr>
        </p:nvSpPr>
        <p:spPr/>
        <p:txBody>
          <a:bodyPr/>
          <a:lstStyle/>
          <a:p>
            <a:fld id="{E472C66E-2AFC-4304-93B4-740004E073FB}" type="slidenum">
              <a:rPr lang="en-IN" smtClean="0"/>
              <a:t>‹#›</a:t>
            </a:fld>
            <a:endParaRPr lang="en-IN"/>
          </a:p>
        </p:txBody>
      </p:sp>
    </p:spTree>
    <p:extLst>
      <p:ext uri="{BB962C8B-B14F-4D97-AF65-F5344CB8AC3E}">
        <p14:creationId xmlns:p14="http://schemas.microsoft.com/office/powerpoint/2010/main" val="35808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30CB7C-AD2A-4A3A-BB11-CBA6FA2FD22B}" type="datetime1">
              <a:rPr lang="en-IN" smtClean="0"/>
              <a:t>13-12-2022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Dept. of Mech. Engg. NIT Calicut</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72C66E-2AFC-4304-93B4-740004E073F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6897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16/S0166-4115(08)62386-9" TargetMode="External"/><Relationship Id="rId2" Type="http://schemas.openxmlformats.org/officeDocument/2006/relationships/hyperlink" Target="https://doi.org/10.1177/154193120605000909"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doi.org/10.1007/978-981-15-7779-6_63"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87078" y="2322932"/>
            <a:ext cx="10058400" cy="1503853"/>
          </a:xfrm>
        </p:spPr>
        <p:txBody>
          <a:bodyPr>
            <a:noAutofit/>
          </a:bodyPr>
          <a:lstStyle/>
          <a:p>
            <a:pPr algn="ctr">
              <a:lnSpc>
                <a:spcPct val="150000"/>
              </a:lnSpc>
              <a:tabLst>
                <a:tab pos="9885363" algn="l"/>
              </a:tabLst>
            </a:pPr>
            <a:br>
              <a:rPr lang="en-IN" sz="2500" b="1" dirty="0">
                <a:solidFill>
                  <a:srgbClr val="FF0000"/>
                </a:solidFill>
                <a:latin typeface="Times New Roman" panose="02020603050405020304" pitchFamily="18" charset="0"/>
                <a:ea typeface="+mn-ea"/>
                <a:cs typeface="Times New Roman" panose="02020603050405020304" pitchFamily="18" charset="0"/>
              </a:rPr>
            </a:br>
            <a:r>
              <a:rPr lang="en-US" sz="2500" b="1" dirty="0">
                <a:solidFill>
                  <a:srgbClr val="FF0000"/>
                </a:solidFill>
                <a:latin typeface="Times New Roman" panose="02020603050405020304" pitchFamily="18" charset="0"/>
                <a:ea typeface="+mn-ea"/>
                <a:cs typeface="Times New Roman" panose="02020603050405020304" pitchFamily="18" charset="0"/>
              </a:rPr>
              <a:t> 	</a:t>
            </a:r>
            <a:r>
              <a:rPr lang="en-US" sz="3200" b="1" dirty="0">
                <a:solidFill>
                  <a:srgbClr val="FF0000"/>
                </a:solidFill>
                <a:latin typeface="Arial" panose="020B0604020202020204" pitchFamily="34" charset="0"/>
                <a:ea typeface="+mn-ea"/>
                <a:cs typeface="Arial" panose="020B0604020202020204" pitchFamily="34" charset="0"/>
              </a:rPr>
              <a:t>ASSESSMENT OF THE EFFECT OF SORTING ATTRIBUTES ON MENTAL WORKLOAD</a:t>
            </a:r>
            <a:endParaRPr lang="en-IN" sz="3200" b="1" dirty="0">
              <a:solidFill>
                <a:srgbClr val="FF0000"/>
              </a:solidFill>
              <a:latin typeface="Arial" panose="020B0604020202020204" pitchFamily="34" charset="0"/>
              <a:ea typeface="+mn-ea"/>
              <a:cs typeface="Arial" panose="020B0604020202020204" pitchFamily="34" charset="0"/>
            </a:endParaRPr>
          </a:p>
        </p:txBody>
      </p:sp>
      <p:pic>
        <p:nvPicPr>
          <p:cNvPr id="4" name="Picture 2" descr="https://lh4.googleusercontent.com/8bPKPIanNkpNJwObecYrZmb9STILGBvHAgLRj3MRayiIurpaD-JR-fCRrhOQyhyy6uk9JlQ2p4pefu8noF1ZgsGFc8FWuQwIusBGLZ8iV2VWg4o-HUf69BDj2Yt9mZEJXrcd9J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993" y="51110"/>
            <a:ext cx="1752600" cy="201930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071184" y="4079306"/>
            <a:ext cx="10012218"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6819089" y="4352116"/>
            <a:ext cx="4264313" cy="15645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Presented By:</a:t>
            </a:r>
          </a:p>
          <a:p>
            <a:pPr>
              <a:lnSpc>
                <a:spcPct val="150000"/>
              </a:lnSpc>
            </a:pPr>
            <a:r>
              <a:rPr lang="en-IN" dirty="0">
                <a:latin typeface="Arial" panose="020B0604020202020204" pitchFamily="34" charset="0"/>
                <a:cs typeface="Arial" panose="020B0604020202020204" pitchFamily="34" charset="0"/>
              </a:rPr>
              <a:t>	Vikas Kumar</a:t>
            </a:r>
          </a:p>
          <a:p>
            <a:pPr>
              <a:lnSpc>
                <a:spcPct val="150000"/>
              </a:lnSpc>
            </a:pPr>
            <a:r>
              <a:rPr lang="en-IN" dirty="0">
                <a:latin typeface="Arial" panose="020B0604020202020204" pitchFamily="34" charset="0"/>
                <a:cs typeface="Arial" panose="020B0604020202020204" pitchFamily="34" charset="0"/>
              </a:rPr>
              <a:t>	M210545ME</a:t>
            </a:r>
          </a:p>
          <a:p>
            <a:pPr>
              <a:lnSpc>
                <a:spcPct val="150000"/>
              </a:lnSpc>
            </a:pPr>
            <a:r>
              <a:rPr lang="en-IN" dirty="0">
                <a:latin typeface="Arial" panose="020B0604020202020204" pitchFamily="34" charset="0"/>
                <a:cs typeface="Arial" panose="020B0604020202020204" pitchFamily="34" charset="0"/>
              </a:rPr>
              <a:t>Industrial Engineering and Management</a:t>
            </a:r>
          </a:p>
        </p:txBody>
      </p:sp>
      <p:sp>
        <p:nvSpPr>
          <p:cNvPr id="8" name="Rectangle 7"/>
          <p:cNvSpPr/>
          <p:nvPr/>
        </p:nvSpPr>
        <p:spPr>
          <a:xfrm>
            <a:off x="787078" y="4352116"/>
            <a:ext cx="5357325" cy="156607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Under the guidance of:</a:t>
            </a:r>
          </a:p>
          <a:p>
            <a:pPr>
              <a:lnSpc>
                <a:spcPct val="150000"/>
              </a:lnSpc>
            </a:pPr>
            <a:r>
              <a:rPr lang="en-IN" dirty="0">
                <a:latin typeface="Arial" panose="020B0604020202020204" pitchFamily="34" charset="0"/>
                <a:cs typeface="Arial" panose="020B0604020202020204" pitchFamily="34" charset="0"/>
              </a:rPr>
              <a:t>	Dr. Vinay V Panicker	</a:t>
            </a:r>
          </a:p>
          <a:p>
            <a:pPr>
              <a:lnSpc>
                <a:spcPct val="150000"/>
              </a:lnSpc>
            </a:pPr>
            <a:r>
              <a:rPr lang="en-IN" dirty="0">
                <a:latin typeface="Arial" panose="020B0604020202020204" pitchFamily="34" charset="0"/>
                <a:cs typeface="Arial" panose="020B0604020202020204" pitchFamily="34" charset="0"/>
              </a:rPr>
              <a:t>                Associate Professor</a:t>
            </a:r>
          </a:p>
          <a:p>
            <a:pPr>
              <a:lnSpc>
                <a:spcPct val="150000"/>
              </a:lnSpc>
            </a:pPr>
            <a:r>
              <a:rPr lang="en-IN" dirty="0">
                <a:latin typeface="Arial" panose="020B0604020202020204" pitchFamily="34" charset="0"/>
                <a:cs typeface="Arial" panose="020B0604020202020204" pitchFamily="34" charset="0"/>
              </a:rPr>
              <a:t>               Dept. of Mechanical Engineering</a:t>
            </a:r>
          </a:p>
        </p:txBody>
      </p:sp>
      <p:sp>
        <p:nvSpPr>
          <p:cNvPr id="3" name="Date Placeholder 2"/>
          <p:cNvSpPr>
            <a:spLocks noGrp="1"/>
          </p:cNvSpPr>
          <p:nvPr>
            <p:ph type="dt" sz="half" idx="10"/>
          </p:nvPr>
        </p:nvSpPr>
        <p:spPr/>
        <p:txBody>
          <a:bodyPr/>
          <a:lstStyle/>
          <a:p>
            <a:fld id="{6EDAE6F6-5959-4721-9269-8978DC05BBDC}" type="datetime1">
              <a:rPr lang="en-IN" smtClean="0"/>
              <a:t>13-12-2022</a:t>
            </a:fld>
            <a:endParaRPr lang="en-IN"/>
          </a:p>
        </p:txBody>
      </p:sp>
      <p:sp>
        <p:nvSpPr>
          <p:cNvPr id="5" name="Footer Placeholder 4"/>
          <p:cNvSpPr>
            <a:spLocks noGrp="1"/>
          </p:cNvSpPr>
          <p:nvPr>
            <p:ph type="ftr" sz="quarter" idx="11"/>
          </p:nvPr>
        </p:nvSpPr>
        <p:spPr/>
        <p:txBody>
          <a:bodyPr/>
          <a:lstStyle/>
          <a:p>
            <a:r>
              <a:rPr lang="en-US"/>
              <a:t>Dept. of Mech. Engg. NIT Calicut</a:t>
            </a:r>
            <a:endParaRPr lang="en-IN"/>
          </a:p>
        </p:txBody>
      </p:sp>
      <p:sp>
        <p:nvSpPr>
          <p:cNvPr id="9" name="Slide Number Placeholder 8"/>
          <p:cNvSpPr>
            <a:spLocks noGrp="1"/>
          </p:cNvSpPr>
          <p:nvPr>
            <p:ph type="sldNum" sz="quarter" idx="12"/>
          </p:nvPr>
        </p:nvSpPr>
        <p:spPr/>
        <p:txBody>
          <a:bodyPr/>
          <a:lstStyle/>
          <a:p>
            <a:fld id="{E472C66E-2AFC-4304-93B4-740004E073FB}" type="slidenum">
              <a:rPr lang="en-IN" smtClean="0"/>
              <a:t>1</a:t>
            </a:fld>
            <a:endParaRPr lang="en-IN"/>
          </a:p>
        </p:txBody>
      </p:sp>
    </p:spTree>
    <p:extLst>
      <p:ext uri="{BB962C8B-B14F-4D97-AF65-F5344CB8AC3E}">
        <p14:creationId xmlns:p14="http://schemas.microsoft.com/office/powerpoint/2010/main" val="239100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B05565D-74CC-FFE9-B2A7-D041455821C4}"/>
              </a:ext>
            </a:extLst>
          </p:cNvPr>
          <p:cNvGraphicFramePr>
            <a:graphicFrameLocks noGrp="1"/>
          </p:cNvGraphicFramePr>
          <p:nvPr>
            <p:ph idx="1"/>
            <p:extLst>
              <p:ext uri="{D42A27DB-BD31-4B8C-83A1-F6EECF244321}">
                <p14:modId xmlns:p14="http://schemas.microsoft.com/office/powerpoint/2010/main" val="403102448"/>
              </p:ext>
            </p:extLst>
          </p:nvPr>
        </p:nvGraphicFramePr>
        <p:xfrm>
          <a:off x="299123" y="799221"/>
          <a:ext cx="11593754" cy="5436219"/>
        </p:xfrm>
        <a:graphic>
          <a:graphicData uri="http://schemas.openxmlformats.org/drawingml/2006/table">
            <a:tbl>
              <a:tblPr firstRow="1" bandRow="1">
                <a:tableStyleId>{5C22544A-7EE6-4342-B048-85BDC9FD1C3A}</a:tableStyleId>
              </a:tblPr>
              <a:tblGrid>
                <a:gridCol w="867748">
                  <a:extLst>
                    <a:ext uri="{9D8B030D-6E8A-4147-A177-3AD203B41FA5}">
                      <a16:colId xmlns:a16="http://schemas.microsoft.com/office/drawing/2014/main" val="1226579173"/>
                    </a:ext>
                  </a:extLst>
                </a:gridCol>
                <a:gridCol w="1684910">
                  <a:extLst>
                    <a:ext uri="{9D8B030D-6E8A-4147-A177-3AD203B41FA5}">
                      <a16:colId xmlns:a16="http://schemas.microsoft.com/office/drawing/2014/main" val="187220378"/>
                    </a:ext>
                  </a:extLst>
                </a:gridCol>
                <a:gridCol w="2027736">
                  <a:extLst>
                    <a:ext uri="{9D8B030D-6E8A-4147-A177-3AD203B41FA5}">
                      <a16:colId xmlns:a16="http://schemas.microsoft.com/office/drawing/2014/main" val="619011328"/>
                    </a:ext>
                  </a:extLst>
                </a:gridCol>
                <a:gridCol w="7013360">
                  <a:extLst>
                    <a:ext uri="{9D8B030D-6E8A-4147-A177-3AD203B41FA5}">
                      <a16:colId xmlns:a16="http://schemas.microsoft.com/office/drawing/2014/main" val="3321264087"/>
                    </a:ext>
                  </a:extLst>
                </a:gridCol>
              </a:tblGrid>
              <a:tr h="618828">
                <a:tc>
                  <a:txBody>
                    <a:bodyPr/>
                    <a:lstStyle/>
                    <a:p>
                      <a:pPr algn="ctr"/>
                      <a:r>
                        <a:rPr lang="en-IN" sz="1800" dirty="0" err="1">
                          <a:latin typeface="Arial" panose="020B0604020202020204" pitchFamily="34" charset="0"/>
                          <a:cs typeface="Arial" panose="020B0604020202020204" pitchFamily="34" charset="0"/>
                        </a:rPr>
                        <a:t>Sl</a:t>
                      </a:r>
                      <a:r>
                        <a:rPr lang="en-IN" sz="1800" dirty="0">
                          <a:latin typeface="Arial" panose="020B0604020202020204" pitchFamily="34" charset="0"/>
                          <a:cs typeface="Arial" panose="020B0604020202020204" pitchFamily="34" charset="0"/>
                        </a:rPr>
                        <a:t> No</a:t>
                      </a:r>
                    </a:p>
                  </a:txBody>
                  <a:tcPr/>
                </a:tc>
                <a:tc>
                  <a:txBody>
                    <a:bodyPr/>
                    <a:lstStyle/>
                    <a:p>
                      <a:pPr algn="ctr"/>
                      <a:r>
                        <a:rPr lang="en-IN" sz="1800" dirty="0">
                          <a:latin typeface="Arial" panose="020B0604020202020204" pitchFamily="34" charset="0"/>
                          <a:cs typeface="Arial" panose="020B0604020202020204" pitchFamily="34" charset="0"/>
                        </a:rPr>
                        <a:t>Author(s) (Year)</a:t>
                      </a:r>
                    </a:p>
                  </a:txBody>
                  <a:tcPr/>
                </a:tc>
                <a:tc>
                  <a:txBody>
                    <a:bodyPr/>
                    <a:lstStyle/>
                    <a:p>
                      <a:pPr algn="ctr"/>
                      <a:r>
                        <a:rPr lang="en-IN" sz="1800" dirty="0">
                          <a:latin typeface="Arial" panose="020B0604020202020204" pitchFamily="34" charset="0"/>
                          <a:cs typeface="Arial" panose="020B0604020202020204" pitchFamily="34" charset="0"/>
                        </a:rPr>
                        <a:t>Article Type</a:t>
                      </a:r>
                    </a:p>
                  </a:txBody>
                  <a:tcPr/>
                </a:tc>
                <a:tc>
                  <a:txBody>
                    <a:bodyPr/>
                    <a:lstStyle/>
                    <a:p>
                      <a:pPr algn="ctr"/>
                      <a:r>
                        <a:rPr lang="en-IN" sz="1800" dirty="0">
                          <a:latin typeface="Arial" panose="020B0604020202020204" pitchFamily="34" charset="0"/>
                          <a:cs typeface="Arial" panose="020B0604020202020204" pitchFamily="34" charset="0"/>
                        </a:rPr>
                        <a:t>Inference</a:t>
                      </a:r>
                    </a:p>
                  </a:txBody>
                  <a:tcPr/>
                </a:tc>
                <a:extLst>
                  <a:ext uri="{0D108BD9-81ED-4DB2-BD59-A6C34878D82A}">
                    <a16:rowId xmlns:a16="http://schemas.microsoft.com/office/drawing/2014/main" val="3498636335"/>
                  </a:ext>
                </a:extLst>
              </a:tr>
              <a:tr h="2763658">
                <a:tc>
                  <a:txBody>
                    <a:bodyPr/>
                    <a:lstStyle/>
                    <a:p>
                      <a:pPr marL="0" algn="ctr" defTabSz="914400" rtl="0" eaLnBrk="1" latinLnBrk="0" hangingPunct="1"/>
                      <a:r>
                        <a:rPr lang="en-IN" sz="1600" kern="1200" dirty="0">
                          <a:solidFill>
                            <a:schemeClr val="dk1"/>
                          </a:solidFill>
                          <a:latin typeface="Arial" panose="020B0604020202020204" pitchFamily="34" charset="0"/>
                          <a:ea typeface="+mn-ea"/>
                          <a:cs typeface="Arial" panose="020B0604020202020204" pitchFamily="34" charset="0"/>
                        </a:rPr>
                        <a:t>10</a:t>
                      </a:r>
                    </a:p>
                  </a:txBody>
                  <a:tcPr/>
                </a:tc>
                <a:tc>
                  <a:txBody>
                    <a:bodyPr/>
                    <a:lstStyle/>
                    <a:p>
                      <a:pPr marL="0" algn="ctr" defTabSz="9144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Heinz et al.,</a:t>
                      </a:r>
                    </a:p>
                    <a:p>
                      <a:pPr marL="0" algn="ctr" defTabSz="9144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(2008)</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Arial" panose="020B0604020202020204" pitchFamily="34" charset="0"/>
                          <a:ea typeface="+mn-ea"/>
                          <a:cs typeface="Arial" panose="020B0604020202020204" pitchFamily="34" charset="0"/>
                        </a:rPr>
                        <a:t>Journal article (Review)</a:t>
                      </a:r>
                    </a:p>
                  </a:txBody>
                  <a:tcPr/>
                </a:tc>
                <a:tc>
                  <a:txBody>
                    <a:bodyPr/>
                    <a:lstStyle/>
                    <a:p>
                      <a:pPr marL="269875" indent="-269875"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Cognitive load was measured with subjective and objective assessment methods. </a:t>
                      </a:r>
                    </a:p>
                    <a:p>
                      <a:pPr marL="269875" indent="-269875"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High cognitive load users are generally unhappy with the relevant Online store and prefer to use the site search function than  easy navigation.</a:t>
                      </a:r>
                    </a:p>
                  </a:txBody>
                  <a:tcPr/>
                </a:tc>
                <a:extLst>
                  <a:ext uri="{0D108BD9-81ED-4DB2-BD59-A6C34878D82A}">
                    <a16:rowId xmlns:a16="http://schemas.microsoft.com/office/drawing/2014/main" val="1076275636"/>
                  </a:ext>
                </a:extLst>
              </a:tr>
              <a:tr h="2032481">
                <a:tc>
                  <a:txBody>
                    <a:bodyPr/>
                    <a:lstStyle/>
                    <a:p>
                      <a:pPr marL="0" algn="ctr" defTabSz="914400" rtl="0" eaLnBrk="1" latinLnBrk="0" hangingPunct="1"/>
                      <a:r>
                        <a:rPr lang="en-IN" sz="1600" kern="1200" dirty="0">
                          <a:solidFill>
                            <a:schemeClr val="dk1"/>
                          </a:solidFill>
                          <a:latin typeface="Arial" panose="020B0604020202020204" pitchFamily="34" charset="0"/>
                          <a:ea typeface="+mn-ea"/>
                          <a:cs typeface="Arial" panose="020B0604020202020204" pitchFamily="34" charset="0"/>
                        </a:rPr>
                        <a:t>11</a:t>
                      </a:r>
                    </a:p>
                  </a:txBody>
                  <a:tcPr/>
                </a:tc>
                <a:tc>
                  <a:txBody>
                    <a:bodyPr/>
                    <a:lstStyle/>
                    <a:p>
                      <a:pPr marL="0" algn="ctr" defTabSz="9144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Rubio et al.,</a:t>
                      </a:r>
                    </a:p>
                    <a:p>
                      <a:pPr marL="0" algn="ctr" defTabSz="9144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(2004)</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ctr" defTabSz="914400" rtl="0" eaLnBrk="1" latinLnBrk="0" hangingPunct="1"/>
                      <a:r>
                        <a:rPr lang="en-IN" sz="1800" kern="1200" dirty="0">
                          <a:solidFill>
                            <a:schemeClr val="dk1"/>
                          </a:solidFill>
                          <a:latin typeface="Arial" panose="020B0604020202020204" pitchFamily="34" charset="0"/>
                          <a:ea typeface="+mn-ea"/>
                          <a:cs typeface="Arial" panose="020B0604020202020204" pitchFamily="34" charset="0"/>
                        </a:rPr>
                        <a:t>Journal article (Research)</a:t>
                      </a:r>
                    </a:p>
                  </a:txBody>
                  <a:tcPr/>
                </a:tc>
                <a:tc>
                  <a:txBody>
                    <a:bodyPr/>
                    <a:lstStyle/>
                    <a:p>
                      <a:pPr marL="269875" indent="-269875"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The analysis of mental workload in a certain job leads to a number of practical implications for the training plans, the selection process, and task designing and </a:t>
                      </a:r>
                      <a:r>
                        <a:rPr lang="en-US" sz="1800" b="0" kern="1200" dirty="0">
                          <a:solidFill>
                            <a:schemeClr val="dk1"/>
                          </a:solidFill>
                          <a:latin typeface="Arial" panose="020B0604020202020204" pitchFamily="34" charset="0"/>
                          <a:ea typeface="+mn-ea"/>
                          <a:cs typeface="Arial" panose="020B0604020202020204" pitchFamily="34" charset="0"/>
                        </a:rPr>
                        <a:t>redesigning</a:t>
                      </a:r>
                      <a:r>
                        <a:rPr lang="en-US" sz="1800" b="1" kern="1200" dirty="0">
                          <a:solidFill>
                            <a:schemeClr val="dk1"/>
                          </a:solidFill>
                          <a:latin typeface="Arial" panose="020B0604020202020204" pitchFamily="34" charset="0"/>
                          <a:ea typeface="+mn-ea"/>
                          <a:cs typeface="Arial" panose="020B0604020202020204" pitchFamily="34" charset="0"/>
                        </a:rPr>
                        <a:t>.</a:t>
                      </a:r>
                    </a:p>
                    <a:p>
                      <a:pPr marL="269875" indent="-269875"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This research attempted to analyze and compare the characteristics of three measures of subjective mental workload: NASA-TLX, Subjective Workload Assessment Technique (SWAT), and Workload Profile (WP).</a:t>
                      </a:r>
                    </a:p>
                  </a:txBody>
                  <a:tcPr/>
                </a:tc>
                <a:extLst>
                  <a:ext uri="{0D108BD9-81ED-4DB2-BD59-A6C34878D82A}">
                    <a16:rowId xmlns:a16="http://schemas.microsoft.com/office/drawing/2014/main" val="3513135081"/>
                  </a:ext>
                </a:extLst>
              </a:tr>
            </a:tbl>
          </a:graphicData>
        </a:graphic>
      </p:graphicFrame>
      <p:sp>
        <p:nvSpPr>
          <p:cNvPr id="4" name="Date Placeholder 3">
            <a:extLst>
              <a:ext uri="{FF2B5EF4-FFF2-40B4-BE49-F238E27FC236}">
                <a16:creationId xmlns:a16="http://schemas.microsoft.com/office/drawing/2014/main" id="{4E83D216-2F35-B2BA-4F38-E2361AAF12C1}"/>
              </a:ext>
            </a:extLst>
          </p:cNvPr>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a:extLst>
              <a:ext uri="{FF2B5EF4-FFF2-40B4-BE49-F238E27FC236}">
                <a16:creationId xmlns:a16="http://schemas.microsoft.com/office/drawing/2014/main" id="{3C19787E-22E1-D70E-446E-AA8C9382EEE5}"/>
              </a:ext>
            </a:extLst>
          </p:cNvPr>
          <p:cNvSpPr>
            <a:spLocks noGrp="1"/>
          </p:cNvSpPr>
          <p:nvPr>
            <p:ph type="ftr" sz="quarter" idx="11"/>
          </p:nvPr>
        </p:nvSpPr>
        <p:spPr/>
        <p:txBody>
          <a:bodyPr/>
          <a:lstStyle/>
          <a:p>
            <a:r>
              <a:rPr lang="en-US"/>
              <a:t>Dept. of Mech. Engg. NIT Calicut</a:t>
            </a:r>
            <a:endParaRPr lang="en-IN"/>
          </a:p>
        </p:txBody>
      </p:sp>
      <p:sp>
        <p:nvSpPr>
          <p:cNvPr id="6" name="Slide Number Placeholder 5">
            <a:extLst>
              <a:ext uri="{FF2B5EF4-FFF2-40B4-BE49-F238E27FC236}">
                <a16:creationId xmlns:a16="http://schemas.microsoft.com/office/drawing/2014/main" id="{F77BEEF5-B57E-DDE7-7747-A8110C8B85DE}"/>
              </a:ext>
            </a:extLst>
          </p:cNvPr>
          <p:cNvSpPr>
            <a:spLocks noGrp="1"/>
          </p:cNvSpPr>
          <p:nvPr>
            <p:ph type="sldNum" sz="quarter" idx="12"/>
          </p:nvPr>
        </p:nvSpPr>
        <p:spPr/>
        <p:txBody>
          <a:bodyPr/>
          <a:lstStyle/>
          <a:p>
            <a:fld id="{E472C66E-2AFC-4304-93B4-740004E073FB}" type="slidenum">
              <a:rPr lang="en-IN" smtClean="0"/>
              <a:t>10</a:t>
            </a:fld>
            <a:endParaRPr lang="en-IN"/>
          </a:p>
        </p:txBody>
      </p:sp>
      <p:sp>
        <p:nvSpPr>
          <p:cNvPr id="8" name="Title 7">
            <a:extLst>
              <a:ext uri="{FF2B5EF4-FFF2-40B4-BE49-F238E27FC236}">
                <a16:creationId xmlns:a16="http://schemas.microsoft.com/office/drawing/2014/main" id="{060162E4-B920-4D67-3149-A721D10E2548}"/>
              </a:ext>
            </a:extLst>
          </p:cNvPr>
          <p:cNvSpPr txBox="1">
            <a:spLocks noGrp="1"/>
          </p:cNvSpPr>
          <p:nvPr>
            <p:ph type="title"/>
          </p:nvPr>
        </p:nvSpPr>
        <p:spPr>
          <a:xfrm>
            <a:off x="1147665" y="288312"/>
            <a:ext cx="4283068" cy="510909"/>
          </a:xfrm>
          <a:prstGeom prst="rect">
            <a:avLst/>
          </a:prstGeom>
          <a:noFill/>
        </p:spPr>
        <p:txBody>
          <a:bodyPr wrap="square" rtlCol="0">
            <a:spAutoFit/>
          </a:bodyPr>
          <a:lstStyle/>
          <a:p>
            <a:r>
              <a:rPr lang="en-IN" sz="3200" b="1" dirty="0">
                <a:solidFill>
                  <a:srgbClr val="FF0000"/>
                </a:solidFill>
                <a:latin typeface="Arial" panose="020B0604020202020204" pitchFamily="34" charset="0"/>
                <a:cs typeface="Arial" panose="020B0604020202020204" pitchFamily="34" charset="0"/>
              </a:rPr>
              <a:t>Literature Review</a:t>
            </a:r>
          </a:p>
        </p:txBody>
      </p:sp>
    </p:spTree>
    <p:extLst>
      <p:ext uri="{BB962C8B-B14F-4D97-AF65-F5344CB8AC3E}">
        <p14:creationId xmlns:p14="http://schemas.microsoft.com/office/powerpoint/2010/main" val="261741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310714E-6014-4856-AB47-FFC305CAFB3B}" type="datetime1">
              <a:rPr lang="en-IN" smtClean="0"/>
              <a:t>13-12-2022</a:t>
            </a:fld>
            <a:endParaRPr lang="en-IN"/>
          </a:p>
        </p:txBody>
      </p:sp>
      <p:sp>
        <p:nvSpPr>
          <p:cNvPr id="11" name="TextBox 10"/>
          <p:cNvSpPr txBox="1"/>
          <p:nvPr/>
        </p:nvSpPr>
        <p:spPr>
          <a:xfrm>
            <a:off x="833718" y="536656"/>
            <a:ext cx="3167855"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Research Gaps</a:t>
            </a:r>
          </a:p>
        </p:txBody>
      </p:sp>
      <p:sp>
        <p:nvSpPr>
          <p:cNvPr id="6" name="TextBox 5"/>
          <p:cNvSpPr txBox="1"/>
          <p:nvPr/>
        </p:nvSpPr>
        <p:spPr>
          <a:xfrm>
            <a:off x="833718" y="1484379"/>
            <a:ext cx="11241741" cy="478669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Arial" panose="020B0604020202020204" pitchFamily="34" charset="0"/>
                <a:cs typeface="Arial" panose="020B0604020202020204" pitchFamily="34" charset="0"/>
              </a:rPr>
              <a:t>Studies are needed to establish a causal link between the important parameters and sorting time.</a:t>
            </a:r>
          </a:p>
          <a:p>
            <a:pPr marL="342900" indent="-342900" algn="just">
              <a:lnSpc>
                <a:spcPct val="150000"/>
              </a:lnSpc>
              <a:buFont typeface="Wingdings" panose="05000000000000000000" pitchFamily="2" charset="2"/>
              <a:buChar char="v"/>
            </a:pPr>
            <a:r>
              <a:rPr lang="en-US" sz="2400" dirty="0">
                <a:latin typeface="Arial" panose="020B0604020202020204" pitchFamily="34" charset="0"/>
                <a:cs typeface="Arial" panose="020B0604020202020204" pitchFamily="34" charset="0"/>
              </a:rPr>
              <a:t>In order to effectively evaluate mental workload, further study should be needed</a:t>
            </a:r>
            <a:r>
              <a:rPr lang="en-US" sz="2200" dirty="0">
                <a:latin typeface=" times new roman"/>
                <a:cs typeface="Arial" panose="020B0604020202020204" pitchFamily="34" charset="0"/>
              </a:rPr>
              <a:t>.</a:t>
            </a:r>
          </a:p>
          <a:p>
            <a:pPr algn="just">
              <a:lnSpc>
                <a:spcPct val="150000"/>
              </a:lnSpc>
            </a:pPr>
            <a:endParaRPr lang="en-US" sz="2200" dirty="0">
              <a:solidFill>
                <a:srgbClr val="FFC000"/>
              </a:solidFill>
              <a:latin typeface=" times new roman"/>
              <a:cs typeface="Arial" panose="020B0604020202020204" pitchFamily="34" charset="0"/>
            </a:endParaRPr>
          </a:p>
          <a:p>
            <a:pPr algn="just">
              <a:lnSpc>
                <a:spcPct val="150000"/>
              </a:lnSpc>
            </a:pPr>
            <a:endParaRPr lang="en-US" sz="2200" dirty="0">
              <a:latin typeface="Arial" panose="020B0604020202020204" pitchFamily="34" charset="0"/>
              <a:cs typeface="Arial" panose="020B0604020202020204" pitchFamily="34" charset="0"/>
            </a:endParaRPr>
          </a:p>
          <a:p>
            <a:pPr algn="just">
              <a:lnSpc>
                <a:spcPct val="150000"/>
              </a:lnSpc>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11</a:t>
            </a:fld>
            <a:endParaRPr lang="en-IN"/>
          </a:p>
        </p:txBody>
      </p:sp>
    </p:spTree>
    <p:extLst>
      <p:ext uri="{BB962C8B-B14F-4D97-AF65-F5344CB8AC3E}">
        <p14:creationId xmlns:p14="http://schemas.microsoft.com/office/powerpoint/2010/main" val="26008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310714E-6014-4856-AB47-FFC305CAFB3B}" type="datetime1">
              <a:rPr lang="en-IN" smtClean="0"/>
              <a:t>13-12-2022</a:t>
            </a:fld>
            <a:endParaRPr lang="en-IN"/>
          </a:p>
        </p:txBody>
      </p:sp>
      <p:sp>
        <p:nvSpPr>
          <p:cNvPr id="11" name="TextBox 10"/>
          <p:cNvSpPr txBox="1"/>
          <p:nvPr/>
        </p:nvSpPr>
        <p:spPr>
          <a:xfrm>
            <a:off x="1097280" y="635268"/>
            <a:ext cx="2898550"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OBJECTIVES </a:t>
            </a:r>
          </a:p>
        </p:txBody>
      </p:sp>
      <p:sp>
        <p:nvSpPr>
          <p:cNvPr id="6" name="TextBox 5"/>
          <p:cNvSpPr txBox="1"/>
          <p:nvPr/>
        </p:nvSpPr>
        <p:spPr>
          <a:xfrm>
            <a:off x="1097280" y="1189266"/>
            <a:ext cx="10589623" cy="51706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Investigate the influence of the following sorting attributes on mental workload. </a:t>
            </a:r>
          </a:p>
          <a:p>
            <a:pPr marL="800100" lvl="1" indent="-342900" algn="just">
              <a:lnSpc>
                <a:spcPct val="15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Number of items to be sorted</a:t>
            </a:r>
          </a:p>
          <a:p>
            <a:pPr marL="800100" lvl="1" indent="-342900" algn="just">
              <a:lnSpc>
                <a:spcPct val="15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Available time for the task</a:t>
            </a:r>
          </a:p>
          <a:p>
            <a:pPr marL="800100" lvl="1" indent="-342900" algn="just">
              <a:lnSpc>
                <a:spcPct val="15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Size of the items to be sorted</a:t>
            </a:r>
          </a:p>
          <a:p>
            <a:pPr marL="800100" lvl="1" indent="-342900" algn="just">
              <a:lnSpc>
                <a:spcPct val="15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Color of the items to be sorted</a:t>
            </a:r>
          </a:p>
          <a:p>
            <a:pPr marL="800100" lvl="1" indent="-342900" algn="just">
              <a:lnSpc>
                <a:spcPct val="150000"/>
              </a:lnSpc>
              <a:buFont typeface="Wingdings" panose="05000000000000000000" pitchFamily="2" charset="2"/>
              <a:buChar char="§"/>
            </a:pPr>
            <a:r>
              <a:rPr lang="en-US" sz="2200" dirty="0">
                <a:latin typeface="Arial" panose="020B0604020202020204" pitchFamily="34" charset="0"/>
                <a:cs typeface="Arial" panose="020B0604020202020204" pitchFamily="34" charset="0"/>
              </a:rPr>
              <a:t>Shape of the items to be sorted</a:t>
            </a:r>
          </a:p>
          <a:p>
            <a:pPr marL="342900" indent="-342900" algn="just">
              <a:lnSpc>
                <a:spcPct val="150000"/>
              </a:lnSpc>
              <a:buFont typeface="Wingdings" panose="05000000000000000000" pitchFamily="2" charset="2"/>
              <a:buChar char="v"/>
            </a:pPr>
            <a:r>
              <a:rPr lang="en-US" sz="2200" dirty="0">
                <a:latin typeface="Arial" panose="020B0604020202020204" pitchFamily="34" charset="0"/>
                <a:cs typeface="Arial" panose="020B0604020202020204" pitchFamily="34" charset="0"/>
              </a:rPr>
              <a:t>Estimation of the performance measures (i.e., selection time and dropping time) in various scenarios</a:t>
            </a:r>
            <a:r>
              <a:rPr lang="en-US" sz="2200" dirty="0">
                <a:latin typeface=" times new roman"/>
                <a:cs typeface="Arial" panose="020B0604020202020204" pitchFamily="34" charset="0"/>
              </a:rPr>
              <a:t>.</a:t>
            </a:r>
            <a:endParaRPr lang="en-US" sz="2200" dirty="0">
              <a:latin typeface=" times new roman"/>
              <a:cs typeface="Times New Roman" panose="02020603050405020304" pitchFamily="18" charset="0"/>
            </a:endParaRPr>
          </a:p>
          <a:p>
            <a:pPr marL="342900" indent="-342900"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12</a:t>
            </a:fld>
            <a:endParaRPr lang="en-IN"/>
          </a:p>
        </p:txBody>
      </p:sp>
    </p:spTree>
    <p:extLst>
      <p:ext uri="{BB962C8B-B14F-4D97-AF65-F5344CB8AC3E}">
        <p14:creationId xmlns:p14="http://schemas.microsoft.com/office/powerpoint/2010/main" val="402441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CFEF-56BA-107A-2578-BD9E2D6F8FE8}"/>
              </a:ext>
            </a:extLst>
          </p:cNvPr>
          <p:cNvSpPr>
            <a:spLocks noGrp="1"/>
          </p:cNvSpPr>
          <p:nvPr>
            <p:ph type="title"/>
          </p:nvPr>
        </p:nvSpPr>
        <p:spPr>
          <a:xfrm>
            <a:off x="559518" y="-442608"/>
            <a:ext cx="3200400" cy="2286000"/>
          </a:xfrm>
        </p:spPr>
        <p:txBody>
          <a:bodyPr>
            <a:normAutofit/>
          </a:bodyPr>
          <a:lstStyle/>
          <a:p>
            <a:r>
              <a:rPr lang="en-IN" sz="3200" dirty="0">
                <a:solidFill>
                  <a:schemeClr val="bg1"/>
                </a:solidFill>
                <a:latin typeface="Arial" panose="020B0604020202020204" pitchFamily="34" charset="0"/>
                <a:cs typeface="Arial" panose="020B0604020202020204" pitchFamily="34" charset="0"/>
              </a:rPr>
              <a:t>Experimental setup</a:t>
            </a:r>
          </a:p>
        </p:txBody>
      </p:sp>
      <p:pic>
        <p:nvPicPr>
          <p:cNvPr id="9" name="Content Placeholder 8">
            <a:extLst>
              <a:ext uri="{FF2B5EF4-FFF2-40B4-BE49-F238E27FC236}">
                <a16:creationId xmlns:a16="http://schemas.microsoft.com/office/drawing/2014/main" id="{9916AE99-F9BC-0AA6-C289-41C87E7C0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4700" y="136187"/>
            <a:ext cx="3200400" cy="6420256"/>
          </a:xfrm>
        </p:spPr>
      </p:pic>
      <p:sp>
        <p:nvSpPr>
          <p:cNvPr id="4" name="Text Placeholder 3">
            <a:extLst>
              <a:ext uri="{FF2B5EF4-FFF2-40B4-BE49-F238E27FC236}">
                <a16:creationId xmlns:a16="http://schemas.microsoft.com/office/drawing/2014/main" id="{AF7AEE4F-3D95-3CF5-1C08-566A4A54AC20}"/>
              </a:ext>
            </a:extLst>
          </p:cNvPr>
          <p:cNvSpPr>
            <a:spLocks noGrp="1"/>
          </p:cNvSpPr>
          <p:nvPr>
            <p:ph type="body" sz="half" idx="2"/>
          </p:nvPr>
        </p:nvSpPr>
        <p:spPr/>
        <p:txBody>
          <a:bodyPr>
            <a:normAutofit/>
          </a:bodyPr>
          <a:lstStyle/>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In this experiment,   sorting task conducted on a linear sorting table. </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There are 3 </a:t>
            </a:r>
            <a:r>
              <a:rPr lang="en-IN" sz="1800" dirty="0" err="1">
                <a:latin typeface="Arial" panose="020B0604020202020204" pitchFamily="34" charset="0"/>
                <a:cs typeface="Arial" panose="020B0604020202020204" pitchFamily="34" charset="0"/>
              </a:rPr>
              <a:t>pallates</a:t>
            </a:r>
            <a:r>
              <a:rPr lang="en-IN" sz="1800" dirty="0">
                <a:latin typeface="Arial" panose="020B0604020202020204" pitchFamily="34" charset="0"/>
                <a:cs typeface="Arial" panose="020B0604020202020204" pitchFamily="34" charset="0"/>
              </a:rPr>
              <a:t> and different colour, shape and size of the items are mixed</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4 bins are used for sorting the items to performed the task. </a:t>
            </a:r>
          </a:p>
        </p:txBody>
      </p:sp>
      <p:sp>
        <p:nvSpPr>
          <p:cNvPr id="5" name="Date Placeholder 4">
            <a:extLst>
              <a:ext uri="{FF2B5EF4-FFF2-40B4-BE49-F238E27FC236}">
                <a16:creationId xmlns:a16="http://schemas.microsoft.com/office/drawing/2014/main" id="{91C6F427-06D4-9A90-E23C-4A369440EE27}"/>
              </a:ext>
            </a:extLst>
          </p:cNvPr>
          <p:cNvSpPr>
            <a:spLocks noGrp="1"/>
          </p:cNvSpPr>
          <p:nvPr>
            <p:ph type="dt" sz="half" idx="10"/>
          </p:nvPr>
        </p:nvSpPr>
        <p:spPr/>
        <p:txBody>
          <a:bodyPr/>
          <a:lstStyle/>
          <a:p>
            <a:fld id="{3A274342-5A68-4D9B-B037-8A367552C0EA}" type="datetime1">
              <a:rPr lang="en-IN" smtClean="0"/>
              <a:t>13-12-2022</a:t>
            </a:fld>
            <a:endParaRPr lang="en-IN" dirty="0"/>
          </a:p>
        </p:txBody>
      </p:sp>
      <p:sp>
        <p:nvSpPr>
          <p:cNvPr id="6" name="Footer Placeholder 5">
            <a:extLst>
              <a:ext uri="{FF2B5EF4-FFF2-40B4-BE49-F238E27FC236}">
                <a16:creationId xmlns:a16="http://schemas.microsoft.com/office/drawing/2014/main" id="{CA3962C3-23AE-DD45-E3C4-9D554D3C3C34}"/>
              </a:ext>
            </a:extLst>
          </p:cNvPr>
          <p:cNvSpPr>
            <a:spLocks noGrp="1"/>
          </p:cNvSpPr>
          <p:nvPr>
            <p:ph type="ftr" sz="quarter" idx="11"/>
          </p:nvPr>
        </p:nvSpPr>
        <p:spPr/>
        <p:txBody>
          <a:bodyPr/>
          <a:lstStyle/>
          <a:p>
            <a:r>
              <a:rPr lang="en-US"/>
              <a:t>Dept. of Mech. Engg. NIT Calicut</a:t>
            </a:r>
            <a:endParaRPr lang="en-IN"/>
          </a:p>
        </p:txBody>
      </p:sp>
      <p:sp>
        <p:nvSpPr>
          <p:cNvPr id="7" name="Slide Number Placeholder 6">
            <a:extLst>
              <a:ext uri="{FF2B5EF4-FFF2-40B4-BE49-F238E27FC236}">
                <a16:creationId xmlns:a16="http://schemas.microsoft.com/office/drawing/2014/main" id="{9869A21A-8465-E05D-E159-F6887E64159F}"/>
              </a:ext>
            </a:extLst>
          </p:cNvPr>
          <p:cNvSpPr>
            <a:spLocks noGrp="1"/>
          </p:cNvSpPr>
          <p:nvPr>
            <p:ph type="sldNum" sz="quarter" idx="12"/>
          </p:nvPr>
        </p:nvSpPr>
        <p:spPr/>
        <p:txBody>
          <a:bodyPr/>
          <a:lstStyle/>
          <a:p>
            <a:fld id="{E472C66E-2AFC-4304-93B4-740004E073FB}" type="slidenum">
              <a:rPr lang="en-IN" smtClean="0"/>
              <a:t>13</a:t>
            </a:fld>
            <a:endParaRPr lang="en-IN"/>
          </a:p>
        </p:txBody>
      </p:sp>
    </p:spTree>
    <p:extLst>
      <p:ext uri="{BB962C8B-B14F-4D97-AF65-F5344CB8AC3E}">
        <p14:creationId xmlns:p14="http://schemas.microsoft.com/office/powerpoint/2010/main" val="303186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11" name="TextBox 10"/>
          <p:cNvSpPr txBox="1"/>
          <p:nvPr/>
        </p:nvSpPr>
        <p:spPr>
          <a:xfrm>
            <a:off x="1097280" y="138913"/>
            <a:ext cx="4437433"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Methodology adopted</a:t>
            </a:r>
          </a:p>
        </p:txBody>
      </p:sp>
      <p:sp>
        <p:nvSpPr>
          <p:cNvPr id="6" name="TextBox 5"/>
          <p:cNvSpPr txBox="1"/>
          <p:nvPr/>
        </p:nvSpPr>
        <p:spPr>
          <a:xfrm>
            <a:off x="1097280" y="701286"/>
            <a:ext cx="10172498" cy="667952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IN" sz="2200" dirty="0">
                <a:latin typeface="Arial" panose="020B0604020202020204" pitchFamily="34" charset="0"/>
                <a:cs typeface="Arial" panose="020B0604020202020204" pitchFamily="34" charset="0"/>
              </a:rPr>
              <a:t>There are four scenarios in the proposed experimental design</a:t>
            </a:r>
          </a:p>
          <a:p>
            <a:pPr marL="539750" indent="-179388" algn="just">
              <a:lnSpc>
                <a:spcPct val="150000"/>
              </a:lnSpc>
              <a:buFont typeface="Arial" panose="020B0604020202020204" pitchFamily="34" charset="0"/>
              <a:buChar char="•"/>
            </a:pPr>
            <a:r>
              <a:rPr lang="en-IN" sz="2200" b="1" i="1" dirty="0">
                <a:latin typeface="Arial" panose="020B0604020202020204" pitchFamily="34" charset="0"/>
                <a:cs typeface="Arial" panose="020B0604020202020204" pitchFamily="34" charset="0"/>
              </a:rPr>
              <a:t>Scenario 1:</a:t>
            </a:r>
            <a:r>
              <a:rPr lang="en-IN" sz="2200" dirty="0">
                <a:latin typeface="Arial" panose="020B0604020202020204" pitchFamily="34" charset="0"/>
                <a:cs typeface="Arial" panose="020B0604020202020204" pitchFamily="34" charset="0"/>
              </a:rPr>
              <a:t> Random selection of items one at a time, without considering shape, size and colour.</a:t>
            </a:r>
          </a:p>
          <a:p>
            <a:pPr marL="539750" indent="-179388" algn="just">
              <a:lnSpc>
                <a:spcPct val="150000"/>
              </a:lnSpc>
              <a:buFont typeface="Arial" panose="020B0604020202020204" pitchFamily="34" charset="0"/>
              <a:buChar char="•"/>
            </a:pPr>
            <a:r>
              <a:rPr lang="en-IN" sz="2200" b="1" i="1" dirty="0">
                <a:latin typeface="Arial" panose="020B0604020202020204" pitchFamily="34" charset="0"/>
                <a:cs typeface="Arial" panose="020B0604020202020204" pitchFamily="34" charset="0"/>
              </a:rPr>
              <a:t>Scenario 2: </a:t>
            </a:r>
            <a:r>
              <a:rPr lang="en-IN" sz="2200" dirty="0">
                <a:latin typeface="Arial" panose="020B0604020202020204" pitchFamily="34" charset="0"/>
                <a:cs typeface="Arial" panose="020B0604020202020204" pitchFamily="34" charset="0"/>
              </a:rPr>
              <a:t>Selection of items on the basis of size. </a:t>
            </a:r>
          </a:p>
          <a:p>
            <a:pPr marL="539750" indent="-179388" algn="just">
              <a:lnSpc>
                <a:spcPct val="150000"/>
              </a:lnSpc>
              <a:buFont typeface="Arial" panose="020B0604020202020204" pitchFamily="34" charset="0"/>
              <a:buChar char="•"/>
            </a:pPr>
            <a:r>
              <a:rPr lang="en-IN" sz="2200" b="1" i="1" dirty="0">
                <a:latin typeface="Arial" panose="020B0604020202020204" pitchFamily="34" charset="0"/>
                <a:cs typeface="Arial" panose="020B0604020202020204" pitchFamily="34" charset="0"/>
              </a:rPr>
              <a:t>Scenario 3: </a:t>
            </a:r>
            <a:r>
              <a:rPr lang="en-IN" sz="2200" dirty="0">
                <a:latin typeface="Arial" panose="020B0604020202020204" pitchFamily="34" charset="0"/>
                <a:cs typeface="Arial" panose="020B0604020202020204" pitchFamily="34" charset="0"/>
              </a:rPr>
              <a:t>Selection of items on the basis of colour. </a:t>
            </a:r>
          </a:p>
          <a:p>
            <a:pPr marL="539750" indent="-179388" algn="just">
              <a:lnSpc>
                <a:spcPct val="150000"/>
              </a:lnSpc>
              <a:buFont typeface="Arial" panose="020B0604020202020204" pitchFamily="34" charset="0"/>
              <a:buChar char="•"/>
            </a:pPr>
            <a:r>
              <a:rPr lang="en-IN" sz="2200" b="1" i="1" dirty="0">
                <a:latin typeface="Arial" panose="020B0604020202020204" pitchFamily="34" charset="0"/>
                <a:cs typeface="Arial" panose="020B0604020202020204" pitchFamily="34" charset="0"/>
              </a:rPr>
              <a:t>Scenario 4: </a:t>
            </a:r>
            <a:r>
              <a:rPr lang="en-IN" sz="2200" dirty="0">
                <a:latin typeface="Arial" panose="020B0604020202020204" pitchFamily="34" charset="0"/>
                <a:cs typeface="Arial" panose="020B0604020202020204" pitchFamily="34" charset="0"/>
              </a:rPr>
              <a:t>Selection of items on the basis of both size and colour.</a:t>
            </a:r>
          </a:p>
          <a:p>
            <a:pPr marL="342900" indent="-342900" algn="just">
              <a:lnSpc>
                <a:spcPct val="150000"/>
              </a:lnSpc>
              <a:buFont typeface="Wingdings" panose="05000000000000000000" pitchFamily="2" charset="2"/>
              <a:buChar char="v"/>
            </a:pPr>
            <a:r>
              <a:rPr lang="en-IN" sz="2200" dirty="0">
                <a:latin typeface="Arial" panose="020B0604020202020204" pitchFamily="34" charset="0"/>
                <a:cs typeface="Arial" panose="020B0604020202020204" pitchFamily="34" charset="0"/>
              </a:rPr>
              <a:t>In each case, a subject will have fixed time-period to complete the experiment. </a:t>
            </a:r>
          </a:p>
          <a:p>
            <a:pPr marL="342900" indent="-342900" algn="just">
              <a:lnSpc>
                <a:spcPct val="150000"/>
              </a:lnSpc>
              <a:buFont typeface="Wingdings" panose="05000000000000000000" pitchFamily="2" charset="2"/>
              <a:buChar char="v"/>
            </a:pPr>
            <a:r>
              <a:rPr lang="en-IN" sz="2200" dirty="0">
                <a:latin typeface="Arial" panose="020B0604020202020204" pitchFamily="34" charset="0"/>
                <a:cs typeface="Arial" panose="020B0604020202020204" pitchFamily="34" charset="0"/>
              </a:rPr>
              <a:t>Video recording is conducted for the Work measurement.</a:t>
            </a:r>
          </a:p>
          <a:p>
            <a:pPr marL="342900" indent="-342900" algn="just">
              <a:lnSpc>
                <a:spcPct val="150000"/>
              </a:lnSpc>
              <a:buFont typeface="Wingdings" panose="05000000000000000000" pitchFamily="2" charset="2"/>
              <a:buChar char="v"/>
            </a:pPr>
            <a:r>
              <a:rPr lang="en-IN" sz="2200" dirty="0">
                <a:latin typeface="Arial" panose="020B0604020202020204" pitchFamily="34" charset="0"/>
                <a:cs typeface="Arial" panose="020B0604020202020204" pitchFamily="34" charset="0"/>
              </a:rPr>
              <a:t>Google form submitted by each and every subject (Worker) and </a:t>
            </a:r>
            <a:r>
              <a:rPr lang="en-US" sz="2200" dirty="0">
                <a:solidFill>
                  <a:srgbClr val="202124"/>
                </a:solidFill>
                <a:latin typeface="Arial" panose="020B0604020202020204" pitchFamily="34" charset="0"/>
                <a:cs typeface="Arial" panose="020B0604020202020204" pitchFamily="34" charset="0"/>
              </a:rPr>
              <a:t>g</a:t>
            </a:r>
            <a:r>
              <a:rPr lang="en-US" sz="2200" b="0" i="0" dirty="0">
                <a:solidFill>
                  <a:srgbClr val="202124"/>
                </a:solidFill>
                <a:effectLst/>
                <a:latin typeface="Arial" panose="020B0604020202020204" pitchFamily="34" charset="0"/>
                <a:cs typeface="Arial" panose="020B0604020202020204" pitchFamily="34" charset="0"/>
              </a:rPr>
              <a:t>ives rating on the basis of the sorting </a:t>
            </a:r>
            <a:r>
              <a:rPr lang="en-US" sz="2200" dirty="0">
                <a:solidFill>
                  <a:srgbClr val="202124"/>
                </a:solidFill>
                <a:latin typeface="Arial" panose="020B0604020202020204" pitchFamily="34" charset="0"/>
                <a:cs typeface="Arial" panose="020B0604020202020204" pitchFamily="34" charset="0"/>
              </a:rPr>
              <a:t>e</a:t>
            </a:r>
            <a:r>
              <a:rPr lang="en-US" sz="2200" b="0" i="0" dirty="0">
                <a:solidFill>
                  <a:srgbClr val="202124"/>
                </a:solidFill>
                <a:effectLst/>
                <a:latin typeface="Arial" panose="020B0604020202020204" pitchFamily="34" charset="0"/>
                <a:cs typeface="Arial" panose="020B0604020202020204" pitchFamily="34" charset="0"/>
              </a:rPr>
              <a:t>xperiment </a:t>
            </a:r>
            <a:r>
              <a:rPr lang="en-US" sz="2200" dirty="0">
                <a:solidFill>
                  <a:srgbClr val="202124"/>
                </a:solidFill>
                <a:latin typeface="Arial" panose="020B0604020202020204" pitchFamily="34" charset="0"/>
                <a:cs typeface="Arial" panose="020B0604020202020204" pitchFamily="34" charset="0"/>
              </a:rPr>
              <a:t>c</a:t>
            </a:r>
            <a:r>
              <a:rPr lang="en-US" sz="2200" b="0" i="0" dirty="0">
                <a:solidFill>
                  <a:srgbClr val="202124"/>
                </a:solidFill>
                <a:effectLst/>
                <a:latin typeface="Arial" panose="020B0604020202020204" pitchFamily="34" charset="0"/>
                <a:cs typeface="Arial" panose="020B0604020202020204" pitchFamily="34" charset="0"/>
              </a:rPr>
              <a:t>onducted in IEM Lab</a:t>
            </a:r>
            <a:r>
              <a:rPr lang="en-US" sz="2400" b="0" i="0" dirty="0">
                <a:solidFill>
                  <a:srgbClr val="202124"/>
                </a:solidFill>
                <a:effectLst/>
                <a:latin typeface=" times new roman"/>
              </a:rPr>
              <a:t>.</a:t>
            </a:r>
            <a:endParaRPr lang="en-IN" sz="2200" dirty="0">
              <a:latin typeface=" times new roman"/>
              <a:cs typeface="Arial" panose="020B0604020202020204" pitchFamily="34" charset="0"/>
            </a:endParaRPr>
          </a:p>
          <a:p>
            <a:pPr marL="342900" indent="-342900" algn="just">
              <a:lnSpc>
                <a:spcPct val="150000"/>
              </a:lnSpc>
              <a:buFont typeface="Arial" panose="020B0604020202020204" pitchFamily="34" charset="0"/>
              <a:buChar char="•"/>
            </a:pPr>
            <a:endParaRPr lang="en-IN" sz="2200" dirty="0">
              <a:latin typeface=" times new roman"/>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14</a:t>
            </a:fld>
            <a:endParaRPr lang="en-IN"/>
          </a:p>
        </p:txBody>
      </p:sp>
    </p:spTree>
    <p:extLst>
      <p:ext uri="{BB962C8B-B14F-4D97-AF65-F5344CB8AC3E}">
        <p14:creationId xmlns:p14="http://schemas.microsoft.com/office/powerpoint/2010/main" val="15641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11" name="TextBox 10"/>
          <p:cNvSpPr txBox="1"/>
          <p:nvPr/>
        </p:nvSpPr>
        <p:spPr>
          <a:xfrm>
            <a:off x="1097280" y="424287"/>
            <a:ext cx="6242415"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Proposed Experimental Design</a:t>
            </a:r>
          </a:p>
        </p:txBody>
      </p:sp>
      <p:sp>
        <p:nvSpPr>
          <p:cNvPr id="6" name="TextBox 5"/>
          <p:cNvSpPr txBox="1"/>
          <p:nvPr/>
        </p:nvSpPr>
        <p:spPr>
          <a:xfrm>
            <a:off x="1097280" y="978285"/>
            <a:ext cx="10172498" cy="1107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15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582594364"/>
              </p:ext>
            </p:extLst>
          </p:nvPr>
        </p:nvGraphicFramePr>
        <p:xfrm>
          <a:off x="630419" y="1626571"/>
          <a:ext cx="10469797" cy="3874818"/>
        </p:xfrm>
        <a:graphic>
          <a:graphicData uri="http://schemas.openxmlformats.org/drawingml/2006/table">
            <a:tbl>
              <a:tblPr firstRow="1" bandRow="1">
                <a:tableStyleId>{5C22544A-7EE6-4342-B048-85BDC9FD1C3A}</a:tableStyleId>
              </a:tblPr>
              <a:tblGrid>
                <a:gridCol w="5222026">
                  <a:extLst>
                    <a:ext uri="{9D8B030D-6E8A-4147-A177-3AD203B41FA5}">
                      <a16:colId xmlns:a16="http://schemas.microsoft.com/office/drawing/2014/main" val="2371906210"/>
                    </a:ext>
                  </a:extLst>
                </a:gridCol>
                <a:gridCol w="1757839">
                  <a:extLst>
                    <a:ext uri="{9D8B030D-6E8A-4147-A177-3AD203B41FA5}">
                      <a16:colId xmlns:a16="http://schemas.microsoft.com/office/drawing/2014/main" val="3516293521"/>
                    </a:ext>
                  </a:extLst>
                </a:gridCol>
                <a:gridCol w="3489932">
                  <a:extLst>
                    <a:ext uri="{9D8B030D-6E8A-4147-A177-3AD203B41FA5}">
                      <a16:colId xmlns:a16="http://schemas.microsoft.com/office/drawing/2014/main" val="4027465043"/>
                    </a:ext>
                  </a:extLst>
                </a:gridCol>
              </a:tblGrid>
              <a:tr h="645803">
                <a:tc>
                  <a:txBody>
                    <a:bodyPr/>
                    <a:lstStyle/>
                    <a:p>
                      <a:pPr algn="ctr"/>
                      <a:r>
                        <a:rPr lang="en-IN" dirty="0">
                          <a:latin typeface="Arial" panose="020B0604020202020204" pitchFamily="34" charset="0"/>
                          <a:cs typeface="Arial" panose="020B0604020202020204" pitchFamily="34" charset="0"/>
                        </a:rPr>
                        <a:t>Attributes</a:t>
                      </a:r>
                    </a:p>
                  </a:txBody>
                  <a:tcPr/>
                </a:tc>
                <a:tc>
                  <a:txBody>
                    <a:bodyPr/>
                    <a:lstStyle/>
                    <a:p>
                      <a:pPr algn="ctr"/>
                      <a:r>
                        <a:rPr lang="en-IN" dirty="0">
                          <a:latin typeface="Arial" panose="020B0604020202020204" pitchFamily="34" charset="0"/>
                          <a:cs typeface="Arial" panose="020B0604020202020204" pitchFamily="34" charset="0"/>
                        </a:rPr>
                        <a:t>Number of Levels</a:t>
                      </a:r>
                    </a:p>
                  </a:txBody>
                  <a:tcPr/>
                </a:tc>
                <a:tc>
                  <a:txBody>
                    <a:bodyPr/>
                    <a:lstStyle/>
                    <a:p>
                      <a:pPr algn="ctr"/>
                      <a:r>
                        <a:rPr lang="en-IN" dirty="0">
                          <a:latin typeface="Arial" panose="020B0604020202020204" pitchFamily="34" charset="0"/>
                          <a:cs typeface="Arial" panose="020B0604020202020204" pitchFamily="34" charset="0"/>
                        </a:rPr>
                        <a:t>Description of Levels</a:t>
                      </a:r>
                    </a:p>
                  </a:txBody>
                  <a:tcPr/>
                </a:tc>
                <a:extLst>
                  <a:ext uri="{0D108BD9-81ED-4DB2-BD59-A6C34878D82A}">
                    <a16:rowId xmlns:a16="http://schemas.microsoft.com/office/drawing/2014/main" val="2214147045"/>
                  </a:ext>
                </a:extLst>
              </a:tr>
              <a:tr h="645803">
                <a:tc>
                  <a:txBody>
                    <a:bodyPr/>
                    <a:lstStyle/>
                    <a:p>
                      <a:pPr algn="l"/>
                      <a:r>
                        <a:rPr lang="en-IN" dirty="0">
                          <a:latin typeface="Arial" panose="020B0604020202020204" pitchFamily="34" charset="0"/>
                          <a:cs typeface="Arial" panose="020B0604020202020204" pitchFamily="34" charset="0"/>
                        </a:rPr>
                        <a:t>Number of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30, 40</a:t>
                      </a:r>
                    </a:p>
                  </a:txBody>
                  <a:tcPr anchor="ctr"/>
                </a:tc>
                <a:extLst>
                  <a:ext uri="{0D108BD9-81ED-4DB2-BD59-A6C34878D82A}">
                    <a16:rowId xmlns:a16="http://schemas.microsoft.com/office/drawing/2014/main" val="890638850"/>
                  </a:ext>
                </a:extLst>
              </a:tr>
              <a:tr h="645803">
                <a:tc>
                  <a:txBody>
                    <a:bodyPr/>
                    <a:lstStyle/>
                    <a:p>
                      <a:pPr algn="l"/>
                      <a:r>
                        <a:rPr lang="en-IN" dirty="0">
                          <a:latin typeface="Arial" panose="020B0604020202020204" pitchFamily="34" charset="0"/>
                          <a:cs typeface="Arial" panose="020B0604020202020204" pitchFamily="34" charset="0"/>
                        </a:rPr>
                        <a:t>Available time for</a:t>
                      </a:r>
                      <a:r>
                        <a:rPr lang="en-IN" baseline="0" dirty="0">
                          <a:latin typeface="Arial" panose="020B0604020202020204" pitchFamily="34" charset="0"/>
                          <a:cs typeface="Arial" panose="020B0604020202020204" pitchFamily="34" charset="0"/>
                        </a:rPr>
                        <a:t> the task</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40 sec, 50 sec</a:t>
                      </a:r>
                    </a:p>
                  </a:txBody>
                  <a:tcPr anchor="ctr"/>
                </a:tc>
                <a:extLst>
                  <a:ext uri="{0D108BD9-81ED-4DB2-BD59-A6C34878D82A}">
                    <a16:rowId xmlns:a16="http://schemas.microsoft.com/office/drawing/2014/main" val="2128429144"/>
                  </a:ext>
                </a:extLst>
              </a:tr>
              <a:tr h="645803">
                <a:tc>
                  <a:txBody>
                    <a:bodyPr/>
                    <a:lstStyle/>
                    <a:p>
                      <a:pPr algn="l"/>
                      <a:r>
                        <a:rPr lang="en-US" dirty="0">
                          <a:latin typeface="Arial" panose="020B0604020202020204" pitchFamily="34" charset="0"/>
                          <a:cs typeface="Arial" panose="020B0604020202020204" pitchFamily="34" charset="0"/>
                        </a:rPr>
                        <a:t>Size of the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Bigger, Small</a:t>
                      </a:r>
                    </a:p>
                  </a:txBody>
                  <a:tcPr anchor="ctr"/>
                </a:tc>
                <a:extLst>
                  <a:ext uri="{0D108BD9-81ED-4DB2-BD59-A6C34878D82A}">
                    <a16:rowId xmlns:a16="http://schemas.microsoft.com/office/drawing/2014/main" val="1129215396"/>
                  </a:ext>
                </a:extLst>
              </a:tr>
              <a:tr h="645803">
                <a:tc>
                  <a:txBody>
                    <a:bodyPr/>
                    <a:lstStyle/>
                    <a:p>
                      <a:pPr algn="l"/>
                      <a:r>
                        <a:rPr lang="en-US" dirty="0">
                          <a:latin typeface="Arial" panose="020B0604020202020204" pitchFamily="34" charset="0"/>
                          <a:cs typeface="Arial" panose="020B0604020202020204" pitchFamily="34" charset="0"/>
                        </a:rPr>
                        <a:t>Color of the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Red, Yellow</a:t>
                      </a:r>
                    </a:p>
                  </a:txBody>
                  <a:tcPr anchor="ctr"/>
                </a:tc>
                <a:extLst>
                  <a:ext uri="{0D108BD9-81ED-4DB2-BD59-A6C34878D82A}">
                    <a16:rowId xmlns:a16="http://schemas.microsoft.com/office/drawing/2014/main" val="2926663296"/>
                  </a:ext>
                </a:extLst>
              </a:tr>
              <a:tr h="645803">
                <a:tc>
                  <a:txBody>
                    <a:bodyPr/>
                    <a:lstStyle/>
                    <a:p>
                      <a:pPr algn="l"/>
                      <a:r>
                        <a:rPr lang="en-US" dirty="0">
                          <a:latin typeface="Arial" panose="020B0604020202020204" pitchFamily="34" charset="0"/>
                          <a:cs typeface="Arial" panose="020B0604020202020204" pitchFamily="34" charset="0"/>
                        </a:rPr>
                        <a:t>Shape of the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Spherical</a:t>
                      </a:r>
                      <a:r>
                        <a:rPr lang="en-IN" baseline="0" dirty="0">
                          <a:latin typeface="Arial" panose="020B0604020202020204" pitchFamily="34" charset="0"/>
                          <a:cs typeface="Arial" panose="020B0604020202020204" pitchFamily="34" charset="0"/>
                        </a:rPr>
                        <a:t>, Cubical</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19941971"/>
                  </a:ext>
                </a:extLst>
              </a:tr>
            </a:tbl>
          </a:graphicData>
        </a:graphic>
      </p:graphicFrame>
    </p:spTree>
    <p:extLst>
      <p:ext uri="{BB962C8B-B14F-4D97-AF65-F5344CB8AC3E}">
        <p14:creationId xmlns:p14="http://schemas.microsoft.com/office/powerpoint/2010/main" val="358018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6" name="TextBox 5"/>
          <p:cNvSpPr txBox="1"/>
          <p:nvPr/>
        </p:nvSpPr>
        <p:spPr>
          <a:xfrm>
            <a:off x="1097280" y="978285"/>
            <a:ext cx="10172498" cy="1107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799647" y="6452657"/>
            <a:ext cx="4822804" cy="365125"/>
          </a:xfrm>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16</a:t>
            </a:fld>
            <a:endParaRPr lang="en-IN"/>
          </a:p>
        </p:txBody>
      </p:sp>
      <p:graphicFrame>
        <p:nvGraphicFramePr>
          <p:cNvPr id="4" name="Table 3"/>
          <p:cNvGraphicFramePr>
            <a:graphicFrameLocks noGrp="1"/>
          </p:cNvGraphicFramePr>
          <p:nvPr/>
        </p:nvGraphicFramePr>
        <p:xfrm>
          <a:off x="630419" y="1626571"/>
          <a:ext cx="10469797" cy="3874818"/>
        </p:xfrm>
        <a:graphic>
          <a:graphicData uri="http://schemas.openxmlformats.org/drawingml/2006/table">
            <a:tbl>
              <a:tblPr firstRow="1" bandRow="1">
                <a:tableStyleId>{5C22544A-7EE6-4342-B048-85BDC9FD1C3A}</a:tableStyleId>
              </a:tblPr>
              <a:tblGrid>
                <a:gridCol w="5222026">
                  <a:extLst>
                    <a:ext uri="{9D8B030D-6E8A-4147-A177-3AD203B41FA5}">
                      <a16:colId xmlns:a16="http://schemas.microsoft.com/office/drawing/2014/main" val="2371906210"/>
                    </a:ext>
                  </a:extLst>
                </a:gridCol>
                <a:gridCol w="1757839">
                  <a:extLst>
                    <a:ext uri="{9D8B030D-6E8A-4147-A177-3AD203B41FA5}">
                      <a16:colId xmlns:a16="http://schemas.microsoft.com/office/drawing/2014/main" val="3516293521"/>
                    </a:ext>
                  </a:extLst>
                </a:gridCol>
                <a:gridCol w="3489932">
                  <a:extLst>
                    <a:ext uri="{9D8B030D-6E8A-4147-A177-3AD203B41FA5}">
                      <a16:colId xmlns:a16="http://schemas.microsoft.com/office/drawing/2014/main" val="4027465043"/>
                    </a:ext>
                  </a:extLst>
                </a:gridCol>
              </a:tblGrid>
              <a:tr h="645803">
                <a:tc>
                  <a:txBody>
                    <a:bodyPr/>
                    <a:lstStyle/>
                    <a:p>
                      <a:pPr algn="ctr"/>
                      <a:r>
                        <a:rPr lang="en-IN" dirty="0">
                          <a:latin typeface="Arial" panose="020B0604020202020204" pitchFamily="34" charset="0"/>
                          <a:cs typeface="Arial" panose="020B0604020202020204" pitchFamily="34" charset="0"/>
                        </a:rPr>
                        <a:t>Attributes</a:t>
                      </a:r>
                    </a:p>
                  </a:txBody>
                  <a:tcPr/>
                </a:tc>
                <a:tc>
                  <a:txBody>
                    <a:bodyPr/>
                    <a:lstStyle/>
                    <a:p>
                      <a:pPr algn="ctr"/>
                      <a:r>
                        <a:rPr lang="en-IN" dirty="0">
                          <a:latin typeface="Arial" panose="020B0604020202020204" pitchFamily="34" charset="0"/>
                          <a:cs typeface="Arial" panose="020B0604020202020204" pitchFamily="34" charset="0"/>
                        </a:rPr>
                        <a:t>Number of Levels</a:t>
                      </a:r>
                    </a:p>
                  </a:txBody>
                  <a:tcPr/>
                </a:tc>
                <a:tc>
                  <a:txBody>
                    <a:bodyPr/>
                    <a:lstStyle/>
                    <a:p>
                      <a:pPr algn="ctr"/>
                      <a:r>
                        <a:rPr lang="en-IN" dirty="0">
                          <a:latin typeface="Arial" panose="020B0604020202020204" pitchFamily="34" charset="0"/>
                          <a:cs typeface="Arial" panose="020B0604020202020204" pitchFamily="34" charset="0"/>
                        </a:rPr>
                        <a:t>Description of Levels</a:t>
                      </a:r>
                    </a:p>
                  </a:txBody>
                  <a:tcPr/>
                </a:tc>
                <a:extLst>
                  <a:ext uri="{0D108BD9-81ED-4DB2-BD59-A6C34878D82A}">
                    <a16:rowId xmlns:a16="http://schemas.microsoft.com/office/drawing/2014/main" val="2214147045"/>
                  </a:ext>
                </a:extLst>
              </a:tr>
              <a:tr h="645803">
                <a:tc>
                  <a:txBody>
                    <a:bodyPr/>
                    <a:lstStyle/>
                    <a:p>
                      <a:pPr algn="l"/>
                      <a:r>
                        <a:rPr lang="en-IN" dirty="0">
                          <a:latin typeface="Arial" panose="020B0604020202020204" pitchFamily="34" charset="0"/>
                          <a:cs typeface="Arial" panose="020B0604020202020204" pitchFamily="34" charset="0"/>
                        </a:rPr>
                        <a:t>Number of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30, 40</a:t>
                      </a:r>
                    </a:p>
                  </a:txBody>
                  <a:tcPr anchor="ctr"/>
                </a:tc>
                <a:extLst>
                  <a:ext uri="{0D108BD9-81ED-4DB2-BD59-A6C34878D82A}">
                    <a16:rowId xmlns:a16="http://schemas.microsoft.com/office/drawing/2014/main" val="890638850"/>
                  </a:ext>
                </a:extLst>
              </a:tr>
              <a:tr h="645803">
                <a:tc>
                  <a:txBody>
                    <a:bodyPr/>
                    <a:lstStyle/>
                    <a:p>
                      <a:pPr algn="l"/>
                      <a:r>
                        <a:rPr lang="en-IN" dirty="0" err="1">
                          <a:latin typeface="Arial" panose="020B0604020202020204" pitchFamily="34" charset="0"/>
                          <a:cs typeface="Arial" panose="020B0604020202020204" pitchFamily="34" charset="0"/>
                        </a:rPr>
                        <a:t>Availble</a:t>
                      </a:r>
                      <a:r>
                        <a:rPr lang="en-IN" dirty="0">
                          <a:latin typeface="Arial" panose="020B0604020202020204" pitchFamily="34" charset="0"/>
                          <a:cs typeface="Arial" panose="020B0604020202020204" pitchFamily="34" charset="0"/>
                        </a:rPr>
                        <a:t> time for</a:t>
                      </a:r>
                      <a:r>
                        <a:rPr lang="en-IN" baseline="0" dirty="0">
                          <a:latin typeface="Arial" panose="020B0604020202020204" pitchFamily="34" charset="0"/>
                          <a:cs typeface="Arial" panose="020B0604020202020204" pitchFamily="34" charset="0"/>
                        </a:rPr>
                        <a:t> the task</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40 sec, 50 sec</a:t>
                      </a:r>
                    </a:p>
                  </a:txBody>
                  <a:tcPr anchor="ctr"/>
                </a:tc>
                <a:extLst>
                  <a:ext uri="{0D108BD9-81ED-4DB2-BD59-A6C34878D82A}">
                    <a16:rowId xmlns:a16="http://schemas.microsoft.com/office/drawing/2014/main" val="2128429144"/>
                  </a:ext>
                </a:extLst>
              </a:tr>
              <a:tr h="645803">
                <a:tc>
                  <a:txBody>
                    <a:bodyPr/>
                    <a:lstStyle/>
                    <a:p>
                      <a:pPr algn="l"/>
                      <a:r>
                        <a:rPr lang="en-US" dirty="0">
                          <a:latin typeface="Arial" panose="020B0604020202020204" pitchFamily="34" charset="0"/>
                          <a:cs typeface="Arial" panose="020B0604020202020204" pitchFamily="34" charset="0"/>
                        </a:rPr>
                        <a:t>Size of the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Bigger, Small</a:t>
                      </a:r>
                    </a:p>
                  </a:txBody>
                  <a:tcPr anchor="ctr"/>
                </a:tc>
                <a:extLst>
                  <a:ext uri="{0D108BD9-81ED-4DB2-BD59-A6C34878D82A}">
                    <a16:rowId xmlns:a16="http://schemas.microsoft.com/office/drawing/2014/main" val="1129215396"/>
                  </a:ext>
                </a:extLst>
              </a:tr>
              <a:tr h="645803">
                <a:tc>
                  <a:txBody>
                    <a:bodyPr/>
                    <a:lstStyle/>
                    <a:p>
                      <a:pPr algn="l"/>
                      <a:r>
                        <a:rPr lang="en-US" dirty="0">
                          <a:latin typeface="Arial" panose="020B0604020202020204" pitchFamily="34" charset="0"/>
                          <a:cs typeface="Arial" panose="020B0604020202020204" pitchFamily="34" charset="0"/>
                        </a:rPr>
                        <a:t>Color of the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Red, Yellow</a:t>
                      </a:r>
                    </a:p>
                  </a:txBody>
                  <a:tcPr anchor="ctr"/>
                </a:tc>
                <a:extLst>
                  <a:ext uri="{0D108BD9-81ED-4DB2-BD59-A6C34878D82A}">
                    <a16:rowId xmlns:a16="http://schemas.microsoft.com/office/drawing/2014/main" val="2926663296"/>
                  </a:ext>
                </a:extLst>
              </a:tr>
              <a:tr h="645803">
                <a:tc>
                  <a:txBody>
                    <a:bodyPr/>
                    <a:lstStyle/>
                    <a:p>
                      <a:pPr algn="l"/>
                      <a:r>
                        <a:rPr lang="en-US" dirty="0">
                          <a:latin typeface="Arial" panose="020B0604020202020204" pitchFamily="34" charset="0"/>
                          <a:cs typeface="Arial" panose="020B0604020202020204" pitchFamily="34" charset="0"/>
                        </a:rPr>
                        <a:t>Shape of the items to be sorted</a:t>
                      </a:r>
                    </a:p>
                  </a:txBody>
                  <a:tcPr anchor="ctr"/>
                </a:tc>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ctr"/>
                      <a:r>
                        <a:rPr lang="en-IN" dirty="0">
                          <a:latin typeface="Arial" panose="020B0604020202020204" pitchFamily="34" charset="0"/>
                          <a:cs typeface="Arial" panose="020B0604020202020204" pitchFamily="34" charset="0"/>
                        </a:rPr>
                        <a:t>Spherical</a:t>
                      </a:r>
                      <a:r>
                        <a:rPr lang="en-IN" baseline="0" dirty="0">
                          <a:latin typeface="Arial" panose="020B0604020202020204" pitchFamily="34" charset="0"/>
                          <a:cs typeface="Arial" panose="020B0604020202020204" pitchFamily="34" charset="0"/>
                        </a:rPr>
                        <a:t>, Cubical</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19941971"/>
                  </a:ext>
                </a:extLst>
              </a:tr>
            </a:tbl>
          </a:graphicData>
        </a:graphic>
      </p:graphicFrame>
      <p:sp>
        <p:nvSpPr>
          <p:cNvPr id="5" name="Slide Number Placeholder 1">
            <a:extLst>
              <a:ext uri="{FF2B5EF4-FFF2-40B4-BE49-F238E27FC236}">
                <a16:creationId xmlns:a16="http://schemas.microsoft.com/office/drawing/2014/main" id="{C2E8CDF8-5F61-A3F7-A83B-AC355A6D9C65}"/>
              </a:ext>
            </a:extLst>
          </p:cNvPr>
          <p:cNvSpPr txBox="1">
            <a:spLocks/>
          </p:cNvSpPr>
          <p:nvPr/>
        </p:nvSpPr>
        <p:spPr>
          <a:xfrm>
            <a:off x="6553200" y="6356350"/>
            <a:ext cx="2133600" cy="593612"/>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6FF20C-F04F-4E5C-9CEE-E80A5B206DDE}" type="slidenum">
              <a:rPr lang="en-IN" smtClean="0"/>
              <a:pPr/>
              <a:t>16</a:t>
            </a:fld>
            <a:endParaRPr lang="en-IN"/>
          </a:p>
        </p:txBody>
      </p:sp>
      <p:graphicFrame>
        <p:nvGraphicFramePr>
          <p:cNvPr id="8" name="Table 7">
            <a:extLst>
              <a:ext uri="{FF2B5EF4-FFF2-40B4-BE49-F238E27FC236}">
                <a16:creationId xmlns:a16="http://schemas.microsoft.com/office/drawing/2014/main" id="{0F673CF0-5E48-E1D7-1BE7-063CD193B6C9}"/>
              </a:ext>
            </a:extLst>
          </p:cNvPr>
          <p:cNvGraphicFramePr>
            <a:graphicFrameLocks noGrp="1"/>
          </p:cNvGraphicFramePr>
          <p:nvPr>
            <p:extLst>
              <p:ext uri="{D42A27DB-BD31-4B8C-83A1-F6EECF244321}">
                <p14:modId xmlns:p14="http://schemas.microsoft.com/office/powerpoint/2010/main" val="770257384"/>
              </p:ext>
            </p:extLst>
          </p:nvPr>
        </p:nvGraphicFramePr>
        <p:xfrm>
          <a:off x="443717" y="1626571"/>
          <a:ext cx="10843200" cy="3874818"/>
        </p:xfrm>
        <a:graphic>
          <a:graphicData uri="http://schemas.openxmlformats.org/drawingml/2006/table">
            <a:tbl>
              <a:tblPr firstRow="1" firstCol="1" bandRow="1">
                <a:tableStyleId>{5C22544A-7EE6-4342-B048-85BDC9FD1C3A}</a:tableStyleId>
              </a:tblPr>
              <a:tblGrid>
                <a:gridCol w="4706781">
                  <a:extLst>
                    <a:ext uri="{9D8B030D-6E8A-4147-A177-3AD203B41FA5}">
                      <a16:colId xmlns:a16="http://schemas.microsoft.com/office/drawing/2014/main" val="2379224166"/>
                    </a:ext>
                  </a:extLst>
                </a:gridCol>
                <a:gridCol w="3119179">
                  <a:extLst>
                    <a:ext uri="{9D8B030D-6E8A-4147-A177-3AD203B41FA5}">
                      <a16:colId xmlns:a16="http://schemas.microsoft.com/office/drawing/2014/main" val="760798550"/>
                    </a:ext>
                  </a:extLst>
                </a:gridCol>
                <a:gridCol w="3017240">
                  <a:extLst>
                    <a:ext uri="{9D8B030D-6E8A-4147-A177-3AD203B41FA5}">
                      <a16:colId xmlns:a16="http://schemas.microsoft.com/office/drawing/2014/main" val="3244868451"/>
                    </a:ext>
                  </a:extLst>
                </a:gridCol>
              </a:tblGrid>
              <a:tr h="1132513">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Factor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Type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Levels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92627334"/>
                  </a:ext>
                </a:extLst>
              </a:tr>
              <a:tr h="1156070">
                <a:tc>
                  <a:txBody>
                    <a:bodyPr/>
                    <a:lstStyle/>
                    <a:p>
                      <a:pPr algn="just">
                        <a:lnSpc>
                          <a:spcPct val="107000"/>
                        </a:lnSpc>
                        <a:spcAft>
                          <a:spcPts val="800"/>
                        </a:spcAft>
                      </a:pPr>
                      <a:r>
                        <a:rPr lang="en-IN" sz="1800" dirty="0">
                          <a:effectLst/>
                          <a:latin typeface="Times New Roman" panose="02020603050405020304" pitchFamily="18" charset="0"/>
                          <a:cs typeface="Times New Roman" panose="02020603050405020304" pitchFamily="18" charset="0"/>
                        </a:rPr>
                        <a:t>Subject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Random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21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9699373"/>
                  </a:ext>
                </a:extLst>
              </a:tr>
              <a:tr h="1586235">
                <a:tc>
                  <a:txBody>
                    <a:bodyPr/>
                    <a:lstStyle/>
                    <a:p>
                      <a:pPr algn="just">
                        <a:lnSpc>
                          <a:spcPct val="107000"/>
                        </a:lnSpc>
                        <a:spcAft>
                          <a:spcPts val="800"/>
                        </a:spcAft>
                      </a:pPr>
                      <a:r>
                        <a:rPr lang="en-IN" sz="1800" dirty="0">
                          <a:effectLst/>
                          <a:latin typeface="Times New Roman" panose="02020603050405020304" pitchFamily="18" charset="0"/>
                          <a:cs typeface="Times New Roman" panose="02020603050405020304" pitchFamily="18" charset="0"/>
                        </a:rPr>
                        <a:t>Scenario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Random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800" dirty="0">
                          <a:effectLst/>
                          <a:latin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486076"/>
                  </a:ext>
                </a:extLst>
              </a:tr>
            </a:tbl>
          </a:graphicData>
        </a:graphic>
      </p:graphicFrame>
      <p:sp>
        <p:nvSpPr>
          <p:cNvPr id="9" name="TextBox 8">
            <a:extLst>
              <a:ext uri="{FF2B5EF4-FFF2-40B4-BE49-F238E27FC236}">
                <a16:creationId xmlns:a16="http://schemas.microsoft.com/office/drawing/2014/main" id="{6834134A-FF64-0BA9-8309-BDA2FE28A0DF}"/>
              </a:ext>
            </a:extLst>
          </p:cNvPr>
          <p:cNvSpPr txBox="1"/>
          <p:nvPr/>
        </p:nvSpPr>
        <p:spPr>
          <a:xfrm flipH="1">
            <a:off x="1464905" y="668176"/>
            <a:ext cx="6249333" cy="584775"/>
          </a:xfrm>
          <a:prstGeom prst="rect">
            <a:avLst/>
          </a:prstGeom>
          <a:noFill/>
        </p:spPr>
        <p:txBody>
          <a:bodyPr wrap="square" rtlCol="0">
            <a:spAutoFit/>
          </a:bodyPr>
          <a:lstStyle/>
          <a:p>
            <a:r>
              <a:rPr lang="en-IN" sz="32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Table 1. </a:t>
            </a:r>
            <a:r>
              <a:rPr lang="en-IN" sz="3200" dirty="0">
                <a:solidFill>
                  <a:srgbClr val="FF0000"/>
                </a:solidFill>
                <a:effectLst/>
                <a:latin typeface="Arial" panose="020B0604020202020204" pitchFamily="34" charset="0"/>
                <a:ea typeface="Calibri" panose="020F0502020204030204" pitchFamily="34" charset="0"/>
                <a:cs typeface="Arial" panose="020B0604020202020204" pitchFamily="34" charset="0"/>
              </a:rPr>
              <a:t>Predictors and Levels</a:t>
            </a:r>
            <a:endParaRPr lang="en-IN"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6349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F9D0-3229-92FC-B583-3D16A43A2D71}"/>
              </a:ext>
            </a:extLst>
          </p:cNvPr>
          <p:cNvSpPr>
            <a:spLocks noGrp="1"/>
          </p:cNvSpPr>
          <p:nvPr>
            <p:ph type="title"/>
          </p:nvPr>
        </p:nvSpPr>
        <p:spPr>
          <a:xfrm>
            <a:off x="1097280" y="-99972"/>
            <a:ext cx="10058400" cy="1450757"/>
          </a:xfrm>
        </p:spPr>
        <p:txBody>
          <a:bodyPr>
            <a:normAutofit/>
          </a:bodyPr>
          <a:lstStyle/>
          <a:p>
            <a:r>
              <a:rPr lang="en-IN" sz="3200" b="1" dirty="0">
                <a:solidFill>
                  <a:srgbClr val="FF0000"/>
                </a:solidFill>
                <a:latin typeface="Arial" panose="020B0604020202020204" pitchFamily="34" charset="0"/>
                <a:cs typeface="Arial" panose="020B0604020202020204" pitchFamily="34" charset="0"/>
              </a:rPr>
              <a:t>Work done after mid-term evaluation</a:t>
            </a:r>
          </a:p>
        </p:txBody>
      </p:sp>
      <p:sp>
        <p:nvSpPr>
          <p:cNvPr id="3" name="Content Placeholder 2">
            <a:extLst>
              <a:ext uri="{FF2B5EF4-FFF2-40B4-BE49-F238E27FC236}">
                <a16:creationId xmlns:a16="http://schemas.microsoft.com/office/drawing/2014/main" id="{245AEF64-24E6-0E24-505A-8227A031C1F2}"/>
              </a:ext>
            </a:extLst>
          </p:cNvPr>
          <p:cNvSpPr>
            <a:spLocks noGrp="1"/>
          </p:cNvSpPr>
          <p:nvPr>
            <p:ph idx="1"/>
          </p:nvPr>
        </p:nvSpPr>
        <p:spPr>
          <a:xfrm>
            <a:off x="1097280" y="1712665"/>
            <a:ext cx="10058400" cy="4023360"/>
          </a:xfrm>
        </p:spPr>
        <p:txBody>
          <a:bodyPr>
            <a:normAutofit/>
          </a:bodyPr>
          <a:lstStyle/>
          <a:p>
            <a:pPr marL="447675" indent="-447675"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Increased the number of subjects from 12 to 21 for Sorting Experiment in Industrial Engineering Lab.</a:t>
            </a:r>
          </a:p>
          <a:p>
            <a:pPr marL="447675" indent="-447675"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Attended and presented the work in the International Conference Humanizing Work and Work Environment (HWWE 2022) at Punjabi University Patiala which was held on 24-26 November 2022.</a:t>
            </a:r>
          </a:p>
          <a:p>
            <a:pPr marL="447675" indent="-447675"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Conducted NASA-TLX questionaries survey among subjects.</a:t>
            </a:r>
          </a:p>
          <a:p>
            <a:pPr marL="447675" indent="-447675" algn="just">
              <a:buFont typeface="Wingdings" panose="05000000000000000000" pitchFamily="2" charset="2"/>
              <a:buChar char="v"/>
            </a:pPr>
            <a:r>
              <a:rPr lang="en-IN" sz="2400" dirty="0">
                <a:latin typeface="Arial" panose="020B0604020202020204" pitchFamily="34" charset="0"/>
                <a:cs typeface="Arial" panose="020B0604020202020204" pitchFamily="34" charset="0"/>
              </a:rPr>
              <a:t>Results analysis conducted-Developed Generalized Linear Model (GLM) using Minitab for the factors, Subjects and Scenarios with response variables errors made by the subjects and sorting time. </a:t>
            </a:r>
          </a:p>
        </p:txBody>
      </p:sp>
      <p:sp>
        <p:nvSpPr>
          <p:cNvPr id="4" name="Date Placeholder 3">
            <a:extLst>
              <a:ext uri="{FF2B5EF4-FFF2-40B4-BE49-F238E27FC236}">
                <a16:creationId xmlns:a16="http://schemas.microsoft.com/office/drawing/2014/main" id="{877D2762-D7B1-0D9E-FD19-F510B09FB566}"/>
              </a:ext>
            </a:extLst>
          </p:cNvPr>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a:extLst>
              <a:ext uri="{FF2B5EF4-FFF2-40B4-BE49-F238E27FC236}">
                <a16:creationId xmlns:a16="http://schemas.microsoft.com/office/drawing/2014/main" id="{241ADA9E-DC6D-F15F-2C37-3731300BE95D}"/>
              </a:ext>
            </a:extLst>
          </p:cNvPr>
          <p:cNvSpPr>
            <a:spLocks noGrp="1"/>
          </p:cNvSpPr>
          <p:nvPr>
            <p:ph type="ftr" sz="quarter" idx="11"/>
          </p:nvPr>
        </p:nvSpPr>
        <p:spPr/>
        <p:txBody>
          <a:bodyPr/>
          <a:lstStyle/>
          <a:p>
            <a:r>
              <a:rPr lang="en-US"/>
              <a:t>Dept. of Mech. Engg. NIT Calicut</a:t>
            </a:r>
            <a:endParaRPr lang="en-IN"/>
          </a:p>
        </p:txBody>
      </p:sp>
      <p:sp>
        <p:nvSpPr>
          <p:cNvPr id="6" name="Slide Number Placeholder 5">
            <a:extLst>
              <a:ext uri="{FF2B5EF4-FFF2-40B4-BE49-F238E27FC236}">
                <a16:creationId xmlns:a16="http://schemas.microsoft.com/office/drawing/2014/main" id="{B806093B-0672-7030-4082-896F367AAF4F}"/>
              </a:ext>
            </a:extLst>
          </p:cNvPr>
          <p:cNvSpPr>
            <a:spLocks noGrp="1"/>
          </p:cNvSpPr>
          <p:nvPr>
            <p:ph type="sldNum" sz="quarter" idx="12"/>
          </p:nvPr>
        </p:nvSpPr>
        <p:spPr/>
        <p:txBody>
          <a:bodyPr/>
          <a:lstStyle/>
          <a:p>
            <a:fld id="{E472C66E-2AFC-4304-93B4-740004E073FB}" type="slidenum">
              <a:rPr lang="en-IN" smtClean="0"/>
              <a:t>17</a:t>
            </a:fld>
            <a:endParaRPr lang="en-IN"/>
          </a:p>
        </p:txBody>
      </p:sp>
    </p:spTree>
    <p:extLst>
      <p:ext uri="{BB962C8B-B14F-4D97-AF65-F5344CB8AC3E}">
        <p14:creationId xmlns:p14="http://schemas.microsoft.com/office/powerpoint/2010/main" val="329861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10C0-AD5F-0DF9-5399-DA526DB180E1}"/>
              </a:ext>
            </a:extLst>
          </p:cNvPr>
          <p:cNvSpPr>
            <a:spLocks noGrp="1"/>
          </p:cNvSpPr>
          <p:nvPr>
            <p:ph type="title"/>
          </p:nvPr>
        </p:nvSpPr>
        <p:spPr>
          <a:xfrm>
            <a:off x="-74645" y="-1338510"/>
            <a:ext cx="4226767" cy="2743200"/>
          </a:xfrm>
        </p:spPr>
        <p:txBody>
          <a:bodyPr>
            <a:normAutofit/>
          </a:bodyPr>
          <a:lstStyle/>
          <a:p>
            <a:r>
              <a:rPr lang="en-IN" sz="3200" dirty="0">
                <a:latin typeface="Arial" panose="020B0604020202020204" pitchFamily="34" charset="0"/>
                <a:cs typeface="Arial" panose="020B0604020202020204" pitchFamily="34" charset="0"/>
              </a:rPr>
              <a:t>Screen-shot of NASA-TLX Questionnaire survey</a:t>
            </a:r>
          </a:p>
        </p:txBody>
      </p:sp>
      <p:sp>
        <p:nvSpPr>
          <p:cNvPr id="4" name="Text Placeholder 3">
            <a:extLst>
              <a:ext uri="{FF2B5EF4-FFF2-40B4-BE49-F238E27FC236}">
                <a16:creationId xmlns:a16="http://schemas.microsoft.com/office/drawing/2014/main" id="{45A4C3A9-E4A7-33D5-EF96-E0DC6668C44A}"/>
              </a:ext>
            </a:extLst>
          </p:cNvPr>
          <p:cNvSpPr>
            <a:spLocks noGrp="1"/>
          </p:cNvSpPr>
          <p:nvPr>
            <p:ph type="body" sz="half" idx="2"/>
          </p:nvPr>
        </p:nvSpPr>
        <p:spPr>
          <a:xfrm>
            <a:off x="-74645" y="2332654"/>
            <a:ext cx="4133461" cy="2976466"/>
          </a:xfrm>
        </p:spPr>
        <p:txBody>
          <a:bodyPr>
            <a:normAutofit/>
          </a:bodyPr>
          <a:lstStyle/>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The survey was conducted using Google form.</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Here is the link of Google form survey.</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https://docs.google.com/forms/d/e/1FAIpQLSfPTfghQxwxIQ_Kh3sYf1j2q1bkJlKZMsYZyYQAqz0wZn7zgg/viewform?usp=sf_link</a:t>
            </a:r>
          </a:p>
          <a:p>
            <a:pPr marL="285750" indent="-285750">
              <a:buFont typeface="Wingdings" panose="05000000000000000000" pitchFamily="2" charset="2"/>
              <a:buChar char="v"/>
            </a:pPr>
            <a:endParaRPr lang="en-IN" sz="1800" dirty="0"/>
          </a:p>
        </p:txBody>
      </p:sp>
      <p:sp>
        <p:nvSpPr>
          <p:cNvPr id="5" name="Date Placeholder 4">
            <a:extLst>
              <a:ext uri="{FF2B5EF4-FFF2-40B4-BE49-F238E27FC236}">
                <a16:creationId xmlns:a16="http://schemas.microsoft.com/office/drawing/2014/main" id="{B8D637A8-E4ED-369C-7141-B249B5900D58}"/>
              </a:ext>
            </a:extLst>
          </p:cNvPr>
          <p:cNvSpPr>
            <a:spLocks noGrp="1"/>
          </p:cNvSpPr>
          <p:nvPr>
            <p:ph type="dt" sz="half" idx="10"/>
          </p:nvPr>
        </p:nvSpPr>
        <p:spPr/>
        <p:txBody>
          <a:bodyPr/>
          <a:lstStyle/>
          <a:p>
            <a:fld id="{3A274342-5A68-4D9B-B037-8A367552C0EA}" type="datetime1">
              <a:rPr lang="en-IN" smtClean="0"/>
              <a:t>13-12-2022</a:t>
            </a:fld>
            <a:endParaRPr lang="en-IN"/>
          </a:p>
        </p:txBody>
      </p:sp>
      <p:sp>
        <p:nvSpPr>
          <p:cNvPr id="6" name="Footer Placeholder 5">
            <a:extLst>
              <a:ext uri="{FF2B5EF4-FFF2-40B4-BE49-F238E27FC236}">
                <a16:creationId xmlns:a16="http://schemas.microsoft.com/office/drawing/2014/main" id="{55018C48-9D47-BD2A-B794-F5E7C5320E30}"/>
              </a:ext>
            </a:extLst>
          </p:cNvPr>
          <p:cNvSpPr>
            <a:spLocks noGrp="1"/>
          </p:cNvSpPr>
          <p:nvPr>
            <p:ph type="ftr" sz="quarter" idx="11"/>
          </p:nvPr>
        </p:nvSpPr>
        <p:spPr/>
        <p:txBody>
          <a:bodyPr/>
          <a:lstStyle/>
          <a:p>
            <a:r>
              <a:rPr lang="en-US"/>
              <a:t>Dept. of Mech. Engg. NIT Calicut</a:t>
            </a:r>
            <a:endParaRPr lang="en-IN"/>
          </a:p>
        </p:txBody>
      </p:sp>
      <p:sp>
        <p:nvSpPr>
          <p:cNvPr id="7" name="Slide Number Placeholder 6">
            <a:extLst>
              <a:ext uri="{FF2B5EF4-FFF2-40B4-BE49-F238E27FC236}">
                <a16:creationId xmlns:a16="http://schemas.microsoft.com/office/drawing/2014/main" id="{E64ABDCC-CDCD-F399-645D-4101AED525E2}"/>
              </a:ext>
            </a:extLst>
          </p:cNvPr>
          <p:cNvSpPr>
            <a:spLocks noGrp="1"/>
          </p:cNvSpPr>
          <p:nvPr>
            <p:ph type="sldNum" sz="quarter" idx="12"/>
          </p:nvPr>
        </p:nvSpPr>
        <p:spPr/>
        <p:txBody>
          <a:bodyPr/>
          <a:lstStyle/>
          <a:p>
            <a:fld id="{E472C66E-2AFC-4304-93B4-740004E073FB}" type="slidenum">
              <a:rPr lang="en-IN" smtClean="0"/>
              <a:t>18</a:t>
            </a:fld>
            <a:endParaRPr lang="en-IN"/>
          </a:p>
        </p:txBody>
      </p:sp>
      <p:pic>
        <p:nvPicPr>
          <p:cNvPr id="8" name="Content Placeholder 7">
            <a:extLst>
              <a:ext uri="{FF2B5EF4-FFF2-40B4-BE49-F238E27FC236}">
                <a16:creationId xmlns:a16="http://schemas.microsoft.com/office/drawing/2014/main" id="{E85D22DC-AD47-00E7-7198-286B87CA08DE}"/>
              </a:ext>
            </a:extLst>
          </p:cNvPr>
          <p:cNvPicPr>
            <a:picLocks noGrp="1" noChangeAspect="1"/>
          </p:cNvPicPr>
          <p:nvPr>
            <p:ph idx="1"/>
          </p:nvPr>
        </p:nvPicPr>
        <p:blipFill>
          <a:blip r:embed="rId2"/>
          <a:stretch>
            <a:fillRect/>
          </a:stretch>
        </p:blipFill>
        <p:spPr>
          <a:xfrm>
            <a:off x="4125321" y="128103"/>
            <a:ext cx="7391400" cy="6426695"/>
          </a:xfrm>
          <a:prstGeom prst="rect">
            <a:avLst/>
          </a:prstGeom>
        </p:spPr>
      </p:pic>
    </p:spTree>
    <p:extLst>
      <p:ext uri="{BB962C8B-B14F-4D97-AF65-F5344CB8AC3E}">
        <p14:creationId xmlns:p14="http://schemas.microsoft.com/office/powerpoint/2010/main" val="25838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18E2D-CDFB-0C8B-1B5B-26BB87DE96C9}"/>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ED42ADCE-603A-21DD-CBA6-AB9354BA60A4}"/>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370CFF51-AEA5-20C8-010E-AAE4745683BD}"/>
              </a:ext>
            </a:extLst>
          </p:cNvPr>
          <p:cNvSpPr>
            <a:spLocks noGrp="1"/>
          </p:cNvSpPr>
          <p:nvPr>
            <p:ph type="sldNum" sz="quarter" idx="12"/>
          </p:nvPr>
        </p:nvSpPr>
        <p:spPr/>
        <p:txBody>
          <a:bodyPr/>
          <a:lstStyle/>
          <a:p>
            <a:fld id="{E472C66E-2AFC-4304-93B4-740004E073FB}" type="slidenum">
              <a:rPr lang="en-IN" smtClean="0"/>
              <a:t>19</a:t>
            </a:fld>
            <a:endParaRPr lang="en-IN"/>
          </a:p>
        </p:txBody>
      </p:sp>
      <p:pic>
        <p:nvPicPr>
          <p:cNvPr id="6146" name="Picture 2" descr="Forms response chart. Question title: Age. Number of responses: 21 responses.">
            <a:extLst>
              <a:ext uri="{FF2B5EF4-FFF2-40B4-BE49-F238E27FC236}">
                <a16:creationId xmlns:a16="http://schemas.microsoft.com/office/drawing/2014/main" id="{778620E5-1885-A2EC-53A1-BF128B9DF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77" y="899632"/>
            <a:ext cx="10624457" cy="5274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4F0783-72E3-5994-1F5E-48C2A92F166E}"/>
              </a:ext>
            </a:extLst>
          </p:cNvPr>
          <p:cNvSpPr txBox="1"/>
          <p:nvPr/>
        </p:nvSpPr>
        <p:spPr>
          <a:xfrm>
            <a:off x="5654351" y="5589036"/>
            <a:ext cx="730898" cy="369332"/>
          </a:xfrm>
          <a:prstGeom prst="rect">
            <a:avLst/>
          </a:prstGeom>
          <a:noFill/>
        </p:spPr>
        <p:txBody>
          <a:bodyPr wrap="square" rtlCol="0">
            <a:spAutoFit/>
          </a:bodyPr>
          <a:lstStyle/>
          <a:p>
            <a:r>
              <a:rPr lang="en-IN" dirty="0"/>
              <a:t>Age</a:t>
            </a:r>
          </a:p>
        </p:txBody>
      </p:sp>
      <p:sp>
        <p:nvSpPr>
          <p:cNvPr id="7" name="TextBox 6">
            <a:extLst>
              <a:ext uri="{FF2B5EF4-FFF2-40B4-BE49-F238E27FC236}">
                <a16:creationId xmlns:a16="http://schemas.microsoft.com/office/drawing/2014/main" id="{2ADA4B28-9AFA-3745-E554-08D311E4F8B6}"/>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6" name="TextBox 5">
            <a:extLst>
              <a:ext uri="{FF2B5EF4-FFF2-40B4-BE49-F238E27FC236}">
                <a16:creationId xmlns:a16="http://schemas.microsoft.com/office/drawing/2014/main" id="{39A421E9-546D-2E45-3ED5-52508DB77C5E}"/>
              </a:ext>
            </a:extLst>
          </p:cNvPr>
          <p:cNvSpPr txBox="1"/>
          <p:nvPr/>
        </p:nvSpPr>
        <p:spPr>
          <a:xfrm>
            <a:off x="877077" y="391654"/>
            <a:ext cx="10854479" cy="584775"/>
          </a:xfrm>
          <a:prstGeom prst="rect">
            <a:avLst/>
          </a:prstGeom>
          <a:noFill/>
        </p:spPr>
        <p:txBody>
          <a:bodyPr wrap="square" rtlCol="0">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348907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D0691C15-F042-FFCC-4751-61ACB8DF7433}"/>
              </a:ext>
            </a:extLst>
          </p:cNvPr>
          <p:cNvSpPr>
            <a:spLocks noChangeArrowheads="1"/>
          </p:cNvSpPr>
          <p:nvPr/>
        </p:nvSpPr>
        <p:spPr bwMode="auto">
          <a:xfrm>
            <a:off x="954741" y="183776"/>
            <a:ext cx="7772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spcBef>
                <a:spcPct val="20000"/>
              </a:spcBef>
              <a:buClr>
                <a:schemeClr val="tx1"/>
              </a:buClr>
              <a:buFont typeface="Webdings" panose="05030102010509060703" pitchFamily="18" charset="2"/>
              <a:buChar char="4"/>
              <a:defRPr kumimoji="1" sz="2400">
                <a:solidFill>
                  <a:schemeClr val="tx1"/>
                </a:solidFill>
                <a:latin typeface="Tahoma" panose="020B0604030504040204" pitchFamily="34" charset="0"/>
              </a:defRPr>
            </a:lvl1pPr>
            <a:lvl2pPr marL="742950" indent="-285750">
              <a:spcBef>
                <a:spcPct val="20000"/>
              </a:spcBef>
              <a:buClr>
                <a:schemeClr val="tx1"/>
              </a:buClr>
              <a:buSzPct val="80000"/>
              <a:buFont typeface="Wingdings" panose="05000000000000000000" pitchFamily="2" charset="2"/>
              <a:buChar char="l"/>
              <a:defRPr kumimoji="1" sz="2000">
                <a:solidFill>
                  <a:schemeClr val="tx1"/>
                </a:solidFill>
                <a:latin typeface="Tahoma" panose="020B0604030504040204" pitchFamily="34" charset="0"/>
              </a:defRPr>
            </a:lvl2pPr>
            <a:lvl3pPr marL="1143000" indent="-228600">
              <a:spcBef>
                <a:spcPct val="20000"/>
              </a:spcBef>
              <a:buClr>
                <a:schemeClr val="tx1"/>
              </a:buClr>
              <a:buFont typeface="Symbol" panose="05050102010706020507" pitchFamily="18" charset="2"/>
              <a:buChar char="-"/>
              <a:defRPr kumimoji="1" sz="1600">
                <a:solidFill>
                  <a:schemeClr val="tx1"/>
                </a:solidFill>
                <a:latin typeface="Tahoma" panose="020B0604030504040204" pitchFamily="34" charset="0"/>
              </a:defRPr>
            </a:lvl3pPr>
            <a:lvl4pPr marL="1600200" indent="-228600">
              <a:spcBef>
                <a:spcPct val="20000"/>
              </a:spcBef>
              <a:buClr>
                <a:schemeClr val="accent2"/>
              </a:buClr>
              <a:buChar char="•"/>
              <a:defRPr kumimoji="1" sz="1400">
                <a:solidFill>
                  <a:schemeClr val="tx1"/>
                </a:solidFill>
                <a:latin typeface="Tahoma" panose="020B0604030504040204" pitchFamily="34" charset="0"/>
              </a:defRPr>
            </a:lvl4pPr>
            <a:lvl5pPr marL="2057400" indent="-228600">
              <a:spcBef>
                <a:spcPct val="20000"/>
              </a:spcBef>
              <a:buClr>
                <a:schemeClr val="accent2"/>
              </a:buClr>
              <a:buChar char="–"/>
              <a:defRPr kumimoji="1" sz="12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9pPr>
          </a:lstStyle>
          <a:p>
            <a:pPr>
              <a:spcBef>
                <a:spcPct val="0"/>
              </a:spcBef>
              <a:buClrTx/>
              <a:buFontTx/>
              <a:buNone/>
            </a:pPr>
            <a:r>
              <a:rPr lang="en-US" altLang="en-US" sz="3200" dirty="0">
                <a:solidFill>
                  <a:srgbClr val="FF0000"/>
                </a:solidFill>
                <a:latin typeface="Arial" panose="020B0604020202020204" pitchFamily="34" charset="0"/>
                <a:cs typeface="Arial" panose="020B0604020202020204" pitchFamily="34" charset="0"/>
              </a:rPr>
              <a:t>Outline of the Presentation </a:t>
            </a:r>
          </a:p>
        </p:txBody>
      </p:sp>
      <p:sp>
        <p:nvSpPr>
          <p:cNvPr id="7171" name="Rectangle 1027">
            <a:extLst>
              <a:ext uri="{FF2B5EF4-FFF2-40B4-BE49-F238E27FC236}">
                <a16:creationId xmlns:a16="http://schemas.microsoft.com/office/drawing/2014/main" id="{D084E0AD-E62E-719A-1189-6C347FEA56FB}"/>
              </a:ext>
            </a:extLst>
          </p:cNvPr>
          <p:cNvSpPr>
            <a:spLocks noChangeArrowheads="1"/>
          </p:cNvSpPr>
          <p:nvPr/>
        </p:nvSpPr>
        <p:spPr bwMode="auto">
          <a:xfrm>
            <a:off x="954741" y="1609165"/>
            <a:ext cx="8001000"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1"/>
              </a:buClr>
              <a:buFont typeface="Webdings" panose="05030102010509060703" pitchFamily="18" charset="2"/>
              <a:buChar char="4"/>
              <a:defRPr kumimoji="1" sz="2400">
                <a:solidFill>
                  <a:schemeClr val="tx1"/>
                </a:solidFill>
                <a:latin typeface="Tahoma" panose="020B0604030504040204" pitchFamily="34" charset="0"/>
              </a:defRPr>
            </a:lvl1pPr>
            <a:lvl2pPr marL="742950" indent="-285750">
              <a:spcBef>
                <a:spcPct val="20000"/>
              </a:spcBef>
              <a:buClr>
                <a:schemeClr val="tx1"/>
              </a:buClr>
              <a:buSzPct val="80000"/>
              <a:buFont typeface="Wingdings" panose="05000000000000000000" pitchFamily="2" charset="2"/>
              <a:buChar char="l"/>
              <a:defRPr kumimoji="1" sz="2000">
                <a:solidFill>
                  <a:schemeClr val="tx1"/>
                </a:solidFill>
                <a:latin typeface="Tahoma" panose="020B0604030504040204" pitchFamily="34" charset="0"/>
              </a:defRPr>
            </a:lvl2pPr>
            <a:lvl3pPr marL="1143000" indent="-228600">
              <a:spcBef>
                <a:spcPct val="20000"/>
              </a:spcBef>
              <a:buClr>
                <a:schemeClr val="tx1"/>
              </a:buClr>
              <a:buFont typeface="Symbol" panose="05050102010706020507" pitchFamily="18" charset="2"/>
              <a:buChar char="-"/>
              <a:defRPr kumimoji="1" sz="1600">
                <a:solidFill>
                  <a:schemeClr val="tx1"/>
                </a:solidFill>
                <a:latin typeface="Tahoma" panose="020B0604030504040204" pitchFamily="34" charset="0"/>
              </a:defRPr>
            </a:lvl3pPr>
            <a:lvl4pPr marL="1600200" indent="-228600">
              <a:spcBef>
                <a:spcPct val="20000"/>
              </a:spcBef>
              <a:buClr>
                <a:schemeClr val="accent2"/>
              </a:buClr>
              <a:buChar char="•"/>
              <a:defRPr kumimoji="1" sz="1400">
                <a:solidFill>
                  <a:schemeClr val="tx1"/>
                </a:solidFill>
                <a:latin typeface="Tahoma" panose="020B0604030504040204" pitchFamily="34" charset="0"/>
              </a:defRPr>
            </a:lvl4pPr>
            <a:lvl5pPr marL="2057400" indent="-228600">
              <a:spcBef>
                <a:spcPct val="20000"/>
              </a:spcBef>
              <a:buClr>
                <a:schemeClr val="accent2"/>
              </a:buClr>
              <a:buChar char="–"/>
              <a:defRPr kumimoji="1" sz="12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Char char="–"/>
              <a:defRPr kumimoji="1" sz="1200">
                <a:solidFill>
                  <a:schemeClr val="tx1"/>
                </a:solidFill>
                <a:latin typeface="Tahoma" panose="020B0604030504040204" pitchFamily="34" charset="0"/>
              </a:defRPr>
            </a:lvl9pPr>
          </a:lstStyle>
          <a:p>
            <a:pPr>
              <a:spcBef>
                <a:spcPct val="40000"/>
              </a:spcBef>
            </a:pPr>
            <a:r>
              <a:rPr lang="en-US" altLang="en-US" dirty="0">
                <a:latin typeface="Arial" panose="020B0604020202020204" pitchFamily="34" charset="0"/>
                <a:cs typeface="Arial" panose="020B0604020202020204" pitchFamily="34" charset="0"/>
              </a:rPr>
              <a:t>Motivation for the study</a:t>
            </a:r>
          </a:p>
          <a:p>
            <a:pPr>
              <a:spcBef>
                <a:spcPct val="40000"/>
              </a:spcBef>
            </a:pPr>
            <a:r>
              <a:rPr lang="en-US" altLang="en-US" dirty="0">
                <a:latin typeface="Arial" panose="020B0604020202020204" pitchFamily="34" charset="0"/>
                <a:cs typeface="Arial" panose="020B0604020202020204" pitchFamily="34" charset="0"/>
              </a:rPr>
              <a:t>Introduction </a:t>
            </a:r>
            <a:endParaRPr lang="en-US" altLang="en-US" dirty="0">
              <a:solidFill>
                <a:srgbClr val="CC0066"/>
              </a:solidFill>
              <a:latin typeface="Arial" panose="020B0604020202020204" pitchFamily="34" charset="0"/>
              <a:cs typeface="Arial" panose="020B0604020202020204" pitchFamily="34" charset="0"/>
            </a:endParaRPr>
          </a:p>
          <a:p>
            <a:pPr>
              <a:spcBef>
                <a:spcPct val="40000"/>
              </a:spcBef>
            </a:pPr>
            <a:r>
              <a:rPr lang="en-US" altLang="en-US" dirty="0">
                <a:latin typeface="Arial" panose="020B0604020202020204" pitchFamily="34" charset="0"/>
                <a:cs typeface="Arial" panose="020B0604020202020204" pitchFamily="34" charset="0"/>
              </a:rPr>
              <a:t>Literature review</a:t>
            </a:r>
          </a:p>
          <a:p>
            <a:pPr>
              <a:spcBef>
                <a:spcPct val="40000"/>
              </a:spcBef>
            </a:pPr>
            <a:r>
              <a:rPr lang="en-US" altLang="en-US" dirty="0">
                <a:latin typeface="Arial" panose="020B0604020202020204" pitchFamily="34" charset="0"/>
                <a:cs typeface="Arial" panose="020B0604020202020204" pitchFamily="34" charset="0"/>
              </a:rPr>
              <a:t>Research gap </a:t>
            </a:r>
          </a:p>
          <a:p>
            <a:pPr>
              <a:spcBef>
                <a:spcPct val="40000"/>
              </a:spcBef>
            </a:pPr>
            <a:r>
              <a:rPr lang="en-US" altLang="en-US" dirty="0">
                <a:latin typeface="Arial" panose="020B0604020202020204" pitchFamily="34" charset="0"/>
                <a:cs typeface="Arial" panose="020B0604020202020204" pitchFamily="34" charset="0"/>
              </a:rPr>
              <a:t>Project Objectives</a:t>
            </a:r>
          </a:p>
          <a:p>
            <a:pPr>
              <a:spcBef>
                <a:spcPct val="40000"/>
              </a:spcBef>
            </a:pPr>
            <a:r>
              <a:rPr lang="en-US" altLang="en-US" dirty="0">
                <a:latin typeface="Arial" panose="020B0604020202020204" pitchFamily="34" charset="0"/>
                <a:cs typeface="Arial" panose="020B0604020202020204" pitchFamily="34" charset="0"/>
              </a:rPr>
              <a:t>Experimental Setup </a:t>
            </a:r>
          </a:p>
          <a:p>
            <a:pPr>
              <a:spcBef>
                <a:spcPct val="40000"/>
              </a:spcBef>
            </a:pPr>
            <a:r>
              <a:rPr lang="en-US" altLang="en-US" dirty="0">
                <a:latin typeface="Arial" panose="020B0604020202020204" pitchFamily="34" charset="0"/>
                <a:cs typeface="Arial" panose="020B0604020202020204" pitchFamily="34" charset="0"/>
              </a:rPr>
              <a:t>Methodology adopted</a:t>
            </a:r>
          </a:p>
          <a:p>
            <a:pPr>
              <a:spcBef>
                <a:spcPct val="40000"/>
              </a:spcBef>
            </a:pPr>
            <a:r>
              <a:rPr lang="en-US" altLang="en-US" dirty="0">
                <a:latin typeface="Arial" panose="020B0604020202020204" pitchFamily="34" charset="0"/>
                <a:cs typeface="Arial" panose="020B0604020202020204" pitchFamily="34" charset="0"/>
              </a:rPr>
              <a:t>Project timeline</a:t>
            </a:r>
          </a:p>
          <a:p>
            <a:pPr>
              <a:spcBef>
                <a:spcPct val="40000"/>
              </a:spcBef>
            </a:pPr>
            <a:r>
              <a:rPr lang="en-US" altLang="en-US" dirty="0">
                <a:latin typeface="Arial" panose="020B0604020202020204" pitchFamily="34" charset="0"/>
                <a:cs typeface="Arial" panose="020B0604020202020204" pitchFamily="34"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6" name="TextBox 5"/>
          <p:cNvSpPr txBox="1"/>
          <p:nvPr/>
        </p:nvSpPr>
        <p:spPr>
          <a:xfrm>
            <a:off x="1097280" y="978285"/>
            <a:ext cx="10172498" cy="104721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US" sz="2200" dirty="0" err="1">
                <a:latin typeface="Times New Roman" panose="02020603050405020304" pitchFamily="18" charset="0"/>
                <a:cs typeface="Times New Roman" panose="02020603050405020304" pitchFamily="18" charset="0"/>
              </a:rPr>
              <a:t>kkmjhdjdjdjdjdjdjdj</a:t>
            </a: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3799647" y="6452657"/>
            <a:ext cx="4822804" cy="365125"/>
          </a:xfrm>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20</a:t>
            </a:fld>
            <a:endParaRPr lang="en-IN"/>
          </a:p>
        </p:txBody>
      </p:sp>
      <p:sp>
        <p:nvSpPr>
          <p:cNvPr id="5" name="Slide Number Placeholder 1">
            <a:extLst>
              <a:ext uri="{FF2B5EF4-FFF2-40B4-BE49-F238E27FC236}">
                <a16:creationId xmlns:a16="http://schemas.microsoft.com/office/drawing/2014/main" id="{C2E8CDF8-5F61-A3F7-A83B-AC355A6D9C65}"/>
              </a:ext>
            </a:extLst>
          </p:cNvPr>
          <p:cNvSpPr txBox="1">
            <a:spLocks/>
          </p:cNvSpPr>
          <p:nvPr/>
        </p:nvSpPr>
        <p:spPr>
          <a:xfrm>
            <a:off x="6553200" y="6356350"/>
            <a:ext cx="2133600" cy="593612"/>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6FF20C-F04F-4E5C-9CEE-E80A5B206DDE}" type="slidenum">
              <a:rPr lang="en-IN" smtClean="0"/>
              <a:pPr/>
              <a:t>20</a:t>
            </a:fld>
            <a:endParaRPr lang="en-IN"/>
          </a:p>
        </p:txBody>
      </p:sp>
      <p:pic>
        <p:nvPicPr>
          <p:cNvPr id="3074" name="Picture 2" descr="Forms response chart. Question title: Mental Demand. Number of responses: 21 responses.">
            <a:extLst>
              <a:ext uri="{FF2B5EF4-FFF2-40B4-BE49-F238E27FC236}">
                <a16:creationId xmlns:a16="http://schemas.microsoft.com/office/drawing/2014/main" id="{72652F58-5C27-50D6-1ADC-8E8933C70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5" y="792626"/>
            <a:ext cx="10420693" cy="52727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8126F1B-FC09-DF09-783A-5C61C908D564}"/>
              </a:ext>
            </a:extLst>
          </p:cNvPr>
          <p:cNvSpPr txBox="1"/>
          <p:nvPr/>
        </p:nvSpPr>
        <p:spPr>
          <a:xfrm>
            <a:off x="5508409" y="5207141"/>
            <a:ext cx="1175181" cy="369332"/>
          </a:xfrm>
          <a:prstGeom prst="rect">
            <a:avLst/>
          </a:prstGeom>
          <a:noFill/>
        </p:spPr>
        <p:txBody>
          <a:bodyPr wrap="square" rtlCol="0">
            <a:spAutoFit/>
          </a:bodyPr>
          <a:lstStyle/>
          <a:p>
            <a:r>
              <a:rPr lang="en-IN" dirty="0"/>
              <a:t>Range</a:t>
            </a:r>
          </a:p>
        </p:txBody>
      </p:sp>
      <p:sp>
        <p:nvSpPr>
          <p:cNvPr id="13" name="TextBox 12">
            <a:extLst>
              <a:ext uri="{FF2B5EF4-FFF2-40B4-BE49-F238E27FC236}">
                <a16:creationId xmlns:a16="http://schemas.microsoft.com/office/drawing/2014/main" id="{247E409C-0DF8-3D71-136F-47DD951904F3}"/>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9" name="TextBox 8">
            <a:extLst>
              <a:ext uri="{FF2B5EF4-FFF2-40B4-BE49-F238E27FC236}">
                <a16:creationId xmlns:a16="http://schemas.microsoft.com/office/drawing/2014/main" id="{8A3F96C8-1EB1-00E9-3E35-56656C828F02}"/>
              </a:ext>
            </a:extLst>
          </p:cNvPr>
          <p:cNvSpPr txBox="1"/>
          <p:nvPr/>
        </p:nvSpPr>
        <p:spPr>
          <a:xfrm>
            <a:off x="922222" y="398214"/>
            <a:ext cx="11140076" cy="584775"/>
          </a:xfrm>
          <a:prstGeom prst="rect">
            <a:avLst/>
          </a:prstGeom>
          <a:noFill/>
        </p:spPr>
        <p:txBody>
          <a:bodyPr wrap="square">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104331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ACA87-BB51-41F6-1D0D-FFC1C99A9657}"/>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E8BE08BB-6F05-6A45-2D9A-126FFCF9B3F8}"/>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753C78D2-D2C1-D72C-60C8-B0F9EFEFF06D}"/>
              </a:ext>
            </a:extLst>
          </p:cNvPr>
          <p:cNvSpPr>
            <a:spLocks noGrp="1"/>
          </p:cNvSpPr>
          <p:nvPr>
            <p:ph type="sldNum" sz="quarter" idx="12"/>
          </p:nvPr>
        </p:nvSpPr>
        <p:spPr/>
        <p:txBody>
          <a:bodyPr/>
          <a:lstStyle/>
          <a:p>
            <a:fld id="{E472C66E-2AFC-4304-93B4-740004E073FB}" type="slidenum">
              <a:rPr lang="en-IN" smtClean="0"/>
              <a:t>21</a:t>
            </a:fld>
            <a:endParaRPr lang="en-IN"/>
          </a:p>
        </p:txBody>
      </p:sp>
      <p:pic>
        <p:nvPicPr>
          <p:cNvPr id="7170" name="Picture 2" descr="Forms response chart. Question title: Physical Demand. Number of responses: 21 responses.">
            <a:extLst>
              <a:ext uri="{FF2B5EF4-FFF2-40B4-BE49-F238E27FC236}">
                <a16:creationId xmlns:a16="http://schemas.microsoft.com/office/drawing/2014/main" id="{64F61137-5194-BA5F-6FBE-9A72C7FCF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0226"/>
            <a:ext cx="9974425" cy="5683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3D1F73D-1597-5F74-0D8D-863603F84A11}"/>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6" name="TextBox 5">
            <a:extLst>
              <a:ext uri="{FF2B5EF4-FFF2-40B4-BE49-F238E27FC236}">
                <a16:creationId xmlns:a16="http://schemas.microsoft.com/office/drawing/2014/main" id="{6A330C32-0EE1-7DF5-652A-563151994E1B}"/>
              </a:ext>
            </a:extLst>
          </p:cNvPr>
          <p:cNvSpPr txBox="1"/>
          <p:nvPr/>
        </p:nvSpPr>
        <p:spPr>
          <a:xfrm>
            <a:off x="5508409" y="5318448"/>
            <a:ext cx="1175181" cy="369332"/>
          </a:xfrm>
          <a:prstGeom prst="rect">
            <a:avLst/>
          </a:prstGeom>
          <a:noFill/>
        </p:spPr>
        <p:txBody>
          <a:bodyPr wrap="square" rtlCol="0">
            <a:spAutoFit/>
          </a:bodyPr>
          <a:lstStyle/>
          <a:p>
            <a:r>
              <a:rPr lang="en-IN" dirty="0"/>
              <a:t>Range</a:t>
            </a:r>
          </a:p>
        </p:txBody>
      </p:sp>
      <p:sp>
        <p:nvSpPr>
          <p:cNvPr id="8" name="TextBox 7">
            <a:extLst>
              <a:ext uri="{FF2B5EF4-FFF2-40B4-BE49-F238E27FC236}">
                <a16:creationId xmlns:a16="http://schemas.microsoft.com/office/drawing/2014/main" id="{F89443CC-73EE-408D-1055-12E03A0FDC0F}"/>
              </a:ext>
            </a:extLst>
          </p:cNvPr>
          <p:cNvSpPr txBox="1"/>
          <p:nvPr/>
        </p:nvSpPr>
        <p:spPr>
          <a:xfrm>
            <a:off x="914400" y="237838"/>
            <a:ext cx="10593421" cy="584775"/>
          </a:xfrm>
          <a:prstGeom prst="rect">
            <a:avLst/>
          </a:prstGeom>
          <a:noFill/>
        </p:spPr>
        <p:txBody>
          <a:bodyPr wrap="square">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10691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8C87F-71C3-9429-024E-2D1281F17EB6}"/>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279CB0DF-D995-99C2-27B5-89B20A300AB8}"/>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EB914346-8B10-6D41-B0D2-ACB00C012EF4}"/>
              </a:ext>
            </a:extLst>
          </p:cNvPr>
          <p:cNvSpPr>
            <a:spLocks noGrp="1"/>
          </p:cNvSpPr>
          <p:nvPr>
            <p:ph type="sldNum" sz="quarter" idx="12"/>
          </p:nvPr>
        </p:nvSpPr>
        <p:spPr/>
        <p:txBody>
          <a:bodyPr/>
          <a:lstStyle/>
          <a:p>
            <a:fld id="{E472C66E-2AFC-4304-93B4-740004E073FB}" type="slidenum">
              <a:rPr lang="en-IN" smtClean="0"/>
              <a:t>22</a:t>
            </a:fld>
            <a:endParaRPr lang="en-IN"/>
          </a:p>
        </p:txBody>
      </p:sp>
      <p:pic>
        <p:nvPicPr>
          <p:cNvPr id="8194" name="Picture 2" descr="Forms response chart. Question title: Temporal Demand. Number of responses: 21 responses.">
            <a:extLst>
              <a:ext uri="{FF2B5EF4-FFF2-40B4-BE49-F238E27FC236}">
                <a16:creationId xmlns:a16="http://schemas.microsoft.com/office/drawing/2014/main" id="{2829E3CC-9CE0-3676-70B4-E15A79953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93" y="365879"/>
            <a:ext cx="10310326" cy="56450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D46F5F-ECC9-F4FC-6D28-C03F5F23EE10}"/>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6" name="TextBox 5">
            <a:extLst>
              <a:ext uri="{FF2B5EF4-FFF2-40B4-BE49-F238E27FC236}">
                <a16:creationId xmlns:a16="http://schemas.microsoft.com/office/drawing/2014/main" id="{163646CB-AB55-600D-8856-F3B0FE6782B9}"/>
              </a:ext>
            </a:extLst>
          </p:cNvPr>
          <p:cNvSpPr txBox="1"/>
          <p:nvPr/>
        </p:nvSpPr>
        <p:spPr>
          <a:xfrm>
            <a:off x="5388666" y="5001208"/>
            <a:ext cx="1175181" cy="369332"/>
          </a:xfrm>
          <a:prstGeom prst="rect">
            <a:avLst/>
          </a:prstGeom>
          <a:noFill/>
        </p:spPr>
        <p:txBody>
          <a:bodyPr wrap="square" rtlCol="0">
            <a:spAutoFit/>
          </a:bodyPr>
          <a:lstStyle/>
          <a:p>
            <a:r>
              <a:rPr lang="en-IN" dirty="0"/>
              <a:t>Range</a:t>
            </a:r>
          </a:p>
        </p:txBody>
      </p:sp>
      <p:sp>
        <p:nvSpPr>
          <p:cNvPr id="8" name="TextBox 7">
            <a:extLst>
              <a:ext uri="{FF2B5EF4-FFF2-40B4-BE49-F238E27FC236}">
                <a16:creationId xmlns:a16="http://schemas.microsoft.com/office/drawing/2014/main" id="{927C958E-E557-FB12-1295-A9ACFF57281C}"/>
              </a:ext>
            </a:extLst>
          </p:cNvPr>
          <p:cNvSpPr txBox="1"/>
          <p:nvPr/>
        </p:nvSpPr>
        <p:spPr>
          <a:xfrm>
            <a:off x="904672" y="181213"/>
            <a:ext cx="10894979" cy="584775"/>
          </a:xfrm>
          <a:prstGeom prst="rect">
            <a:avLst/>
          </a:prstGeom>
          <a:noFill/>
        </p:spPr>
        <p:txBody>
          <a:bodyPr wrap="square">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89223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69B35-7230-606B-E45A-BE1F11FB8F70}"/>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1FF9E4B6-1739-17A5-D7AB-34DCD84D2388}"/>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F136EF37-3585-7ED0-218F-961701D162DF}"/>
              </a:ext>
            </a:extLst>
          </p:cNvPr>
          <p:cNvSpPr>
            <a:spLocks noGrp="1"/>
          </p:cNvSpPr>
          <p:nvPr>
            <p:ph type="sldNum" sz="quarter" idx="12"/>
          </p:nvPr>
        </p:nvSpPr>
        <p:spPr/>
        <p:txBody>
          <a:bodyPr/>
          <a:lstStyle/>
          <a:p>
            <a:fld id="{E472C66E-2AFC-4304-93B4-740004E073FB}" type="slidenum">
              <a:rPr lang="en-IN" smtClean="0"/>
              <a:t>23</a:t>
            </a:fld>
            <a:endParaRPr lang="en-IN"/>
          </a:p>
        </p:txBody>
      </p:sp>
      <p:pic>
        <p:nvPicPr>
          <p:cNvPr id="9218" name="Picture 2" descr="Forms response chart. Question title: Performance. Number of responses: 21 responses.">
            <a:extLst>
              <a:ext uri="{FF2B5EF4-FFF2-40B4-BE49-F238E27FC236}">
                <a16:creationId xmlns:a16="http://schemas.microsoft.com/office/drawing/2014/main" id="{E8AC38DD-85B7-BC28-4300-1DB2C71B5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 y="530225"/>
            <a:ext cx="10354067" cy="54506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E888B5-028B-BF32-E74C-D586CA612246}"/>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6" name="TextBox 5">
            <a:extLst>
              <a:ext uri="{FF2B5EF4-FFF2-40B4-BE49-F238E27FC236}">
                <a16:creationId xmlns:a16="http://schemas.microsoft.com/office/drawing/2014/main" id="{0EA337A4-2045-D4FF-008C-BDF4D34BDF4C}"/>
              </a:ext>
            </a:extLst>
          </p:cNvPr>
          <p:cNvSpPr txBox="1"/>
          <p:nvPr/>
        </p:nvSpPr>
        <p:spPr>
          <a:xfrm>
            <a:off x="5508409" y="5122506"/>
            <a:ext cx="1175181" cy="369332"/>
          </a:xfrm>
          <a:prstGeom prst="rect">
            <a:avLst/>
          </a:prstGeom>
          <a:noFill/>
        </p:spPr>
        <p:txBody>
          <a:bodyPr wrap="square" rtlCol="0">
            <a:spAutoFit/>
          </a:bodyPr>
          <a:lstStyle/>
          <a:p>
            <a:r>
              <a:rPr lang="en-IN" dirty="0"/>
              <a:t>Range</a:t>
            </a:r>
          </a:p>
        </p:txBody>
      </p:sp>
      <p:sp>
        <p:nvSpPr>
          <p:cNvPr id="8" name="TextBox 7">
            <a:extLst>
              <a:ext uri="{FF2B5EF4-FFF2-40B4-BE49-F238E27FC236}">
                <a16:creationId xmlns:a16="http://schemas.microsoft.com/office/drawing/2014/main" id="{2D03C922-4D5D-620D-649D-CD814CD477FA}"/>
              </a:ext>
            </a:extLst>
          </p:cNvPr>
          <p:cNvSpPr txBox="1"/>
          <p:nvPr/>
        </p:nvSpPr>
        <p:spPr>
          <a:xfrm>
            <a:off x="858416" y="345559"/>
            <a:ext cx="10678588" cy="584775"/>
          </a:xfrm>
          <a:prstGeom prst="rect">
            <a:avLst/>
          </a:prstGeom>
          <a:noFill/>
        </p:spPr>
        <p:txBody>
          <a:bodyPr wrap="square">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2298429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14942-B030-5841-CA04-B606A4165D46}"/>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59A06E6C-74C4-336D-DF40-82CC128A3FFF}"/>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2BCA08A0-EAE5-0831-FD24-DC71D3CF19FF}"/>
              </a:ext>
            </a:extLst>
          </p:cNvPr>
          <p:cNvSpPr>
            <a:spLocks noGrp="1"/>
          </p:cNvSpPr>
          <p:nvPr>
            <p:ph type="sldNum" sz="quarter" idx="12"/>
          </p:nvPr>
        </p:nvSpPr>
        <p:spPr/>
        <p:txBody>
          <a:bodyPr/>
          <a:lstStyle/>
          <a:p>
            <a:fld id="{E472C66E-2AFC-4304-93B4-740004E073FB}" type="slidenum">
              <a:rPr lang="en-IN" smtClean="0"/>
              <a:t>24</a:t>
            </a:fld>
            <a:endParaRPr lang="en-IN"/>
          </a:p>
        </p:txBody>
      </p:sp>
      <p:pic>
        <p:nvPicPr>
          <p:cNvPr id="10242" name="Picture 2" descr="Forms response chart. Question title: Effort. Number of responses: 21 responses.">
            <a:extLst>
              <a:ext uri="{FF2B5EF4-FFF2-40B4-BE49-F238E27FC236}">
                <a16:creationId xmlns:a16="http://schemas.microsoft.com/office/drawing/2014/main" id="{89D17C9E-3833-B0D1-9AB9-9AB368A97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706" y="530225"/>
            <a:ext cx="10095723" cy="51147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CD61D0-9B4E-B442-73B4-3A8B60C2187A}"/>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6" name="TextBox 5">
            <a:extLst>
              <a:ext uri="{FF2B5EF4-FFF2-40B4-BE49-F238E27FC236}">
                <a16:creationId xmlns:a16="http://schemas.microsoft.com/office/drawing/2014/main" id="{88025BCA-D1F6-C7EA-AC0F-7CD304E6C0AF}"/>
              </a:ext>
            </a:extLst>
          </p:cNvPr>
          <p:cNvSpPr txBox="1"/>
          <p:nvPr/>
        </p:nvSpPr>
        <p:spPr>
          <a:xfrm>
            <a:off x="5508409" y="4917232"/>
            <a:ext cx="1175181" cy="369332"/>
          </a:xfrm>
          <a:prstGeom prst="rect">
            <a:avLst/>
          </a:prstGeom>
          <a:noFill/>
        </p:spPr>
        <p:txBody>
          <a:bodyPr wrap="square" rtlCol="0">
            <a:spAutoFit/>
          </a:bodyPr>
          <a:lstStyle/>
          <a:p>
            <a:r>
              <a:rPr lang="en-IN" dirty="0"/>
              <a:t>Range</a:t>
            </a:r>
          </a:p>
        </p:txBody>
      </p:sp>
      <p:sp>
        <p:nvSpPr>
          <p:cNvPr id="8" name="TextBox 7">
            <a:extLst>
              <a:ext uri="{FF2B5EF4-FFF2-40B4-BE49-F238E27FC236}">
                <a16:creationId xmlns:a16="http://schemas.microsoft.com/office/drawing/2014/main" id="{D2D5F3DA-C5C2-3D01-EE5B-BFCCB29F0B8C}"/>
              </a:ext>
            </a:extLst>
          </p:cNvPr>
          <p:cNvSpPr txBox="1"/>
          <p:nvPr/>
        </p:nvSpPr>
        <p:spPr>
          <a:xfrm>
            <a:off x="1007707" y="160893"/>
            <a:ext cx="10753034" cy="584775"/>
          </a:xfrm>
          <a:prstGeom prst="rect">
            <a:avLst/>
          </a:prstGeom>
          <a:noFill/>
        </p:spPr>
        <p:txBody>
          <a:bodyPr wrap="square">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248966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9A4A9-4D88-8601-DDF1-32572F392841}"/>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2B18F4BF-F819-AA85-BB35-D057FECABD29}"/>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27FF52E6-AE9B-E111-32EC-A3113AD04B78}"/>
              </a:ext>
            </a:extLst>
          </p:cNvPr>
          <p:cNvSpPr>
            <a:spLocks noGrp="1"/>
          </p:cNvSpPr>
          <p:nvPr>
            <p:ph type="sldNum" sz="quarter" idx="12"/>
          </p:nvPr>
        </p:nvSpPr>
        <p:spPr/>
        <p:txBody>
          <a:bodyPr/>
          <a:lstStyle/>
          <a:p>
            <a:fld id="{E472C66E-2AFC-4304-93B4-740004E073FB}" type="slidenum">
              <a:rPr lang="en-IN" smtClean="0"/>
              <a:t>25</a:t>
            </a:fld>
            <a:endParaRPr lang="en-IN"/>
          </a:p>
        </p:txBody>
      </p:sp>
      <p:pic>
        <p:nvPicPr>
          <p:cNvPr id="11266" name="Picture 2" descr="Forms response chart. Question title: Frustration. Number of responses: 21 responses.">
            <a:extLst>
              <a:ext uri="{FF2B5EF4-FFF2-40B4-BE49-F238E27FC236}">
                <a16:creationId xmlns:a16="http://schemas.microsoft.com/office/drawing/2014/main" id="{02810487-E849-45B5-227F-F4F3AEAE1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829" y="518948"/>
            <a:ext cx="10058946" cy="52640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EDB41C-C3B7-38C5-1ED9-2334B93B4ED9}"/>
              </a:ext>
            </a:extLst>
          </p:cNvPr>
          <p:cNvSpPr txBox="1"/>
          <p:nvPr/>
        </p:nvSpPr>
        <p:spPr>
          <a:xfrm rot="16200000">
            <a:off x="120542" y="2844577"/>
            <a:ext cx="2482698" cy="369332"/>
          </a:xfrm>
          <a:prstGeom prst="rect">
            <a:avLst/>
          </a:prstGeom>
          <a:noFill/>
        </p:spPr>
        <p:txBody>
          <a:bodyPr wrap="square" rtlCol="0">
            <a:spAutoFit/>
          </a:bodyPr>
          <a:lstStyle/>
          <a:p>
            <a:r>
              <a:rPr lang="en-IN" dirty="0"/>
              <a:t>No.of Subject</a:t>
            </a:r>
          </a:p>
        </p:txBody>
      </p:sp>
      <p:sp>
        <p:nvSpPr>
          <p:cNvPr id="6" name="TextBox 5">
            <a:extLst>
              <a:ext uri="{FF2B5EF4-FFF2-40B4-BE49-F238E27FC236}">
                <a16:creationId xmlns:a16="http://schemas.microsoft.com/office/drawing/2014/main" id="{3CC3FA48-43DB-220C-8696-14322B592BED}"/>
              </a:ext>
            </a:extLst>
          </p:cNvPr>
          <p:cNvSpPr txBox="1"/>
          <p:nvPr/>
        </p:nvSpPr>
        <p:spPr>
          <a:xfrm>
            <a:off x="5397711" y="5309118"/>
            <a:ext cx="1175181" cy="369332"/>
          </a:xfrm>
          <a:prstGeom prst="rect">
            <a:avLst/>
          </a:prstGeom>
          <a:noFill/>
        </p:spPr>
        <p:txBody>
          <a:bodyPr wrap="square" rtlCol="0">
            <a:spAutoFit/>
          </a:bodyPr>
          <a:lstStyle/>
          <a:p>
            <a:r>
              <a:rPr lang="en-IN" dirty="0"/>
              <a:t>Range</a:t>
            </a:r>
          </a:p>
        </p:txBody>
      </p:sp>
      <p:sp>
        <p:nvSpPr>
          <p:cNvPr id="8" name="TextBox 7">
            <a:extLst>
              <a:ext uri="{FF2B5EF4-FFF2-40B4-BE49-F238E27FC236}">
                <a16:creationId xmlns:a16="http://schemas.microsoft.com/office/drawing/2014/main" id="{31D74F3C-50B8-A695-6B3B-06771036A8BD}"/>
              </a:ext>
            </a:extLst>
          </p:cNvPr>
          <p:cNvSpPr txBox="1"/>
          <p:nvPr/>
        </p:nvSpPr>
        <p:spPr>
          <a:xfrm>
            <a:off x="885217" y="149616"/>
            <a:ext cx="10700426" cy="584775"/>
          </a:xfrm>
          <a:prstGeom prst="rect">
            <a:avLst/>
          </a:prstGeom>
          <a:noFill/>
        </p:spPr>
        <p:txBody>
          <a:bodyPr wrap="square">
            <a:spAutoFit/>
          </a:bodyPr>
          <a:lstStyle/>
          <a:p>
            <a:r>
              <a:rPr lang="en-IN" sz="3200" dirty="0">
                <a:solidFill>
                  <a:srgbClr val="FF0000"/>
                </a:solidFill>
                <a:latin typeface="Arial" panose="020B0604020202020204" pitchFamily="34" charset="0"/>
                <a:cs typeface="Arial" panose="020B0604020202020204" pitchFamily="34" charset="0"/>
              </a:rPr>
              <a:t>Responses received for NASA-TLX Questionnaire survey</a:t>
            </a:r>
          </a:p>
        </p:txBody>
      </p:sp>
    </p:spTree>
    <p:extLst>
      <p:ext uri="{BB962C8B-B14F-4D97-AF65-F5344CB8AC3E}">
        <p14:creationId xmlns:p14="http://schemas.microsoft.com/office/powerpoint/2010/main" val="70133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11" name="TextBox 10"/>
          <p:cNvSpPr txBox="1"/>
          <p:nvPr/>
        </p:nvSpPr>
        <p:spPr>
          <a:xfrm>
            <a:off x="1216893" y="400387"/>
            <a:ext cx="7411709" cy="1538883"/>
          </a:xfrm>
          <a:prstGeom prst="rect">
            <a:avLst/>
          </a:prstGeom>
          <a:noFill/>
        </p:spPr>
        <p:txBody>
          <a:bodyPr wrap="square" rtlCol="0">
            <a:spAutoFit/>
          </a:bodyPr>
          <a:lstStyle/>
          <a:p>
            <a:r>
              <a:rPr lang="en-IN" sz="3200" b="1" dirty="0">
                <a:solidFill>
                  <a:srgbClr val="FF0000"/>
                </a:solidFill>
                <a:latin typeface="Arial" panose="020B0604020202020204" pitchFamily="34" charset="0"/>
                <a:cs typeface="Arial" panose="020B0604020202020204" pitchFamily="34" charset="0"/>
              </a:rPr>
              <a:t>Results</a:t>
            </a:r>
          </a:p>
          <a:p>
            <a:r>
              <a:rPr lang="en-IN" sz="3200" b="1"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Compression of Mean </a:t>
            </a:r>
          </a:p>
          <a:p>
            <a:endParaRPr lang="en-IN" sz="30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391035" y="1180082"/>
            <a:ext cx="10172498" cy="1107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26</a:t>
            </a:fld>
            <a:endParaRPr lang="en-IN"/>
          </a:p>
        </p:txBody>
      </p:sp>
      <p:graphicFrame>
        <p:nvGraphicFramePr>
          <p:cNvPr id="5" name="Chart 4">
            <a:extLst>
              <a:ext uri="{FF2B5EF4-FFF2-40B4-BE49-F238E27FC236}">
                <a16:creationId xmlns:a16="http://schemas.microsoft.com/office/drawing/2014/main" id="{3702F909-5033-D7B1-69A3-C76D3C02D3BB}"/>
              </a:ext>
            </a:extLst>
          </p:cNvPr>
          <p:cNvGraphicFramePr>
            <a:graphicFrameLocks/>
          </p:cNvGraphicFramePr>
          <p:nvPr>
            <p:extLst>
              <p:ext uri="{D42A27DB-BD31-4B8C-83A1-F6EECF244321}">
                <p14:modId xmlns:p14="http://schemas.microsoft.com/office/powerpoint/2010/main" val="2279251452"/>
              </p:ext>
            </p:extLst>
          </p:nvPr>
        </p:nvGraphicFramePr>
        <p:xfrm>
          <a:off x="1611211" y="3938281"/>
          <a:ext cx="3916680" cy="2392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FF1E3EF7-2D7B-7A94-AB27-056E5F58DF3E}"/>
              </a:ext>
            </a:extLst>
          </p:cNvPr>
          <p:cNvGraphicFramePr>
            <a:graphicFrameLocks/>
          </p:cNvGraphicFramePr>
          <p:nvPr>
            <p:extLst>
              <p:ext uri="{D42A27DB-BD31-4B8C-83A1-F6EECF244321}">
                <p14:modId xmlns:p14="http://schemas.microsoft.com/office/powerpoint/2010/main" val="1198302394"/>
              </p:ext>
            </p:extLst>
          </p:nvPr>
        </p:nvGraphicFramePr>
        <p:xfrm>
          <a:off x="5753100" y="3786577"/>
          <a:ext cx="3998405" cy="25135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BD6FA777-C3FC-5431-DC60-747D8D9312F0}"/>
              </a:ext>
            </a:extLst>
          </p:cNvPr>
          <p:cNvGraphicFramePr>
            <a:graphicFrameLocks noGrp="1"/>
          </p:cNvGraphicFramePr>
          <p:nvPr>
            <p:extLst>
              <p:ext uri="{D42A27DB-BD31-4B8C-83A1-F6EECF244321}">
                <p14:modId xmlns:p14="http://schemas.microsoft.com/office/powerpoint/2010/main" val="3741701199"/>
              </p:ext>
            </p:extLst>
          </p:nvPr>
        </p:nvGraphicFramePr>
        <p:xfrm>
          <a:off x="1898374" y="1413849"/>
          <a:ext cx="7424529" cy="2492229"/>
        </p:xfrm>
        <a:graphic>
          <a:graphicData uri="http://schemas.openxmlformats.org/drawingml/2006/table">
            <a:tbl>
              <a:tblPr>
                <a:tableStyleId>{5C22544A-7EE6-4342-B048-85BDC9FD1C3A}</a:tableStyleId>
              </a:tblPr>
              <a:tblGrid>
                <a:gridCol w="2858003">
                  <a:extLst>
                    <a:ext uri="{9D8B030D-6E8A-4147-A177-3AD203B41FA5}">
                      <a16:colId xmlns:a16="http://schemas.microsoft.com/office/drawing/2014/main" val="2020874851"/>
                    </a:ext>
                  </a:extLst>
                </a:gridCol>
                <a:gridCol w="1623404">
                  <a:extLst>
                    <a:ext uri="{9D8B030D-6E8A-4147-A177-3AD203B41FA5}">
                      <a16:colId xmlns:a16="http://schemas.microsoft.com/office/drawing/2014/main" val="3777345804"/>
                    </a:ext>
                  </a:extLst>
                </a:gridCol>
                <a:gridCol w="2943122">
                  <a:extLst>
                    <a:ext uri="{9D8B030D-6E8A-4147-A177-3AD203B41FA5}">
                      <a16:colId xmlns:a16="http://schemas.microsoft.com/office/drawing/2014/main" val="95685281"/>
                    </a:ext>
                  </a:extLst>
                </a:gridCol>
              </a:tblGrid>
              <a:tr h="458133">
                <a:tc>
                  <a:txBody>
                    <a:bodyPr/>
                    <a:lstStyle/>
                    <a:p>
                      <a:pPr algn="l" fontAlgn="b"/>
                      <a:r>
                        <a:rPr lang="en-IN" sz="2400" b="1" i="0" u="none" strike="noStrike" dirty="0">
                          <a:solidFill>
                            <a:srgbClr val="000000"/>
                          </a:solidFill>
                          <a:effectLst/>
                          <a:latin typeface="Arial" panose="020B0604020202020204" pitchFamily="34" charset="0"/>
                          <a:cs typeface="Arial" panose="020B0604020202020204" pitchFamily="34" charset="0"/>
                        </a:rPr>
                        <a:t>Scenario</a:t>
                      </a:r>
                    </a:p>
                  </a:txBody>
                  <a:tcPr marL="7620" marR="7620" marT="7620" marB="0" anchor="b"/>
                </a:tc>
                <a:tc>
                  <a:txBody>
                    <a:bodyPr/>
                    <a:lstStyle/>
                    <a:p>
                      <a:pPr algn="l" fontAlgn="b"/>
                      <a:r>
                        <a:rPr lang="en-IN" sz="2400" b="1" u="none" strike="noStrike" dirty="0">
                          <a:effectLst/>
                          <a:latin typeface="Arial" panose="020B0604020202020204" pitchFamily="34" charset="0"/>
                          <a:cs typeface="Arial" panose="020B0604020202020204" pitchFamily="34" charset="0"/>
                        </a:rPr>
                        <a:t>Error</a:t>
                      </a:r>
                      <a:endParaRPr lang="en-IN"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IN" sz="2400" b="1" u="none" strike="noStrike" dirty="0">
                          <a:effectLst/>
                          <a:latin typeface="Arial" panose="020B0604020202020204" pitchFamily="34" charset="0"/>
                          <a:cs typeface="Arial" panose="020B0604020202020204" pitchFamily="34" charset="0"/>
                        </a:rPr>
                        <a:t>Sorting time</a:t>
                      </a:r>
                      <a:endParaRPr lang="en-IN" sz="24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625770559"/>
                  </a:ext>
                </a:extLst>
              </a:tr>
              <a:tr h="458133">
                <a:tc>
                  <a:txBody>
                    <a:bodyPr/>
                    <a:lstStyle/>
                    <a:p>
                      <a:pPr algn="r" fontAlgn="b"/>
                      <a:r>
                        <a:rPr lang="en-IN" sz="2400" u="none" strike="noStrike" dirty="0">
                          <a:effectLst/>
                          <a:latin typeface="Arial" panose="020B0604020202020204" pitchFamily="34" charset="0"/>
                          <a:cs typeface="Arial" panose="020B0604020202020204" pitchFamily="34" charset="0"/>
                        </a:rPr>
                        <a:t>1</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0</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44.714</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4123096684"/>
                  </a:ext>
                </a:extLst>
              </a:tr>
              <a:tr h="458133">
                <a:tc>
                  <a:txBody>
                    <a:bodyPr/>
                    <a:lstStyle/>
                    <a:p>
                      <a:pPr algn="r" fontAlgn="b"/>
                      <a:r>
                        <a:rPr lang="en-IN" sz="2400" u="none" strike="noStrike" dirty="0">
                          <a:effectLst/>
                          <a:latin typeface="Arial" panose="020B0604020202020204" pitchFamily="34" charset="0"/>
                          <a:cs typeface="Arial" panose="020B0604020202020204" pitchFamily="34" charset="0"/>
                        </a:rPr>
                        <a:t>2</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0.572</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46.857</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020469689"/>
                  </a:ext>
                </a:extLst>
              </a:tr>
              <a:tr h="458133">
                <a:tc>
                  <a:txBody>
                    <a:bodyPr/>
                    <a:lstStyle/>
                    <a:p>
                      <a:pPr algn="r" fontAlgn="b"/>
                      <a:r>
                        <a:rPr lang="en-IN" sz="2400" u="none" strike="noStrike" dirty="0">
                          <a:effectLst/>
                          <a:latin typeface="Arial" panose="020B0604020202020204" pitchFamily="34" charset="0"/>
                          <a:cs typeface="Arial" panose="020B0604020202020204" pitchFamily="34" charset="0"/>
                        </a:rPr>
                        <a:t>3</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0.667</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46.809</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15573170"/>
                  </a:ext>
                </a:extLst>
              </a:tr>
              <a:tr h="659697">
                <a:tc>
                  <a:txBody>
                    <a:bodyPr/>
                    <a:lstStyle/>
                    <a:p>
                      <a:pPr algn="r" fontAlgn="b"/>
                      <a:r>
                        <a:rPr lang="en-IN" sz="2400" u="none" strike="noStrike" dirty="0">
                          <a:effectLst/>
                          <a:latin typeface="Arial" panose="020B0604020202020204" pitchFamily="34" charset="0"/>
                          <a:cs typeface="Arial" panose="020B0604020202020204" pitchFamily="34" charset="0"/>
                        </a:rPr>
                        <a:t>4</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1.476</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r" fontAlgn="b"/>
                      <a:r>
                        <a:rPr lang="en-IN" sz="2400" u="none" strike="noStrike" dirty="0">
                          <a:effectLst/>
                          <a:latin typeface="Arial" panose="020B0604020202020204" pitchFamily="34" charset="0"/>
                          <a:cs typeface="Arial" panose="020B0604020202020204" pitchFamily="34" charset="0"/>
                        </a:rPr>
                        <a:t>55.667</a:t>
                      </a:r>
                      <a:endParaRPr lang="en-IN"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685415250"/>
                  </a:ext>
                </a:extLst>
              </a:tr>
            </a:tbl>
          </a:graphicData>
        </a:graphic>
      </p:graphicFrame>
    </p:spTree>
    <p:extLst>
      <p:ext uri="{BB962C8B-B14F-4D97-AF65-F5344CB8AC3E}">
        <p14:creationId xmlns:p14="http://schemas.microsoft.com/office/powerpoint/2010/main" val="756276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27</a:t>
            </a:fld>
            <a:endParaRPr lang="en-IN"/>
          </a:p>
        </p:txBody>
      </p:sp>
      <p:sp>
        <p:nvSpPr>
          <p:cNvPr id="8" name="TextBox 7">
            <a:extLst>
              <a:ext uri="{FF2B5EF4-FFF2-40B4-BE49-F238E27FC236}">
                <a16:creationId xmlns:a16="http://schemas.microsoft.com/office/drawing/2014/main" id="{82C34017-2804-60C0-2016-3D2A86B2A6DF}"/>
              </a:ext>
            </a:extLst>
          </p:cNvPr>
          <p:cNvSpPr txBox="1"/>
          <p:nvPr/>
        </p:nvSpPr>
        <p:spPr>
          <a:xfrm>
            <a:off x="1251120" y="396450"/>
            <a:ext cx="6097554" cy="584775"/>
          </a:xfrm>
          <a:prstGeom prst="rect">
            <a:avLst/>
          </a:prstGeom>
          <a:noFill/>
        </p:spPr>
        <p:txBody>
          <a:bodyPr wrap="square">
            <a:spAutoFit/>
          </a:bodyPr>
          <a:lstStyle/>
          <a:p>
            <a:r>
              <a:rPr lang="en-IN" sz="3200" b="1" dirty="0">
                <a:solidFill>
                  <a:srgbClr val="FF0000"/>
                </a:solidFill>
                <a:latin typeface="Arial" panose="020B0604020202020204" pitchFamily="34" charset="0"/>
                <a:cs typeface="Arial" panose="020B0604020202020204" pitchFamily="34" charset="0"/>
              </a:rPr>
              <a:t>Results(cont’d)</a:t>
            </a:r>
          </a:p>
        </p:txBody>
      </p:sp>
      <p:sp>
        <p:nvSpPr>
          <p:cNvPr id="10" name="TextBox 9">
            <a:extLst>
              <a:ext uri="{FF2B5EF4-FFF2-40B4-BE49-F238E27FC236}">
                <a16:creationId xmlns:a16="http://schemas.microsoft.com/office/drawing/2014/main" id="{C54CEAA0-5A3B-76A2-8F69-BDB47425DF74}"/>
              </a:ext>
            </a:extLst>
          </p:cNvPr>
          <p:cNvSpPr txBox="1"/>
          <p:nvPr/>
        </p:nvSpPr>
        <p:spPr>
          <a:xfrm>
            <a:off x="1931437" y="4792075"/>
            <a:ext cx="9060024" cy="369332"/>
          </a:xfrm>
          <a:prstGeom prst="rect">
            <a:avLst/>
          </a:prstGeom>
          <a:noFill/>
        </p:spPr>
        <p:txBody>
          <a:bodyPr wrap="square">
            <a:spAutoFit/>
          </a:bodyPr>
          <a:lstStyle/>
          <a:p>
            <a:r>
              <a:rPr lang="en-IN" b="1" dirty="0">
                <a:effectLst/>
                <a:latin typeface="Arial" panose="020B0604020202020204" pitchFamily="34" charset="0"/>
                <a:ea typeface="Calibri" panose="020F0502020204030204" pitchFamily="34" charset="0"/>
                <a:cs typeface="Arial" panose="020B0604020202020204" pitchFamily="34" charset="0"/>
              </a:rPr>
              <a:t>Table 2. </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GLM Model output with </a:t>
            </a:r>
            <a:r>
              <a:rPr kumimoji="0" lang="en-US"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Sorting time </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 response variable</a:t>
            </a:r>
            <a:endParaRPr lang="en-IN" dirty="0">
              <a:latin typeface="Arial" panose="020B0604020202020204" pitchFamily="34" charset="0"/>
              <a:cs typeface="Arial" panose="020B0604020202020204" pitchFamily="34" charset="0"/>
            </a:endParaRPr>
          </a:p>
        </p:txBody>
      </p:sp>
      <p:graphicFrame>
        <p:nvGraphicFramePr>
          <p:cNvPr id="4" name="Content Placeholder 6">
            <a:extLst>
              <a:ext uri="{FF2B5EF4-FFF2-40B4-BE49-F238E27FC236}">
                <a16:creationId xmlns:a16="http://schemas.microsoft.com/office/drawing/2014/main" id="{EDB21B80-E264-8DF9-C819-006459D1ED75}"/>
              </a:ext>
            </a:extLst>
          </p:cNvPr>
          <p:cNvGraphicFramePr>
            <a:graphicFrameLocks/>
          </p:cNvGraphicFramePr>
          <p:nvPr>
            <p:extLst>
              <p:ext uri="{D42A27DB-BD31-4B8C-83A1-F6EECF244321}">
                <p14:modId xmlns:p14="http://schemas.microsoft.com/office/powerpoint/2010/main" val="3083986531"/>
              </p:ext>
            </p:extLst>
          </p:nvPr>
        </p:nvGraphicFramePr>
        <p:xfrm>
          <a:off x="1251120" y="1129004"/>
          <a:ext cx="9961363" cy="3582957"/>
        </p:xfrm>
        <a:graphic>
          <a:graphicData uri="http://schemas.openxmlformats.org/drawingml/2006/table">
            <a:tbl>
              <a:tblPr firstRow="1" firstCol="1" bandRow="1">
                <a:tableStyleId>{5C22544A-7EE6-4342-B048-85BDC9FD1C3A}</a:tableStyleId>
              </a:tblPr>
              <a:tblGrid>
                <a:gridCol w="2032932">
                  <a:extLst>
                    <a:ext uri="{9D8B030D-6E8A-4147-A177-3AD203B41FA5}">
                      <a16:colId xmlns:a16="http://schemas.microsoft.com/office/drawing/2014/main" val="3276983990"/>
                    </a:ext>
                  </a:extLst>
                </a:gridCol>
                <a:gridCol w="1859012">
                  <a:extLst>
                    <a:ext uri="{9D8B030D-6E8A-4147-A177-3AD203B41FA5}">
                      <a16:colId xmlns:a16="http://schemas.microsoft.com/office/drawing/2014/main" val="3955597801"/>
                    </a:ext>
                  </a:extLst>
                </a:gridCol>
                <a:gridCol w="1393583">
                  <a:extLst>
                    <a:ext uri="{9D8B030D-6E8A-4147-A177-3AD203B41FA5}">
                      <a16:colId xmlns:a16="http://schemas.microsoft.com/office/drawing/2014/main" val="1984894277"/>
                    </a:ext>
                  </a:extLst>
                </a:gridCol>
                <a:gridCol w="1393583">
                  <a:extLst>
                    <a:ext uri="{9D8B030D-6E8A-4147-A177-3AD203B41FA5}">
                      <a16:colId xmlns:a16="http://schemas.microsoft.com/office/drawing/2014/main" val="3755565444"/>
                    </a:ext>
                  </a:extLst>
                </a:gridCol>
                <a:gridCol w="1515826">
                  <a:extLst>
                    <a:ext uri="{9D8B030D-6E8A-4147-A177-3AD203B41FA5}">
                      <a16:colId xmlns:a16="http://schemas.microsoft.com/office/drawing/2014/main" val="3538819225"/>
                    </a:ext>
                  </a:extLst>
                </a:gridCol>
                <a:gridCol w="1766427">
                  <a:extLst>
                    <a:ext uri="{9D8B030D-6E8A-4147-A177-3AD203B41FA5}">
                      <a16:colId xmlns:a16="http://schemas.microsoft.com/office/drawing/2014/main" val="4125178707"/>
                    </a:ext>
                  </a:extLst>
                </a:gridCol>
              </a:tblGrid>
              <a:tr h="1237595">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Source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Degrees of freedom</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Sum of Squares</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Mean Sum of squares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F-Value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p-Value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849664"/>
                  </a:ext>
                </a:extLst>
              </a:tr>
              <a:tr h="557357">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Subject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20</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3935.2</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196.76</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18.01</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0.000</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06864437"/>
                  </a:ext>
                </a:extLst>
              </a:tr>
              <a:tr h="557357">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Scenario</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1496.2</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498.74</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45.65</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0.000</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0006200"/>
                  </a:ext>
                </a:extLst>
              </a:tr>
              <a:tr h="557357">
                <a:tc>
                  <a:txBody>
                    <a:bodyPr/>
                    <a:lstStyle/>
                    <a:p>
                      <a:pPr algn="just">
                        <a:lnSpc>
                          <a:spcPct val="107000"/>
                        </a:lnSpc>
                        <a:spcAft>
                          <a:spcPts val="800"/>
                        </a:spcAft>
                      </a:pPr>
                      <a:r>
                        <a:rPr lang="en-IN" sz="1800">
                          <a:effectLst/>
                          <a:latin typeface="Arial" panose="020B0604020202020204" pitchFamily="34" charset="0"/>
                          <a:cs typeface="Arial" panose="020B0604020202020204" pitchFamily="34" charset="0"/>
                        </a:rPr>
                        <a:t>Error</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60</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655.5</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10.93</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1629619"/>
                  </a:ext>
                </a:extLst>
              </a:tr>
              <a:tr h="673291">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Total</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83</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6087.0</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1641873"/>
                  </a:ext>
                </a:extLst>
              </a:tr>
            </a:tbl>
          </a:graphicData>
        </a:graphic>
      </p:graphicFrame>
      <p:sp>
        <p:nvSpPr>
          <p:cNvPr id="5" name="TextBox 4">
            <a:extLst>
              <a:ext uri="{FF2B5EF4-FFF2-40B4-BE49-F238E27FC236}">
                <a16:creationId xmlns:a16="http://schemas.microsoft.com/office/drawing/2014/main" id="{C00A1A78-AE94-9A7E-4B30-212CDE30E513}"/>
              </a:ext>
            </a:extLst>
          </p:cNvPr>
          <p:cNvSpPr txBox="1"/>
          <p:nvPr/>
        </p:nvSpPr>
        <p:spPr>
          <a:xfrm>
            <a:off x="1097280" y="5156433"/>
            <a:ext cx="4198585"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Level of significance considered is 0.05</a:t>
            </a:r>
          </a:p>
        </p:txBody>
      </p:sp>
    </p:spTree>
    <p:extLst>
      <p:ext uri="{BB962C8B-B14F-4D97-AF65-F5344CB8AC3E}">
        <p14:creationId xmlns:p14="http://schemas.microsoft.com/office/powerpoint/2010/main" val="309619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6" name="TextBox 5"/>
          <p:cNvSpPr txBox="1"/>
          <p:nvPr/>
        </p:nvSpPr>
        <p:spPr>
          <a:xfrm>
            <a:off x="1195586" y="4577878"/>
            <a:ext cx="10172498" cy="1601208"/>
          </a:xfrm>
          <a:prstGeom prst="rect">
            <a:avLst/>
          </a:prstGeom>
          <a:noFill/>
        </p:spPr>
        <p:txBody>
          <a:bodyPr wrap="square" rtlCol="0">
            <a:spAutoFit/>
          </a:bodyPr>
          <a:lstStyle/>
          <a:p>
            <a:pPr algn="just">
              <a:lnSpc>
                <a:spcPct val="150000"/>
              </a:lnSpc>
            </a:pPr>
            <a:r>
              <a:rPr lang="en-IN" sz="2400" b="1" dirty="0">
                <a:effectLst/>
                <a:latin typeface="Times New Roman" panose="02020603050405020304" pitchFamily="18" charset="0"/>
                <a:ea typeface="Calibri" panose="020F0502020204030204" pitchFamily="34" charset="0"/>
              </a:rPr>
              <a:t>       </a:t>
            </a:r>
            <a:r>
              <a:rPr lang="en-IN" b="1" dirty="0">
                <a:effectLst/>
                <a:latin typeface="Arial" panose="020B0604020202020204" pitchFamily="34" charset="0"/>
                <a:ea typeface="Calibri" panose="020F0502020204030204" pitchFamily="34" charset="0"/>
                <a:cs typeface="Arial" panose="020B0604020202020204" pitchFamily="34" charset="0"/>
              </a:rPr>
              <a:t>Table 3. </a:t>
            </a:r>
            <a:r>
              <a:rPr lang="en-IN" dirty="0">
                <a:effectLst/>
                <a:latin typeface="Arial" panose="020B0604020202020204" pitchFamily="34" charset="0"/>
                <a:ea typeface="Calibri" panose="020F0502020204030204" pitchFamily="34" charset="0"/>
                <a:cs typeface="Arial" panose="020B0604020202020204" pitchFamily="34" charset="0"/>
              </a:rPr>
              <a:t>GLM Model output with number of </a:t>
            </a:r>
            <a:r>
              <a:rPr lang="en-IN" b="1" dirty="0">
                <a:effectLst/>
                <a:latin typeface="Arial" panose="020B0604020202020204" pitchFamily="34" charset="0"/>
                <a:ea typeface="Calibri" panose="020F0502020204030204" pitchFamily="34" charset="0"/>
                <a:cs typeface="Arial" panose="020B0604020202020204" pitchFamily="34" charset="0"/>
              </a:rPr>
              <a:t>errors</a:t>
            </a:r>
            <a:r>
              <a:rPr lang="en-IN" dirty="0">
                <a:effectLst/>
                <a:latin typeface="Arial" panose="020B0604020202020204" pitchFamily="34" charset="0"/>
                <a:ea typeface="Calibri" panose="020F0502020204030204" pitchFamily="34" charset="0"/>
                <a:cs typeface="Arial" panose="020B0604020202020204" pitchFamily="34" charset="0"/>
              </a:rPr>
              <a:t> as response variable</a:t>
            </a:r>
            <a:endParaRPr lang="en-IN"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28</a:t>
            </a:fld>
            <a:endParaRPr lang="en-IN"/>
          </a:p>
        </p:txBody>
      </p:sp>
      <p:sp>
        <p:nvSpPr>
          <p:cNvPr id="8" name="TextBox 7">
            <a:extLst>
              <a:ext uri="{FF2B5EF4-FFF2-40B4-BE49-F238E27FC236}">
                <a16:creationId xmlns:a16="http://schemas.microsoft.com/office/drawing/2014/main" id="{79F38C04-87F7-75D7-E441-20C6B5DCB8F0}"/>
              </a:ext>
            </a:extLst>
          </p:cNvPr>
          <p:cNvSpPr txBox="1"/>
          <p:nvPr/>
        </p:nvSpPr>
        <p:spPr>
          <a:xfrm>
            <a:off x="1341276" y="429135"/>
            <a:ext cx="6097554" cy="584775"/>
          </a:xfrm>
          <a:prstGeom prst="rect">
            <a:avLst/>
          </a:prstGeom>
          <a:noFill/>
        </p:spPr>
        <p:txBody>
          <a:bodyPr wrap="square">
            <a:spAutoFit/>
          </a:bodyPr>
          <a:lstStyle/>
          <a:p>
            <a:r>
              <a:rPr lang="en-IN" sz="3200" b="1" dirty="0">
                <a:solidFill>
                  <a:srgbClr val="FF0000"/>
                </a:solidFill>
                <a:latin typeface="Arial" panose="020B0604020202020204" pitchFamily="34" charset="0"/>
                <a:cs typeface="Arial" panose="020B0604020202020204" pitchFamily="34" charset="0"/>
              </a:rPr>
              <a:t>Results (cont’d)</a:t>
            </a:r>
          </a:p>
        </p:txBody>
      </p:sp>
      <p:graphicFrame>
        <p:nvGraphicFramePr>
          <p:cNvPr id="4" name="Content Placeholder 7">
            <a:extLst>
              <a:ext uri="{FF2B5EF4-FFF2-40B4-BE49-F238E27FC236}">
                <a16:creationId xmlns:a16="http://schemas.microsoft.com/office/drawing/2014/main" id="{2E6F21BE-784B-F8AC-70D7-30794C01C0C9}"/>
              </a:ext>
            </a:extLst>
          </p:cNvPr>
          <p:cNvGraphicFramePr>
            <a:graphicFrameLocks/>
          </p:cNvGraphicFramePr>
          <p:nvPr>
            <p:extLst>
              <p:ext uri="{D42A27DB-BD31-4B8C-83A1-F6EECF244321}">
                <p14:modId xmlns:p14="http://schemas.microsoft.com/office/powerpoint/2010/main" val="4169621591"/>
              </p:ext>
            </p:extLst>
          </p:nvPr>
        </p:nvGraphicFramePr>
        <p:xfrm>
          <a:off x="1341276" y="1154069"/>
          <a:ext cx="9881118" cy="3516423"/>
        </p:xfrm>
        <a:graphic>
          <a:graphicData uri="http://schemas.openxmlformats.org/drawingml/2006/table">
            <a:tbl>
              <a:tblPr firstRow="1" firstCol="1" bandRow="1">
                <a:tableStyleId>{5C22544A-7EE6-4342-B048-85BDC9FD1C3A}</a:tableStyleId>
              </a:tblPr>
              <a:tblGrid>
                <a:gridCol w="2113385">
                  <a:extLst>
                    <a:ext uri="{9D8B030D-6E8A-4147-A177-3AD203B41FA5}">
                      <a16:colId xmlns:a16="http://schemas.microsoft.com/office/drawing/2014/main" val="257077010"/>
                    </a:ext>
                  </a:extLst>
                </a:gridCol>
                <a:gridCol w="1747210">
                  <a:extLst>
                    <a:ext uri="{9D8B030D-6E8A-4147-A177-3AD203B41FA5}">
                      <a16:colId xmlns:a16="http://schemas.microsoft.com/office/drawing/2014/main" val="3582037302"/>
                    </a:ext>
                  </a:extLst>
                </a:gridCol>
                <a:gridCol w="1382356">
                  <a:extLst>
                    <a:ext uri="{9D8B030D-6E8A-4147-A177-3AD203B41FA5}">
                      <a16:colId xmlns:a16="http://schemas.microsoft.com/office/drawing/2014/main" val="1816816510"/>
                    </a:ext>
                  </a:extLst>
                </a:gridCol>
                <a:gridCol w="1382356">
                  <a:extLst>
                    <a:ext uri="{9D8B030D-6E8A-4147-A177-3AD203B41FA5}">
                      <a16:colId xmlns:a16="http://schemas.microsoft.com/office/drawing/2014/main" val="1095821048"/>
                    </a:ext>
                  </a:extLst>
                </a:gridCol>
                <a:gridCol w="1503615">
                  <a:extLst>
                    <a:ext uri="{9D8B030D-6E8A-4147-A177-3AD203B41FA5}">
                      <a16:colId xmlns:a16="http://schemas.microsoft.com/office/drawing/2014/main" val="2374858192"/>
                    </a:ext>
                  </a:extLst>
                </a:gridCol>
                <a:gridCol w="1752196">
                  <a:extLst>
                    <a:ext uri="{9D8B030D-6E8A-4147-A177-3AD203B41FA5}">
                      <a16:colId xmlns:a16="http://schemas.microsoft.com/office/drawing/2014/main" val="391461026"/>
                    </a:ext>
                  </a:extLst>
                </a:gridCol>
              </a:tblGrid>
              <a:tr h="1215907">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Source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Degrees of freedom</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Sum of Squares</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Mean Sum of squares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F-Value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P-Value</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1529179"/>
                  </a:ext>
                </a:extLst>
              </a:tr>
              <a:tr h="575129">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Subject</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20</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9.071</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0.4536</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2.27</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0.008</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6423844"/>
                  </a:ext>
                </a:extLst>
              </a:tr>
              <a:tr h="575129">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Scenario</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23.274</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7.7579</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38.87</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a:effectLst/>
                          <a:latin typeface="Arial" panose="020B0604020202020204" pitchFamily="34" charset="0"/>
                          <a:cs typeface="Arial" panose="020B0604020202020204" pitchFamily="34" charset="0"/>
                        </a:rPr>
                        <a:t>0.000</a:t>
                      </a:r>
                      <a:endParaRPr lang="en-IN"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2705995"/>
                  </a:ext>
                </a:extLst>
              </a:tr>
              <a:tr h="575129">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Error</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60</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11.976</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0.1996</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16187961"/>
                  </a:ext>
                </a:extLst>
              </a:tr>
              <a:tr h="575129">
                <a:tc>
                  <a:txBody>
                    <a:bodyPr/>
                    <a:lstStyle/>
                    <a:p>
                      <a:pPr algn="just">
                        <a:lnSpc>
                          <a:spcPct val="107000"/>
                        </a:lnSpc>
                        <a:spcAft>
                          <a:spcPts val="800"/>
                        </a:spcAft>
                      </a:pPr>
                      <a:r>
                        <a:rPr lang="en-IN" sz="1800" dirty="0">
                          <a:effectLst/>
                          <a:latin typeface="Arial" panose="020B0604020202020204" pitchFamily="34" charset="0"/>
                          <a:cs typeface="Arial" panose="020B0604020202020204" pitchFamily="34" charset="0"/>
                        </a:rPr>
                        <a:t>Total</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83</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44.321</a:t>
                      </a: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spcAft>
                          <a:spcPts val="800"/>
                        </a:spcAft>
                      </a:pPr>
                      <a:r>
                        <a:rPr lang="en-IN" sz="1800" dirty="0">
                          <a:effectLst/>
                          <a:latin typeface="Arial" panose="020B060402020202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46861200"/>
                  </a:ext>
                </a:extLst>
              </a:tr>
            </a:tbl>
          </a:graphicData>
        </a:graphic>
      </p:graphicFrame>
      <p:sp>
        <p:nvSpPr>
          <p:cNvPr id="9" name="TextBox 8">
            <a:extLst>
              <a:ext uri="{FF2B5EF4-FFF2-40B4-BE49-F238E27FC236}">
                <a16:creationId xmlns:a16="http://schemas.microsoft.com/office/drawing/2014/main" id="{570BC7BF-2500-DEA5-5EFD-F750A05DD2C2}"/>
              </a:ext>
            </a:extLst>
          </p:cNvPr>
          <p:cNvSpPr txBox="1"/>
          <p:nvPr/>
        </p:nvSpPr>
        <p:spPr>
          <a:xfrm>
            <a:off x="1097280" y="5156433"/>
            <a:ext cx="4198585"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Level of significance considered is 0.05</a:t>
            </a:r>
          </a:p>
        </p:txBody>
      </p:sp>
    </p:spTree>
    <p:extLst>
      <p:ext uri="{BB962C8B-B14F-4D97-AF65-F5344CB8AC3E}">
        <p14:creationId xmlns:p14="http://schemas.microsoft.com/office/powerpoint/2010/main" val="3665457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E424-4BD4-45D3-06B6-C34A2B8FE7F5}"/>
              </a:ext>
            </a:extLst>
          </p:cNvPr>
          <p:cNvSpPr>
            <a:spLocks noGrp="1"/>
          </p:cNvSpPr>
          <p:nvPr>
            <p:ph type="title"/>
          </p:nvPr>
        </p:nvSpPr>
        <p:spPr/>
        <p:txBody>
          <a:bodyPr>
            <a:normAutofit/>
          </a:bodyPr>
          <a:lstStyle/>
          <a:p>
            <a:r>
              <a:rPr lang="en-IN" sz="3200" b="1" dirty="0">
                <a:solidFill>
                  <a:srgbClr val="FF0000"/>
                </a:solidFill>
                <a:latin typeface="Arial" panose="020B0604020202020204" pitchFamily="34" charset="0"/>
                <a:cs typeface="Arial" panose="020B0604020202020204" pitchFamily="34" charset="0"/>
              </a:rPr>
              <a:t>Findings from the experimental study</a:t>
            </a:r>
            <a:br>
              <a:rPr lang="en-IN" sz="3200" b="1" dirty="0">
                <a:solidFill>
                  <a:srgbClr val="FF0000"/>
                </a:solidFill>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4D99519-7541-0176-88CC-09096466EF4C}"/>
              </a:ext>
            </a:extLst>
          </p:cNvPr>
          <p:cNvSpPr>
            <a:spLocks noGrp="1"/>
          </p:cNvSpPr>
          <p:nvPr>
            <p:ph idx="1"/>
          </p:nvPr>
        </p:nvSpPr>
        <p:spPr>
          <a:xfrm>
            <a:off x="1097280" y="2009734"/>
            <a:ext cx="10058400" cy="4023360"/>
          </a:xfrm>
        </p:spPr>
        <p:txBody>
          <a:bodyPr>
            <a:normAutofit fontScale="92500" lnSpcReduction="20000"/>
          </a:bodyPr>
          <a:lstStyle/>
          <a:p>
            <a:pPr>
              <a:buFont typeface="Wingdings" panose="05000000000000000000" pitchFamily="2" charset="2"/>
              <a:buChar char="v"/>
            </a:pPr>
            <a:r>
              <a:rPr lang="en-US" sz="2600" dirty="0">
                <a:latin typeface="Arial" panose="020B0604020202020204" pitchFamily="34" charset="0"/>
                <a:cs typeface="Arial" panose="020B0604020202020204" pitchFamily="34" charset="0"/>
              </a:rPr>
              <a:t>It is observed that from the two different scenario’s of sorting tasks i.e., color and size the subjects are committing lesser mistake in scenario with different size compared to the scenario with different color.</a:t>
            </a:r>
          </a:p>
          <a:p>
            <a:pPr>
              <a:buFont typeface="Wingdings" panose="05000000000000000000" pitchFamily="2" charset="2"/>
              <a:buChar char="v"/>
            </a:pPr>
            <a:r>
              <a:rPr lang="en-US" sz="2600" dirty="0">
                <a:latin typeface="Arial" panose="020B0604020202020204" pitchFamily="34" charset="0"/>
                <a:cs typeface="Arial" panose="020B0604020202020204" pitchFamily="34" charset="0"/>
              </a:rPr>
              <a:t>It is observed that in scenario 4 minimum required time to completed the experiment is not sufficient because average time is more then given time to complete the experiment.</a:t>
            </a:r>
          </a:p>
          <a:p>
            <a:pPr>
              <a:buFont typeface="Wingdings" panose="05000000000000000000" pitchFamily="2" charset="2"/>
              <a:buChar char="v"/>
            </a:pPr>
            <a:r>
              <a:rPr lang="en-IN" sz="2600" dirty="0">
                <a:latin typeface="Arial" panose="020B0604020202020204" pitchFamily="34" charset="0"/>
                <a:ea typeface="Calibri" panose="020F0502020204030204" pitchFamily="34" charset="0"/>
                <a:cs typeface="Arial" panose="020B0604020202020204" pitchFamily="34" charset="0"/>
              </a:rPr>
              <a:t>Manual sorting operations are repetitive, leading to worker’s underperformance due to mental fatigue.</a:t>
            </a:r>
          </a:p>
          <a:p>
            <a:pPr>
              <a:buFont typeface="Wingdings" panose="05000000000000000000" pitchFamily="2" charset="2"/>
              <a:buChar char="v"/>
            </a:pPr>
            <a:r>
              <a:rPr lang="en-IN" sz="2600" dirty="0">
                <a:latin typeface="Arial" panose="020B0604020202020204" pitchFamily="34" charset="0"/>
                <a:ea typeface="Calibri" panose="020F0502020204030204" pitchFamily="34" charset="0"/>
                <a:cs typeface="Arial" panose="020B0604020202020204" pitchFamily="34" charset="0"/>
              </a:rPr>
              <a:t>This work investigates the influence of sorting attributes like size and colour on the mental workload.</a:t>
            </a:r>
          </a:p>
          <a:p>
            <a:pPr>
              <a:buFont typeface="Wingdings" panose="05000000000000000000" pitchFamily="2" charset="2"/>
              <a:buChar char="v"/>
            </a:pPr>
            <a:r>
              <a:rPr lang="en-IN" sz="2600" dirty="0">
                <a:latin typeface="Arial" panose="020B0604020202020204" pitchFamily="34" charset="0"/>
                <a:ea typeface="Calibri" panose="020F0502020204030204" pitchFamily="34" charset="0"/>
                <a:cs typeface="Arial" panose="020B0604020202020204" pitchFamily="34" charset="0"/>
              </a:rPr>
              <a:t>The work revealed that there is a significant influence of sorting attributes on the performance of the subjects.</a:t>
            </a:r>
          </a:p>
          <a:p>
            <a:pPr>
              <a:buFont typeface="Wingdings" panose="05000000000000000000" pitchFamily="2" charset="2"/>
              <a:buChar char="v"/>
            </a:pPr>
            <a:endParaRPr lang="en-US" sz="26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06D7773-312D-FB6F-58D6-38908B2C8D5E}"/>
              </a:ext>
            </a:extLst>
          </p:cNvPr>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a:extLst>
              <a:ext uri="{FF2B5EF4-FFF2-40B4-BE49-F238E27FC236}">
                <a16:creationId xmlns:a16="http://schemas.microsoft.com/office/drawing/2014/main" id="{AE3B7228-34F8-983D-D7F7-F4695D943D08}"/>
              </a:ext>
            </a:extLst>
          </p:cNvPr>
          <p:cNvSpPr>
            <a:spLocks noGrp="1"/>
          </p:cNvSpPr>
          <p:nvPr>
            <p:ph type="ftr" sz="quarter" idx="11"/>
          </p:nvPr>
        </p:nvSpPr>
        <p:spPr/>
        <p:txBody>
          <a:bodyPr/>
          <a:lstStyle/>
          <a:p>
            <a:r>
              <a:rPr lang="en-US"/>
              <a:t>Dept. of Mech. Engg. NIT Calicut</a:t>
            </a:r>
            <a:endParaRPr lang="en-IN"/>
          </a:p>
        </p:txBody>
      </p:sp>
      <p:sp>
        <p:nvSpPr>
          <p:cNvPr id="6" name="Slide Number Placeholder 5">
            <a:extLst>
              <a:ext uri="{FF2B5EF4-FFF2-40B4-BE49-F238E27FC236}">
                <a16:creationId xmlns:a16="http://schemas.microsoft.com/office/drawing/2014/main" id="{BF52B863-7AD3-5222-3AFD-756126654725}"/>
              </a:ext>
            </a:extLst>
          </p:cNvPr>
          <p:cNvSpPr>
            <a:spLocks noGrp="1"/>
          </p:cNvSpPr>
          <p:nvPr>
            <p:ph type="sldNum" sz="quarter" idx="12"/>
          </p:nvPr>
        </p:nvSpPr>
        <p:spPr/>
        <p:txBody>
          <a:bodyPr/>
          <a:lstStyle/>
          <a:p>
            <a:fld id="{E472C66E-2AFC-4304-93B4-740004E073FB}" type="slidenum">
              <a:rPr lang="en-IN" smtClean="0"/>
              <a:t>29</a:t>
            </a:fld>
            <a:endParaRPr lang="en-IN"/>
          </a:p>
        </p:txBody>
      </p:sp>
    </p:spTree>
    <p:extLst>
      <p:ext uri="{BB962C8B-B14F-4D97-AF65-F5344CB8AC3E}">
        <p14:creationId xmlns:p14="http://schemas.microsoft.com/office/powerpoint/2010/main" val="28903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49F6370-D1F1-453F-A97C-48955C171143}" type="datetime1">
              <a:rPr lang="en-IN" smtClean="0"/>
              <a:t>13-12-2022</a:t>
            </a:fld>
            <a:endParaRPr lang="en-IN"/>
          </a:p>
        </p:txBody>
      </p:sp>
      <p:sp>
        <p:nvSpPr>
          <p:cNvPr id="11" name="TextBox 10"/>
          <p:cNvSpPr txBox="1"/>
          <p:nvPr/>
        </p:nvSpPr>
        <p:spPr>
          <a:xfrm>
            <a:off x="490178" y="419097"/>
            <a:ext cx="6117380"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MOTIVATION FOR THE STUDY</a:t>
            </a:r>
          </a:p>
        </p:txBody>
      </p:sp>
      <p:sp>
        <p:nvSpPr>
          <p:cNvPr id="3" name="Footer Placeholder 2"/>
          <p:cNvSpPr>
            <a:spLocks noGrp="1"/>
          </p:cNvSpPr>
          <p:nvPr>
            <p:ph type="ftr" sz="quarter" idx="11"/>
          </p:nvPr>
        </p:nvSpPr>
        <p:spPr/>
        <p:txBody>
          <a:bodyPr/>
          <a:lstStyle/>
          <a:p>
            <a:r>
              <a:rPr lang="en-US"/>
              <a:t>Dept. of Mech. Engg. NIT Calicut</a:t>
            </a:r>
            <a:endParaRPr lang="en-IN"/>
          </a:p>
        </p:txBody>
      </p:sp>
      <p:sp>
        <p:nvSpPr>
          <p:cNvPr id="4" name="Slide Number Placeholder 3"/>
          <p:cNvSpPr>
            <a:spLocks noGrp="1"/>
          </p:cNvSpPr>
          <p:nvPr>
            <p:ph type="sldNum" sz="quarter" idx="12"/>
          </p:nvPr>
        </p:nvSpPr>
        <p:spPr/>
        <p:txBody>
          <a:bodyPr/>
          <a:lstStyle/>
          <a:p>
            <a:fld id="{E472C66E-2AFC-4304-93B4-740004E073FB}" type="slidenum">
              <a:rPr lang="en-IN" smtClean="0"/>
              <a:t>3</a:t>
            </a:fld>
            <a:endParaRPr lang="en-IN"/>
          </a:p>
        </p:txBody>
      </p:sp>
      <p:sp>
        <p:nvSpPr>
          <p:cNvPr id="5" name="TextBox 4"/>
          <p:cNvSpPr txBox="1"/>
          <p:nvPr/>
        </p:nvSpPr>
        <p:spPr>
          <a:xfrm>
            <a:off x="427219" y="1451891"/>
            <a:ext cx="11045752"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The study of </a:t>
            </a:r>
            <a:r>
              <a:rPr lang="en-US" sz="2400" b="1" dirty="0">
                <a:latin typeface="Arial" panose="020B0604020202020204" pitchFamily="34" charset="0"/>
                <a:cs typeface="Arial" panose="020B0604020202020204" pitchFamily="34" charset="0"/>
              </a:rPr>
              <a:t>mental workload (also known as cognitive workload) </a:t>
            </a:r>
            <a:r>
              <a:rPr lang="en-US" sz="2400" dirty="0">
                <a:latin typeface="Arial" panose="020B0604020202020204" pitchFamily="34" charset="0"/>
                <a:cs typeface="Arial" panose="020B0604020202020204" pitchFamily="34" charset="0"/>
              </a:rPr>
              <a:t>is one of the most important activities in the domain of psychology, ergonomics, and human factors. </a:t>
            </a:r>
          </a:p>
          <a:p>
            <a:pPr algn="just"/>
            <a:endParaRPr lang="en-US"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number of publication </a:t>
            </a:r>
            <a:r>
              <a:rPr lang="en-US" sz="2400" dirty="0">
                <a:latin typeface="Arial" panose="020B0604020202020204" pitchFamily="34" charset="0"/>
                <a:cs typeface="Arial" panose="020B0604020202020204" pitchFamily="34" charset="0"/>
              </a:rPr>
              <a:t>of research articles about mental workload </a:t>
            </a:r>
            <a:r>
              <a:rPr lang="en-US" sz="2400" b="1" dirty="0">
                <a:latin typeface="Arial" panose="020B0604020202020204" pitchFamily="34" charset="0"/>
                <a:cs typeface="Arial" panose="020B0604020202020204" pitchFamily="34" charset="0"/>
              </a:rPr>
              <a:t>has increased</a:t>
            </a:r>
            <a:r>
              <a:rPr lang="en-US" sz="2400" dirty="0">
                <a:latin typeface="Arial" panose="020B0604020202020204" pitchFamily="34" charset="0"/>
                <a:cs typeface="Arial" panose="020B0604020202020204" pitchFamily="34" charset="0"/>
              </a:rPr>
              <a:t>. </a:t>
            </a:r>
          </a:p>
          <a:p>
            <a:pPr marL="285750" indent="-285750" algn="just">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Mostly the </a:t>
            </a:r>
            <a:r>
              <a:rPr lang="en-US" sz="2400" b="1" dirty="0">
                <a:latin typeface="Arial" panose="020B0604020202020204" pitchFamily="34" charset="0"/>
                <a:cs typeface="Arial" panose="020B0604020202020204" pitchFamily="34" charset="0"/>
              </a:rPr>
              <a:t>mental workload is correlated with that of the human performance</a:t>
            </a:r>
            <a:r>
              <a:rPr lang="en-US" sz="2400" dirty="0">
                <a:latin typeface="Arial" panose="020B0604020202020204" pitchFamily="34" charset="0"/>
                <a:cs typeface="Arial" panose="020B0604020202020204" pitchFamily="34" charset="0"/>
              </a:rPr>
              <a:t>. </a:t>
            </a:r>
          </a:p>
          <a:p>
            <a:pPr algn="just"/>
            <a:endParaRPr lang="en-US"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The estimation of mental workload helps not only </a:t>
            </a:r>
            <a:r>
              <a:rPr lang="en-US" sz="2400" b="1" dirty="0">
                <a:latin typeface="Arial" panose="020B0604020202020204" pitchFamily="34" charset="0"/>
                <a:cs typeface="Arial" panose="020B0604020202020204" pitchFamily="34" charset="0"/>
              </a:rPr>
              <a:t>in increasing the efficiency </a:t>
            </a:r>
            <a:r>
              <a:rPr lang="en-US" sz="2400" dirty="0">
                <a:latin typeface="Arial" panose="020B0604020202020204" pitchFamily="34" charset="0"/>
                <a:cs typeface="Arial" panose="020B0604020202020204" pitchFamily="34" charset="0"/>
              </a:rPr>
              <a:t>of worker but also </a:t>
            </a:r>
            <a:r>
              <a:rPr lang="en-US" sz="2400" b="1" dirty="0">
                <a:latin typeface="Arial" panose="020B0604020202020204" pitchFamily="34" charset="0"/>
                <a:cs typeface="Arial" panose="020B0604020202020204" pitchFamily="34" charset="0"/>
              </a:rPr>
              <a:t>in avoiding the fatigue related health issues</a:t>
            </a:r>
            <a:r>
              <a:rPr lang="en-US" sz="2400" dirty="0">
                <a:latin typeface="Arial" panose="020B0604020202020204" pitchFamily="34" charset="0"/>
                <a:cs typeface="Arial" panose="020B0604020202020204" pitchFamily="34" charset="0"/>
              </a:rPr>
              <a:t>.</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852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CCAE15-FF8B-4ED0-9F80-4E4C58A2EF0E}" type="datetime1">
              <a:rPr lang="en-IN" smtClean="0"/>
              <a:t>13-12-2022</a:t>
            </a:fld>
            <a:endParaRPr lang="en-IN"/>
          </a:p>
        </p:txBody>
      </p:sp>
      <p:sp>
        <p:nvSpPr>
          <p:cNvPr id="11" name="TextBox 10"/>
          <p:cNvSpPr txBox="1"/>
          <p:nvPr/>
        </p:nvSpPr>
        <p:spPr>
          <a:xfrm>
            <a:off x="1097280" y="424287"/>
            <a:ext cx="3343159"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Project Timeline</a:t>
            </a:r>
          </a:p>
        </p:txBody>
      </p:sp>
      <p:sp>
        <p:nvSpPr>
          <p:cNvPr id="2" name="Footer Placeholder 1"/>
          <p:cNvSpPr>
            <a:spLocks noGrp="1"/>
          </p:cNvSpPr>
          <p:nvPr>
            <p:ph type="ftr" sz="quarter" idx="11"/>
          </p:nvPr>
        </p:nvSpPr>
        <p:spPr/>
        <p:txBody>
          <a:bodyPr/>
          <a:lstStyle/>
          <a:p>
            <a:r>
              <a:rPr lang="en-US"/>
              <a:t>Dept. of Mech. Engg. NIT Calicut</a:t>
            </a:r>
            <a:endParaRPr lang="en-IN"/>
          </a:p>
        </p:txBody>
      </p:sp>
      <p:sp>
        <p:nvSpPr>
          <p:cNvPr id="3" name="Slide Number Placeholder 2"/>
          <p:cNvSpPr>
            <a:spLocks noGrp="1"/>
          </p:cNvSpPr>
          <p:nvPr>
            <p:ph type="sldNum" sz="quarter" idx="12"/>
          </p:nvPr>
        </p:nvSpPr>
        <p:spPr/>
        <p:txBody>
          <a:bodyPr/>
          <a:lstStyle/>
          <a:p>
            <a:fld id="{E472C66E-2AFC-4304-93B4-740004E073FB}" type="slidenum">
              <a:rPr lang="en-IN" smtClean="0"/>
              <a:t>30</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576830280"/>
              </p:ext>
            </p:extLst>
          </p:nvPr>
        </p:nvGraphicFramePr>
        <p:xfrm>
          <a:off x="480519" y="1154381"/>
          <a:ext cx="11341887" cy="4654854"/>
        </p:xfrm>
        <a:graphic>
          <a:graphicData uri="http://schemas.openxmlformats.org/drawingml/2006/table">
            <a:tbl>
              <a:tblPr firstRow="1" bandRow="1">
                <a:tableStyleId>{5C22544A-7EE6-4342-B048-85BDC9FD1C3A}</a:tableStyleId>
              </a:tblPr>
              <a:tblGrid>
                <a:gridCol w="4496215">
                  <a:extLst>
                    <a:ext uri="{9D8B030D-6E8A-4147-A177-3AD203B41FA5}">
                      <a16:colId xmlns:a16="http://schemas.microsoft.com/office/drawing/2014/main" val="834375163"/>
                    </a:ext>
                  </a:extLst>
                </a:gridCol>
                <a:gridCol w="704538">
                  <a:extLst>
                    <a:ext uri="{9D8B030D-6E8A-4147-A177-3AD203B41FA5}">
                      <a16:colId xmlns:a16="http://schemas.microsoft.com/office/drawing/2014/main" val="4174414734"/>
                    </a:ext>
                  </a:extLst>
                </a:gridCol>
                <a:gridCol w="622092">
                  <a:extLst>
                    <a:ext uri="{9D8B030D-6E8A-4147-A177-3AD203B41FA5}">
                      <a16:colId xmlns:a16="http://schemas.microsoft.com/office/drawing/2014/main" val="4256477090"/>
                    </a:ext>
                  </a:extLst>
                </a:gridCol>
                <a:gridCol w="870762">
                  <a:extLst>
                    <a:ext uri="{9D8B030D-6E8A-4147-A177-3AD203B41FA5}">
                      <a16:colId xmlns:a16="http://schemas.microsoft.com/office/drawing/2014/main" val="2463247453"/>
                    </a:ext>
                  </a:extLst>
                </a:gridCol>
                <a:gridCol w="622092">
                  <a:extLst>
                    <a:ext uri="{9D8B030D-6E8A-4147-A177-3AD203B41FA5}">
                      <a16:colId xmlns:a16="http://schemas.microsoft.com/office/drawing/2014/main" val="3982575149"/>
                    </a:ext>
                  </a:extLst>
                </a:gridCol>
                <a:gridCol w="718945">
                  <a:extLst>
                    <a:ext uri="{9D8B030D-6E8A-4147-A177-3AD203B41FA5}">
                      <a16:colId xmlns:a16="http://schemas.microsoft.com/office/drawing/2014/main" val="2126528166"/>
                    </a:ext>
                  </a:extLst>
                </a:gridCol>
                <a:gridCol w="751424">
                  <a:extLst>
                    <a:ext uri="{9D8B030D-6E8A-4147-A177-3AD203B41FA5}">
                      <a16:colId xmlns:a16="http://schemas.microsoft.com/office/drawing/2014/main" val="1798714141"/>
                    </a:ext>
                  </a:extLst>
                </a:gridCol>
                <a:gridCol w="674557">
                  <a:extLst>
                    <a:ext uri="{9D8B030D-6E8A-4147-A177-3AD203B41FA5}">
                      <a16:colId xmlns:a16="http://schemas.microsoft.com/office/drawing/2014/main" val="2555987949"/>
                    </a:ext>
                  </a:extLst>
                </a:gridCol>
                <a:gridCol w="637082">
                  <a:extLst>
                    <a:ext uri="{9D8B030D-6E8A-4147-A177-3AD203B41FA5}">
                      <a16:colId xmlns:a16="http://schemas.microsoft.com/office/drawing/2014/main" val="1029793037"/>
                    </a:ext>
                  </a:extLst>
                </a:gridCol>
                <a:gridCol w="577122">
                  <a:extLst>
                    <a:ext uri="{9D8B030D-6E8A-4147-A177-3AD203B41FA5}">
                      <a16:colId xmlns:a16="http://schemas.microsoft.com/office/drawing/2014/main" val="1038505507"/>
                    </a:ext>
                  </a:extLst>
                </a:gridCol>
                <a:gridCol w="667058">
                  <a:extLst>
                    <a:ext uri="{9D8B030D-6E8A-4147-A177-3AD203B41FA5}">
                      <a16:colId xmlns:a16="http://schemas.microsoft.com/office/drawing/2014/main" val="2916681614"/>
                    </a:ext>
                  </a:extLst>
                </a:gridCol>
              </a:tblGrid>
              <a:tr h="474280">
                <a:tc>
                  <a:txBody>
                    <a:bodyPr/>
                    <a:lstStyle/>
                    <a:p>
                      <a:endParaRPr lang="en-IN" dirty="0">
                        <a:latin typeface="Arial" panose="020B0604020202020204" pitchFamily="34" charset="0"/>
                        <a:cs typeface="Arial" panose="020B0604020202020204" pitchFamily="34" charset="0"/>
                      </a:endParaRPr>
                    </a:p>
                  </a:txBody>
                  <a:tcPr/>
                </a:tc>
                <a:tc gridSpan="5">
                  <a:txBody>
                    <a:bodyPr/>
                    <a:lstStyle/>
                    <a:p>
                      <a:pPr algn="ctr"/>
                      <a:r>
                        <a:rPr lang="en-IN" dirty="0">
                          <a:latin typeface=" times new roman"/>
                          <a:cs typeface="Arial" panose="020B0604020202020204" pitchFamily="34" charset="0"/>
                        </a:rPr>
                        <a:t>Semester III</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5">
                  <a:txBody>
                    <a:bodyPr/>
                    <a:lstStyle/>
                    <a:p>
                      <a:pPr algn="ctr"/>
                      <a:r>
                        <a:rPr lang="en-IN" dirty="0">
                          <a:latin typeface=" times new roman"/>
                          <a:cs typeface="Arial" panose="020B0604020202020204" pitchFamily="34" charset="0"/>
                        </a:rPr>
                        <a:t>Semester IV</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512991987"/>
                  </a:ext>
                </a:extLst>
              </a:tr>
              <a:tr h="694814">
                <a:tc>
                  <a:txBody>
                    <a:bodyPr/>
                    <a:lstStyle/>
                    <a:p>
                      <a:r>
                        <a:rPr lang="en-IN" sz="1800" dirty="0">
                          <a:latin typeface="Arial" panose="020B0604020202020204" pitchFamily="34" charset="0"/>
                          <a:cs typeface="Arial" panose="020B0604020202020204" pitchFamily="34" charset="0"/>
                        </a:rPr>
                        <a:t>Work elements</a:t>
                      </a:r>
                    </a:p>
                  </a:txBody>
                  <a:tcPr/>
                </a:tc>
                <a:tc>
                  <a:txBody>
                    <a:bodyPr/>
                    <a:lstStyle/>
                    <a:p>
                      <a:pPr algn="ctr"/>
                      <a:r>
                        <a:rPr lang="en-IN" sz="1800" dirty="0">
                          <a:latin typeface="Arial" panose="020B0604020202020204" pitchFamily="34" charset="0"/>
                          <a:cs typeface="Arial" panose="020B0604020202020204" pitchFamily="34" charset="0"/>
                        </a:rPr>
                        <a:t>Aug</a:t>
                      </a:r>
                    </a:p>
                  </a:txBody>
                  <a:tcPr anchor="ctr"/>
                </a:tc>
                <a:tc>
                  <a:txBody>
                    <a:bodyPr/>
                    <a:lstStyle/>
                    <a:p>
                      <a:pPr algn="ctr"/>
                      <a:r>
                        <a:rPr lang="en-IN" sz="1800" dirty="0">
                          <a:latin typeface="Arial" panose="020B0604020202020204" pitchFamily="34" charset="0"/>
                          <a:cs typeface="Arial" panose="020B0604020202020204" pitchFamily="34" charset="0"/>
                        </a:rPr>
                        <a:t>Sep</a:t>
                      </a:r>
                    </a:p>
                  </a:txBody>
                  <a:tcPr anchor="ctr"/>
                </a:tc>
                <a:tc>
                  <a:txBody>
                    <a:bodyPr/>
                    <a:lstStyle/>
                    <a:p>
                      <a:pPr algn="ctr"/>
                      <a:r>
                        <a:rPr lang="en-IN" sz="1800" dirty="0">
                          <a:latin typeface="Arial" panose="020B0604020202020204" pitchFamily="34" charset="0"/>
                          <a:cs typeface="Arial" panose="020B0604020202020204" pitchFamily="34" charset="0"/>
                        </a:rPr>
                        <a:t>Oct</a:t>
                      </a:r>
                    </a:p>
                  </a:txBody>
                  <a:tcPr anchor="ctr"/>
                </a:tc>
                <a:tc>
                  <a:txBody>
                    <a:bodyPr/>
                    <a:lstStyle/>
                    <a:p>
                      <a:pPr algn="ctr"/>
                      <a:r>
                        <a:rPr lang="en-IN" sz="1800" dirty="0">
                          <a:latin typeface="Arial" panose="020B0604020202020204" pitchFamily="34" charset="0"/>
                          <a:cs typeface="Arial" panose="020B0604020202020204" pitchFamily="34" charset="0"/>
                        </a:rPr>
                        <a:t>Nov</a:t>
                      </a:r>
                    </a:p>
                  </a:txBody>
                  <a:tcPr anchor="ctr"/>
                </a:tc>
                <a:tc>
                  <a:txBody>
                    <a:bodyPr/>
                    <a:lstStyle/>
                    <a:p>
                      <a:pPr algn="ctr"/>
                      <a:r>
                        <a:rPr lang="en-IN" sz="1800" dirty="0">
                          <a:latin typeface="Arial" panose="020B0604020202020204" pitchFamily="34" charset="0"/>
                          <a:cs typeface="Arial" panose="020B0604020202020204" pitchFamily="34" charset="0"/>
                        </a:rPr>
                        <a:t>Dec</a:t>
                      </a:r>
                    </a:p>
                  </a:txBody>
                  <a:tcPr anchor="ctr"/>
                </a:tc>
                <a:tc>
                  <a:txBody>
                    <a:bodyPr/>
                    <a:lstStyle/>
                    <a:p>
                      <a:pPr algn="ctr"/>
                      <a:r>
                        <a:rPr lang="en-IN" sz="1800" dirty="0">
                          <a:latin typeface="Arial" panose="020B0604020202020204" pitchFamily="34" charset="0"/>
                          <a:cs typeface="Arial" panose="020B0604020202020204" pitchFamily="34" charset="0"/>
                        </a:rPr>
                        <a:t>Jan</a:t>
                      </a:r>
                    </a:p>
                  </a:txBody>
                  <a:tcPr anchor="ctr"/>
                </a:tc>
                <a:tc>
                  <a:txBody>
                    <a:bodyPr/>
                    <a:lstStyle/>
                    <a:p>
                      <a:pPr algn="ctr"/>
                      <a:r>
                        <a:rPr lang="en-IN" sz="1800" dirty="0">
                          <a:latin typeface="Arial" panose="020B0604020202020204" pitchFamily="34" charset="0"/>
                          <a:cs typeface="Arial" panose="020B0604020202020204" pitchFamily="34" charset="0"/>
                        </a:rPr>
                        <a:t>Feb</a:t>
                      </a:r>
                    </a:p>
                  </a:txBody>
                  <a:tcPr anchor="ctr"/>
                </a:tc>
                <a:tc>
                  <a:txBody>
                    <a:bodyPr/>
                    <a:lstStyle/>
                    <a:p>
                      <a:pPr algn="ctr"/>
                      <a:r>
                        <a:rPr lang="en-IN" sz="1800" dirty="0">
                          <a:latin typeface="Arial" panose="020B0604020202020204" pitchFamily="34" charset="0"/>
                          <a:cs typeface="Arial" panose="020B0604020202020204" pitchFamily="34" charset="0"/>
                        </a:rPr>
                        <a:t>Mar</a:t>
                      </a:r>
                    </a:p>
                  </a:txBody>
                  <a:tcPr anchor="ctr"/>
                </a:tc>
                <a:tc>
                  <a:txBody>
                    <a:bodyPr/>
                    <a:lstStyle/>
                    <a:p>
                      <a:pPr algn="ctr"/>
                      <a:r>
                        <a:rPr lang="en-IN" sz="1800" dirty="0">
                          <a:latin typeface="Arial" panose="020B0604020202020204" pitchFamily="34" charset="0"/>
                          <a:cs typeface="Arial" panose="020B0604020202020204" pitchFamily="34" charset="0"/>
                        </a:rPr>
                        <a:t>Apr</a:t>
                      </a:r>
                    </a:p>
                  </a:txBody>
                  <a:tcPr anchor="ctr"/>
                </a:tc>
                <a:tc>
                  <a:txBody>
                    <a:bodyPr/>
                    <a:lstStyle/>
                    <a:p>
                      <a:pPr algn="ctr"/>
                      <a:r>
                        <a:rPr lang="en-IN" sz="1800" dirty="0">
                          <a:latin typeface="Arial" panose="020B0604020202020204" pitchFamily="34" charset="0"/>
                          <a:cs typeface="Arial" panose="020B0604020202020204" pitchFamily="34" charset="0"/>
                        </a:rPr>
                        <a:t>May</a:t>
                      </a:r>
                    </a:p>
                  </a:txBody>
                  <a:tcPr anchor="ctr"/>
                </a:tc>
                <a:extLst>
                  <a:ext uri="{0D108BD9-81ED-4DB2-BD59-A6C34878D82A}">
                    <a16:rowId xmlns:a16="http://schemas.microsoft.com/office/drawing/2014/main" val="4190824975"/>
                  </a:ext>
                </a:extLst>
              </a:tr>
              <a:tr h="474280">
                <a:tc>
                  <a:txBody>
                    <a:bodyPr/>
                    <a:lstStyle/>
                    <a:p>
                      <a:r>
                        <a:rPr lang="en-IN" sz="1800" dirty="0">
                          <a:latin typeface="Arial" panose="020B0604020202020204" pitchFamily="34" charset="0"/>
                          <a:cs typeface="Arial" panose="020B0604020202020204" pitchFamily="34" charset="0"/>
                        </a:rPr>
                        <a:t>1. Literature review</a:t>
                      </a:r>
                    </a:p>
                  </a:txBody>
                  <a:tcPr/>
                </a:tc>
                <a:tc gridSpan="9">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a:txBody>
                    <a:bodyPr/>
                    <a:lstStyle/>
                    <a:p>
                      <a:endParaRPr lang="en-IN" sz="18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47847854"/>
                  </a:ext>
                </a:extLst>
              </a:tr>
              <a:tr h="474280">
                <a:tc>
                  <a:txBody>
                    <a:bodyPr/>
                    <a:lstStyle/>
                    <a:p>
                      <a:r>
                        <a:rPr lang="en-IN" sz="1800" dirty="0">
                          <a:latin typeface="Arial" panose="020B0604020202020204" pitchFamily="34" charset="0"/>
                          <a:cs typeface="Arial" panose="020B0604020202020204" pitchFamily="34" charset="0"/>
                        </a:rPr>
                        <a:t>2. Problem identification</a:t>
                      </a:r>
                    </a:p>
                  </a:txBody>
                  <a:tcPr/>
                </a:tc>
                <a:tc gridSpan="2">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11343717"/>
                  </a:ext>
                </a:extLst>
              </a:tr>
              <a:tr h="474280">
                <a:tc>
                  <a:txBody>
                    <a:bodyPr/>
                    <a:lstStyle/>
                    <a:p>
                      <a:r>
                        <a:rPr lang="en-IN" sz="1800" dirty="0">
                          <a:latin typeface="Arial" panose="020B0604020202020204" pitchFamily="34" charset="0"/>
                          <a:cs typeface="Arial" panose="020B0604020202020204" pitchFamily="34" charset="0"/>
                        </a:rPr>
                        <a:t>3. Experimental design</a:t>
                      </a:r>
                    </a:p>
                  </a:txBody>
                  <a:tcPr/>
                </a:tc>
                <a:tc>
                  <a:txBody>
                    <a:bodyPr/>
                    <a:lstStyle/>
                    <a:p>
                      <a:endParaRPr lang="en-IN" sz="1800" dirty="0">
                        <a:latin typeface="Arial" panose="020B0604020202020204" pitchFamily="34" charset="0"/>
                        <a:cs typeface="Arial" panose="020B0604020202020204" pitchFamily="34" charset="0"/>
                      </a:endParaRPr>
                    </a:p>
                  </a:txBody>
                  <a:tcPr/>
                </a:tc>
                <a:tc gridSpan="2">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4912923"/>
                  </a:ext>
                </a:extLst>
              </a:tr>
              <a:tr h="474280">
                <a:tc>
                  <a:txBody>
                    <a:bodyPr/>
                    <a:lstStyle/>
                    <a:p>
                      <a:r>
                        <a:rPr lang="en-IN" sz="1800" dirty="0">
                          <a:latin typeface="Arial" panose="020B0604020202020204" pitchFamily="34" charset="0"/>
                          <a:cs typeface="Arial" panose="020B0604020202020204" pitchFamily="34" charset="0"/>
                        </a:rPr>
                        <a:t>4. Conduct</a:t>
                      </a:r>
                      <a:r>
                        <a:rPr lang="en-IN" sz="1800" baseline="0" dirty="0">
                          <a:latin typeface="Arial" panose="020B0604020202020204" pitchFamily="34" charset="0"/>
                          <a:cs typeface="Arial" panose="020B0604020202020204" pitchFamily="34" charset="0"/>
                        </a:rPr>
                        <a:t> of experiments</a:t>
                      </a:r>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gridSpan="3">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tc>
                <a:tc hMerge="1">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87354546"/>
                  </a:ext>
                </a:extLst>
              </a:tr>
              <a:tr h="474280">
                <a:tc>
                  <a:txBody>
                    <a:bodyPr/>
                    <a:lstStyle/>
                    <a:p>
                      <a:r>
                        <a:rPr lang="en-IN" sz="1800" dirty="0">
                          <a:latin typeface="Arial" panose="020B0604020202020204" pitchFamily="34" charset="0"/>
                          <a:cs typeface="Arial" panose="020B0604020202020204" pitchFamily="34" charset="0"/>
                        </a:rPr>
                        <a:t>5. Data</a:t>
                      </a:r>
                      <a:r>
                        <a:rPr lang="en-IN" sz="1800" baseline="0" dirty="0">
                          <a:latin typeface="Arial" panose="020B0604020202020204" pitchFamily="34" charset="0"/>
                          <a:cs typeface="Arial" panose="020B0604020202020204" pitchFamily="34" charset="0"/>
                        </a:rPr>
                        <a:t> processing</a:t>
                      </a:r>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gridSpan="3">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tc>
                <a:tc hMerge="1">
                  <a:txBody>
                    <a:bodyPr/>
                    <a:lstStyle/>
                    <a:p>
                      <a:endParaRPr lang="en-IN"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57201486"/>
                  </a:ext>
                </a:extLst>
              </a:tr>
              <a:tr h="474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6. Re</a:t>
                      </a:r>
                      <a:r>
                        <a:rPr lang="en-IN" sz="1800" baseline="0" dirty="0">
                          <a:latin typeface="Arial" panose="020B0604020202020204" pitchFamily="34" charset="0"/>
                          <a:cs typeface="Arial" panose="020B0604020202020204" pitchFamily="34" charset="0"/>
                        </a:rPr>
                        <a:t>sult analysis and additional experiments</a:t>
                      </a:r>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kern="1200" dirty="0">
                        <a:solidFill>
                          <a:schemeClr val="dk1"/>
                        </a:solidFill>
                        <a:latin typeface="Arial" panose="020B0604020202020204" pitchFamily="34" charset="0"/>
                        <a:ea typeface="+mn-ea"/>
                        <a:cs typeface="Arial" panose="020B0604020202020204" pitchFamily="34" charset="0"/>
                      </a:endParaRPr>
                    </a:p>
                  </a:txBody>
                  <a:tcPr/>
                </a:tc>
                <a:tc gridSpan="3">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solidFill>
                      <a:srgbClr val="FFC000"/>
                    </a:solidFill>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55870594"/>
                  </a:ext>
                </a:extLst>
              </a:tr>
              <a:tr h="474280">
                <a:tc>
                  <a:txBody>
                    <a:bodyPr/>
                    <a:lstStyle/>
                    <a:p>
                      <a:r>
                        <a:rPr lang="en-IN" sz="1800" dirty="0">
                          <a:latin typeface="Arial" panose="020B0604020202020204" pitchFamily="34" charset="0"/>
                          <a:cs typeface="Arial" panose="020B0604020202020204" pitchFamily="34" charset="0"/>
                        </a:rPr>
                        <a:t>7. Documentation</a:t>
                      </a:r>
                      <a:r>
                        <a:rPr lang="en-IN" sz="1800" baseline="0" dirty="0">
                          <a:latin typeface="Arial" panose="020B0604020202020204" pitchFamily="34" charset="0"/>
                          <a:cs typeface="Arial" panose="020B0604020202020204" pitchFamily="34" charset="0"/>
                        </a:rPr>
                        <a:t> and publication </a:t>
                      </a:r>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a:txBody>
                    <a:bodyPr/>
                    <a:lstStyle/>
                    <a:p>
                      <a:endParaRPr lang="en-IN" sz="1800" dirty="0">
                        <a:latin typeface="Arial" panose="020B0604020202020204" pitchFamily="34" charset="0"/>
                        <a:cs typeface="Arial" panose="020B0604020202020204" pitchFamily="34" charset="0"/>
                      </a:endParaRPr>
                    </a:p>
                  </a:txBody>
                  <a:tcPr/>
                </a:tc>
                <a:tc gridSpan="3">
                  <a:txBody>
                    <a:bodyPr/>
                    <a:lstStyle/>
                    <a:p>
                      <a:endParaRPr lang="en-IN" sz="1800" dirty="0">
                        <a:latin typeface="Arial" panose="020B0604020202020204" pitchFamily="34" charset="0"/>
                        <a:cs typeface="Arial" panose="020B0604020202020204" pitchFamily="34" charset="0"/>
                      </a:endParaRPr>
                    </a:p>
                  </a:txBody>
                  <a:tcPr>
                    <a:solidFill>
                      <a:srgbClr val="FFC000"/>
                    </a:solidFill>
                  </a:tcPr>
                </a:tc>
                <a:tc hMerge="1">
                  <a:txBody>
                    <a:bodyPr/>
                    <a:lstStyle/>
                    <a:p>
                      <a:endParaRPr lang="en-IN" dirty="0">
                        <a:latin typeface="Arial" panose="020B0604020202020204" pitchFamily="34" charset="0"/>
                        <a:cs typeface="Arial" panose="020B0604020202020204" pitchFamily="34" charset="0"/>
                      </a:endParaRPr>
                    </a:p>
                  </a:txBody>
                  <a:tcPr/>
                </a:tc>
                <a:tc hMerge="1">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92206758"/>
                  </a:ext>
                </a:extLst>
              </a:tr>
            </a:tbl>
          </a:graphicData>
        </a:graphic>
      </p:graphicFrame>
    </p:spTree>
    <p:extLst>
      <p:ext uri="{BB962C8B-B14F-4D97-AF65-F5344CB8AC3E}">
        <p14:creationId xmlns:p14="http://schemas.microsoft.com/office/powerpoint/2010/main" val="165385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3B59-792B-D1DB-6596-B16CEAEE331C}"/>
              </a:ext>
            </a:extLst>
          </p:cNvPr>
          <p:cNvSpPr>
            <a:spLocks noGrp="1"/>
          </p:cNvSpPr>
          <p:nvPr>
            <p:ph type="title"/>
          </p:nvPr>
        </p:nvSpPr>
        <p:spPr/>
        <p:txBody>
          <a:bodyPr>
            <a:normAutofit/>
          </a:bodyPr>
          <a:lstStyle/>
          <a:p>
            <a:r>
              <a:rPr lang="en-IN" sz="3200" b="1" dirty="0">
                <a:solidFill>
                  <a:srgbClr val="FF0000"/>
                </a:solidFill>
                <a:latin typeface="Arial" panose="020B0604020202020204" pitchFamily="34" charset="0"/>
                <a:cs typeface="Arial" panose="020B0604020202020204" pitchFamily="34" charset="0"/>
              </a:rPr>
              <a:t>Publication from the work</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F82AFC-DDC2-65C1-6C8D-A37EBED98829}"/>
              </a:ext>
            </a:extLst>
          </p:cNvPr>
          <p:cNvSpPr>
            <a:spLocks noGrp="1"/>
          </p:cNvSpPr>
          <p:nvPr>
            <p:ph idx="1"/>
          </p:nvPr>
        </p:nvSpPr>
        <p:spPr>
          <a:xfrm>
            <a:off x="1066800" y="1819470"/>
            <a:ext cx="10058400" cy="4023360"/>
          </a:xfrm>
        </p:spPr>
        <p:txBody>
          <a:bodyPr/>
          <a:lstStyle/>
          <a:p>
            <a:pPr marL="0" indent="0">
              <a:buNone/>
            </a:pPr>
            <a:r>
              <a:rPr lang="en-IN" dirty="0"/>
              <a:t> </a:t>
            </a:r>
          </a:p>
        </p:txBody>
      </p:sp>
      <p:sp>
        <p:nvSpPr>
          <p:cNvPr id="4" name="Date Placeholder 3">
            <a:extLst>
              <a:ext uri="{FF2B5EF4-FFF2-40B4-BE49-F238E27FC236}">
                <a16:creationId xmlns:a16="http://schemas.microsoft.com/office/drawing/2014/main" id="{80DAEE69-1EB4-4F16-6010-1D4E5CD408DE}"/>
              </a:ext>
            </a:extLst>
          </p:cNvPr>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a:extLst>
              <a:ext uri="{FF2B5EF4-FFF2-40B4-BE49-F238E27FC236}">
                <a16:creationId xmlns:a16="http://schemas.microsoft.com/office/drawing/2014/main" id="{C1FACF93-73AD-2E34-59F5-6A0A2CB4015E}"/>
              </a:ext>
            </a:extLst>
          </p:cNvPr>
          <p:cNvSpPr>
            <a:spLocks noGrp="1"/>
          </p:cNvSpPr>
          <p:nvPr>
            <p:ph type="ftr" sz="quarter" idx="11"/>
          </p:nvPr>
        </p:nvSpPr>
        <p:spPr/>
        <p:txBody>
          <a:bodyPr/>
          <a:lstStyle/>
          <a:p>
            <a:r>
              <a:rPr lang="en-US"/>
              <a:t>Dept. of Mech. Engg. NIT Calicut</a:t>
            </a:r>
            <a:endParaRPr lang="en-IN"/>
          </a:p>
        </p:txBody>
      </p:sp>
      <p:sp>
        <p:nvSpPr>
          <p:cNvPr id="6" name="Slide Number Placeholder 5">
            <a:extLst>
              <a:ext uri="{FF2B5EF4-FFF2-40B4-BE49-F238E27FC236}">
                <a16:creationId xmlns:a16="http://schemas.microsoft.com/office/drawing/2014/main" id="{F31CE855-57C2-7B3E-32DB-A629F0BC9587}"/>
              </a:ext>
            </a:extLst>
          </p:cNvPr>
          <p:cNvSpPr>
            <a:spLocks noGrp="1"/>
          </p:cNvSpPr>
          <p:nvPr>
            <p:ph type="sldNum" sz="quarter" idx="12"/>
          </p:nvPr>
        </p:nvSpPr>
        <p:spPr/>
        <p:txBody>
          <a:bodyPr/>
          <a:lstStyle/>
          <a:p>
            <a:fld id="{E472C66E-2AFC-4304-93B4-740004E073FB}" type="slidenum">
              <a:rPr lang="en-IN" smtClean="0"/>
              <a:t>31</a:t>
            </a:fld>
            <a:endParaRPr lang="en-IN"/>
          </a:p>
        </p:txBody>
      </p:sp>
      <p:sp>
        <p:nvSpPr>
          <p:cNvPr id="7" name="Title 1">
            <a:extLst>
              <a:ext uri="{FF2B5EF4-FFF2-40B4-BE49-F238E27FC236}">
                <a16:creationId xmlns:a16="http://schemas.microsoft.com/office/drawing/2014/main" id="{47FFB4E6-1FD3-8ED8-86E9-FA5DE4FB62E9}"/>
              </a:ext>
            </a:extLst>
          </p:cNvPr>
          <p:cNvSpPr txBox="1">
            <a:spLocks/>
          </p:cNvSpPr>
          <p:nvPr/>
        </p:nvSpPr>
        <p:spPr>
          <a:xfrm>
            <a:off x="1066800" y="2946607"/>
            <a:ext cx="9912842" cy="884543"/>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lgn="just">
              <a:lnSpc>
                <a:spcPct val="150000"/>
              </a:lnSpc>
              <a:buFont typeface="Wingdings" panose="05000000000000000000" pitchFamily="2" charset="2"/>
              <a:buChar char="v"/>
            </a:pPr>
            <a:r>
              <a:rPr lang="en-US" sz="2400" dirty="0">
                <a:latin typeface="Arial" panose="020B0604020202020204" pitchFamily="34" charset="0"/>
                <a:cs typeface="Arial" panose="020B0604020202020204" pitchFamily="34" charset="0"/>
              </a:rPr>
              <a:t>A study titled “Influence of sorting attributes on mental workload” has been presented in the International conference on Humanizing Work and Work Environment (HWWE 2022) Organized by Punjabi University  Patiala during 24-26 November 2022</a:t>
            </a:r>
            <a:r>
              <a:rPr lang="en-US" sz="2400" dirty="0"/>
              <a:t>.</a:t>
            </a:r>
            <a:endParaRPr lang="en-IN" sz="2400" dirty="0"/>
          </a:p>
        </p:txBody>
      </p:sp>
    </p:spTree>
    <p:extLst>
      <p:ext uri="{BB962C8B-B14F-4D97-AF65-F5344CB8AC3E}">
        <p14:creationId xmlns:p14="http://schemas.microsoft.com/office/powerpoint/2010/main" val="3353492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A31C2F-1C86-8C93-22DA-83815CC354E6}"/>
              </a:ext>
            </a:extLst>
          </p:cNvPr>
          <p:cNvSpPr>
            <a:spLocks noGrp="1"/>
          </p:cNvSpPr>
          <p:nvPr>
            <p:ph type="title"/>
          </p:nvPr>
        </p:nvSpPr>
        <p:spPr>
          <a:xfrm>
            <a:off x="1097280" y="523452"/>
            <a:ext cx="8629426" cy="1161913"/>
          </a:xfrm>
        </p:spPr>
        <p:txBody>
          <a:bodyPr>
            <a:normAutofit/>
          </a:bodyPr>
          <a:lstStyle/>
          <a:p>
            <a:r>
              <a:rPr lang="en-US" altLang="en-US" sz="3200" b="1" dirty="0">
                <a:solidFill>
                  <a:srgbClr val="FF0000"/>
                </a:solidFill>
                <a:latin typeface="Arial" panose="020B0604020202020204" pitchFamily="34" charset="0"/>
                <a:cs typeface="Arial" panose="020B0604020202020204" pitchFamily="34" charset="0"/>
              </a:rPr>
              <a:t>References  </a:t>
            </a:r>
            <a:br>
              <a:rPr lang="en-US" altLang="en-US" sz="3200" dirty="0">
                <a:latin typeface="Arial" panose="020B0604020202020204" pitchFamily="34" charset="0"/>
                <a:cs typeface="Arial" panose="020B0604020202020204" pitchFamily="34" charset="0"/>
              </a:rPr>
            </a:br>
            <a:endParaRPr lang="en-IN" sz="3200" dirty="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8364BBE5-9F3C-CD57-2282-A068A6682608}"/>
              </a:ext>
            </a:extLst>
          </p:cNvPr>
          <p:cNvSpPr>
            <a:spLocks noGrp="1"/>
          </p:cNvSpPr>
          <p:nvPr>
            <p:ph type="dt" sz="half" idx="10"/>
          </p:nvPr>
        </p:nvSpPr>
        <p:spPr/>
        <p:txBody>
          <a:bodyPr/>
          <a:lstStyle/>
          <a:p>
            <a:fld id="{AC62D467-D86A-41AA-94E7-4D3B29E1FA33}" type="datetime1">
              <a:rPr lang="en-IN" smtClean="0"/>
              <a:t>13-12-2022</a:t>
            </a:fld>
            <a:endParaRPr lang="en-IN"/>
          </a:p>
        </p:txBody>
      </p:sp>
      <p:sp>
        <p:nvSpPr>
          <p:cNvPr id="3" name="Footer Placeholder 2">
            <a:extLst>
              <a:ext uri="{FF2B5EF4-FFF2-40B4-BE49-F238E27FC236}">
                <a16:creationId xmlns:a16="http://schemas.microsoft.com/office/drawing/2014/main" id="{EA5B9D11-88D1-031B-9186-F466C0C49EA5}"/>
              </a:ext>
            </a:extLst>
          </p:cNvPr>
          <p:cNvSpPr>
            <a:spLocks noGrp="1"/>
          </p:cNvSpPr>
          <p:nvPr>
            <p:ph type="ftr" sz="quarter" idx="11"/>
          </p:nvPr>
        </p:nvSpPr>
        <p:spPr/>
        <p:txBody>
          <a:bodyPr/>
          <a:lstStyle/>
          <a:p>
            <a:r>
              <a:rPr lang="en-US"/>
              <a:t>Dept. of Mech. Engg. NIT Calicut</a:t>
            </a:r>
            <a:endParaRPr lang="en-IN"/>
          </a:p>
        </p:txBody>
      </p:sp>
      <p:sp>
        <p:nvSpPr>
          <p:cNvPr id="4" name="Slide Number Placeholder 3">
            <a:extLst>
              <a:ext uri="{FF2B5EF4-FFF2-40B4-BE49-F238E27FC236}">
                <a16:creationId xmlns:a16="http://schemas.microsoft.com/office/drawing/2014/main" id="{12E39A0D-96E9-962B-B07F-B31F758B9BE6}"/>
              </a:ext>
            </a:extLst>
          </p:cNvPr>
          <p:cNvSpPr>
            <a:spLocks noGrp="1"/>
          </p:cNvSpPr>
          <p:nvPr>
            <p:ph type="sldNum" sz="quarter" idx="12"/>
          </p:nvPr>
        </p:nvSpPr>
        <p:spPr/>
        <p:txBody>
          <a:bodyPr/>
          <a:lstStyle/>
          <a:p>
            <a:fld id="{E472C66E-2AFC-4304-93B4-740004E073FB}" type="slidenum">
              <a:rPr lang="en-IN" smtClean="0"/>
              <a:t>32</a:t>
            </a:fld>
            <a:endParaRPr lang="en-IN"/>
          </a:p>
        </p:txBody>
      </p:sp>
      <p:sp>
        <p:nvSpPr>
          <p:cNvPr id="6" name="Title 4">
            <a:extLst>
              <a:ext uri="{FF2B5EF4-FFF2-40B4-BE49-F238E27FC236}">
                <a16:creationId xmlns:a16="http://schemas.microsoft.com/office/drawing/2014/main" id="{FE99AFFA-66FB-0905-C89F-BA74CD08106C}"/>
              </a:ext>
            </a:extLst>
          </p:cNvPr>
          <p:cNvSpPr txBox="1">
            <a:spLocks/>
          </p:cNvSpPr>
          <p:nvPr/>
        </p:nvSpPr>
        <p:spPr>
          <a:xfrm>
            <a:off x="1097280" y="1909214"/>
            <a:ext cx="8629426" cy="3164809"/>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br>
              <a:rPr lang="en-US" altLang="en-US" dirty="0">
                <a:latin typeface="Times New Roman" panose="02020603050405020304" pitchFamily="18" charset="0"/>
                <a:cs typeface="Times New Roman" panose="02020603050405020304" pitchFamily="18" charset="0"/>
              </a:rPr>
            </a:br>
            <a:endParaRPr lang="en-IN" dirty="0"/>
          </a:p>
        </p:txBody>
      </p:sp>
      <p:sp>
        <p:nvSpPr>
          <p:cNvPr id="7" name="Title 4">
            <a:extLst>
              <a:ext uri="{FF2B5EF4-FFF2-40B4-BE49-F238E27FC236}">
                <a16:creationId xmlns:a16="http://schemas.microsoft.com/office/drawing/2014/main" id="{6F2362C9-D14C-83EF-A691-00B278B0B489}"/>
              </a:ext>
            </a:extLst>
          </p:cNvPr>
          <p:cNvSpPr txBox="1">
            <a:spLocks/>
          </p:cNvSpPr>
          <p:nvPr/>
        </p:nvSpPr>
        <p:spPr>
          <a:xfrm>
            <a:off x="1339327" y="2164443"/>
            <a:ext cx="8629426" cy="3008192"/>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b="1" dirty="0">
                <a:solidFill>
                  <a:srgbClr val="FF0000"/>
                </a:solidFill>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F396A42E-4E0D-AB7F-4A34-C7D237A51440}"/>
              </a:ext>
            </a:extLst>
          </p:cNvPr>
          <p:cNvSpPr txBox="1"/>
          <p:nvPr/>
        </p:nvSpPr>
        <p:spPr>
          <a:xfrm>
            <a:off x="1198581" y="1810602"/>
            <a:ext cx="10013902"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err="1">
                <a:solidFill>
                  <a:srgbClr val="212121"/>
                </a:solidFill>
                <a:effectLst/>
                <a:latin typeface="Arial" panose="020B0604020202020204" pitchFamily="34" charset="0"/>
                <a:cs typeface="Arial" panose="020B0604020202020204" pitchFamily="34" charset="0"/>
              </a:rPr>
              <a:t>Galy</a:t>
            </a:r>
            <a:r>
              <a:rPr lang="en-US" b="0" i="0" dirty="0">
                <a:solidFill>
                  <a:srgbClr val="212121"/>
                </a:solidFill>
                <a:effectLst/>
                <a:latin typeface="Arial" panose="020B0604020202020204" pitchFamily="34" charset="0"/>
                <a:cs typeface="Arial" panose="020B0604020202020204" pitchFamily="34" charset="0"/>
              </a:rPr>
              <a:t> E, </a:t>
            </a:r>
            <a:r>
              <a:rPr lang="en-US" b="0" i="0" dirty="0" err="1">
                <a:solidFill>
                  <a:srgbClr val="212121"/>
                </a:solidFill>
                <a:effectLst/>
                <a:latin typeface="Arial" panose="020B0604020202020204" pitchFamily="34" charset="0"/>
                <a:cs typeface="Arial" panose="020B0604020202020204" pitchFamily="34" charset="0"/>
              </a:rPr>
              <a:t>Paxion</a:t>
            </a:r>
            <a:r>
              <a:rPr lang="en-US" b="0" i="0" dirty="0">
                <a:solidFill>
                  <a:srgbClr val="212121"/>
                </a:solidFill>
                <a:effectLst/>
                <a:latin typeface="Arial" panose="020B0604020202020204" pitchFamily="34" charset="0"/>
                <a:cs typeface="Arial" panose="020B0604020202020204" pitchFamily="34" charset="0"/>
              </a:rPr>
              <a:t> J, Berthelon C. Measuring mental workload with the NASA-TLX needs to examine each dimension rather than relying on the global score: an example with driving. Ergonomics. 2018 Apr;61(4):517-527. </a:t>
            </a:r>
            <a:r>
              <a:rPr lang="en-US" b="0" i="0" dirty="0" err="1">
                <a:solidFill>
                  <a:srgbClr val="212121"/>
                </a:solidFill>
                <a:effectLst/>
                <a:latin typeface="Arial" panose="020B0604020202020204" pitchFamily="34" charset="0"/>
                <a:cs typeface="Arial" panose="020B0604020202020204" pitchFamily="34" charset="0"/>
              </a:rPr>
              <a:t>doi</a:t>
            </a:r>
            <a:r>
              <a:rPr lang="en-US" b="0" i="0" dirty="0">
                <a:solidFill>
                  <a:srgbClr val="212121"/>
                </a:solidFill>
                <a:effectLst/>
                <a:latin typeface="Arial" panose="020B0604020202020204" pitchFamily="34" charset="0"/>
                <a:cs typeface="Arial" panose="020B0604020202020204" pitchFamily="34" charset="0"/>
              </a:rPr>
              <a:t>: 10.1080/00140139.2017.1369583. Epub 2017 Sep 8. PMID: 28817353.</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251ACB1-90A0-1DE7-4846-11E7A9ABD55E}"/>
              </a:ext>
            </a:extLst>
          </p:cNvPr>
          <p:cNvSpPr txBox="1"/>
          <p:nvPr/>
        </p:nvSpPr>
        <p:spPr>
          <a:xfrm>
            <a:off x="1198581" y="2983768"/>
            <a:ext cx="10178304"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Arial" panose="020B0604020202020204" pitchFamily="34" charset="0"/>
                <a:cs typeface="Arial" panose="020B0604020202020204" pitchFamily="34" charset="0"/>
              </a:rPr>
              <a:t>Hart, S. G. (2006). Nasa-Task Load Index (NASA-TLX); 20 Years Later. </a:t>
            </a:r>
            <a:r>
              <a:rPr lang="en-US" b="0" i="1" dirty="0">
                <a:solidFill>
                  <a:srgbClr val="333333"/>
                </a:solidFill>
                <a:effectLst/>
                <a:latin typeface="Arial" panose="020B0604020202020204" pitchFamily="34" charset="0"/>
                <a:cs typeface="Arial" panose="020B0604020202020204" pitchFamily="34" charset="0"/>
              </a:rPr>
              <a:t>Proceedings of the Human Factors and Ergonomics Society Annual Meeting</a:t>
            </a:r>
            <a:r>
              <a:rPr lang="en-US" b="0" i="0" dirty="0">
                <a:solidFill>
                  <a:srgbClr val="333333"/>
                </a:solidFill>
                <a:effectLst/>
                <a:latin typeface="Arial" panose="020B0604020202020204" pitchFamily="34" charset="0"/>
                <a:cs typeface="Arial" panose="020B0604020202020204" pitchFamily="34" charset="0"/>
              </a:rPr>
              <a:t>, </a:t>
            </a:r>
            <a:r>
              <a:rPr lang="en-US" b="0" i="1" dirty="0">
                <a:solidFill>
                  <a:srgbClr val="333333"/>
                </a:solidFill>
                <a:effectLst/>
                <a:latin typeface="Arial" panose="020B0604020202020204" pitchFamily="34" charset="0"/>
                <a:cs typeface="Arial" panose="020B0604020202020204" pitchFamily="34" charset="0"/>
              </a:rPr>
              <a:t>50</a:t>
            </a:r>
            <a:r>
              <a:rPr lang="en-US" b="0" i="0" dirty="0">
                <a:solidFill>
                  <a:srgbClr val="333333"/>
                </a:solidFill>
                <a:effectLst/>
                <a:latin typeface="Arial" panose="020B0604020202020204" pitchFamily="34" charset="0"/>
                <a:cs typeface="Arial" panose="020B0604020202020204" pitchFamily="34" charset="0"/>
              </a:rPr>
              <a:t>(9), 904 908</a:t>
            </a:r>
          </a:p>
          <a:p>
            <a:r>
              <a:rPr lang="en-US" dirty="0">
                <a:solidFill>
                  <a:srgbClr val="333333"/>
                </a:solidFill>
                <a:latin typeface="Arial" panose="020B0604020202020204" pitchFamily="34" charset="0"/>
                <a:cs typeface="Arial" panose="020B0604020202020204" pitchFamily="34" charset="0"/>
              </a:rPr>
              <a:t>     </a:t>
            </a:r>
            <a:r>
              <a:rPr lang="en-US" b="0" i="0" dirty="0">
                <a:solidFill>
                  <a:srgbClr val="333333"/>
                </a:solidFill>
                <a:effectLst/>
                <a:latin typeface="Arial" panose="020B0604020202020204" pitchFamily="34" charset="0"/>
                <a:cs typeface="Arial" panose="020B0604020202020204" pitchFamily="34" charset="0"/>
              </a:rPr>
              <a:t>.</a:t>
            </a:r>
            <a:r>
              <a:rPr lang="en-US" b="0" i="0" u="sng" dirty="0">
                <a:solidFill>
                  <a:srgbClr val="006ACC"/>
                </a:solidFill>
                <a:effectLst/>
                <a:latin typeface="Arial" panose="020B0604020202020204" pitchFamily="34" charset="0"/>
                <a:cs typeface="Arial" panose="020B0604020202020204" pitchFamily="34" charset="0"/>
                <a:hlinkClick r:id="rId2"/>
              </a:rPr>
              <a:t>https://doi.org/10.1177/154193120605000909</a:t>
            </a:r>
            <a:r>
              <a:rPr lang="en-US" b="0" i="0" u="sng" dirty="0">
                <a:solidFill>
                  <a:srgbClr val="006ACC"/>
                </a:solidFill>
                <a:effectLst/>
                <a:latin typeface="Arial" panose="020B0604020202020204" pitchFamily="34" charset="0"/>
                <a:cs typeface="Arial" panose="020B0604020202020204" pitchFamily="34" charset="0"/>
              </a:rPr>
              <a:t>.</a:t>
            </a:r>
          </a:p>
          <a:p>
            <a:endParaRPr lang="en-US" b="0" i="0" u="sng" dirty="0">
              <a:solidFill>
                <a:srgbClr val="006ACC"/>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Sandra G. Hart, Lowell E. </a:t>
            </a:r>
            <a:r>
              <a:rPr lang="en-IN" dirty="0" err="1">
                <a:latin typeface="Arial" panose="020B0604020202020204" pitchFamily="34" charset="0"/>
                <a:cs typeface="Arial" panose="020B0604020202020204" pitchFamily="34" charset="0"/>
              </a:rPr>
              <a:t>Staveland,Development</a:t>
            </a:r>
            <a:r>
              <a:rPr lang="en-IN" dirty="0">
                <a:latin typeface="Arial" panose="020B0604020202020204" pitchFamily="34" charset="0"/>
                <a:cs typeface="Arial" panose="020B0604020202020204" pitchFamily="34" charset="0"/>
              </a:rPr>
              <a:t> of NASA-TLX (Task Load Index): Results of Empirical and Theoretical </a:t>
            </a:r>
            <a:r>
              <a:rPr lang="en-IN" dirty="0" err="1">
                <a:latin typeface="Arial" panose="020B0604020202020204" pitchFamily="34" charset="0"/>
                <a:cs typeface="Arial" panose="020B0604020202020204" pitchFamily="34" charset="0"/>
              </a:rPr>
              <a:t>Research,Editor</a:t>
            </a:r>
            <a:r>
              <a:rPr lang="en-IN" dirty="0">
                <a:latin typeface="Arial" panose="020B0604020202020204" pitchFamily="34" charset="0"/>
                <a:cs typeface="Arial" panose="020B0604020202020204" pitchFamily="34" charset="0"/>
              </a:rPr>
              <a:t>(s): Peter A. Hancock, </a:t>
            </a:r>
            <a:r>
              <a:rPr lang="en-IN" dirty="0" err="1">
                <a:latin typeface="Arial" panose="020B0604020202020204" pitchFamily="34" charset="0"/>
                <a:cs typeface="Arial" panose="020B0604020202020204" pitchFamily="34" charset="0"/>
              </a:rPr>
              <a:t>Najmedin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Meshkati,Advances</a:t>
            </a:r>
            <a:r>
              <a:rPr lang="en-IN" dirty="0">
                <a:latin typeface="Arial" panose="020B0604020202020204" pitchFamily="34" charset="0"/>
                <a:cs typeface="Arial" panose="020B0604020202020204" pitchFamily="34" charset="0"/>
              </a:rPr>
              <a:t> in </a:t>
            </a:r>
            <a:r>
              <a:rPr lang="en-IN" dirty="0" err="1">
                <a:latin typeface="Arial" panose="020B0604020202020204" pitchFamily="34" charset="0"/>
                <a:cs typeface="Arial" panose="020B0604020202020204" pitchFamily="34" charset="0"/>
              </a:rPr>
              <a:t>Psychology,North-Holland,Volume</a:t>
            </a:r>
            <a:r>
              <a:rPr lang="en-IN" dirty="0">
                <a:latin typeface="Arial" panose="020B0604020202020204" pitchFamily="34" charset="0"/>
                <a:cs typeface="Arial" panose="020B0604020202020204" pitchFamily="34" charset="0"/>
              </a:rPr>
              <a:t> 52,1988,Pages 139-183,ISSN 0166-4115,ISBN 9780444703880, </a:t>
            </a:r>
            <a:r>
              <a:rPr lang="en-IN" dirty="0">
                <a:latin typeface="Arial" panose="020B0604020202020204" pitchFamily="34" charset="0"/>
                <a:cs typeface="Arial" panose="020B0604020202020204" pitchFamily="34" charset="0"/>
                <a:hlinkClick r:id="rId3"/>
              </a:rPr>
              <a:t>https://doi.org/10.1016/S0166-4115(08)62386-9</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0" i="0" dirty="0">
                <a:solidFill>
                  <a:srgbClr val="212121"/>
                </a:solidFill>
                <a:effectLst/>
                <a:latin typeface="Arial" panose="020B0604020202020204" pitchFamily="34" charset="0"/>
                <a:cs typeface="Arial" panose="020B0604020202020204" pitchFamily="34" charset="0"/>
              </a:rPr>
              <a:t>Zheng B, Jiang X, Tien G, </a:t>
            </a:r>
            <a:r>
              <a:rPr lang="en-IN" b="0" i="0" dirty="0" err="1">
                <a:solidFill>
                  <a:srgbClr val="212121"/>
                </a:solidFill>
                <a:effectLst/>
                <a:latin typeface="Arial" panose="020B0604020202020204" pitchFamily="34" charset="0"/>
                <a:cs typeface="Arial" panose="020B0604020202020204" pitchFamily="34" charset="0"/>
              </a:rPr>
              <a:t>Meneghetti</a:t>
            </a:r>
            <a:r>
              <a:rPr lang="en-IN" b="0" i="0" dirty="0">
                <a:solidFill>
                  <a:srgbClr val="212121"/>
                </a:solidFill>
                <a:effectLst/>
                <a:latin typeface="Arial" panose="020B0604020202020204" pitchFamily="34" charset="0"/>
                <a:cs typeface="Arial" panose="020B0604020202020204" pitchFamily="34" charset="0"/>
              </a:rPr>
              <a:t> A, Panton ON, Atkins MS. Workload assessment of surgeons: correlation between NASA TLX and blinks. </a:t>
            </a:r>
            <a:r>
              <a:rPr lang="en-IN" b="0" i="0" dirty="0" err="1">
                <a:solidFill>
                  <a:srgbClr val="212121"/>
                </a:solidFill>
                <a:effectLst/>
                <a:latin typeface="Arial" panose="020B0604020202020204" pitchFamily="34" charset="0"/>
                <a:cs typeface="Arial" panose="020B0604020202020204" pitchFamily="34" charset="0"/>
              </a:rPr>
              <a:t>Surg</a:t>
            </a:r>
            <a:r>
              <a:rPr lang="en-IN" b="0" i="0" dirty="0">
                <a:solidFill>
                  <a:srgbClr val="212121"/>
                </a:solidFill>
                <a:effectLst/>
                <a:latin typeface="Arial" panose="020B0604020202020204" pitchFamily="34" charset="0"/>
                <a:cs typeface="Arial" panose="020B0604020202020204" pitchFamily="34" charset="0"/>
              </a:rPr>
              <a:t> Endosc.2012 Oct;26(10):2746-50. </a:t>
            </a:r>
            <a:r>
              <a:rPr lang="en-IN" b="0" i="0" dirty="0" err="1">
                <a:solidFill>
                  <a:srgbClr val="212121"/>
                </a:solidFill>
                <a:effectLst/>
                <a:latin typeface="Arial" panose="020B0604020202020204" pitchFamily="34" charset="0"/>
                <a:cs typeface="Arial" panose="020B0604020202020204" pitchFamily="34" charset="0"/>
              </a:rPr>
              <a:t>doi</a:t>
            </a:r>
            <a:r>
              <a:rPr lang="en-IN" b="0" i="0" dirty="0">
                <a:solidFill>
                  <a:srgbClr val="212121"/>
                </a:solidFill>
                <a:effectLst/>
                <a:latin typeface="Arial" panose="020B0604020202020204" pitchFamily="34" charset="0"/>
                <a:cs typeface="Arial" panose="020B0604020202020204" pitchFamily="34" charset="0"/>
              </a:rPr>
              <a:t>: 10.1007/s00464-012-2268-6. </a:t>
            </a:r>
            <a:r>
              <a:rPr lang="en-IN" b="0" i="0" dirty="0" err="1">
                <a:solidFill>
                  <a:srgbClr val="212121"/>
                </a:solidFill>
                <a:effectLst/>
                <a:latin typeface="Arial" panose="020B0604020202020204" pitchFamily="34" charset="0"/>
                <a:cs typeface="Arial" panose="020B0604020202020204" pitchFamily="34" charset="0"/>
              </a:rPr>
              <a:t>Epub</a:t>
            </a:r>
            <a:r>
              <a:rPr lang="en-IN" b="0" i="0" dirty="0">
                <a:solidFill>
                  <a:srgbClr val="212121"/>
                </a:solidFill>
                <a:effectLst/>
                <a:latin typeface="Arial" panose="020B0604020202020204" pitchFamily="34" charset="0"/>
                <a:cs typeface="Arial" panose="020B0604020202020204" pitchFamily="34" charset="0"/>
              </a:rPr>
              <a:t> 2012 Apr 24. PMID: 22527300.</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endParaRPr lang="en-IN" dirty="0">
              <a:latin typeface=" times new roman"/>
              <a:cs typeface="Arial" panose="020B0604020202020204" pitchFamily="34" charset="0"/>
            </a:endParaRPr>
          </a:p>
        </p:txBody>
      </p:sp>
    </p:spTree>
    <p:extLst>
      <p:ext uri="{BB962C8B-B14F-4D97-AF65-F5344CB8AC3E}">
        <p14:creationId xmlns:p14="http://schemas.microsoft.com/office/powerpoint/2010/main" val="2586565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3EBDEC-4739-3920-6979-61A07A256B13}"/>
              </a:ext>
            </a:extLst>
          </p:cNvPr>
          <p:cNvSpPr>
            <a:spLocks noGrp="1"/>
          </p:cNvSpPr>
          <p:nvPr>
            <p:ph type="dt" sz="half" idx="10"/>
          </p:nvPr>
        </p:nvSpPr>
        <p:spPr/>
        <p:txBody>
          <a:bodyPr/>
          <a:lstStyle/>
          <a:p>
            <a:fld id="{A51D2BA4-FDC7-4A00-A6FA-ED5DCD46B413}" type="datetime1">
              <a:rPr lang="en-IN" smtClean="0"/>
              <a:t>13-12-2022</a:t>
            </a:fld>
            <a:endParaRPr lang="en-IN"/>
          </a:p>
        </p:txBody>
      </p:sp>
      <p:sp>
        <p:nvSpPr>
          <p:cNvPr id="4" name="Footer Placeholder 3">
            <a:extLst>
              <a:ext uri="{FF2B5EF4-FFF2-40B4-BE49-F238E27FC236}">
                <a16:creationId xmlns:a16="http://schemas.microsoft.com/office/drawing/2014/main" id="{20F24BD0-FBB1-953C-724C-E0FF49F5953F}"/>
              </a:ext>
            </a:extLst>
          </p:cNvPr>
          <p:cNvSpPr>
            <a:spLocks noGrp="1"/>
          </p:cNvSpPr>
          <p:nvPr>
            <p:ph type="ftr" sz="quarter" idx="11"/>
          </p:nvPr>
        </p:nvSpPr>
        <p:spPr/>
        <p:txBody>
          <a:bodyPr/>
          <a:lstStyle/>
          <a:p>
            <a:r>
              <a:rPr lang="en-US"/>
              <a:t>Dept. of Mech. Engg. NIT Calicut</a:t>
            </a:r>
            <a:endParaRPr lang="en-IN"/>
          </a:p>
        </p:txBody>
      </p:sp>
      <p:sp>
        <p:nvSpPr>
          <p:cNvPr id="5" name="Slide Number Placeholder 4">
            <a:extLst>
              <a:ext uri="{FF2B5EF4-FFF2-40B4-BE49-F238E27FC236}">
                <a16:creationId xmlns:a16="http://schemas.microsoft.com/office/drawing/2014/main" id="{FC821F66-CEB9-B1EE-5FBD-2991E0ABADA9}"/>
              </a:ext>
            </a:extLst>
          </p:cNvPr>
          <p:cNvSpPr>
            <a:spLocks noGrp="1"/>
          </p:cNvSpPr>
          <p:nvPr>
            <p:ph type="sldNum" sz="quarter" idx="12"/>
          </p:nvPr>
        </p:nvSpPr>
        <p:spPr/>
        <p:txBody>
          <a:bodyPr/>
          <a:lstStyle/>
          <a:p>
            <a:fld id="{E472C66E-2AFC-4304-93B4-740004E073FB}" type="slidenum">
              <a:rPr lang="en-IN" smtClean="0"/>
              <a:t>33</a:t>
            </a:fld>
            <a:endParaRPr lang="en-IN"/>
          </a:p>
        </p:txBody>
      </p:sp>
      <p:sp>
        <p:nvSpPr>
          <p:cNvPr id="7" name="TextBox 6">
            <a:extLst>
              <a:ext uri="{FF2B5EF4-FFF2-40B4-BE49-F238E27FC236}">
                <a16:creationId xmlns:a16="http://schemas.microsoft.com/office/drawing/2014/main" id="{D05D3ADA-28A3-CA88-407D-343A215A6CAF}"/>
              </a:ext>
            </a:extLst>
          </p:cNvPr>
          <p:cNvSpPr txBox="1"/>
          <p:nvPr/>
        </p:nvSpPr>
        <p:spPr>
          <a:xfrm>
            <a:off x="1097280" y="1849611"/>
            <a:ext cx="10115202" cy="5955476"/>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Sai Rama Krishna Harish, N., Vamshi, M., Bhanu Prakash, K., Ezra, P., </a:t>
            </a:r>
            <a:r>
              <a:rPr lang="en-IN" b="0" i="0" dirty="0" err="1">
                <a:solidFill>
                  <a:srgbClr val="333333"/>
                </a:solidFill>
                <a:effectLst/>
                <a:latin typeface="Arial" panose="020B0604020202020204" pitchFamily="34" charset="0"/>
                <a:cs typeface="Arial" panose="020B0604020202020204" pitchFamily="34" charset="0"/>
              </a:rPr>
              <a:t>Emmatty</a:t>
            </a:r>
            <a:r>
              <a:rPr lang="en-IN" b="0" i="0" dirty="0">
                <a:solidFill>
                  <a:srgbClr val="333333"/>
                </a:solidFill>
                <a:effectLst/>
                <a:latin typeface="Arial" panose="020B0604020202020204" pitchFamily="34" charset="0"/>
                <a:cs typeface="Arial" panose="020B0604020202020204" pitchFamily="34" charset="0"/>
              </a:rPr>
              <a:t>, F.J., Panicker, V.V. (2021). Identification </a:t>
            </a:r>
            <a:r>
              <a:rPr lang="en-IN" sz="1700" b="0" i="0" dirty="0">
                <a:solidFill>
                  <a:srgbClr val="333333"/>
                </a:solidFill>
                <a:effectLst/>
                <a:latin typeface="Arial" panose="020B0604020202020204" pitchFamily="34" charset="0"/>
                <a:cs typeface="Arial" panose="020B0604020202020204" pitchFamily="34" charset="0"/>
              </a:rPr>
              <a:t>of Factors Influencing Mental Workload in Manual Sorting. In: Pant, P., Mishra, S.K., Mishra, P.C. (eds) Advances in Mechanical Processing and Design. Lecture Notes in Mechanical Engineering. Springer, Singapore. </a:t>
            </a:r>
            <a:r>
              <a:rPr lang="en-IN" sz="1700" b="0" i="0" dirty="0">
                <a:solidFill>
                  <a:srgbClr val="333333"/>
                </a:solidFill>
                <a:effectLst/>
                <a:latin typeface="Arial" panose="020B0604020202020204" pitchFamily="34" charset="0"/>
                <a:cs typeface="Arial" panose="020B0604020202020204" pitchFamily="34" charset="0"/>
                <a:hlinkClick r:id="rId2"/>
              </a:rPr>
              <a:t>https://doi.org/10.1007/978-981-15-7779-6_63</a:t>
            </a:r>
            <a:r>
              <a:rPr lang="en-IN" sz="1700" b="0" i="0" dirty="0">
                <a:solidFill>
                  <a:srgbClr val="333333"/>
                </a:solidFill>
                <a:effectLst/>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700" dirty="0">
              <a:solidFill>
                <a:srgbClr val="333333"/>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sz="1700" b="0" i="0" u="none" strike="noStrike" baseline="0" dirty="0">
                <a:latin typeface="Arial" panose="020B0604020202020204" pitchFamily="34" charset="0"/>
                <a:cs typeface="Arial" panose="020B0604020202020204" pitchFamily="34" charset="0"/>
              </a:rPr>
              <a:t>N. Jaffar, A.H. Abdul-</a:t>
            </a:r>
            <a:r>
              <a:rPr lang="en-IN" sz="1700" b="0" i="0" u="none" strike="noStrike" baseline="0" dirty="0" err="1">
                <a:latin typeface="Arial" panose="020B0604020202020204" pitchFamily="34" charset="0"/>
                <a:cs typeface="Arial" panose="020B0604020202020204" pitchFamily="34" charset="0"/>
              </a:rPr>
              <a:t>Tharim</a:t>
            </a:r>
            <a:r>
              <a:rPr lang="en-IN" sz="1700" b="0" i="0" u="none" strike="noStrike" baseline="0" dirty="0">
                <a:latin typeface="Arial" panose="020B0604020202020204" pitchFamily="34" charset="0"/>
                <a:cs typeface="Arial" panose="020B0604020202020204" pitchFamily="34" charset="0"/>
              </a:rPr>
              <a:t>, I.F. </a:t>
            </a:r>
            <a:r>
              <a:rPr lang="en-IN" sz="1700" b="0" i="0" u="none" strike="noStrike" baseline="0" dirty="0" err="1">
                <a:latin typeface="Arial" panose="020B0604020202020204" pitchFamily="34" charset="0"/>
                <a:cs typeface="Arial" panose="020B0604020202020204" pitchFamily="34" charset="0"/>
              </a:rPr>
              <a:t>Mohd</a:t>
            </a:r>
            <a:r>
              <a:rPr lang="en-IN" sz="1700" b="0" i="0" u="none" strike="noStrike" baseline="0" dirty="0">
                <a:latin typeface="Arial" panose="020B0604020202020204" pitchFamily="34" charset="0"/>
                <a:cs typeface="Arial" panose="020B0604020202020204" pitchFamily="34" charset="0"/>
              </a:rPr>
              <a:t>-Kamar, N.S. </a:t>
            </a:r>
            <a:r>
              <a:rPr lang="en-IN" sz="1700" b="0" i="0" u="none" strike="noStrike" baseline="0" dirty="0" err="1">
                <a:latin typeface="Arial" panose="020B0604020202020204" pitchFamily="34" charset="0"/>
                <a:cs typeface="Arial" panose="020B0604020202020204" pitchFamily="34" charset="0"/>
              </a:rPr>
              <a:t>Lop,A</a:t>
            </a:r>
            <a:r>
              <a:rPr lang="en-IN" sz="1700" b="0" i="0" u="none" strike="noStrike" baseline="0" dirty="0">
                <a:latin typeface="Arial" panose="020B0604020202020204" pitchFamily="34" charset="0"/>
                <a:cs typeface="Arial" panose="020B0604020202020204" pitchFamily="34" charset="0"/>
              </a:rPr>
              <a:t> Literature Review of Ergonomics Risk Factors in Construction </a:t>
            </a:r>
            <a:r>
              <a:rPr lang="en-IN" sz="1700" b="0" i="0" u="none" strike="noStrike" baseline="0" dirty="0" err="1">
                <a:latin typeface="Arial" panose="020B0604020202020204" pitchFamily="34" charset="0"/>
                <a:cs typeface="Arial" panose="020B0604020202020204" pitchFamily="34" charset="0"/>
              </a:rPr>
              <a:t>Industry,Procedia</a:t>
            </a:r>
            <a:r>
              <a:rPr lang="en-IN" sz="1700" b="0" i="0" u="none" strike="noStrike" baseline="0" dirty="0">
                <a:latin typeface="Arial" panose="020B0604020202020204" pitchFamily="34" charset="0"/>
                <a:cs typeface="Arial" panose="020B0604020202020204" pitchFamily="34" charset="0"/>
              </a:rPr>
              <a:t> </a:t>
            </a:r>
            <a:r>
              <a:rPr lang="en-IN" sz="1700" b="0" i="0" u="none" strike="noStrike" baseline="0" dirty="0" err="1">
                <a:latin typeface="Arial" panose="020B0604020202020204" pitchFamily="34" charset="0"/>
                <a:cs typeface="Arial" panose="020B0604020202020204" pitchFamily="34" charset="0"/>
              </a:rPr>
              <a:t>Engineering,Volume</a:t>
            </a:r>
            <a:r>
              <a:rPr lang="en-IN" sz="1700" b="0" i="0" u="none" strike="noStrike" baseline="0" dirty="0">
                <a:latin typeface="Arial" panose="020B0604020202020204" pitchFamily="34" charset="0"/>
                <a:cs typeface="Arial" panose="020B0604020202020204" pitchFamily="34" charset="0"/>
              </a:rPr>
              <a:t> 20,2011,Pages 89-97,ISSN 1877-7058</a:t>
            </a:r>
            <a:r>
              <a:rPr lang="en-US" sz="1700" b="0" i="0" u="none" strike="noStrike" baseline="0"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17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700" b="0" i="0" u="none" strike="noStrike" baseline="0" dirty="0">
                <a:latin typeface="Arial" panose="020B0604020202020204" pitchFamily="34" charset="0"/>
                <a:cs typeface="Arial" panose="020B0604020202020204" pitchFamily="34" charset="0"/>
              </a:rPr>
              <a:t>S, Shwetha. (2021). Applications of Ergonomic Studies in India: A Literature Review. IOP Conference Series: Materials Science and Engineering. 1033. 012025. 10.1088/1757-899X/1033/1/012025</a:t>
            </a:r>
          </a:p>
          <a:p>
            <a:pPr algn="l"/>
            <a:endParaRPr lang="en-US" sz="17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700" b="0" i="0" u="none" strike="noStrike" baseline="0" dirty="0" err="1">
                <a:latin typeface="Arial" panose="020B0604020202020204" pitchFamily="34" charset="0"/>
                <a:cs typeface="Arial" panose="020B0604020202020204" pitchFamily="34" charset="0"/>
              </a:rPr>
              <a:t>Żabińska</a:t>
            </a:r>
            <a:r>
              <a:rPr lang="en-US" sz="1700" b="0" i="0" u="none" strike="noStrike" baseline="0" dirty="0">
                <a:latin typeface="Arial" panose="020B0604020202020204" pitchFamily="34" charset="0"/>
                <a:cs typeface="Arial" panose="020B0604020202020204" pitchFamily="34" charset="0"/>
              </a:rPr>
              <a:t>, Iwona. (2020). AWARENESS OF ERGONOMIC WORKING CONDITIONS AMONG EMPLOYEES. Scientific Papers of Silesian University of Technology. Organization and Management Series. 2020. 181-194. 10.29119/1641-3466.2020.142.13. </a:t>
            </a:r>
          </a:p>
          <a:p>
            <a:pPr marL="285750" indent="-285750" algn="l">
              <a:buFont typeface="Arial" panose="020B0604020202020204" pitchFamily="34" charset="0"/>
              <a:buChar char="•"/>
            </a:pPr>
            <a:endParaRPr lang="en-US" sz="1800" b="0" i="0" u="none" strike="noStrike" baseline="0" dirty="0">
              <a:latin typeface="TimesNewRomanPSMT"/>
            </a:endParaRPr>
          </a:p>
          <a:p>
            <a:pPr marL="285750" indent="-285750" algn="l">
              <a:buFont typeface="Arial" panose="020B0604020202020204" pitchFamily="34" charset="0"/>
              <a:buChar char="•"/>
            </a:pPr>
            <a:endParaRPr lang="en-US" sz="1800" b="0" i="0" u="none" strike="noStrike" baseline="0" dirty="0">
              <a:latin typeface=" times new roman"/>
            </a:endParaRPr>
          </a:p>
          <a:p>
            <a:pPr marL="285750" indent="-285750" algn="l">
              <a:buFont typeface="Arial" panose="020B0604020202020204" pitchFamily="34" charset="0"/>
              <a:buChar char="•"/>
            </a:pPr>
            <a:endParaRPr lang="en-US" dirty="0">
              <a:latin typeface=" times new roman"/>
            </a:endParaRPr>
          </a:p>
          <a:p>
            <a:endParaRPr lang="en-US" dirty="0">
              <a:latin typeface=" times new roman"/>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46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13929D-C2D3-4C52-5D7C-C014CFF5CFAC}"/>
              </a:ext>
            </a:extLst>
          </p:cNvPr>
          <p:cNvSpPr>
            <a:spLocks noGrp="1"/>
          </p:cNvSpPr>
          <p:nvPr>
            <p:ph type="dt" sz="half" idx="10"/>
          </p:nvPr>
        </p:nvSpPr>
        <p:spPr/>
        <p:txBody>
          <a:bodyPr/>
          <a:lstStyle/>
          <a:p>
            <a:fld id="{A51D2BA4-FDC7-4A00-A6FA-ED5DCD46B413}" type="datetime1">
              <a:rPr lang="en-IN" smtClean="0"/>
              <a:t>13-12-2022</a:t>
            </a:fld>
            <a:endParaRPr lang="en-IN"/>
          </a:p>
        </p:txBody>
      </p:sp>
      <p:sp>
        <p:nvSpPr>
          <p:cNvPr id="4" name="Footer Placeholder 3">
            <a:extLst>
              <a:ext uri="{FF2B5EF4-FFF2-40B4-BE49-F238E27FC236}">
                <a16:creationId xmlns:a16="http://schemas.microsoft.com/office/drawing/2014/main" id="{30DC52B1-3BB4-A6D1-B25C-DAB7BF357E53}"/>
              </a:ext>
            </a:extLst>
          </p:cNvPr>
          <p:cNvSpPr>
            <a:spLocks noGrp="1"/>
          </p:cNvSpPr>
          <p:nvPr>
            <p:ph type="ftr" sz="quarter" idx="11"/>
          </p:nvPr>
        </p:nvSpPr>
        <p:spPr/>
        <p:txBody>
          <a:bodyPr/>
          <a:lstStyle/>
          <a:p>
            <a:r>
              <a:rPr lang="en-US"/>
              <a:t>Dept. of Mech. Engg. NIT Calicut</a:t>
            </a:r>
            <a:endParaRPr lang="en-IN"/>
          </a:p>
        </p:txBody>
      </p:sp>
      <p:sp>
        <p:nvSpPr>
          <p:cNvPr id="5" name="Slide Number Placeholder 4">
            <a:extLst>
              <a:ext uri="{FF2B5EF4-FFF2-40B4-BE49-F238E27FC236}">
                <a16:creationId xmlns:a16="http://schemas.microsoft.com/office/drawing/2014/main" id="{3C2C83A9-0BAD-EE14-C4B0-BAE0ABC2B2BC}"/>
              </a:ext>
            </a:extLst>
          </p:cNvPr>
          <p:cNvSpPr>
            <a:spLocks noGrp="1"/>
          </p:cNvSpPr>
          <p:nvPr>
            <p:ph type="sldNum" sz="quarter" idx="12"/>
          </p:nvPr>
        </p:nvSpPr>
        <p:spPr/>
        <p:txBody>
          <a:bodyPr/>
          <a:lstStyle/>
          <a:p>
            <a:fld id="{E472C66E-2AFC-4304-93B4-740004E073FB}" type="slidenum">
              <a:rPr lang="en-IN" smtClean="0"/>
              <a:t>34</a:t>
            </a:fld>
            <a:endParaRPr lang="en-IN"/>
          </a:p>
        </p:txBody>
      </p:sp>
      <p:sp>
        <p:nvSpPr>
          <p:cNvPr id="8" name="TextBox 7">
            <a:extLst>
              <a:ext uri="{FF2B5EF4-FFF2-40B4-BE49-F238E27FC236}">
                <a16:creationId xmlns:a16="http://schemas.microsoft.com/office/drawing/2014/main" id="{9D634DC3-B279-1517-B4D1-F52B63860AA9}"/>
              </a:ext>
            </a:extLst>
          </p:cNvPr>
          <p:cNvSpPr txBox="1"/>
          <p:nvPr/>
        </p:nvSpPr>
        <p:spPr>
          <a:xfrm>
            <a:off x="3802904" y="2180644"/>
            <a:ext cx="6097554" cy="1107996"/>
          </a:xfrm>
          <a:prstGeom prst="rect">
            <a:avLst/>
          </a:prstGeom>
          <a:noFill/>
        </p:spPr>
        <p:txBody>
          <a:bodyPr wrap="square">
            <a:spAutoFit/>
          </a:bodyPr>
          <a:lstStyle/>
          <a:p>
            <a:r>
              <a:rPr lang="en-IN" sz="6600" b="1" dirty="0">
                <a:solidFill>
                  <a:srgbClr val="FF0000"/>
                </a:solidFill>
                <a:latin typeface="Arial" panose="020B0604020202020204" pitchFamily="34" charset="0"/>
                <a:cs typeface="Arial" panose="020B0604020202020204" pitchFamily="34" charset="0"/>
              </a:rPr>
              <a:t>Thank You</a:t>
            </a:r>
            <a:endParaRPr lang="en-IN" sz="6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67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72238"/>
            <a:ext cx="3293707" cy="1450757"/>
          </a:xfrm>
        </p:spPr>
        <p:txBody>
          <a:bodyPr>
            <a:normAutofit/>
          </a:bodyPr>
          <a:lstStyle/>
          <a:p>
            <a:r>
              <a:rPr lang="en-US" sz="3200" b="1" dirty="0">
                <a:solidFill>
                  <a:srgbClr val="FF0000"/>
                </a:solidFill>
                <a:latin typeface="Arial" panose="020B0604020202020204" pitchFamily="34" charset="0"/>
                <a:cs typeface="Arial" panose="020B0604020202020204" pitchFamily="34" charset="0"/>
              </a:rPr>
              <a:t>Word Cloud</a:t>
            </a:r>
            <a:br>
              <a:rPr lang="en-US" dirty="0"/>
            </a:br>
            <a:endParaRPr lang="en-US" dirty="0"/>
          </a:p>
        </p:txBody>
      </p:sp>
      <p:sp>
        <p:nvSpPr>
          <p:cNvPr id="4" name="Slide Number Placeholder 3"/>
          <p:cNvSpPr>
            <a:spLocks noGrp="1"/>
          </p:cNvSpPr>
          <p:nvPr>
            <p:ph type="sldNum" sz="quarter" idx="12"/>
          </p:nvPr>
        </p:nvSpPr>
        <p:spPr/>
        <p:txBody>
          <a:bodyPr/>
          <a:lstStyle/>
          <a:p>
            <a:fld id="{E97799C9-84D9-46D2-A11E-BCF8A720529D}" type="slidenum">
              <a:rPr lang="en-US" smtClean="0"/>
              <a:t>4</a:t>
            </a:fld>
            <a:endParaRPr lang="en-US" dirty="0"/>
          </a:p>
        </p:txBody>
      </p:sp>
      <p:pic>
        <p:nvPicPr>
          <p:cNvPr id="6" name="Content Placeholder 5"/>
          <p:cNvPicPr>
            <a:picLocks noGrp="1" noChangeAspect="1"/>
          </p:cNvPicPr>
          <p:nvPr>
            <p:ph idx="1"/>
          </p:nvPr>
        </p:nvPicPr>
        <p:blipFill>
          <a:blip r:embed="rId2"/>
          <a:stretch>
            <a:fillRect/>
          </a:stretch>
        </p:blipFill>
        <p:spPr>
          <a:xfrm>
            <a:off x="1194318" y="1000126"/>
            <a:ext cx="9961361" cy="5288708"/>
          </a:xfrm>
          <a:prstGeom prst="rect">
            <a:avLst/>
          </a:prstGeom>
        </p:spPr>
      </p:pic>
    </p:spTree>
    <p:extLst>
      <p:ext uri="{BB962C8B-B14F-4D97-AF65-F5344CB8AC3E}">
        <p14:creationId xmlns:p14="http://schemas.microsoft.com/office/powerpoint/2010/main" val="346373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11CF619-E747-4F45-969E-C057DEDC3658}" type="datetime1">
              <a:rPr lang="en-IN" smtClean="0"/>
              <a:t>13-12-2022</a:t>
            </a:fld>
            <a:endParaRPr lang="en-IN"/>
          </a:p>
        </p:txBody>
      </p:sp>
      <p:sp>
        <p:nvSpPr>
          <p:cNvPr id="11" name="TextBox 10"/>
          <p:cNvSpPr txBox="1"/>
          <p:nvPr/>
        </p:nvSpPr>
        <p:spPr>
          <a:xfrm>
            <a:off x="609599" y="363021"/>
            <a:ext cx="3329758"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INTRODUCTION</a:t>
            </a:r>
          </a:p>
        </p:txBody>
      </p:sp>
      <p:sp>
        <p:nvSpPr>
          <p:cNvPr id="6" name="TextBox 5"/>
          <p:cNvSpPr txBox="1"/>
          <p:nvPr/>
        </p:nvSpPr>
        <p:spPr>
          <a:xfrm>
            <a:off x="609599" y="1420495"/>
            <a:ext cx="10811436" cy="3461269"/>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Manual sorting is the technique which is used in most of the micro, small and medium enterprises in India.</a:t>
            </a:r>
          </a:p>
          <a:p>
            <a:pPr algn="just"/>
            <a:endParaRPr lang="en-US"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Some of the real-world applications of manual sorting include food industry, waste processing, e-commerce industry etc.</a:t>
            </a:r>
          </a:p>
          <a:p>
            <a:pPr algn="just"/>
            <a:endParaRPr lang="en-US"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US" sz="2400" dirty="0">
                <a:latin typeface="Arial" panose="020B0604020202020204" pitchFamily="34" charset="0"/>
                <a:cs typeface="Arial" panose="020B0604020202020204" pitchFamily="34" charset="0"/>
              </a:rPr>
              <a:t>Manual sorting involves both physical and cognitive work.</a:t>
            </a:r>
          </a:p>
          <a:p>
            <a:pPr marL="342900" indent="-342900" algn="just">
              <a:buFont typeface="Wingdings" panose="05000000000000000000" pitchFamily="2" charset="2"/>
              <a:buChar char="v"/>
            </a:pPr>
            <a:endParaRPr lang="en-US" sz="2200" dirty="0">
              <a:latin typeface="Arial" panose="020B0604020202020204" pitchFamily="34" charset="0"/>
              <a:cs typeface="Arial" panose="020B0604020202020204" pitchFamily="34" charset="0"/>
            </a:endParaRPr>
          </a:p>
          <a:p>
            <a:pPr lvl="1" algn="just">
              <a:lnSpc>
                <a:spcPct val="150000"/>
              </a:lnSpc>
            </a:pPr>
            <a:endParaRPr lang="en-US" sz="22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Dept. of Mech. Engg. NIT Calicut</a:t>
            </a:r>
            <a:endParaRPr lang="en-IN"/>
          </a:p>
        </p:txBody>
      </p:sp>
      <p:sp>
        <p:nvSpPr>
          <p:cNvPr id="5" name="Slide Number Placeholder 4"/>
          <p:cNvSpPr>
            <a:spLocks noGrp="1"/>
          </p:cNvSpPr>
          <p:nvPr>
            <p:ph type="sldNum" sz="quarter" idx="12"/>
          </p:nvPr>
        </p:nvSpPr>
        <p:spPr/>
        <p:txBody>
          <a:bodyPr/>
          <a:lstStyle/>
          <a:p>
            <a:fld id="{E472C66E-2AFC-4304-93B4-740004E073FB}" type="slidenum">
              <a:rPr lang="en-IN" smtClean="0"/>
              <a:t>5</a:t>
            </a:fld>
            <a:endParaRPr lang="en-IN"/>
          </a:p>
        </p:txBody>
      </p:sp>
    </p:spTree>
    <p:extLst>
      <p:ext uri="{BB962C8B-B14F-4D97-AF65-F5344CB8AC3E}">
        <p14:creationId xmlns:p14="http://schemas.microsoft.com/office/powerpoint/2010/main" val="194507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49F6370-D1F1-453F-A97C-48955C171143}" type="datetime1">
              <a:rPr lang="en-IN" smtClean="0"/>
              <a:t>13-12-2022</a:t>
            </a:fld>
            <a:endParaRPr lang="en-IN"/>
          </a:p>
        </p:txBody>
      </p:sp>
      <p:sp>
        <p:nvSpPr>
          <p:cNvPr id="3" name="Footer Placeholder 2"/>
          <p:cNvSpPr>
            <a:spLocks noGrp="1"/>
          </p:cNvSpPr>
          <p:nvPr>
            <p:ph type="ftr" sz="quarter" idx="11"/>
          </p:nvPr>
        </p:nvSpPr>
        <p:spPr/>
        <p:txBody>
          <a:bodyPr/>
          <a:lstStyle/>
          <a:p>
            <a:r>
              <a:rPr lang="en-US"/>
              <a:t>Dept. of Mech. Engg. NIT Calicut</a:t>
            </a:r>
            <a:endParaRPr lang="en-IN"/>
          </a:p>
        </p:txBody>
      </p:sp>
      <p:sp>
        <p:nvSpPr>
          <p:cNvPr id="4" name="Slide Number Placeholder 3"/>
          <p:cNvSpPr>
            <a:spLocks noGrp="1"/>
          </p:cNvSpPr>
          <p:nvPr>
            <p:ph type="sldNum" sz="quarter" idx="12"/>
          </p:nvPr>
        </p:nvSpPr>
        <p:spPr/>
        <p:txBody>
          <a:bodyPr/>
          <a:lstStyle/>
          <a:p>
            <a:fld id="{E472C66E-2AFC-4304-93B4-740004E073FB}" type="slidenum">
              <a:rPr lang="en-IN" smtClean="0"/>
              <a:t>6</a:t>
            </a:fld>
            <a:endParaRPr lang="en-IN"/>
          </a:p>
        </p:txBody>
      </p:sp>
      <p:pic>
        <p:nvPicPr>
          <p:cNvPr id="2" name="Content Placeholder 5">
            <a:extLst>
              <a:ext uri="{FF2B5EF4-FFF2-40B4-BE49-F238E27FC236}">
                <a16:creationId xmlns:a16="http://schemas.microsoft.com/office/drawing/2014/main" id="{153EC740-B8F0-9A97-3468-FBB261AC8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1088706"/>
            <a:ext cx="8864084" cy="4680587"/>
          </a:xfrm>
          <a:prstGeom prst="rect">
            <a:avLst/>
          </a:prstGeom>
        </p:spPr>
      </p:pic>
      <p:sp>
        <p:nvSpPr>
          <p:cNvPr id="6" name="Title 1">
            <a:extLst>
              <a:ext uri="{FF2B5EF4-FFF2-40B4-BE49-F238E27FC236}">
                <a16:creationId xmlns:a16="http://schemas.microsoft.com/office/drawing/2014/main" id="{62DE64AA-A55D-4A38-9F07-92EF011C6F28}"/>
              </a:ext>
            </a:extLst>
          </p:cNvPr>
          <p:cNvSpPr txBox="1">
            <a:spLocks/>
          </p:cNvSpPr>
          <p:nvPr/>
        </p:nvSpPr>
        <p:spPr>
          <a:xfrm>
            <a:off x="1295402" y="507234"/>
            <a:ext cx="9601196" cy="130386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rgbClr val="FF0000"/>
                </a:solidFill>
                <a:latin typeface="Arial" panose="020B0604020202020204" pitchFamily="34" charset="0"/>
                <a:cs typeface="Arial" panose="020B0604020202020204" pitchFamily="34" charset="0"/>
              </a:rPr>
              <a:t>Corresponding Author's Country</a:t>
            </a:r>
          </a:p>
        </p:txBody>
      </p:sp>
    </p:spTree>
    <p:extLst>
      <p:ext uri="{BB962C8B-B14F-4D97-AF65-F5344CB8AC3E}">
        <p14:creationId xmlns:p14="http://schemas.microsoft.com/office/powerpoint/2010/main" val="308586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D6D33C3-54B7-41A8-A556-0A197CAFC201}" type="datetime1">
              <a:rPr lang="en-IN" smtClean="0"/>
              <a:t>13-12-2022</a:t>
            </a:fld>
            <a:endParaRPr lang="en-IN"/>
          </a:p>
        </p:txBody>
      </p:sp>
      <p:sp>
        <p:nvSpPr>
          <p:cNvPr id="11" name="TextBox 10"/>
          <p:cNvSpPr txBox="1"/>
          <p:nvPr/>
        </p:nvSpPr>
        <p:spPr>
          <a:xfrm>
            <a:off x="741729" y="258235"/>
            <a:ext cx="3600666" cy="584775"/>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Literature Review</a:t>
            </a:r>
          </a:p>
        </p:txBody>
      </p:sp>
      <p:sp>
        <p:nvSpPr>
          <p:cNvPr id="3" name="Footer Placeholder 2"/>
          <p:cNvSpPr>
            <a:spLocks noGrp="1"/>
          </p:cNvSpPr>
          <p:nvPr>
            <p:ph type="ftr" sz="quarter" idx="11"/>
          </p:nvPr>
        </p:nvSpPr>
        <p:spPr/>
        <p:txBody>
          <a:bodyPr/>
          <a:lstStyle/>
          <a:p>
            <a:r>
              <a:rPr lang="en-US"/>
              <a:t>Dept. of Mech. Engg. NIT Calicut</a:t>
            </a:r>
            <a:endParaRPr lang="en-IN"/>
          </a:p>
        </p:txBody>
      </p:sp>
      <p:graphicFrame>
        <p:nvGraphicFramePr>
          <p:cNvPr id="2" name="Table 1"/>
          <p:cNvGraphicFramePr>
            <a:graphicFrameLocks noGrp="1"/>
          </p:cNvGraphicFramePr>
          <p:nvPr>
            <p:extLst>
              <p:ext uri="{D42A27DB-BD31-4B8C-83A1-F6EECF244321}">
                <p14:modId xmlns:p14="http://schemas.microsoft.com/office/powerpoint/2010/main" val="412939762"/>
              </p:ext>
            </p:extLst>
          </p:nvPr>
        </p:nvGraphicFramePr>
        <p:xfrm>
          <a:off x="98706" y="911104"/>
          <a:ext cx="11994588" cy="5318982"/>
        </p:xfrm>
        <a:graphic>
          <a:graphicData uri="http://schemas.openxmlformats.org/drawingml/2006/table">
            <a:tbl>
              <a:tblPr firstRow="1" bandRow="1">
                <a:tableStyleId>{5C22544A-7EE6-4342-B048-85BDC9FD1C3A}</a:tableStyleId>
              </a:tblPr>
              <a:tblGrid>
                <a:gridCol w="778597">
                  <a:extLst>
                    <a:ext uri="{9D8B030D-6E8A-4147-A177-3AD203B41FA5}">
                      <a16:colId xmlns:a16="http://schemas.microsoft.com/office/drawing/2014/main" val="2681882752"/>
                    </a:ext>
                  </a:extLst>
                </a:gridCol>
                <a:gridCol w="1828801">
                  <a:extLst>
                    <a:ext uri="{9D8B030D-6E8A-4147-A177-3AD203B41FA5}">
                      <a16:colId xmlns:a16="http://schemas.microsoft.com/office/drawing/2014/main" val="2318396964"/>
                    </a:ext>
                  </a:extLst>
                </a:gridCol>
                <a:gridCol w="1741250">
                  <a:extLst>
                    <a:ext uri="{9D8B030D-6E8A-4147-A177-3AD203B41FA5}">
                      <a16:colId xmlns:a16="http://schemas.microsoft.com/office/drawing/2014/main" val="3177219635"/>
                    </a:ext>
                  </a:extLst>
                </a:gridCol>
                <a:gridCol w="7645940">
                  <a:extLst>
                    <a:ext uri="{9D8B030D-6E8A-4147-A177-3AD203B41FA5}">
                      <a16:colId xmlns:a16="http://schemas.microsoft.com/office/drawing/2014/main" val="3337973256"/>
                    </a:ext>
                  </a:extLst>
                </a:gridCol>
              </a:tblGrid>
              <a:tr h="628781">
                <a:tc>
                  <a:txBody>
                    <a:bodyPr/>
                    <a:lstStyle/>
                    <a:p>
                      <a:pPr algn="ctr"/>
                      <a:r>
                        <a:rPr lang="en-IN" sz="1800" dirty="0" err="1">
                          <a:latin typeface="Arial" panose="020B0604020202020204" pitchFamily="34" charset="0"/>
                          <a:cs typeface="Arial" panose="020B0604020202020204" pitchFamily="34" charset="0"/>
                        </a:rPr>
                        <a:t>Sl</a:t>
                      </a:r>
                      <a:r>
                        <a:rPr lang="en-IN" sz="1800" dirty="0">
                          <a:latin typeface="Arial" panose="020B0604020202020204" pitchFamily="34" charset="0"/>
                          <a:cs typeface="Arial" panose="020B0604020202020204" pitchFamily="34" charset="0"/>
                        </a:rPr>
                        <a:t> No</a:t>
                      </a:r>
                    </a:p>
                  </a:txBody>
                  <a:tcPr/>
                </a:tc>
                <a:tc>
                  <a:txBody>
                    <a:bodyPr/>
                    <a:lstStyle/>
                    <a:p>
                      <a:pPr algn="ctr"/>
                      <a:r>
                        <a:rPr lang="en-IN" sz="1800" dirty="0">
                          <a:latin typeface="Arial" panose="020B0604020202020204" pitchFamily="34" charset="0"/>
                          <a:cs typeface="Arial" panose="020B0604020202020204" pitchFamily="34" charset="0"/>
                        </a:rPr>
                        <a:t>Author(s) (Year)</a:t>
                      </a:r>
                    </a:p>
                  </a:txBody>
                  <a:tcPr/>
                </a:tc>
                <a:tc>
                  <a:txBody>
                    <a:bodyPr/>
                    <a:lstStyle/>
                    <a:p>
                      <a:pPr algn="ctr"/>
                      <a:r>
                        <a:rPr lang="en-IN" sz="1800" dirty="0">
                          <a:latin typeface="Arial" panose="020B0604020202020204" pitchFamily="34" charset="0"/>
                          <a:cs typeface="Arial" panose="020B0604020202020204" pitchFamily="34" charset="0"/>
                        </a:rPr>
                        <a:t>Article Type</a:t>
                      </a:r>
                    </a:p>
                  </a:txBody>
                  <a:tcPr/>
                </a:tc>
                <a:tc>
                  <a:txBody>
                    <a:bodyPr/>
                    <a:lstStyle/>
                    <a:p>
                      <a:pPr algn="ctr"/>
                      <a:r>
                        <a:rPr lang="en-IN" sz="1800" dirty="0">
                          <a:latin typeface="Arial" panose="020B0604020202020204" pitchFamily="34" charset="0"/>
                          <a:cs typeface="Arial" panose="020B0604020202020204" pitchFamily="34" charset="0"/>
                        </a:rPr>
                        <a:t>Inference</a:t>
                      </a:r>
                    </a:p>
                  </a:txBody>
                  <a:tcPr/>
                </a:tc>
                <a:extLst>
                  <a:ext uri="{0D108BD9-81ED-4DB2-BD59-A6C34878D82A}">
                    <a16:rowId xmlns:a16="http://schemas.microsoft.com/office/drawing/2014/main" val="3203197296"/>
                  </a:ext>
                </a:extLst>
              </a:tr>
              <a:tr h="1478502">
                <a:tc>
                  <a:txBody>
                    <a:bodyPr/>
                    <a:lstStyle/>
                    <a:p>
                      <a:pPr algn="ctr"/>
                      <a:r>
                        <a:rPr lang="en-US" sz="1800" dirty="0">
                          <a:latin typeface="Arial" panose="020B0604020202020204" pitchFamily="34" charset="0"/>
                          <a:cs typeface="Arial" panose="020B0604020202020204" pitchFamily="34" charset="0"/>
                        </a:rPr>
                        <a:t>1</a:t>
                      </a:r>
                      <a:endParaRPr lang="en-IN" sz="1800" dirty="0">
                        <a:latin typeface="Arial" panose="020B0604020202020204" pitchFamily="34" charset="0"/>
                        <a:cs typeface="Arial" panose="020B0604020202020204" pitchFamily="34" charset="0"/>
                      </a:endParaRPr>
                    </a:p>
                  </a:txBody>
                  <a:tcPr/>
                </a:tc>
                <a:tc>
                  <a:txBody>
                    <a:bodyPr/>
                    <a:lstStyle/>
                    <a:p>
                      <a:pPr algn="ctr"/>
                      <a:r>
                        <a:rPr lang="en-US" sz="1800" kern="1200" dirty="0">
                          <a:solidFill>
                            <a:schemeClr val="dk1"/>
                          </a:solidFill>
                          <a:latin typeface="Arial" panose="020B0604020202020204" pitchFamily="34" charset="0"/>
                          <a:ea typeface="+mn-ea"/>
                          <a:cs typeface="Arial" panose="020B0604020202020204" pitchFamily="34" charset="0"/>
                        </a:rPr>
                        <a:t>Braarud (2021</a:t>
                      </a:r>
                      <a:r>
                        <a:rPr lang="en-US" sz="1600" kern="1200" dirty="0">
                          <a:solidFill>
                            <a:schemeClr val="dk1"/>
                          </a:solidFill>
                          <a:latin typeface="Arial" panose="020B0604020202020204" pitchFamily="34" charset="0"/>
                          <a:ea typeface="+mn-ea"/>
                          <a:cs typeface="Arial" panose="020B0604020202020204" pitchFamily="34" charset="0"/>
                        </a:rPr>
                        <a:t>)</a:t>
                      </a:r>
                      <a:endParaRPr lang="en-IN" sz="16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algn="ct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(Research)</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285750" indent="-285750" algn="just" defTabSz="914400" rtl="0" eaLnBrk="1" latinLnBrk="0" hangingPunct="1">
                        <a:buFont typeface="Courier New" panose="02070309020205020404" pitchFamily="49" charset="0"/>
                        <a:buChar char="o"/>
                      </a:pPr>
                      <a:r>
                        <a:rPr lang="en-US" sz="1800" dirty="0">
                          <a:latin typeface="Arial" panose="020B0604020202020204" pitchFamily="34" charset="0"/>
                          <a:cs typeface="Arial" panose="020B0604020202020204" pitchFamily="34" charset="0"/>
                        </a:rPr>
                        <a:t>Awareness about NASA Total Load Index and Situational Awareness Rating Technique (SART) </a:t>
                      </a:r>
                    </a:p>
                    <a:p>
                      <a:pPr marL="285750" indent="-285750" algn="just" defTabSz="914400" rtl="0" eaLnBrk="1" latinLnBrk="0" hangingPunct="1">
                        <a:buFont typeface="Courier New" panose="02070309020205020404" pitchFamily="49" charset="0"/>
                        <a:buChar char="o"/>
                      </a:pPr>
                      <a:r>
                        <a:rPr lang="en-US" sz="1800" dirty="0">
                          <a:latin typeface="Arial" panose="020B0604020202020204" pitchFamily="34" charset="0"/>
                          <a:cs typeface="Arial" panose="020B0604020202020204" pitchFamily="34" charset="0"/>
                        </a:rPr>
                        <a:t>The understanding of TLX items involving analysis on</a:t>
                      </a:r>
                      <a:r>
                        <a:rPr lang="en-US" sz="1800" baseline="0" dirty="0">
                          <a:latin typeface="Arial" panose="020B0604020202020204" pitchFamily="34" charset="0"/>
                          <a:cs typeface="Arial" panose="020B0604020202020204" pitchFamily="34" charset="0"/>
                        </a:rPr>
                        <a:t> the basic of</a:t>
                      </a:r>
                      <a:r>
                        <a:rPr lang="en-US" sz="1800" dirty="0">
                          <a:latin typeface="Arial" panose="020B0604020202020204" pitchFamily="34" charset="0"/>
                          <a:cs typeface="Arial" panose="020B0604020202020204" pitchFamily="34" charset="0"/>
                        </a:rPr>
                        <a:t> operators have gained actual information.</a:t>
                      </a:r>
                      <a:endParaRPr lang="en-US" sz="18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78523473"/>
                  </a:ext>
                </a:extLst>
              </a:tr>
              <a:tr h="1706691">
                <a:tc>
                  <a:txBody>
                    <a:bodyPr/>
                    <a:lstStyle/>
                    <a:p>
                      <a:pPr algn="ctr"/>
                      <a:r>
                        <a:rPr lang="en-US" sz="1800" dirty="0">
                          <a:latin typeface="Arial" panose="020B0604020202020204" pitchFamily="34" charset="0"/>
                          <a:cs typeface="Arial" panose="020B0604020202020204" pitchFamily="34" charset="0"/>
                        </a:rPr>
                        <a:t>2</a:t>
                      </a:r>
                      <a:endParaRPr lang="en-IN"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Harish et al.,</a:t>
                      </a:r>
                      <a:br>
                        <a:rPr lang="en-US" sz="1800" baseline="0" dirty="0">
                          <a:latin typeface="Arial" panose="020B0604020202020204" pitchFamily="34" charset="0"/>
                          <a:cs typeface="Arial" panose="020B0604020202020204" pitchFamily="34" charset="0"/>
                        </a:rPr>
                      </a:br>
                      <a:r>
                        <a:rPr lang="en-US" sz="1800" baseline="0" dirty="0">
                          <a:latin typeface="Arial" panose="020B0604020202020204" pitchFamily="34" charset="0"/>
                          <a:cs typeface="Arial" panose="020B0604020202020204" pitchFamily="34" charset="0"/>
                        </a:rPr>
                        <a:t>(2020)</a:t>
                      </a:r>
                      <a:endParaRPr lang="en-IN" sz="1800" dirty="0">
                        <a:latin typeface="Arial" panose="020B0604020202020204" pitchFamily="34" charset="0"/>
                        <a:cs typeface="Arial" panose="020B0604020202020204" pitchFamily="34" charset="0"/>
                      </a:endParaRPr>
                    </a:p>
                  </a:txBody>
                  <a:tcPr/>
                </a:tc>
                <a:tc>
                  <a:txBody>
                    <a:bodyPr/>
                    <a:lstStyle/>
                    <a:p>
                      <a:pPr algn="l"/>
                      <a:r>
                        <a:rPr lang="en-IN" sz="1800" dirty="0">
                          <a:latin typeface="Arial" panose="020B0604020202020204" pitchFamily="34" charset="0"/>
                          <a:cs typeface="Arial" panose="020B0604020202020204" pitchFamily="34" charset="0"/>
                        </a:rPr>
                        <a:t>Conference    Proceedings</a:t>
                      </a:r>
                    </a:p>
                  </a:txBody>
                  <a:tcPr/>
                </a:tc>
                <a:tc>
                  <a:txBody>
                    <a:bodyPr/>
                    <a:lstStyle/>
                    <a:p>
                      <a:pPr marL="285750" indent="-285750"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An experiment on manual sorting has been carried out with a linear sorting table, composed of three workstations and to be sorted items of different sizes and colors. </a:t>
                      </a:r>
                    </a:p>
                    <a:p>
                      <a:pPr marL="285750" indent="-285750"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It is identified that the sorting time varies with respect to the subject, number of items to be sorted, number of items left as residue, and the shape and size of the items.</a:t>
                      </a:r>
                    </a:p>
                  </a:txBody>
                  <a:tcPr/>
                </a:tc>
                <a:extLst>
                  <a:ext uri="{0D108BD9-81ED-4DB2-BD59-A6C34878D82A}">
                    <a16:rowId xmlns:a16="http://schemas.microsoft.com/office/drawing/2014/main" val="3410625172"/>
                  </a:ext>
                </a:extLst>
              </a:tr>
              <a:tr h="1327956">
                <a:tc>
                  <a:txBody>
                    <a:bodyPr/>
                    <a:lstStyle/>
                    <a:p>
                      <a:pPr marL="0" algn="ctr" defTabSz="914400" rtl="0" eaLnBrk="1" latinLnBrk="0" hangingPunct="1"/>
                      <a:r>
                        <a:rPr lang="en-IN" sz="1600" kern="1200" dirty="0">
                          <a:solidFill>
                            <a:schemeClr val="dk1"/>
                          </a:solidFill>
                          <a:latin typeface="Arial" panose="020B0604020202020204" pitchFamily="34" charset="0"/>
                          <a:ea typeface="+mn-ea"/>
                          <a:cs typeface="Arial" panose="020B0604020202020204" pitchFamily="34" charset="0"/>
                        </a:rPr>
                        <a:t>3</a:t>
                      </a:r>
                    </a:p>
                  </a:txBody>
                  <a:tcPr/>
                </a:tc>
                <a:tc>
                  <a:txBody>
                    <a:bodyPr/>
                    <a:lstStyle/>
                    <a:p>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Iwona Zabinska</a:t>
                      </a:r>
                    </a:p>
                    <a:p>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      (2020) </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Arial" panose="020B0604020202020204" pitchFamily="34" charset="0"/>
                          <a:ea typeface="+mn-ea"/>
                          <a:cs typeface="Arial" panose="020B0604020202020204" pitchFamily="34" charset="0"/>
                        </a:rPr>
                        <a:t>Journal article (Research)</a:t>
                      </a:r>
                    </a:p>
                  </a:txBody>
                  <a:tcPr/>
                </a:tc>
                <a:tc>
                  <a:txBody>
                    <a:bodyPr/>
                    <a:lstStyle/>
                    <a:p>
                      <a:pPr marL="269875" indent="-269875" algn="just" defTabSz="914400" rtl="0" eaLnBrk="1" latinLnBrk="0" hangingPunct="1">
                        <a:buFont typeface="Courier New" panose="02070309020205020404" pitchFamily="49" charset="0"/>
                        <a:buChar char="o"/>
                      </a:pPr>
                      <a:r>
                        <a:rPr lang="en-US" sz="1800" kern="1200" dirty="0">
                          <a:solidFill>
                            <a:schemeClr val="dk1"/>
                          </a:solidFill>
                          <a:latin typeface="Arial" panose="020B0604020202020204" pitchFamily="34" charset="0"/>
                          <a:ea typeface="+mn-ea"/>
                          <a:cs typeface="Arial" panose="020B0604020202020204" pitchFamily="34" charset="0"/>
                        </a:rPr>
                        <a:t>In this paper Researcher analyze when doing sorting experiment on items in Industries then improving Technical and Psychological condition for Satisfactory work otherwise various types of accident done at work place due to excessive routine and incorrectly conducted training in companies.</a:t>
                      </a:r>
                    </a:p>
                  </a:txBody>
                  <a:tcPr/>
                </a:tc>
                <a:extLst>
                  <a:ext uri="{0D108BD9-81ED-4DB2-BD59-A6C34878D82A}">
                    <a16:rowId xmlns:a16="http://schemas.microsoft.com/office/drawing/2014/main" val="942371942"/>
                  </a:ext>
                </a:extLst>
              </a:tr>
            </a:tbl>
          </a:graphicData>
        </a:graphic>
      </p:graphicFrame>
      <p:sp>
        <p:nvSpPr>
          <p:cNvPr id="4" name="Slide Number Placeholder 3"/>
          <p:cNvSpPr>
            <a:spLocks noGrp="1"/>
          </p:cNvSpPr>
          <p:nvPr>
            <p:ph type="sldNum" sz="quarter" idx="12"/>
          </p:nvPr>
        </p:nvSpPr>
        <p:spPr/>
        <p:txBody>
          <a:bodyPr/>
          <a:lstStyle/>
          <a:p>
            <a:fld id="{E472C66E-2AFC-4304-93B4-740004E073FB}" type="slidenum">
              <a:rPr lang="en-IN" smtClean="0"/>
              <a:t>7</a:t>
            </a:fld>
            <a:endParaRPr lang="en-IN"/>
          </a:p>
        </p:txBody>
      </p:sp>
    </p:spTree>
    <p:extLst>
      <p:ext uri="{BB962C8B-B14F-4D97-AF65-F5344CB8AC3E}">
        <p14:creationId xmlns:p14="http://schemas.microsoft.com/office/powerpoint/2010/main" val="107352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E66B1270-DDDE-B148-C0E8-ED3FCC970976}"/>
              </a:ext>
            </a:extLst>
          </p:cNvPr>
          <p:cNvGraphicFramePr>
            <a:graphicFrameLocks noGrp="1"/>
          </p:cNvGraphicFramePr>
          <p:nvPr>
            <p:ph idx="1"/>
            <p:extLst>
              <p:ext uri="{D42A27DB-BD31-4B8C-83A1-F6EECF244321}">
                <p14:modId xmlns:p14="http://schemas.microsoft.com/office/powerpoint/2010/main" val="3625725294"/>
              </p:ext>
            </p:extLst>
          </p:nvPr>
        </p:nvGraphicFramePr>
        <p:xfrm>
          <a:off x="292359" y="916385"/>
          <a:ext cx="11607282" cy="5280134"/>
        </p:xfrm>
        <a:graphic>
          <a:graphicData uri="http://schemas.openxmlformats.org/drawingml/2006/table">
            <a:tbl>
              <a:tblPr firstRow="1" bandRow="1">
                <a:tableStyleId>{5C22544A-7EE6-4342-B048-85BDC9FD1C3A}</a:tableStyleId>
              </a:tblPr>
              <a:tblGrid>
                <a:gridCol w="793102">
                  <a:extLst>
                    <a:ext uri="{9D8B030D-6E8A-4147-A177-3AD203B41FA5}">
                      <a16:colId xmlns:a16="http://schemas.microsoft.com/office/drawing/2014/main" val="2719625081"/>
                    </a:ext>
                  </a:extLst>
                </a:gridCol>
                <a:gridCol w="2481799">
                  <a:extLst>
                    <a:ext uri="{9D8B030D-6E8A-4147-A177-3AD203B41FA5}">
                      <a16:colId xmlns:a16="http://schemas.microsoft.com/office/drawing/2014/main" val="2219320574"/>
                    </a:ext>
                  </a:extLst>
                </a:gridCol>
                <a:gridCol w="2543937">
                  <a:extLst>
                    <a:ext uri="{9D8B030D-6E8A-4147-A177-3AD203B41FA5}">
                      <a16:colId xmlns:a16="http://schemas.microsoft.com/office/drawing/2014/main" val="4053472710"/>
                    </a:ext>
                  </a:extLst>
                </a:gridCol>
                <a:gridCol w="5788444">
                  <a:extLst>
                    <a:ext uri="{9D8B030D-6E8A-4147-A177-3AD203B41FA5}">
                      <a16:colId xmlns:a16="http://schemas.microsoft.com/office/drawing/2014/main" val="2206458309"/>
                    </a:ext>
                  </a:extLst>
                </a:gridCol>
              </a:tblGrid>
              <a:tr h="1085551">
                <a:tc>
                  <a:txBody>
                    <a:bodyPr/>
                    <a:lstStyle/>
                    <a:p>
                      <a:pPr algn="ctr"/>
                      <a:r>
                        <a:rPr lang="en-IN" sz="1800" dirty="0" err="1">
                          <a:latin typeface="Arial" panose="020B0604020202020204" pitchFamily="34" charset="0"/>
                          <a:cs typeface="Arial" panose="020B0604020202020204" pitchFamily="34" charset="0"/>
                        </a:rPr>
                        <a:t>Sl</a:t>
                      </a:r>
                      <a:r>
                        <a:rPr lang="en-IN" sz="1800" dirty="0">
                          <a:latin typeface="Arial" panose="020B0604020202020204" pitchFamily="34" charset="0"/>
                          <a:cs typeface="Arial" panose="020B0604020202020204" pitchFamily="34" charset="0"/>
                        </a:rPr>
                        <a:t> No</a:t>
                      </a:r>
                    </a:p>
                  </a:txBody>
                  <a:tcPr/>
                </a:tc>
                <a:tc>
                  <a:txBody>
                    <a:bodyPr/>
                    <a:lstStyle/>
                    <a:p>
                      <a:pPr algn="ctr"/>
                      <a:r>
                        <a:rPr lang="en-IN" sz="1800" dirty="0">
                          <a:latin typeface="Arial" panose="020B0604020202020204" pitchFamily="34" charset="0"/>
                          <a:cs typeface="Arial" panose="020B0604020202020204" pitchFamily="34" charset="0"/>
                        </a:rPr>
                        <a:t>Author(s) (Year)</a:t>
                      </a:r>
                    </a:p>
                  </a:txBody>
                  <a:tcPr/>
                </a:tc>
                <a:tc>
                  <a:txBody>
                    <a:bodyPr/>
                    <a:lstStyle/>
                    <a:p>
                      <a:pPr algn="ctr"/>
                      <a:r>
                        <a:rPr lang="en-IN" sz="1800" dirty="0">
                          <a:latin typeface="Arial" panose="020B0604020202020204" pitchFamily="34" charset="0"/>
                          <a:cs typeface="Arial" panose="020B0604020202020204" pitchFamily="34" charset="0"/>
                        </a:rPr>
                        <a:t>Article Type</a:t>
                      </a:r>
                    </a:p>
                  </a:txBody>
                  <a:tcPr/>
                </a:tc>
                <a:tc>
                  <a:txBody>
                    <a:bodyPr/>
                    <a:lstStyle/>
                    <a:p>
                      <a:pPr algn="ctr"/>
                      <a:r>
                        <a:rPr lang="en-IN" sz="1800" dirty="0">
                          <a:latin typeface="Arial" panose="020B0604020202020204" pitchFamily="34" charset="0"/>
                          <a:cs typeface="Arial" panose="020B0604020202020204" pitchFamily="34" charset="0"/>
                        </a:rPr>
                        <a:t>Inference</a:t>
                      </a:r>
                    </a:p>
                  </a:txBody>
                  <a:tcPr/>
                </a:tc>
                <a:extLst>
                  <a:ext uri="{0D108BD9-81ED-4DB2-BD59-A6C34878D82A}">
                    <a16:rowId xmlns:a16="http://schemas.microsoft.com/office/drawing/2014/main" val="1085463684"/>
                  </a:ext>
                </a:extLst>
              </a:tr>
              <a:tr h="1820711">
                <a:tc>
                  <a:txBody>
                    <a:bodyPr/>
                    <a:lstStyle/>
                    <a:p>
                      <a:pPr algn="ctr"/>
                      <a:r>
                        <a:rPr lang="en-US" sz="1800" dirty="0">
                          <a:latin typeface="Arial" panose="020B0604020202020204" pitchFamily="34" charset="0"/>
                          <a:cs typeface="Arial" panose="020B0604020202020204" pitchFamily="34" charset="0"/>
                        </a:rPr>
                        <a:t>4</a:t>
                      </a:r>
                      <a:endParaRPr lang="en-IN"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Berthelon et al.,</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(2017)</a:t>
                      </a:r>
                      <a:endParaRPr lang="en-IN" sz="1800" dirty="0">
                        <a:latin typeface="Arial" panose="020B0604020202020204" pitchFamily="34" charset="0"/>
                        <a:cs typeface="Arial" panose="020B0604020202020204" pitchFamily="34" charset="0"/>
                      </a:endParaRPr>
                    </a:p>
                  </a:txBody>
                  <a:tcPr/>
                </a:tc>
                <a:tc>
                  <a:txBody>
                    <a:bodyPr/>
                    <a:lstStyle/>
                    <a:p>
                      <a:pPr algn="ct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(Research)</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285750" indent="-285750"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This study allowed to highlight model to explain performance to a complex task like driving.</a:t>
                      </a:r>
                    </a:p>
                    <a:p>
                      <a:pPr marL="285750" indent="-285750"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Task performance can be explained by matching of three categories of mental workload, i.e. intrinsic, extraneous and germane load</a:t>
                      </a:r>
                    </a:p>
                  </a:txBody>
                  <a:tcPr/>
                </a:tc>
                <a:extLst>
                  <a:ext uri="{0D108BD9-81ED-4DB2-BD59-A6C34878D82A}">
                    <a16:rowId xmlns:a16="http://schemas.microsoft.com/office/drawing/2014/main" val="1594772912"/>
                  </a:ext>
                </a:extLst>
              </a:tr>
              <a:tr h="643609">
                <a:tc>
                  <a:txBody>
                    <a:bodyPr/>
                    <a:lstStyle/>
                    <a:p>
                      <a:pPr algn="ctr"/>
                      <a:r>
                        <a:rPr lang="en-IN" dirty="0">
                          <a:latin typeface="Arial" panose="020B0604020202020204" pitchFamily="34" charset="0"/>
                          <a:cs typeface="Arial" panose="020B0604020202020204" pitchFamily="34" charset="0"/>
                        </a:rPr>
                        <a:t>5</a:t>
                      </a:r>
                    </a:p>
                  </a:txBody>
                  <a:tcPr/>
                </a:tc>
                <a:tc>
                  <a:txBody>
                    <a:bodyPr/>
                    <a:lstStyle/>
                    <a:p>
                      <a:pPr algn="ctr"/>
                      <a:r>
                        <a:rPr lang="en-US" sz="1800" kern="1200" dirty="0">
                          <a:solidFill>
                            <a:schemeClr val="dk1"/>
                          </a:solidFill>
                          <a:latin typeface="Arial" panose="020B0604020202020204" pitchFamily="34" charset="0"/>
                          <a:ea typeface="+mn-ea"/>
                          <a:cs typeface="Arial" panose="020B0604020202020204" pitchFamily="34" charset="0"/>
                        </a:rPr>
                        <a:t>Hart (2016)</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a:t>
                      </a:r>
                      <a:r>
                        <a:rPr lang="en-IN" sz="1800" kern="1200" dirty="0">
                          <a:solidFill>
                            <a:schemeClr val="dk1"/>
                          </a:solidFill>
                          <a:latin typeface="Arial" panose="020B0604020202020204" pitchFamily="34" charset="0"/>
                          <a:ea typeface="+mn-ea"/>
                          <a:cs typeface="Arial" panose="020B0604020202020204" pitchFamily="34" charset="0"/>
                        </a:rPr>
                        <a:t>Review)</a:t>
                      </a:r>
                    </a:p>
                  </a:txBody>
                  <a:tcPr/>
                </a:tc>
                <a:tc>
                  <a:txBody>
                    <a:bodyPr/>
                    <a:lstStyle/>
                    <a:p>
                      <a:pPr marL="285750" indent="-285750" algn="just" defTabSz="914400" rtl="0" eaLnBrk="1" latinLnBrk="0" hangingPunct="1">
                        <a:buFont typeface="Courier New" panose="02070309020205020404" pitchFamily="49" charset="0"/>
                        <a:buChar char="o"/>
                      </a:pPr>
                      <a:r>
                        <a:rPr lang="en-US" sz="1800" dirty="0">
                          <a:latin typeface="Arial" panose="020B0604020202020204" pitchFamily="34" charset="0"/>
                          <a:cs typeface="Arial" panose="020B0604020202020204" pitchFamily="34" charset="0"/>
                        </a:rPr>
                        <a:t>Applied NASA-TLX for the study.</a:t>
                      </a:r>
                      <a:endParaRPr lang="en-IN" sz="1800"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910105966"/>
                  </a:ext>
                </a:extLst>
              </a:tr>
              <a:tr h="1730263">
                <a:tc>
                  <a:txBody>
                    <a:bodyPr/>
                    <a:lstStyle/>
                    <a:p>
                      <a:pPr algn="ctr"/>
                      <a:r>
                        <a:rPr lang="en-US" sz="1500" dirty="0">
                          <a:latin typeface="Arial" panose="020B0604020202020204" pitchFamily="34" charset="0"/>
                          <a:cs typeface="Arial" panose="020B0604020202020204" pitchFamily="34" charset="0"/>
                        </a:rPr>
                        <a:t>6</a:t>
                      </a:r>
                      <a:endParaRPr lang="en-IN" sz="1500" dirty="0">
                        <a:latin typeface="Arial" panose="020B0604020202020204" pitchFamily="34" charset="0"/>
                        <a:cs typeface="Arial" panose="020B0604020202020204" pitchFamily="34" charset="0"/>
                      </a:endParaRPr>
                    </a:p>
                  </a:txBody>
                  <a:tcPr/>
                </a:tc>
                <a:tc>
                  <a:txBody>
                    <a:bodyPr/>
                    <a:lstStyle/>
                    <a:p>
                      <a:pPr algn="ctr"/>
                      <a:r>
                        <a:rPr lang="en-US" sz="1800" kern="1200" dirty="0">
                          <a:solidFill>
                            <a:schemeClr val="dk1"/>
                          </a:solidFill>
                          <a:latin typeface="Arial" panose="020B0604020202020204" pitchFamily="34" charset="0"/>
                          <a:ea typeface="+mn-ea"/>
                          <a:cs typeface="Arial" panose="020B0604020202020204" pitchFamily="34" charset="0"/>
                        </a:rPr>
                        <a:t>Hancock at al.,(2014)</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a:t>
                      </a:r>
                      <a:r>
                        <a:rPr lang="en-IN" sz="1800" kern="1200" dirty="0">
                          <a:solidFill>
                            <a:schemeClr val="dk1"/>
                          </a:solidFill>
                          <a:latin typeface="Arial" panose="020B0604020202020204" pitchFamily="34" charset="0"/>
                          <a:ea typeface="+mn-ea"/>
                          <a:cs typeface="Arial" panose="020B0604020202020204" pitchFamily="34" charset="0"/>
                        </a:rPr>
                        <a:t>Review)</a:t>
                      </a:r>
                    </a:p>
                  </a:txBody>
                  <a:tcPr/>
                </a:tc>
                <a:tc>
                  <a:txBody>
                    <a:bodyPr/>
                    <a:lstStyle/>
                    <a:p>
                      <a:pPr marL="285750" indent="-285750" algn="just" defTabSz="914400" rtl="0" eaLnBrk="1" latinLnBrk="0" hangingPunct="1">
                        <a:buFont typeface="Courier New" panose="02070309020205020404" pitchFamily="49" charset="0"/>
                        <a:buChar char="o"/>
                      </a:pPr>
                      <a:r>
                        <a:rPr lang="en-US" sz="1800" b="0" dirty="0">
                          <a:latin typeface="Arial" panose="020B0604020202020204" pitchFamily="34" charset="0"/>
                          <a:cs typeface="Arial" panose="020B0604020202020204" pitchFamily="34" charset="0"/>
                        </a:rPr>
                        <a:t>The essential characteristics of mental workload, examined the way it has evolved historically in the domain of ergonomics, and discussed current issues in study and application</a:t>
                      </a:r>
                      <a:r>
                        <a:rPr lang="en-US" sz="18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239832776"/>
                  </a:ext>
                </a:extLst>
              </a:tr>
            </a:tbl>
          </a:graphicData>
        </a:graphic>
      </p:graphicFrame>
      <p:sp>
        <p:nvSpPr>
          <p:cNvPr id="4" name="Date Placeholder 3">
            <a:extLst>
              <a:ext uri="{FF2B5EF4-FFF2-40B4-BE49-F238E27FC236}">
                <a16:creationId xmlns:a16="http://schemas.microsoft.com/office/drawing/2014/main" id="{8915DF67-CD39-5A9D-B95F-814F171260DF}"/>
              </a:ext>
            </a:extLst>
          </p:cNvPr>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a:extLst>
              <a:ext uri="{FF2B5EF4-FFF2-40B4-BE49-F238E27FC236}">
                <a16:creationId xmlns:a16="http://schemas.microsoft.com/office/drawing/2014/main" id="{6E70F288-DF05-7F76-157B-1279A7137328}"/>
              </a:ext>
            </a:extLst>
          </p:cNvPr>
          <p:cNvSpPr>
            <a:spLocks noGrp="1"/>
          </p:cNvSpPr>
          <p:nvPr>
            <p:ph type="ftr" sz="quarter" idx="11"/>
          </p:nvPr>
        </p:nvSpPr>
        <p:spPr/>
        <p:txBody>
          <a:bodyPr/>
          <a:lstStyle/>
          <a:p>
            <a:r>
              <a:rPr lang="en-US"/>
              <a:t>Dept. of Mech. Engg. NIT Calicut</a:t>
            </a:r>
            <a:endParaRPr lang="en-IN"/>
          </a:p>
        </p:txBody>
      </p:sp>
      <p:sp>
        <p:nvSpPr>
          <p:cNvPr id="6" name="Slide Number Placeholder 5">
            <a:extLst>
              <a:ext uri="{FF2B5EF4-FFF2-40B4-BE49-F238E27FC236}">
                <a16:creationId xmlns:a16="http://schemas.microsoft.com/office/drawing/2014/main" id="{49A8D35C-CA8E-27BA-9439-B3A3B581B53A}"/>
              </a:ext>
            </a:extLst>
          </p:cNvPr>
          <p:cNvSpPr>
            <a:spLocks noGrp="1"/>
          </p:cNvSpPr>
          <p:nvPr>
            <p:ph type="sldNum" sz="quarter" idx="12"/>
          </p:nvPr>
        </p:nvSpPr>
        <p:spPr/>
        <p:txBody>
          <a:bodyPr/>
          <a:lstStyle/>
          <a:p>
            <a:fld id="{E472C66E-2AFC-4304-93B4-740004E073FB}" type="slidenum">
              <a:rPr lang="en-IN" smtClean="0"/>
              <a:t>8</a:t>
            </a:fld>
            <a:endParaRPr lang="en-IN"/>
          </a:p>
        </p:txBody>
      </p:sp>
      <p:sp>
        <p:nvSpPr>
          <p:cNvPr id="8" name="Title 7">
            <a:extLst>
              <a:ext uri="{FF2B5EF4-FFF2-40B4-BE49-F238E27FC236}">
                <a16:creationId xmlns:a16="http://schemas.microsoft.com/office/drawing/2014/main" id="{19306D7D-32F2-9A3C-1D0A-54A3E73D6CF9}"/>
              </a:ext>
            </a:extLst>
          </p:cNvPr>
          <p:cNvSpPr txBox="1">
            <a:spLocks noGrp="1"/>
          </p:cNvSpPr>
          <p:nvPr>
            <p:ph type="title"/>
          </p:nvPr>
        </p:nvSpPr>
        <p:spPr>
          <a:xfrm>
            <a:off x="779721" y="313674"/>
            <a:ext cx="3491661" cy="510909"/>
          </a:xfrm>
          <a:prstGeom prst="rect">
            <a:avLst/>
          </a:prstGeom>
          <a:noFill/>
        </p:spPr>
        <p:txBody>
          <a:bodyPr wrap="none" rtlCol="0">
            <a:spAutoFit/>
          </a:bodyPr>
          <a:lstStyle/>
          <a:p>
            <a:r>
              <a:rPr lang="en-IN" sz="3200" b="1" dirty="0">
                <a:solidFill>
                  <a:srgbClr val="FF0000"/>
                </a:solidFill>
                <a:latin typeface="Arial" panose="020B0604020202020204" pitchFamily="34" charset="0"/>
                <a:cs typeface="Arial" panose="020B0604020202020204" pitchFamily="34" charset="0"/>
              </a:rPr>
              <a:t>Literature Review</a:t>
            </a:r>
          </a:p>
        </p:txBody>
      </p:sp>
    </p:spTree>
    <p:extLst>
      <p:ext uri="{BB962C8B-B14F-4D97-AF65-F5344CB8AC3E}">
        <p14:creationId xmlns:p14="http://schemas.microsoft.com/office/powerpoint/2010/main" val="29803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9F23563-E9ED-D653-4A55-DD9BB2563CBB}"/>
              </a:ext>
            </a:extLst>
          </p:cNvPr>
          <p:cNvGraphicFramePr>
            <a:graphicFrameLocks noGrp="1"/>
          </p:cNvGraphicFramePr>
          <p:nvPr>
            <p:ph idx="1"/>
            <p:extLst>
              <p:ext uri="{D42A27DB-BD31-4B8C-83A1-F6EECF244321}">
                <p14:modId xmlns:p14="http://schemas.microsoft.com/office/powerpoint/2010/main" val="1310950628"/>
              </p:ext>
            </p:extLst>
          </p:nvPr>
        </p:nvGraphicFramePr>
        <p:xfrm>
          <a:off x="317241" y="1174457"/>
          <a:ext cx="11653935" cy="5155978"/>
        </p:xfrm>
        <a:graphic>
          <a:graphicData uri="http://schemas.openxmlformats.org/drawingml/2006/table">
            <a:tbl>
              <a:tblPr firstRow="1" bandRow="1">
                <a:tableStyleId>{5C22544A-7EE6-4342-B048-85BDC9FD1C3A}</a:tableStyleId>
              </a:tblPr>
              <a:tblGrid>
                <a:gridCol w="876665">
                  <a:extLst>
                    <a:ext uri="{9D8B030D-6E8A-4147-A177-3AD203B41FA5}">
                      <a16:colId xmlns:a16="http://schemas.microsoft.com/office/drawing/2014/main" val="3224400473"/>
                    </a:ext>
                  </a:extLst>
                </a:gridCol>
                <a:gridCol w="1781919">
                  <a:extLst>
                    <a:ext uri="{9D8B030D-6E8A-4147-A177-3AD203B41FA5}">
                      <a16:colId xmlns:a16="http://schemas.microsoft.com/office/drawing/2014/main" val="2940976634"/>
                    </a:ext>
                  </a:extLst>
                </a:gridCol>
                <a:gridCol w="1372172">
                  <a:extLst>
                    <a:ext uri="{9D8B030D-6E8A-4147-A177-3AD203B41FA5}">
                      <a16:colId xmlns:a16="http://schemas.microsoft.com/office/drawing/2014/main" val="816869030"/>
                    </a:ext>
                  </a:extLst>
                </a:gridCol>
                <a:gridCol w="7623179">
                  <a:extLst>
                    <a:ext uri="{9D8B030D-6E8A-4147-A177-3AD203B41FA5}">
                      <a16:colId xmlns:a16="http://schemas.microsoft.com/office/drawing/2014/main" val="2119312943"/>
                    </a:ext>
                  </a:extLst>
                </a:gridCol>
              </a:tblGrid>
              <a:tr h="732838">
                <a:tc>
                  <a:txBody>
                    <a:bodyPr/>
                    <a:lstStyle/>
                    <a:p>
                      <a:pPr algn="ctr"/>
                      <a:r>
                        <a:rPr lang="en-IN" sz="1800" dirty="0" err="1">
                          <a:latin typeface="Arial" panose="020B0604020202020204" pitchFamily="34" charset="0"/>
                          <a:cs typeface="Arial" panose="020B0604020202020204" pitchFamily="34" charset="0"/>
                        </a:rPr>
                        <a:t>Sl</a:t>
                      </a:r>
                      <a:r>
                        <a:rPr lang="en-IN" sz="1800" dirty="0">
                          <a:latin typeface="Arial" panose="020B0604020202020204" pitchFamily="34" charset="0"/>
                          <a:cs typeface="Arial" panose="020B0604020202020204" pitchFamily="34" charset="0"/>
                        </a:rPr>
                        <a:t> No</a:t>
                      </a:r>
                    </a:p>
                  </a:txBody>
                  <a:tcPr/>
                </a:tc>
                <a:tc>
                  <a:txBody>
                    <a:bodyPr/>
                    <a:lstStyle/>
                    <a:p>
                      <a:pPr algn="ctr"/>
                      <a:r>
                        <a:rPr lang="en-IN" sz="1800" dirty="0">
                          <a:latin typeface="Arial" panose="020B0604020202020204" pitchFamily="34" charset="0"/>
                          <a:cs typeface="Arial" panose="020B0604020202020204" pitchFamily="34" charset="0"/>
                        </a:rPr>
                        <a:t>Author(s) (Year)</a:t>
                      </a:r>
                    </a:p>
                  </a:txBody>
                  <a:tcPr/>
                </a:tc>
                <a:tc>
                  <a:txBody>
                    <a:bodyPr/>
                    <a:lstStyle/>
                    <a:p>
                      <a:pPr algn="ctr"/>
                      <a:r>
                        <a:rPr lang="en-IN" sz="1800" dirty="0">
                          <a:latin typeface="Arial" panose="020B0604020202020204" pitchFamily="34" charset="0"/>
                          <a:cs typeface="Arial" panose="020B0604020202020204" pitchFamily="34" charset="0"/>
                        </a:rPr>
                        <a:t>Article Type</a:t>
                      </a:r>
                    </a:p>
                  </a:txBody>
                  <a:tcPr/>
                </a:tc>
                <a:tc>
                  <a:txBody>
                    <a:bodyPr/>
                    <a:lstStyle/>
                    <a:p>
                      <a:pPr algn="ctr"/>
                      <a:r>
                        <a:rPr lang="en-IN" sz="1800" dirty="0">
                          <a:latin typeface="Arial" panose="020B0604020202020204" pitchFamily="34" charset="0"/>
                          <a:cs typeface="Arial" panose="020B0604020202020204" pitchFamily="34" charset="0"/>
                        </a:rPr>
                        <a:t>Inference</a:t>
                      </a:r>
                    </a:p>
                  </a:txBody>
                  <a:tcPr/>
                </a:tc>
                <a:extLst>
                  <a:ext uri="{0D108BD9-81ED-4DB2-BD59-A6C34878D82A}">
                    <a16:rowId xmlns:a16="http://schemas.microsoft.com/office/drawing/2014/main" val="2544875434"/>
                  </a:ext>
                </a:extLst>
              </a:tr>
              <a:tr h="1360986">
                <a:tc>
                  <a:txBody>
                    <a:bodyPr/>
                    <a:lstStyle/>
                    <a:p>
                      <a:pPr algn="ctr"/>
                      <a:r>
                        <a:rPr lang="en-US" sz="1500" dirty="0">
                          <a:latin typeface="Arial" panose="020B0604020202020204" pitchFamily="34" charset="0"/>
                          <a:cs typeface="Arial" panose="020B0604020202020204" pitchFamily="34" charset="0"/>
                        </a:rPr>
                        <a:t>7</a:t>
                      </a:r>
                      <a:endParaRPr lang="en-IN" sz="1500" dirty="0">
                        <a:latin typeface="Arial" panose="020B0604020202020204" pitchFamily="34" charset="0"/>
                        <a:cs typeface="Arial" panose="020B0604020202020204" pitchFamily="34" charset="0"/>
                      </a:endParaRPr>
                    </a:p>
                  </a:txBody>
                  <a:tcPr/>
                </a:tc>
                <a:tc>
                  <a:txBody>
                    <a:bodyPr/>
                    <a:lstStyle/>
                    <a:p>
                      <a:pPr algn="ct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Shwetha S</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(2012)</a:t>
                      </a:r>
                      <a:endParaRPr lang="en-IN" sz="1800" dirty="0">
                        <a:latin typeface="Arial" panose="020B0604020202020204" pitchFamily="34" charset="0"/>
                        <a:cs typeface="Arial" panose="020B0604020202020204" pitchFamily="34" charset="0"/>
                      </a:endParaRPr>
                    </a:p>
                  </a:txBody>
                  <a:tcPr/>
                </a:tc>
                <a:tc>
                  <a:txBody>
                    <a:bodyPr/>
                    <a:lstStyle/>
                    <a:p>
                      <a:pPr algn="ct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a:t>
                      </a:r>
                      <a:r>
                        <a:rPr lang="en-IN" sz="1800" kern="1200" dirty="0">
                          <a:solidFill>
                            <a:schemeClr val="dk1"/>
                          </a:solidFill>
                          <a:latin typeface="Arial" panose="020B0604020202020204" pitchFamily="34" charset="0"/>
                          <a:ea typeface="+mn-ea"/>
                          <a:cs typeface="Arial" panose="020B0604020202020204" pitchFamily="34" charset="0"/>
                        </a:rPr>
                        <a:t>Review)</a:t>
                      </a:r>
                    </a:p>
                  </a:txBody>
                  <a:tcPr/>
                </a:tc>
                <a:tc>
                  <a:txBody>
                    <a:bodyPr/>
                    <a:lstStyle/>
                    <a:p>
                      <a:pPr marL="285750" indent="-285750" algn="l">
                        <a:buFont typeface="Courier New" panose="02070309020205020404" pitchFamily="49" charset="0"/>
                        <a:buChar char="o"/>
                      </a:pPr>
                      <a:r>
                        <a:rPr lang="en-US" sz="1800" dirty="0">
                          <a:latin typeface="Arial" panose="020B0604020202020204" pitchFamily="34" charset="0"/>
                          <a:cs typeface="Arial" panose="020B0604020202020204" pitchFamily="34" charset="0"/>
                        </a:rPr>
                        <a:t>In this paper the researcher </a:t>
                      </a:r>
                      <a:r>
                        <a:rPr lang="en-US" sz="1800" b="0" i="0" u="none" strike="noStrike" kern="1200" baseline="0" dirty="0">
                          <a:solidFill>
                            <a:schemeClr val="dk1"/>
                          </a:solidFill>
                          <a:latin typeface="Arial" panose="020B0604020202020204" pitchFamily="34" charset="0"/>
                          <a:ea typeface="+mn-ea"/>
                          <a:cs typeface="Arial" panose="020B0604020202020204" pitchFamily="34" charset="0"/>
                        </a:rPr>
                        <a:t>essence of ergonomics has spread across many areas or applications to make work or task </a:t>
                      </a: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comfortable rather than easier doing in this way design of man machine system, consumer goods and service system, design of working environment.</a:t>
                      </a:r>
                      <a:r>
                        <a:rPr lang="en-US" sz="18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657469932"/>
                  </a:ext>
                </a:extLst>
              </a:tr>
              <a:tr h="732838">
                <a:tc>
                  <a:txBody>
                    <a:bodyPr/>
                    <a:lstStyle/>
                    <a:p>
                      <a:pPr algn="ctr"/>
                      <a:r>
                        <a:rPr lang="en-US" sz="1500" dirty="0">
                          <a:latin typeface="Arial" panose="020B0604020202020204" pitchFamily="34" charset="0"/>
                          <a:cs typeface="Arial" panose="020B0604020202020204" pitchFamily="34" charset="0"/>
                        </a:rPr>
                        <a:t>8</a:t>
                      </a:r>
                      <a:endParaRPr lang="en-IN" sz="15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Atkins et al.,</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(2012)</a:t>
                      </a:r>
                      <a:endParaRPr lang="en-IN" sz="1800" dirty="0">
                        <a:latin typeface="Arial" panose="020B0604020202020204" pitchFamily="34" charset="0"/>
                        <a:cs typeface="Arial" panose="020B0604020202020204" pitchFamily="34" charset="0"/>
                      </a:endParaRPr>
                    </a:p>
                  </a:txBody>
                  <a:tcPr/>
                </a:tc>
                <a:tc>
                  <a:txBody>
                    <a:bodyPr/>
                    <a:lstStyle/>
                    <a:p>
                      <a:pPr algn="ct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(Research)</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285750" indent="-285750" algn="just">
                        <a:buFont typeface="Courier New" panose="02070309020205020404" pitchFamily="49" charset="0"/>
                        <a:buChar char="o"/>
                      </a:pPr>
                      <a:r>
                        <a:rPr lang="en-US" sz="1800" dirty="0">
                          <a:latin typeface="Arial" panose="020B0604020202020204" pitchFamily="34" charset="0"/>
                          <a:cs typeface="Arial" panose="020B0604020202020204" pitchFamily="34" charset="0"/>
                        </a:rPr>
                        <a:t>Eye-tracking technology can be a valuable tool for assessing the mental workload of surgeons in the operating room. </a:t>
                      </a:r>
                    </a:p>
                  </a:txBody>
                  <a:tcPr/>
                </a:tc>
                <a:extLst>
                  <a:ext uri="{0D108BD9-81ED-4DB2-BD59-A6C34878D82A}">
                    <a16:rowId xmlns:a16="http://schemas.microsoft.com/office/drawing/2014/main" val="1772158794"/>
                  </a:ext>
                </a:extLst>
              </a:tr>
              <a:tr h="2147754">
                <a:tc>
                  <a:txBody>
                    <a:bodyPr/>
                    <a:lstStyle/>
                    <a:p>
                      <a:pPr algn="ctr"/>
                      <a:r>
                        <a:rPr lang="en-US" sz="1500" dirty="0">
                          <a:latin typeface="Arial" panose="020B0604020202020204" pitchFamily="34" charset="0"/>
                          <a:cs typeface="Arial" panose="020B0604020202020204" pitchFamily="34" charset="0"/>
                        </a:rPr>
                        <a:t>9</a:t>
                      </a:r>
                      <a:endParaRPr lang="en-IN" sz="1500" dirty="0">
                        <a:latin typeface="Arial" panose="020B0604020202020204" pitchFamily="34" charset="0"/>
                        <a:cs typeface="Arial" panose="020B0604020202020204" pitchFamily="34" charset="0"/>
                      </a:endParaRPr>
                    </a:p>
                  </a:txBody>
                  <a:tcPr/>
                </a:tc>
                <a:tc>
                  <a:txBody>
                    <a:bodyPr/>
                    <a:lstStyle/>
                    <a:p>
                      <a:pPr algn="ct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Lop </a:t>
                      </a:r>
                      <a:r>
                        <a:rPr lang="en-US" sz="1800" kern="1200" dirty="0">
                          <a:solidFill>
                            <a:schemeClr val="dk1"/>
                          </a:solidFill>
                          <a:latin typeface="Arial" panose="020B0604020202020204" pitchFamily="34" charset="0"/>
                          <a:ea typeface="+mn-ea"/>
                          <a:cs typeface="Arial" panose="020B0604020202020204" pitchFamily="34" charset="0"/>
                        </a:rPr>
                        <a:t>at al.,(2011)</a:t>
                      </a:r>
                      <a:endParaRPr lang="en-IN" sz="18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Arial" panose="020B0604020202020204" pitchFamily="34" charset="0"/>
                          <a:ea typeface="+mn-ea"/>
                          <a:cs typeface="Arial" panose="020B0604020202020204" pitchFamily="34" charset="0"/>
                        </a:rPr>
                        <a:t>Journal</a:t>
                      </a:r>
                      <a:r>
                        <a:rPr lang="en-IN" sz="1800" kern="1200" baseline="0" dirty="0">
                          <a:solidFill>
                            <a:schemeClr val="dk1"/>
                          </a:solidFill>
                          <a:latin typeface="Arial" panose="020B0604020202020204" pitchFamily="34" charset="0"/>
                          <a:ea typeface="+mn-ea"/>
                          <a:cs typeface="Arial" panose="020B0604020202020204" pitchFamily="34" charset="0"/>
                        </a:rPr>
                        <a:t> article (</a:t>
                      </a:r>
                      <a:r>
                        <a:rPr lang="en-IN" sz="1800" kern="1200" dirty="0">
                          <a:solidFill>
                            <a:schemeClr val="dk1"/>
                          </a:solidFill>
                          <a:latin typeface="Arial" panose="020B0604020202020204" pitchFamily="34" charset="0"/>
                          <a:ea typeface="+mn-ea"/>
                          <a:cs typeface="Arial" panose="020B0604020202020204" pitchFamily="34" charset="0"/>
                        </a:rPr>
                        <a:t>Review)</a:t>
                      </a:r>
                    </a:p>
                  </a:txBody>
                  <a:tcPr/>
                </a:tc>
                <a:tc>
                  <a:txBody>
                    <a:bodyPr/>
                    <a:lstStyle/>
                    <a:p>
                      <a:pPr marL="285750" indent="-285750" algn="l">
                        <a:buFont typeface="Courier New" panose="02070309020205020404" pitchFamily="49" charset="0"/>
                        <a:buChar char="o"/>
                      </a:pPr>
                      <a:r>
                        <a:rPr lang="en-US" sz="1800" b="0" i="0" u="none" strike="noStrike" kern="1200" baseline="0" dirty="0">
                          <a:solidFill>
                            <a:schemeClr val="dk1"/>
                          </a:solidFill>
                          <a:latin typeface="Arial" panose="020B0604020202020204" pitchFamily="34" charset="0"/>
                          <a:ea typeface="+mn-ea"/>
                          <a:cs typeface="Arial" panose="020B0604020202020204" pitchFamily="34" charset="0"/>
                        </a:rPr>
                        <a:t>In This Paper the study was focused on risk factors in the construction industry  review, ergonomics mainly can be defined as the relationship between humans, machine systems, job design and the work environment</a:t>
                      </a:r>
                      <a:r>
                        <a:rPr lang="en-US" sz="1800" dirty="0">
                          <a:latin typeface="Arial" panose="020B0604020202020204" pitchFamily="34" charset="0"/>
                          <a:cs typeface="Arial" panose="020B0604020202020204" pitchFamily="34" charset="0"/>
                        </a:rPr>
                        <a:t>.</a:t>
                      </a: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 increase the </a:t>
                      </a:r>
                      <a:r>
                        <a:rPr lang="en-US" sz="1800" b="0" i="0" u="none" strike="noStrike" kern="1200" baseline="0" dirty="0">
                          <a:solidFill>
                            <a:schemeClr val="dk1"/>
                          </a:solidFill>
                          <a:latin typeface="Arial" panose="020B0604020202020204" pitchFamily="34" charset="0"/>
                          <a:ea typeface="+mn-ea"/>
                          <a:cs typeface="Arial" panose="020B0604020202020204" pitchFamily="34" charset="0"/>
                        </a:rPr>
                        <a:t>likelihood of injury to musculoskeletal system. Working in uncomfortable static position or contact stress of muscles and tendon also will increase the </a:t>
                      </a:r>
                      <a:r>
                        <a:rPr lang="en-IN" sz="1800" b="0" i="0" u="none" strike="noStrike" kern="1200" baseline="0" dirty="0">
                          <a:solidFill>
                            <a:schemeClr val="dk1"/>
                          </a:solidFill>
                          <a:latin typeface="Arial" panose="020B0604020202020204" pitchFamily="34" charset="0"/>
                          <a:ea typeface="+mn-ea"/>
                          <a:cs typeface="Arial" panose="020B0604020202020204" pitchFamily="34" charset="0"/>
                        </a:rPr>
                        <a:t>likelihood of injury</a:t>
                      </a:r>
                      <a:endParaRPr lang="en-US" sz="1800" b="0" i="0" u="none" strike="noStrike" kern="1200" baseline="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840500184"/>
                  </a:ext>
                </a:extLst>
              </a:tr>
            </a:tbl>
          </a:graphicData>
        </a:graphic>
      </p:graphicFrame>
      <p:sp>
        <p:nvSpPr>
          <p:cNvPr id="4" name="Date Placeholder 3">
            <a:extLst>
              <a:ext uri="{FF2B5EF4-FFF2-40B4-BE49-F238E27FC236}">
                <a16:creationId xmlns:a16="http://schemas.microsoft.com/office/drawing/2014/main" id="{D41C3A04-9F33-FE2F-9AD9-4F13AB988CE3}"/>
              </a:ext>
            </a:extLst>
          </p:cNvPr>
          <p:cNvSpPr>
            <a:spLocks noGrp="1"/>
          </p:cNvSpPr>
          <p:nvPr>
            <p:ph type="dt" sz="half" idx="10"/>
          </p:nvPr>
        </p:nvSpPr>
        <p:spPr/>
        <p:txBody>
          <a:bodyPr/>
          <a:lstStyle/>
          <a:p>
            <a:fld id="{30260BE9-7406-42EA-B39F-58DB147C2EB0}" type="datetime1">
              <a:rPr lang="en-IN" smtClean="0"/>
              <a:t>13-12-2022</a:t>
            </a:fld>
            <a:endParaRPr lang="en-IN"/>
          </a:p>
        </p:txBody>
      </p:sp>
      <p:sp>
        <p:nvSpPr>
          <p:cNvPr id="5" name="Footer Placeholder 4">
            <a:extLst>
              <a:ext uri="{FF2B5EF4-FFF2-40B4-BE49-F238E27FC236}">
                <a16:creationId xmlns:a16="http://schemas.microsoft.com/office/drawing/2014/main" id="{39AB7A38-E6B8-E811-C2FF-7A957DA36BC5}"/>
              </a:ext>
            </a:extLst>
          </p:cNvPr>
          <p:cNvSpPr>
            <a:spLocks noGrp="1"/>
          </p:cNvSpPr>
          <p:nvPr>
            <p:ph type="ftr" sz="quarter" idx="11"/>
          </p:nvPr>
        </p:nvSpPr>
        <p:spPr/>
        <p:txBody>
          <a:bodyPr/>
          <a:lstStyle/>
          <a:p>
            <a:r>
              <a:rPr lang="en-US"/>
              <a:t>Dept. of Mech. Engg. NIT Calicut</a:t>
            </a:r>
            <a:endParaRPr lang="en-IN"/>
          </a:p>
        </p:txBody>
      </p:sp>
      <p:sp>
        <p:nvSpPr>
          <p:cNvPr id="6" name="Slide Number Placeholder 5">
            <a:extLst>
              <a:ext uri="{FF2B5EF4-FFF2-40B4-BE49-F238E27FC236}">
                <a16:creationId xmlns:a16="http://schemas.microsoft.com/office/drawing/2014/main" id="{7171EE75-2DBB-6A17-153D-E8618F5F6EB1}"/>
              </a:ext>
            </a:extLst>
          </p:cNvPr>
          <p:cNvSpPr>
            <a:spLocks noGrp="1"/>
          </p:cNvSpPr>
          <p:nvPr>
            <p:ph type="sldNum" sz="quarter" idx="12"/>
          </p:nvPr>
        </p:nvSpPr>
        <p:spPr/>
        <p:txBody>
          <a:bodyPr/>
          <a:lstStyle/>
          <a:p>
            <a:fld id="{E472C66E-2AFC-4304-93B4-740004E073FB}" type="slidenum">
              <a:rPr lang="en-IN" smtClean="0"/>
              <a:t>9</a:t>
            </a:fld>
            <a:endParaRPr lang="en-IN"/>
          </a:p>
        </p:txBody>
      </p:sp>
      <p:sp>
        <p:nvSpPr>
          <p:cNvPr id="8" name="Title 7">
            <a:extLst>
              <a:ext uri="{FF2B5EF4-FFF2-40B4-BE49-F238E27FC236}">
                <a16:creationId xmlns:a16="http://schemas.microsoft.com/office/drawing/2014/main" id="{E2042966-1E90-160D-2807-EA94BB8A9838}"/>
              </a:ext>
            </a:extLst>
          </p:cNvPr>
          <p:cNvSpPr txBox="1">
            <a:spLocks noGrp="1"/>
          </p:cNvSpPr>
          <p:nvPr>
            <p:ph type="title"/>
          </p:nvPr>
        </p:nvSpPr>
        <p:spPr>
          <a:xfrm>
            <a:off x="1096963" y="356840"/>
            <a:ext cx="4999037" cy="510909"/>
          </a:xfrm>
          <a:prstGeom prst="rect">
            <a:avLst/>
          </a:prstGeom>
          <a:noFill/>
        </p:spPr>
        <p:txBody>
          <a:bodyPr wrap="square" rtlCol="0">
            <a:spAutoFit/>
          </a:bodyPr>
          <a:lstStyle/>
          <a:p>
            <a:r>
              <a:rPr lang="en-IN" sz="3200" b="1" dirty="0">
                <a:solidFill>
                  <a:srgbClr val="FF0000"/>
                </a:solidFill>
                <a:latin typeface="Arial" panose="020B0604020202020204" pitchFamily="34" charset="0"/>
                <a:cs typeface="Arial" panose="020B0604020202020204" pitchFamily="34" charset="0"/>
              </a:rPr>
              <a:t>Literature Review</a:t>
            </a:r>
          </a:p>
        </p:txBody>
      </p:sp>
    </p:spTree>
    <p:extLst>
      <p:ext uri="{BB962C8B-B14F-4D97-AF65-F5344CB8AC3E}">
        <p14:creationId xmlns:p14="http://schemas.microsoft.com/office/powerpoint/2010/main" val="24568302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9916</TotalTime>
  <Words>2617</Words>
  <Application>Microsoft Office PowerPoint</Application>
  <PresentationFormat>Widescreen</PresentationFormat>
  <Paragraphs>455</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 times new roman</vt:lpstr>
      <vt:lpstr>Arial</vt:lpstr>
      <vt:lpstr>Calibri</vt:lpstr>
      <vt:lpstr>Calibri Light</vt:lpstr>
      <vt:lpstr>Courier New</vt:lpstr>
      <vt:lpstr>Times New Roman</vt:lpstr>
      <vt:lpstr>TimesNewRomanPSMT</vt:lpstr>
      <vt:lpstr>Webdings</vt:lpstr>
      <vt:lpstr>Wingdings</vt:lpstr>
      <vt:lpstr>Retrospect</vt:lpstr>
      <vt:lpstr>   ASSESSMENT OF THE EFFECT OF SORTING ATTRIBUTES ON MENTAL WORKLOAD</vt:lpstr>
      <vt:lpstr>PowerPoint Presentation</vt:lpstr>
      <vt:lpstr>PowerPoint Presentation</vt:lpstr>
      <vt:lpstr>Word Cloud </vt:lpstr>
      <vt:lpstr>PowerPoint Presentation</vt:lpstr>
      <vt:lpstr>PowerPoint Presentation</vt:lpstr>
      <vt:lpstr>PowerPoint Presentation</vt:lpstr>
      <vt:lpstr>Literature Review</vt:lpstr>
      <vt:lpstr>Literature Review</vt:lpstr>
      <vt:lpstr>Literature Review</vt:lpstr>
      <vt:lpstr>PowerPoint Presentation</vt:lpstr>
      <vt:lpstr>PowerPoint Presentation</vt:lpstr>
      <vt:lpstr>Experimental setup</vt:lpstr>
      <vt:lpstr>PowerPoint Presentation</vt:lpstr>
      <vt:lpstr>PowerPoint Presentation</vt:lpstr>
      <vt:lpstr>PowerPoint Presentation</vt:lpstr>
      <vt:lpstr>Work done after mid-term evaluation</vt:lpstr>
      <vt:lpstr>Screen-shot of NASA-TLX Questionnaire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from the experimental study </vt:lpstr>
      <vt:lpstr>PowerPoint Presentation</vt:lpstr>
      <vt:lpstr>Publication from the work</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EFFECT OF PHASE CHANGE MATERIAL ON  SOLAR INTERFACIAL EVAPORATION SYSTEM</dc:title>
  <dc:creator>USER</dc:creator>
  <cp:lastModifiedBy>vikas kumar</cp:lastModifiedBy>
  <cp:revision>424</cp:revision>
  <dcterms:created xsi:type="dcterms:W3CDTF">2021-07-12T10:46:34Z</dcterms:created>
  <dcterms:modified xsi:type="dcterms:W3CDTF">2022-12-13T08:25:56Z</dcterms:modified>
</cp:coreProperties>
</file>