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59" r:id="rId4"/>
    <p:sldId id="266" r:id="rId5"/>
    <p:sldId id="267" r:id="rId6"/>
    <p:sldId id="268" r:id="rId7"/>
    <p:sldId id="270" r:id="rId8"/>
    <p:sldId id="271" r:id="rId9"/>
    <p:sldId id="263" r:id="rId10"/>
    <p:sldId id="272" r:id="rId11"/>
    <p:sldId id="273" r:id="rId12"/>
    <p:sldId id="274" r:id="rId13"/>
    <p:sldId id="275" r:id="rId14"/>
    <p:sldId id="276" r:id="rId15"/>
    <p:sldId id="264" r:id="rId16"/>
    <p:sldId id="277" r:id="rId17"/>
    <p:sldId id="278" r:id="rId18"/>
    <p:sldId id="265" r:id="rId19"/>
    <p:sldId id="27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Lifecyle</a:t>
            </a:r>
            <a:r>
              <a:rPr lang="en-US" sz="4000" b="1" u="sng" dirty="0" smtClean="0">
                <a:latin typeface="Times New Roman" pitchFamily="18" charset="0"/>
                <a:cs typeface="Times New Roman" pitchFamily="18" charset="0"/>
              </a:rPr>
              <a:t> 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Each component has several “lifecycle methods” that you can override to run code at </a:t>
            </a:r>
            <a:r>
              <a:rPr lang="en-US" sz="2000" dirty="0" smtClean="0">
                <a:latin typeface="Times New Roman" pitchFamily="18" charset="0"/>
                <a:cs typeface="Times New Roman" pitchFamily="18" charset="0"/>
              </a:rPr>
              <a:t>particular </a:t>
            </a:r>
            <a:r>
              <a:rPr lang="en-US" sz="2000" dirty="0">
                <a:latin typeface="Times New Roman" pitchFamily="18" charset="0"/>
                <a:cs typeface="Times New Roman" pitchFamily="18" charset="0"/>
              </a:rPr>
              <a:t>times in the process</a:t>
            </a:r>
            <a:r>
              <a:rPr lang="en-US"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Mounting</a:t>
            </a:r>
          </a:p>
          <a:p>
            <a:r>
              <a:rPr lang="en-IN" sz="2000" dirty="0" smtClean="0">
                <a:latin typeface="Times New Roman" pitchFamily="18" charset="0"/>
                <a:cs typeface="Times New Roman" pitchFamily="18" charset="0"/>
              </a:rPr>
              <a:t>Updating</a:t>
            </a:r>
          </a:p>
          <a:p>
            <a:r>
              <a:rPr lang="en-IN" sz="2000" dirty="0">
                <a:latin typeface="Times New Roman" pitchFamily="18" charset="0"/>
                <a:cs typeface="Times New Roman" pitchFamily="18" charset="0"/>
              </a:rPr>
              <a:t>Error </a:t>
            </a:r>
            <a:r>
              <a:rPr lang="en-IN" sz="2000" dirty="0" smtClean="0">
                <a:latin typeface="Times New Roman" pitchFamily="18" charset="0"/>
                <a:cs typeface="Times New Roman" pitchFamily="18" charset="0"/>
              </a:rPr>
              <a:t>Handling</a:t>
            </a:r>
          </a:p>
          <a:p>
            <a:r>
              <a:rPr lang="en-IN" sz="2000" dirty="0" err="1">
                <a:latin typeface="Times New Roman" pitchFamily="18" charset="0"/>
                <a:cs typeface="Times New Roman" pitchFamily="18" charset="0"/>
              </a:rPr>
              <a:t>Unmounting</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635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mph" presetSubtype="0" nodeType="clickEffect">
                                  <p:stCondLst>
                                    <p:cond delay="0"/>
                                  </p:stCondLst>
                                  <p:iterate type="lt">
                                    <p:tmAbs val="25"/>
                                  </p:iterate>
                                  <p:childTnLst>
                                    <p:set>
                                      <p:cBhvr override="childStyle">
                                        <p:cTn id="31" dur="indefinite"/>
                                        <p:tgtEl>
                                          <p:spTgt spid="3">
                                            <p:txEl>
                                              <p:pRg st="1" end="1"/>
                                            </p:txEl>
                                          </p:spTgt>
                                        </p:tgtEl>
                                        <p:attrNameLst>
                                          <p:attrName>style.fontWeight</p:attrName>
                                        </p:attrNameLst>
                                      </p:cBhvr>
                                      <p:to>
                                        <p:strVal val="bold"/>
                                      </p:to>
                                    </p:set>
                                  </p:childTnLst>
                                </p:cTn>
                              </p:par>
                            </p:childTnLst>
                          </p:cTn>
                        </p:par>
                      </p:childTnLst>
                    </p:cTn>
                  </p:par>
                  <p:par>
                    <p:cTn id="32" fill="hold">
                      <p:stCondLst>
                        <p:cond delay="indefinite"/>
                      </p:stCondLst>
                      <p:childTnLst>
                        <p:par>
                          <p:cTn id="33" fill="hold">
                            <p:stCondLst>
                              <p:cond delay="0"/>
                            </p:stCondLst>
                            <p:childTnLst>
                              <p:par>
                                <p:cTn id="34" presetID="15" presetClass="emph" presetSubtype="0" nodeType="clickEffect">
                                  <p:stCondLst>
                                    <p:cond delay="0"/>
                                  </p:stCondLst>
                                  <p:iterate type="lt">
                                    <p:tmAbs val="25"/>
                                  </p:iterate>
                                  <p:childTnLst>
                                    <p:set>
                                      <p:cBhvr override="childStyle">
                                        <p:cTn id="35" dur="indefinite"/>
                                        <p:tgtEl>
                                          <p:spTgt spid="3">
                                            <p:txEl>
                                              <p:pRg st="2" end="2"/>
                                            </p:txEl>
                                          </p:spTgt>
                                        </p:tgtEl>
                                        <p:attrNameLst>
                                          <p:attrName>style.fontWeight</p:attrName>
                                        </p:attrNameLst>
                                      </p:cBhvr>
                                      <p:to>
                                        <p:strVal val="bold"/>
                                      </p:to>
                                    </p:set>
                                  </p:childTnLst>
                                </p:cTn>
                              </p:par>
                            </p:childTnLst>
                          </p:cTn>
                        </p:par>
                      </p:childTnLst>
                    </p:cTn>
                  </p:par>
                  <p:par>
                    <p:cTn id="36" fill="hold">
                      <p:stCondLst>
                        <p:cond delay="indefinite"/>
                      </p:stCondLst>
                      <p:childTnLst>
                        <p:par>
                          <p:cTn id="37" fill="hold">
                            <p:stCondLst>
                              <p:cond delay="0"/>
                            </p:stCondLst>
                            <p:childTnLst>
                              <p:par>
                                <p:cTn id="38" presetID="15" presetClass="emph" presetSubtype="0" nodeType="clickEffect">
                                  <p:stCondLst>
                                    <p:cond delay="0"/>
                                  </p:stCondLst>
                                  <p:iterate type="lt">
                                    <p:tmAbs val="25"/>
                                  </p:iterate>
                                  <p:childTnLst>
                                    <p:set>
                                      <p:cBhvr override="childStyle">
                                        <p:cTn id="39"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a:latin typeface="Times New Roman" pitchFamily="18" charset="0"/>
                <a:cs typeface="Times New Roman" pitchFamily="18" charset="0"/>
              </a:rPr>
              <a:t>static </a:t>
            </a:r>
            <a:r>
              <a:rPr lang="en-US" sz="3600" b="1" u="sng" dirty="0" err="1">
                <a:latin typeface="Times New Roman" pitchFamily="18" charset="0"/>
                <a:cs typeface="Times New Roman" pitchFamily="18" charset="0"/>
              </a:rPr>
              <a:t>getDerivedStateFromProps</a:t>
            </a:r>
            <a:r>
              <a:rPr lang="en-US" sz="3600" b="1" u="sng" dirty="0" smtClean="0">
                <a:latin typeface="Times New Roman" pitchFamily="18" charset="0"/>
                <a:cs typeface="Times New Roman" pitchFamily="18" charset="0"/>
              </a:rPr>
              <a:t>( )</a:t>
            </a:r>
            <a:endParaRPr lang="en-IN" sz="3600" b="1" u="sng" dirty="0"/>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err="1">
                <a:latin typeface="Times New Roman" pitchFamily="18" charset="0"/>
                <a:cs typeface="Times New Roman" pitchFamily="18" charset="0"/>
              </a:rPr>
              <a:t>getDerivedStateFromProps</a:t>
            </a:r>
            <a:r>
              <a:rPr lang="en-US" sz="1600" dirty="0">
                <a:latin typeface="Times New Roman" pitchFamily="18" charset="0"/>
                <a:cs typeface="Times New Roman" pitchFamily="18" charset="0"/>
              </a:rPr>
              <a:t> is invoked right before calling the render method, both on the initial mount and on subsequent updates. It should return an object to update the state, or null to update nothing. This method exists for rare use cases where the state depends on changes in props over time.  This method doesn’t have access to the component instance. As its static method so </a:t>
            </a:r>
            <a:r>
              <a:rPr lang="en-US" sz="1600" i="1" dirty="0">
                <a:latin typeface="Times New Roman" pitchFamily="18" charset="0"/>
                <a:cs typeface="Times New Roman" pitchFamily="18" charset="0"/>
              </a:rPr>
              <a:t>this</a:t>
            </a:r>
            <a:r>
              <a:rPr lang="en-US" sz="1600" dirty="0">
                <a:latin typeface="Times New Roman" pitchFamily="18" charset="0"/>
                <a:cs typeface="Times New Roman" pitchFamily="18" charset="0"/>
              </a:rPr>
              <a:t> is not available inside this method</a:t>
            </a:r>
          </a:p>
          <a:p>
            <a:pPr marL="0" indent="0">
              <a:buNone/>
            </a:pPr>
            <a:r>
              <a:rPr lang="en-US" sz="1600" dirty="0">
                <a:latin typeface="Times New Roman" pitchFamily="18" charset="0"/>
                <a:cs typeface="Times New Roman" pitchFamily="18" charset="0"/>
              </a:rPr>
              <a:t>Syntax:- </a:t>
            </a:r>
          </a:p>
          <a:p>
            <a:pPr marL="0" indent="0">
              <a:buNone/>
            </a:pPr>
            <a:r>
              <a:rPr lang="en-US" sz="1600" dirty="0">
                <a:latin typeface="Times New Roman" pitchFamily="18" charset="0"/>
                <a:cs typeface="Times New Roman" pitchFamily="18" charset="0"/>
              </a:rPr>
              <a:t>static </a:t>
            </a:r>
            <a:r>
              <a:rPr lang="en-US" sz="1600" dirty="0" err="1">
                <a:latin typeface="Times New Roman" pitchFamily="18" charset="0"/>
                <a:cs typeface="Times New Roman" pitchFamily="18" charset="0"/>
              </a:rPr>
              <a:t>getDerivedStateFromProps</a:t>
            </a:r>
            <a:r>
              <a:rPr lang="en-US" sz="1600" dirty="0">
                <a:latin typeface="Times New Roman" pitchFamily="18" charset="0"/>
                <a:cs typeface="Times New Roman" pitchFamily="18" charset="0"/>
              </a:rPr>
              <a:t>(props, state) {</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a:t>
            </a:r>
          </a:p>
          <a:p>
            <a:pPr marL="0" indent="0">
              <a:buNone/>
            </a:pPr>
            <a:endParaRPr lang="en-US" sz="1600" dirty="0" err="1">
              <a:latin typeface="Times New Roman" pitchFamily="18" charset="0"/>
              <a:cs typeface="Times New Roman" pitchFamily="18" charset="0"/>
            </a:endParaRPr>
          </a:p>
        </p:txBody>
      </p:sp>
    </p:spTree>
    <p:extLst>
      <p:ext uri="{BB962C8B-B14F-4D97-AF65-F5344CB8AC3E}">
        <p14:creationId xmlns:p14="http://schemas.microsoft.com/office/powerpoint/2010/main" val="23903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err="1">
                <a:latin typeface="Times New Roman" pitchFamily="18" charset="0"/>
                <a:cs typeface="Times New Roman" pitchFamily="18" charset="0"/>
              </a:rPr>
              <a:t>shouldComponentUpdate</a:t>
            </a:r>
            <a:r>
              <a:rPr lang="en-US" sz="3600" b="1" u="sng" dirty="0">
                <a:latin typeface="Times New Roman" pitchFamily="18" charset="0"/>
                <a:cs typeface="Times New Roman" pitchFamily="18" charset="0"/>
              </a:rPr>
              <a:t>()</a:t>
            </a: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a:latin typeface="Times New Roman" pitchFamily="18" charset="0"/>
                <a:cs typeface="Times New Roman" pitchFamily="18" charset="0"/>
              </a:rPr>
              <a:t>Use </a:t>
            </a:r>
            <a:r>
              <a:rPr lang="en-US" sz="1600" dirty="0" err="1">
                <a:latin typeface="Times New Roman" pitchFamily="18" charset="0"/>
                <a:cs typeface="Times New Roman" pitchFamily="18" charset="0"/>
              </a:rPr>
              <a:t>shouldComponentUpdate</a:t>
            </a:r>
            <a:r>
              <a:rPr lang="en-US" sz="1600" dirty="0">
                <a:latin typeface="Times New Roman" pitchFamily="18" charset="0"/>
                <a:cs typeface="Times New Roman" pitchFamily="18" charset="0"/>
              </a:rPr>
              <a:t>() to let React know if a component’s output is not affected by the current change in state or </a:t>
            </a:r>
            <a:r>
              <a:rPr lang="en-US" sz="1600" dirty="0" smtClean="0">
                <a:latin typeface="Times New Roman" pitchFamily="18" charset="0"/>
                <a:cs typeface="Times New Roman" pitchFamily="18" charset="0"/>
              </a:rPr>
              <a:t>props, It means </a:t>
            </a:r>
            <a:r>
              <a:rPr lang="en-US" sz="1600" dirty="0">
                <a:latin typeface="Times New Roman" pitchFamily="18" charset="0"/>
                <a:cs typeface="Times New Roman" pitchFamily="18" charset="0"/>
              </a:rPr>
              <a:t>should React re-render or it can skip rendering? </a:t>
            </a:r>
            <a:r>
              <a:rPr lang="en-US" sz="1600" dirty="0" err="1">
                <a:latin typeface="Times New Roman" pitchFamily="18" charset="0"/>
                <a:cs typeface="Times New Roman" pitchFamily="18" charset="0"/>
              </a:rPr>
              <a:t>shouldComponentUpdate</a:t>
            </a:r>
            <a:r>
              <a:rPr lang="en-US" sz="1600" dirty="0">
                <a:latin typeface="Times New Roman" pitchFamily="18" charset="0"/>
                <a:cs typeface="Times New Roman" pitchFamily="18" charset="0"/>
              </a:rPr>
              <a:t>() is invoked before rendering when new props or state are being received. This method return true by default.</a:t>
            </a:r>
          </a:p>
          <a:p>
            <a:pPr marL="0" indent="0">
              <a:buNone/>
            </a:pPr>
            <a:r>
              <a:rPr lang="en-US" sz="1600" dirty="0">
                <a:latin typeface="Times New Roman" pitchFamily="18" charset="0"/>
                <a:cs typeface="Times New Roman" pitchFamily="18" charset="0"/>
              </a:rPr>
              <a:t>render() will not be invoked if </a:t>
            </a:r>
            <a:r>
              <a:rPr lang="en-US" sz="1600" dirty="0" err="1">
                <a:latin typeface="Times New Roman" pitchFamily="18" charset="0"/>
                <a:cs typeface="Times New Roman" pitchFamily="18" charset="0"/>
              </a:rPr>
              <a:t>shouldComponentUpdate</a:t>
            </a:r>
            <a:r>
              <a:rPr lang="en-US" sz="1600" dirty="0">
                <a:latin typeface="Times New Roman" pitchFamily="18" charset="0"/>
                <a:cs typeface="Times New Roman" pitchFamily="18" charset="0"/>
              </a:rPr>
              <a:t>() returns false.</a:t>
            </a:r>
          </a:p>
          <a:p>
            <a:pPr marL="0" indent="0">
              <a:buNone/>
            </a:pPr>
            <a:r>
              <a:rPr lang="en-US" sz="1600" dirty="0" smtClean="0">
                <a:latin typeface="Times New Roman" pitchFamily="18" charset="0"/>
                <a:cs typeface="Times New Roman" pitchFamily="18" charset="0"/>
              </a:rPr>
              <a:t>Syntax: -</a:t>
            </a:r>
          </a:p>
          <a:p>
            <a:pPr marL="0" indent="0">
              <a:buNone/>
            </a:pPr>
            <a:r>
              <a:rPr lang="en-US" sz="1600" dirty="0" err="1" smtClean="0">
                <a:latin typeface="Times New Roman" pitchFamily="18" charset="0"/>
                <a:cs typeface="Times New Roman" pitchFamily="18" charset="0"/>
              </a:rPr>
              <a:t>shouldComponentUpdate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nextProps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nextState</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669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a:latin typeface="Times New Roman" pitchFamily="18" charset="0"/>
                <a:cs typeface="Times New Roman" pitchFamily="18" charset="0"/>
              </a:rPr>
              <a:t>render()</a:t>
            </a:r>
          </a:p>
        </p:txBody>
      </p:sp>
      <p:sp>
        <p:nvSpPr>
          <p:cNvPr id="3" name="Content Placeholder 2"/>
          <p:cNvSpPr>
            <a:spLocks noGrp="1"/>
          </p:cNvSpPr>
          <p:nvPr>
            <p:ph idx="1"/>
          </p:nvPr>
        </p:nvSpPr>
        <p:spPr>
          <a:xfrm>
            <a:off x="457200" y="971550"/>
            <a:ext cx="8229600" cy="4038600"/>
          </a:xfrm>
        </p:spPr>
        <p:txBody>
          <a:bodyPr>
            <a:noAutofit/>
          </a:bodyPr>
          <a:lstStyle/>
          <a:p>
            <a:pPr marL="0" indent="0">
              <a:buNone/>
            </a:pPr>
            <a:r>
              <a:rPr lang="en-US" sz="1400" dirty="0">
                <a:latin typeface="Times New Roman" pitchFamily="18" charset="0"/>
                <a:cs typeface="Times New Roman" pitchFamily="18" charset="0"/>
              </a:rPr>
              <a:t>The render() method is the only required method in a class component. It examines </a:t>
            </a:r>
            <a:r>
              <a:rPr lang="en-US" sz="1400" dirty="0" err="1">
                <a:latin typeface="Times New Roman" pitchFamily="18" charset="0"/>
                <a:cs typeface="Times New Roman" pitchFamily="18" charset="0"/>
              </a:rPr>
              <a:t>this.props</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this.state</a:t>
            </a:r>
            <a:r>
              <a:rPr lang="en-US" sz="1400" dirty="0">
                <a:latin typeface="Times New Roman" pitchFamily="18" charset="0"/>
                <a:cs typeface="Times New Roman" pitchFamily="18" charset="0"/>
              </a:rPr>
              <a:t> . </a:t>
            </a:r>
          </a:p>
          <a:p>
            <a:pPr marL="0" indent="0">
              <a:buNone/>
            </a:pPr>
            <a:r>
              <a:rPr lang="en-US" sz="1400" dirty="0">
                <a:latin typeface="Times New Roman" pitchFamily="18" charset="0"/>
                <a:cs typeface="Times New Roman" pitchFamily="18" charset="0"/>
              </a:rPr>
              <a:t>It returns one of the following types:</a:t>
            </a:r>
          </a:p>
          <a:p>
            <a:pPr marL="0" indent="0">
              <a:buNone/>
            </a:pPr>
            <a:r>
              <a:rPr lang="en-US" sz="1400" dirty="0">
                <a:latin typeface="Times New Roman" pitchFamily="18" charset="0"/>
                <a:cs typeface="Times New Roman" pitchFamily="18" charset="0"/>
              </a:rPr>
              <a:t>React elements – These are created via JSX(Not required). </a:t>
            </a:r>
          </a:p>
          <a:p>
            <a:pPr marL="0" indent="0">
              <a:buNone/>
            </a:pPr>
            <a:r>
              <a:rPr lang="en-US" sz="1400" dirty="0">
                <a:latin typeface="Times New Roman" pitchFamily="18" charset="0"/>
                <a:cs typeface="Times New Roman" pitchFamily="18" charset="0"/>
              </a:rPr>
              <a:t>For example, &lt;div /&gt; and &lt;App  /&gt; are React elements that instruct React to render a DOM node, or another user-defined component, respectively.</a:t>
            </a:r>
          </a:p>
          <a:p>
            <a:pPr marL="0" indent="0">
              <a:buNone/>
            </a:pPr>
            <a:r>
              <a:rPr lang="en-US" sz="1400" dirty="0">
                <a:latin typeface="Times New Roman" pitchFamily="18" charset="0"/>
                <a:cs typeface="Times New Roman" pitchFamily="18" charset="0"/>
              </a:rPr>
              <a:t>Arrays and fragments -  It is used to return multiple elements from render.</a:t>
            </a:r>
          </a:p>
          <a:p>
            <a:pPr marL="0" indent="0">
              <a:buNone/>
            </a:pPr>
            <a:r>
              <a:rPr lang="en-US" sz="1400" dirty="0">
                <a:latin typeface="Times New Roman" pitchFamily="18" charset="0"/>
                <a:cs typeface="Times New Roman" pitchFamily="18" charset="0"/>
              </a:rPr>
              <a:t>Portals – It is used to render children into a different DOM </a:t>
            </a:r>
            <a:r>
              <a:rPr lang="en-US" sz="1400" dirty="0" err="1">
                <a:latin typeface="Times New Roman" pitchFamily="18" charset="0"/>
                <a:cs typeface="Times New Roman" pitchFamily="18" charset="0"/>
              </a:rPr>
              <a:t>subtree</a:t>
            </a: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String and numbers - These are rendered as text nodes in the DOM.</a:t>
            </a:r>
          </a:p>
          <a:p>
            <a:pPr marL="0" indent="0">
              <a:buNone/>
            </a:pPr>
            <a:r>
              <a:rPr lang="en-US" sz="1400" dirty="0">
                <a:latin typeface="Times New Roman" pitchFamily="18" charset="0"/>
                <a:cs typeface="Times New Roman" pitchFamily="18" charset="0"/>
              </a:rPr>
              <a:t>Booleans or null -  It renders nothing. (Mostly exists to support return test &amp;&amp; &lt;Child /&gt; pattern, where test is </a:t>
            </a:r>
            <a:r>
              <a:rPr lang="en-US" sz="1400" dirty="0" err="1">
                <a:latin typeface="Times New Roman" pitchFamily="18" charset="0"/>
                <a:cs typeface="Times New Roman" pitchFamily="18" charset="0"/>
              </a:rPr>
              <a:t>boolean</a:t>
            </a:r>
            <a:r>
              <a:rPr lang="en-US" sz="1400" dirty="0">
                <a:latin typeface="Times New Roman" pitchFamily="18" charset="0"/>
                <a:cs typeface="Times New Roman" pitchFamily="18" charset="0"/>
              </a:rPr>
              <a:t>.)</a:t>
            </a:r>
          </a:p>
          <a:p>
            <a:pPr marL="0" indent="0">
              <a:buNone/>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Note - The render() function should be pure, meaning that it does not modify component state, it returns the same result each time it’s invoked, and it does not directly interact with the browser.</a:t>
            </a:r>
            <a:endParaRPr lang="en-IN" sz="1400" dirty="0">
              <a:latin typeface="Times New Roman" pitchFamily="18" charset="0"/>
              <a:cs typeface="Times New Roman" pitchFamily="18" charset="0"/>
            </a:endParaRPr>
          </a:p>
          <a:p>
            <a:pPr marL="0" indent="0">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36947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err="1">
                <a:latin typeface="Times New Roman" pitchFamily="18" charset="0"/>
                <a:cs typeface="Times New Roman" pitchFamily="18" charset="0"/>
              </a:rPr>
              <a:t>getSnapshotBeforeUpdate</a:t>
            </a:r>
            <a:r>
              <a:rPr lang="en-US" sz="3600" b="1" u="sng" dirty="0" smtClean="0">
                <a:latin typeface="Times New Roman" pitchFamily="18" charset="0"/>
                <a:cs typeface="Times New Roman" pitchFamily="18" charset="0"/>
              </a:rPr>
              <a: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method is called right before the virtual DOM is about to make change to the </a:t>
            </a:r>
            <a:r>
              <a:rPr lang="en-US" sz="1600" dirty="0" smtClean="0">
                <a:latin typeface="Times New Roman" pitchFamily="18" charset="0"/>
                <a:cs typeface="Times New Roman" pitchFamily="18" charset="0"/>
              </a:rPr>
              <a:t>DOM </a:t>
            </a:r>
            <a:r>
              <a:rPr lang="en-US" sz="1600" dirty="0">
                <a:latin typeface="Times New Roman" pitchFamily="18" charset="0"/>
                <a:cs typeface="Times New Roman" pitchFamily="18" charset="0"/>
              </a:rPr>
              <a:t>(before DOM is updated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which allows our components to capture the current </a:t>
            </a:r>
            <a:r>
              <a:rPr lang="en-US" sz="1600" dirty="0" smtClean="0">
                <a:latin typeface="Times New Roman" pitchFamily="18" charset="0"/>
                <a:cs typeface="Times New Roman" pitchFamily="18" charset="0"/>
              </a:rPr>
              <a:t>values or some information from the DOM(</a:t>
            </a: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Scroll Position) </a:t>
            </a:r>
            <a:r>
              <a:rPr lang="en-US" sz="1600" dirty="0">
                <a:latin typeface="Times New Roman" pitchFamily="18" charset="0"/>
                <a:cs typeface="Times New Roman" pitchFamily="18" charset="0"/>
              </a:rPr>
              <a:t>before it is potentially </a:t>
            </a:r>
            <a:r>
              <a:rPr lang="en-US" sz="1600" dirty="0" smtClean="0">
                <a:latin typeface="Times New Roman" pitchFamily="18" charset="0"/>
                <a:cs typeface="Times New Roman" pitchFamily="18" charset="0"/>
              </a:rPr>
              <a:t>changed. Any </a:t>
            </a:r>
            <a:r>
              <a:rPr lang="en-US" sz="1600" dirty="0">
                <a:latin typeface="Times New Roman" pitchFamily="18" charset="0"/>
                <a:cs typeface="Times New Roman" pitchFamily="18" charset="0"/>
              </a:rPr>
              <a:t>value returned by this lifecycle will be passed as </a:t>
            </a:r>
            <a:r>
              <a:rPr lang="en-US" sz="1600" dirty="0" smtClean="0">
                <a:latin typeface="Times New Roman" pitchFamily="18" charset="0"/>
                <a:cs typeface="Times New Roman" pitchFamily="18" charset="0"/>
              </a:rPr>
              <a:t>third </a:t>
            </a:r>
            <a:r>
              <a:rPr lang="en-US" sz="1600" dirty="0">
                <a:latin typeface="Times New Roman" pitchFamily="18" charset="0"/>
                <a:cs typeface="Times New Roman" pitchFamily="18" charset="0"/>
              </a:rPr>
              <a:t>parameter to </a:t>
            </a:r>
            <a:r>
              <a:rPr lang="en-US" sz="1600" dirty="0" err="1">
                <a:latin typeface="Times New Roman" pitchFamily="18" charset="0"/>
                <a:cs typeface="Times New Roman" pitchFamily="18" charset="0"/>
              </a:rPr>
              <a:t>componentDidUpdate</a:t>
            </a:r>
            <a:r>
              <a:rPr lang="en-US" sz="160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getSnapshotBeforeUpdate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prevProps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prevState</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3578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err="1">
                <a:latin typeface="Times New Roman" pitchFamily="18" charset="0"/>
                <a:cs typeface="Times New Roman" pitchFamily="18" charset="0"/>
              </a:rPr>
              <a:t>componentDidUpdate</a:t>
            </a:r>
            <a:r>
              <a:rPr lang="en-US" sz="3600" b="1" u="sng" dirty="0">
                <a:latin typeface="Times New Roman" pitchFamily="18" charset="0"/>
                <a:cs typeface="Times New Roman" pitchFamily="18" charset="0"/>
              </a:rPr>
              <a:t>()</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4038600"/>
          </a:xfrm>
        </p:spPr>
        <p:txBody>
          <a:bodyPr>
            <a:noAutofit/>
          </a:bodyPr>
          <a:lstStyle/>
          <a:p>
            <a:pPr marL="0" indent="0">
              <a:buNone/>
            </a:pPr>
            <a:r>
              <a:rPr lang="en-US" sz="1600" dirty="0" err="1">
                <a:latin typeface="Times New Roman" pitchFamily="18" charset="0"/>
                <a:cs typeface="Times New Roman" pitchFamily="18" charset="0"/>
              </a:rPr>
              <a:t>componentDidUpdate</a:t>
            </a:r>
            <a:r>
              <a:rPr lang="en-US" sz="1600" dirty="0">
                <a:latin typeface="Times New Roman" pitchFamily="18" charset="0"/>
                <a:cs typeface="Times New Roman" pitchFamily="18" charset="0"/>
              </a:rPr>
              <a:t>() is invoked immediately after updating occurs. This method is not called for the initial render.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method is used to re trigger the third party libraries used to make sure these libraries also update and reload themselves.</a:t>
            </a:r>
          </a:p>
          <a:p>
            <a:pPr marL="0" indent="0">
              <a:buNone/>
            </a:pPr>
            <a:r>
              <a:rPr lang="en-US" sz="1600" dirty="0" err="1">
                <a:latin typeface="Times New Roman" pitchFamily="18" charset="0"/>
                <a:cs typeface="Times New Roman" pitchFamily="18" charset="0"/>
              </a:rPr>
              <a:t>componentDidUpdate</a:t>
            </a:r>
            <a:r>
              <a:rPr lang="en-US" sz="1600" dirty="0">
                <a:latin typeface="Times New Roman" pitchFamily="18" charset="0"/>
                <a:cs typeface="Times New Roman" pitchFamily="18" charset="0"/>
              </a:rPr>
              <a:t>() will not be invoked if </a:t>
            </a:r>
            <a:r>
              <a:rPr lang="en-US" sz="1600" dirty="0" err="1">
                <a:latin typeface="Times New Roman" pitchFamily="18" charset="0"/>
                <a:cs typeface="Times New Roman" pitchFamily="18" charset="0"/>
              </a:rPr>
              <a:t>shouldComponentUpdate</a:t>
            </a:r>
            <a:r>
              <a:rPr lang="en-US" sz="1600" dirty="0">
                <a:latin typeface="Times New Roman" pitchFamily="18" charset="0"/>
                <a:cs typeface="Times New Roman" pitchFamily="18" charset="0"/>
              </a:rPr>
              <a:t>() returns false</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componentDidUpdate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prevProps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prevState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snapshot) {</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your component implements the </a:t>
            </a:r>
            <a:r>
              <a:rPr lang="en-US" sz="1600" dirty="0" err="1">
                <a:latin typeface="Times New Roman" pitchFamily="18" charset="0"/>
                <a:cs typeface="Times New Roman" pitchFamily="18" charset="0"/>
              </a:rPr>
              <a:t>getSnapshotBeforeUpdate</a:t>
            </a:r>
            <a:r>
              <a:rPr lang="en-US" sz="1600" dirty="0">
                <a:latin typeface="Times New Roman" pitchFamily="18" charset="0"/>
                <a:cs typeface="Times New Roman" pitchFamily="18" charset="0"/>
              </a:rPr>
              <a:t>() lifecycle (which is rare), the value it returns will be passed as a third “snapshot” parameter to </a:t>
            </a:r>
            <a:r>
              <a:rPr lang="en-US" sz="1600" dirty="0" err="1">
                <a:latin typeface="Times New Roman" pitchFamily="18" charset="0"/>
                <a:cs typeface="Times New Roman" pitchFamily="18" charset="0"/>
              </a:rPr>
              <a:t>componentDidUpdate</a:t>
            </a:r>
            <a:r>
              <a:rPr lang="en-US" sz="1600" dirty="0">
                <a:latin typeface="Times New Roman" pitchFamily="18" charset="0"/>
                <a:cs typeface="Times New Roman" pitchFamily="18" charset="0"/>
              </a:rPr>
              <a:t>(). Otherwise this parameter will be undefined.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3578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Error Handling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smtClean="0">
                <a:latin typeface="Times New Roman" pitchFamily="18" charset="0"/>
                <a:cs typeface="Times New Roman" pitchFamily="18" charset="0"/>
              </a:rPr>
              <a:t>These </a:t>
            </a:r>
            <a:r>
              <a:rPr lang="en-US" sz="1800" dirty="0">
                <a:latin typeface="Times New Roman" pitchFamily="18" charset="0"/>
                <a:cs typeface="Times New Roman" pitchFamily="18" charset="0"/>
              </a:rPr>
              <a:t>methods are called when there is an error during rendering, in a lifecycle method, or in the constructor of any child component.</a:t>
            </a:r>
          </a:p>
          <a:p>
            <a:r>
              <a:rPr lang="en-US" sz="1800" dirty="0" smtClean="0">
                <a:latin typeface="Times New Roman" pitchFamily="18" charset="0"/>
                <a:cs typeface="Times New Roman" pitchFamily="18" charset="0"/>
              </a:rPr>
              <a:t>static </a:t>
            </a:r>
            <a:r>
              <a:rPr lang="en-US" sz="1800" dirty="0" err="1">
                <a:latin typeface="Times New Roman" pitchFamily="18" charset="0"/>
                <a:cs typeface="Times New Roman" pitchFamily="18" charset="0"/>
              </a:rPr>
              <a:t>getDerivedStateFromError</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componentDidCatch</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06962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a:latin typeface="Times New Roman" pitchFamily="18" charset="0"/>
                <a:cs typeface="Times New Roman" pitchFamily="18" charset="0"/>
              </a:rPr>
              <a:t>static </a:t>
            </a:r>
            <a:r>
              <a:rPr lang="en-US" sz="3600" b="1" u="sng" dirty="0" err="1">
                <a:latin typeface="Times New Roman" pitchFamily="18" charset="0"/>
                <a:cs typeface="Times New Roman" pitchFamily="18" charset="0"/>
              </a:rPr>
              <a:t>getDerivedStateFromError</a:t>
            </a:r>
            <a:r>
              <a:rPr lang="en-US" sz="3600" b="1" u="sng" dirty="0">
                <a:latin typeface="Times New Roman" pitchFamily="18" charset="0"/>
                <a:cs typeface="Times New Roman" pitchFamily="18" charset="0"/>
              </a:rPr>
              <a:t>()</a:t>
            </a: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a:latin typeface="Times New Roman" pitchFamily="18" charset="0"/>
                <a:cs typeface="Times New Roman" pitchFamily="18" charset="0"/>
              </a:rPr>
              <a:t>This </a:t>
            </a:r>
            <a:r>
              <a:rPr lang="en-US" sz="1600" dirty="0" smtClean="0">
                <a:latin typeface="Times New Roman" pitchFamily="18" charset="0"/>
                <a:cs typeface="Times New Roman" pitchFamily="18" charset="0"/>
              </a:rPr>
              <a:t>lifecycle method </a:t>
            </a:r>
            <a:r>
              <a:rPr lang="en-US" sz="1600" dirty="0">
                <a:latin typeface="Times New Roman" pitchFamily="18" charset="0"/>
                <a:cs typeface="Times New Roman" pitchFamily="18" charset="0"/>
              </a:rPr>
              <a:t>is invoked after an error has been thrown by a descendant component. It receives the error that was thrown as a parameter and should return a value to update state</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static </a:t>
            </a:r>
            <a:r>
              <a:rPr lang="en-US" sz="1600" dirty="0" err="1">
                <a:latin typeface="Times New Roman" pitchFamily="18" charset="0"/>
                <a:cs typeface="Times New Roman" pitchFamily="18" charset="0"/>
              </a:rPr>
              <a:t>getDerivedStateFromError</a:t>
            </a:r>
            <a:r>
              <a:rPr lang="en-US" sz="1600" dirty="0">
                <a:latin typeface="Times New Roman" pitchFamily="18" charset="0"/>
                <a:cs typeface="Times New Roman" pitchFamily="18" charset="0"/>
              </a:rPr>
              <a:t>(error</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0050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err="1">
                <a:latin typeface="Times New Roman" pitchFamily="18" charset="0"/>
                <a:cs typeface="Times New Roman" pitchFamily="18" charset="0"/>
              </a:rPr>
              <a:t>componentDidCatch</a:t>
            </a:r>
            <a:r>
              <a:rPr lang="en-US" sz="3600" b="1" u="sng" dirty="0">
                <a:latin typeface="Times New Roman" pitchFamily="18" charset="0"/>
                <a:cs typeface="Times New Roman" pitchFamily="18" charset="0"/>
              </a:rPr>
              <a:t>()</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a:latin typeface="Times New Roman" pitchFamily="18" charset="0"/>
                <a:cs typeface="Times New Roman" pitchFamily="18" charset="0"/>
              </a:rPr>
              <a:t>This lifecycle </a:t>
            </a:r>
            <a:r>
              <a:rPr lang="en-US" sz="1600" dirty="0" smtClean="0">
                <a:latin typeface="Times New Roman" pitchFamily="18" charset="0"/>
                <a:cs typeface="Times New Roman" pitchFamily="18" charset="0"/>
              </a:rPr>
              <a:t>method is </a:t>
            </a:r>
            <a:r>
              <a:rPr lang="en-US" sz="1600" dirty="0">
                <a:latin typeface="Times New Roman" pitchFamily="18" charset="0"/>
                <a:cs typeface="Times New Roman" pitchFamily="18" charset="0"/>
              </a:rPr>
              <a:t>invoked after an error has been thrown by a descendant component.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componentDidCatch</a:t>
            </a:r>
            <a:r>
              <a:rPr lang="en-US" sz="1600" dirty="0">
                <a:latin typeface="Times New Roman" pitchFamily="18" charset="0"/>
                <a:cs typeface="Times New Roman" pitchFamily="18" charset="0"/>
              </a:rPr>
              <a:t>(error, info</a:t>
            </a:r>
            <a:r>
              <a:rPr lang="en-US" sz="1600" dirty="0" smtClean="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Where,</a:t>
            </a:r>
          </a:p>
          <a:p>
            <a:pPr marL="0" indent="0">
              <a:buNone/>
            </a:pPr>
            <a:r>
              <a:rPr lang="en-US" sz="1600" dirty="0" smtClean="0">
                <a:latin typeface="Times New Roman" pitchFamily="18" charset="0"/>
                <a:cs typeface="Times New Roman" pitchFamily="18" charset="0"/>
              </a:rPr>
              <a:t>error </a:t>
            </a:r>
            <a:r>
              <a:rPr lang="en-US" sz="1600" dirty="0">
                <a:latin typeface="Times New Roman" pitchFamily="18" charset="0"/>
                <a:cs typeface="Times New Roman" pitchFamily="18" charset="0"/>
              </a:rPr>
              <a:t>- The error that was thrown.</a:t>
            </a:r>
          </a:p>
          <a:p>
            <a:pPr marL="0" indent="0">
              <a:buNone/>
            </a:pPr>
            <a:r>
              <a:rPr lang="en-US" sz="1600" dirty="0">
                <a:latin typeface="Times New Roman" pitchFamily="18" charset="0"/>
                <a:cs typeface="Times New Roman" pitchFamily="18" charset="0"/>
              </a:rPr>
              <a:t>info - An object with a </a:t>
            </a:r>
            <a:r>
              <a:rPr lang="en-US" sz="1600" dirty="0" err="1">
                <a:latin typeface="Times New Roman" pitchFamily="18" charset="0"/>
                <a:cs typeface="Times New Roman" pitchFamily="18" charset="0"/>
              </a:rPr>
              <a:t>componentStack</a:t>
            </a:r>
            <a:r>
              <a:rPr lang="en-US" sz="1600" dirty="0">
                <a:latin typeface="Times New Roman" pitchFamily="18" charset="0"/>
                <a:cs typeface="Times New Roman" pitchFamily="18" charset="0"/>
              </a:rPr>
              <a:t> key containing information about which component threw the error.</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0050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Unmounting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IN" sz="1800" dirty="0" err="1">
                <a:latin typeface="Times New Roman" pitchFamily="18" charset="0"/>
                <a:cs typeface="Times New Roman" pitchFamily="18" charset="0"/>
              </a:rPr>
              <a:t>Unmounting</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Unmounting</a:t>
            </a:r>
            <a:r>
              <a:rPr lang="en-IN" sz="1800" dirty="0">
                <a:latin typeface="Times New Roman" pitchFamily="18" charset="0"/>
                <a:cs typeface="Times New Roman" pitchFamily="18" charset="0"/>
              </a:rPr>
              <a:t> is the process of removing components from the DOM</a:t>
            </a:r>
            <a:r>
              <a:rPr lang="en-I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method is called when a component is being removed from the DOM:</a:t>
            </a:r>
          </a:p>
          <a:p>
            <a:r>
              <a:rPr lang="en-US" sz="1800" dirty="0" err="1" smtClean="0">
                <a:latin typeface="Times New Roman" pitchFamily="18" charset="0"/>
                <a:cs typeface="Times New Roman" pitchFamily="18" charset="0"/>
              </a:rPr>
              <a:t>componentWillUnmount</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6079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mph" presetSubtype="0" nodeType="clickEffect">
                                  <p:stCondLst>
                                    <p:cond delay="0"/>
                                  </p:stCondLst>
                                  <p:iterate type="lt">
                                    <p:tmAbs val="25"/>
                                  </p:iterate>
                                  <p:childTnLst>
                                    <p:set>
                                      <p:cBhvr override="childStyle">
                                        <p:cTn id="21"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err="1">
                <a:latin typeface="Times New Roman" pitchFamily="18" charset="0"/>
                <a:cs typeface="Times New Roman" pitchFamily="18" charset="0"/>
              </a:rPr>
              <a:t>componentWillUnmount</a:t>
            </a:r>
            <a:r>
              <a:rPr lang="en-US" sz="3600" b="1" u="sng" dirty="0">
                <a:latin typeface="Times New Roman" pitchFamily="18" charset="0"/>
                <a:cs typeface="Times New Roman" pitchFamily="18" charset="0"/>
              </a:rPr>
              <a:t>()</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600" dirty="0" err="1">
                <a:latin typeface="Times New Roman" pitchFamily="18" charset="0"/>
                <a:cs typeface="Times New Roman" pitchFamily="18" charset="0"/>
              </a:rPr>
              <a:t>componentWillUnmount</a:t>
            </a:r>
            <a:r>
              <a:rPr lang="en-US" sz="1600" dirty="0">
                <a:latin typeface="Times New Roman" pitchFamily="18" charset="0"/>
                <a:cs typeface="Times New Roman" pitchFamily="18" charset="0"/>
              </a:rPr>
              <a:t>() is invoked immediately before a component is </a:t>
            </a:r>
            <a:r>
              <a:rPr lang="en-US" sz="1600" dirty="0" err="1">
                <a:latin typeface="Times New Roman" pitchFamily="18" charset="0"/>
                <a:cs typeface="Times New Roman" pitchFamily="18" charset="0"/>
              </a:rPr>
              <a:t>unmounted</a:t>
            </a:r>
            <a:r>
              <a:rPr lang="en-US" sz="1600" dirty="0">
                <a:latin typeface="Times New Roman" pitchFamily="18" charset="0"/>
                <a:cs typeface="Times New Roman" pitchFamily="18" charset="0"/>
              </a:rPr>
              <a:t> and destroyed.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Perform </a:t>
            </a:r>
            <a:r>
              <a:rPr lang="en-US" sz="1600" dirty="0">
                <a:latin typeface="Times New Roman" pitchFamily="18" charset="0"/>
                <a:cs typeface="Times New Roman" pitchFamily="18" charset="0"/>
              </a:rPr>
              <a:t>any necessary cleanup in this method, such as invalidating timers, canceling network requests, or cleaning up any subscriptions that were created in.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is executed just before the component gets removed from the DOM</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Syntax:- </a:t>
            </a:r>
            <a:endParaRPr lang="en-IN" sz="1600" dirty="0" smtClean="0">
              <a:latin typeface="Times New Roman" pitchFamily="18" charset="0"/>
              <a:cs typeface="Times New Roman" pitchFamily="18" charset="0"/>
            </a:endParaRPr>
          </a:p>
          <a:p>
            <a:pPr marL="0" indent="0">
              <a:buNone/>
            </a:pPr>
            <a:r>
              <a:rPr lang="en-IN" sz="1600" dirty="0" err="1" smtClean="0">
                <a:latin typeface="Times New Roman" pitchFamily="18" charset="0"/>
                <a:cs typeface="Times New Roman" pitchFamily="18" charset="0"/>
              </a:rPr>
              <a:t>componentWillUnmount</a:t>
            </a:r>
            <a:r>
              <a:rPr lang="en-IN" sz="1600" dirty="0" smtClean="0">
                <a:latin typeface="Times New Roman" pitchFamily="18" charset="0"/>
                <a:cs typeface="Times New Roman" pitchFamily="18" charset="0"/>
              </a:rPr>
              <a:t>(){</a:t>
            </a:r>
          </a:p>
          <a:p>
            <a:pPr marL="0" indent="0">
              <a:buNone/>
            </a:pPr>
            <a:endParaRPr lang="en-IN" sz="1600" dirty="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00709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Lifecyle</a:t>
            </a:r>
            <a:r>
              <a:rPr lang="en-US" sz="4000" b="1" u="sng" dirty="0" smtClean="0">
                <a:latin typeface="Times New Roman" pitchFamily="18" charset="0"/>
                <a:cs typeface="Times New Roman" pitchFamily="18" charset="0"/>
              </a:rPr>
              <a:t> Methods</a:t>
            </a:r>
            <a:endParaRPr lang="en-IN" sz="40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788048"/>
            <a:ext cx="5791200" cy="3993502"/>
          </a:xfrm>
        </p:spPr>
      </p:pic>
    </p:spTree>
    <p:extLst>
      <p:ext uri="{BB962C8B-B14F-4D97-AF65-F5344CB8AC3E}">
        <p14:creationId xmlns:p14="http://schemas.microsoft.com/office/powerpoint/2010/main" val="39516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Mounting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IN" sz="1800" dirty="0">
                <a:latin typeface="Times New Roman" pitchFamily="18" charset="0"/>
                <a:cs typeface="Times New Roman" pitchFamily="18" charset="0"/>
              </a:rPr>
              <a:t>Mounting – </a:t>
            </a:r>
            <a:r>
              <a:rPr lang="en-US" sz="1800" dirty="0">
                <a:latin typeface="Times New Roman" pitchFamily="18" charset="0"/>
                <a:cs typeface="Times New Roman" pitchFamily="18" charset="0"/>
              </a:rPr>
              <a:t>Mounting is the process of creating an element and inserting it in a DOM tree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Following methods are called in the following order when an instance of a component is being created and inserted into the DOM:-</a:t>
            </a:r>
          </a:p>
          <a:p>
            <a:r>
              <a:rPr lang="en-US" sz="1800" dirty="0" smtClean="0">
                <a:latin typeface="Times New Roman" pitchFamily="18" charset="0"/>
                <a:cs typeface="Times New Roman" pitchFamily="18" charset="0"/>
              </a:rPr>
              <a:t>constructor()</a:t>
            </a:r>
          </a:p>
          <a:p>
            <a:r>
              <a:rPr lang="en-US" sz="1800" dirty="0" smtClean="0">
                <a:latin typeface="Times New Roman" pitchFamily="18" charset="0"/>
                <a:cs typeface="Times New Roman" pitchFamily="18" charset="0"/>
              </a:rPr>
              <a:t>static </a:t>
            </a:r>
            <a:r>
              <a:rPr lang="en-US" sz="1800" dirty="0" err="1" smtClean="0">
                <a:latin typeface="Times New Roman" pitchFamily="18" charset="0"/>
                <a:cs typeface="Times New Roman" pitchFamily="18" charset="0"/>
              </a:rPr>
              <a:t>getDerivedStateFromProps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render()</a:t>
            </a:r>
          </a:p>
          <a:p>
            <a:r>
              <a:rPr lang="en-US" sz="1800" dirty="0" err="1" smtClean="0">
                <a:latin typeface="Times New Roman" pitchFamily="18" charset="0"/>
                <a:cs typeface="Times New Roman" pitchFamily="18" charset="0"/>
              </a:rPr>
              <a:t>componentDidMount</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6475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3">
                                            <p:txEl>
                                              <p:pRg st="2" end="2"/>
                                            </p:txEl>
                                          </p:spTgt>
                                        </p:tgtEl>
                                        <p:attrNameLst>
                                          <p:attrName>style.fontWeight</p:attrName>
                                        </p:attrNameLst>
                                      </p:cBhvr>
                                      <p:to>
                                        <p:strVal val="bold"/>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3">
                                            <p:txEl>
                                              <p:pRg st="4" end="4"/>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5" presetClass="emph" presetSubtype="0" nodeType="clickEffect">
                                  <p:stCondLst>
                                    <p:cond delay="0"/>
                                  </p:stCondLst>
                                  <p:iterate type="lt">
                                    <p:tmAbs val="25"/>
                                  </p:iterate>
                                  <p:childTnLst>
                                    <p:set>
                                      <p:cBhvr override="childStyle">
                                        <p:cTn id="44"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u="sng" dirty="0" smtClean="0">
                <a:latin typeface="Times New Roman" pitchFamily="18" charset="0"/>
                <a:cs typeface="Times New Roman" pitchFamily="18" charset="0"/>
              </a:rPr>
              <a:t>constructor (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latin typeface="Times New Roman" pitchFamily="18" charset="0"/>
                <a:cs typeface="Times New Roman" pitchFamily="18" charset="0"/>
              </a:rPr>
              <a:t>The constructor for a React component is called before it is mounted.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implementing the constructor for a </a:t>
            </a:r>
            <a:r>
              <a:rPr lang="en-US" sz="1800" dirty="0" err="1">
                <a:latin typeface="Times New Roman" pitchFamily="18" charset="0"/>
                <a:cs typeface="Times New Roman" pitchFamily="18" charset="0"/>
              </a:rPr>
              <a:t>React.Component</a:t>
            </a:r>
            <a:r>
              <a:rPr lang="en-US" sz="1800" dirty="0">
                <a:latin typeface="Times New Roman" pitchFamily="18" charset="0"/>
                <a:cs typeface="Times New Roman" pitchFamily="18" charset="0"/>
              </a:rPr>
              <a:t> subclass, you should call super(props) before any other statement. Otherwise, </a:t>
            </a:r>
            <a:r>
              <a:rPr lang="en-US" sz="1800" dirty="0" err="1">
                <a:latin typeface="Times New Roman" pitchFamily="18" charset="0"/>
                <a:cs typeface="Times New Roman" pitchFamily="18" charset="0"/>
              </a:rPr>
              <a:t>this.props</a:t>
            </a:r>
            <a:r>
              <a:rPr lang="en-US" sz="1800" dirty="0">
                <a:latin typeface="Times New Roman" pitchFamily="18" charset="0"/>
                <a:cs typeface="Times New Roman" pitchFamily="18" charset="0"/>
              </a:rPr>
              <a:t> will be undefined in the constructor, which can lead to bugs</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React constructors are only used for two purposes:</a:t>
            </a:r>
          </a:p>
          <a:p>
            <a:r>
              <a:rPr lang="en-US" sz="1800" dirty="0" smtClean="0">
                <a:latin typeface="Times New Roman" pitchFamily="18" charset="0"/>
                <a:cs typeface="Times New Roman" pitchFamily="18" charset="0"/>
              </a:rPr>
              <a:t>Initializing </a:t>
            </a:r>
            <a:r>
              <a:rPr lang="en-US" sz="1800" dirty="0">
                <a:latin typeface="Times New Roman" pitchFamily="18" charset="0"/>
                <a:cs typeface="Times New Roman" pitchFamily="18" charset="0"/>
              </a:rPr>
              <a:t>local state by assigning an object to </a:t>
            </a:r>
            <a:r>
              <a:rPr lang="en-US" sz="1800" dirty="0" err="1">
                <a:latin typeface="Times New Roman" pitchFamily="18" charset="0"/>
                <a:cs typeface="Times New Roman" pitchFamily="18" charset="0"/>
              </a:rPr>
              <a:t>this.state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Ex:- this. State = {name: “Rahul”}</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Binding event handler methods to an instance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Ex:- </a:t>
            </a:r>
            <a:r>
              <a:rPr lang="en-US" sz="1800" dirty="0" err="1">
                <a:latin typeface="Times New Roman" pitchFamily="18" charset="0"/>
                <a:cs typeface="Times New Roman" pitchFamily="18" charset="0"/>
              </a:rPr>
              <a:t>this.handleClick</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this.handleClick.bind</a:t>
            </a:r>
            <a:r>
              <a:rPr lang="en-US" sz="1800" dirty="0">
                <a:latin typeface="Times New Roman" pitchFamily="18" charset="0"/>
                <a:cs typeface="Times New Roman" pitchFamily="18" charset="0"/>
              </a:rPr>
              <a:t>(this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95420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u="sng" dirty="0" smtClean="0">
                <a:latin typeface="Times New Roman" pitchFamily="18" charset="0"/>
                <a:cs typeface="Times New Roman" pitchFamily="18" charset="0"/>
              </a:rPr>
              <a:t>constructor (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latin typeface="Times New Roman" pitchFamily="18" charset="0"/>
                <a:cs typeface="Times New Roman" pitchFamily="18" charset="0"/>
              </a:rPr>
              <a:t>constructor(props) {</a:t>
            </a:r>
          </a:p>
          <a:p>
            <a:pPr marL="0" indent="0">
              <a:buNone/>
            </a:pPr>
            <a:r>
              <a:rPr lang="en-US" sz="1800" dirty="0">
                <a:latin typeface="Times New Roman" pitchFamily="18" charset="0"/>
                <a:cs typeface="Times New Roman" pitchFamily="18" charset="0"/>
              </a:rPr>
              <a:t>    super(props);</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this.state</a:t>
            </a: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name: "Rahul",</a:t>
            </a:r>
          </a:p>
          <a:p>
            <a:pPr marL="0" indent="0">
              <a:buNone/>
            </a:pPr>
            <a:r>
              <a:rPr lang="en-US" sz="1800" dirty="0">
                <a:latin typeface="Times New Roman" pitchFamily="18" charset="0"/>
                <a:cs typeface="Times New Roman" pitchFamily="18" charset="0"/>
              </a:rPr>
              <a:t>      roll: </a:t>
            </a:r>
            <a:r>
              <a:rPr lang="en-US" sz="1800" dirty="0" err="1">
                <a:latin typeface="Times New Roman" pitchFamily="18" charset="0"/>
                <a:cs typeface="Times New Roman" pitchFamily="18" charset="0"/>
              </a:rPr>
              <a:t>this.props.roll</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this.handleClick</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this.handleClick.bind</a:t>
            </a:r>
            <a:r>
              <a:rPr lang="en-US" sz="1800" dirty="0">
                <a:latin typeface="Times New Roman" pitchFamily="18" charset="0"/>
                <a:cs typeface="Times New Roman" pitchFamily="18" charset="0"/>
              </a:rPr>
              <a:t>(this);</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you don’t initialize state and you don’t bind methods, you don’t need to implement a constructor for your React component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60470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static </a:t>
            </a:r>
            <a:r>
              <a:rPr lang="en-US" sz="4000" b="1" u="sng" dirty="0" err="1">
                <a:latin typeface="Times New Roman" pitchFamily="18" charset="0"/>
                <a:cs typeface="Times New Roman" pitchFamily="18" charset="0"/>
              </a:rPr>
              <a:t>getDerivedStateFromProps</a:t>
            </a:r>
            <a:r>
              <a:rPr lang="en-US" sz="4000" b="1" u="sng" dirty="0" smtClean="0">
                <a:latin typeface="Times New Roman" pitchFamily="18" charset="0"/>
                <a:cs typeface="Times New Roman" pitchFamily="18" charset="0"/>
              </a:rPr>
              <a:t>( )</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err="1">
                <a:latin typeface="Times New Roman" pitchFamily="18" charset="0"/>
                <a:cs typeface="Times New Roman" pitchFamily="18" charset="0"/>
              </a:rPr>
              <a:t>getDerivedStateFromProps</a:t>
            </a:r>
            <a:r>
              <a:rPr lang="en-US" sz="1800" dirty="0">
                <a:latin typeface="Times New Roman" pitchFamily="18" charset="0"/>
                <a:cs typeface="Times New Roman" pitchFamily="18" charset="0"/>
              </a:rPr>
              <a:t> is invoked right before calling the render method, both on the initial mount and on subsequent updates. It should return an object to update the state, or null to update nothing. This method exists for rare use cases where the state depends on changes in props over time.  This method doesn’t have access to the component instance. </a:t>
            </a:r>
            <a:r>
              <a:rPr lang="en-US" sz="1800" dirty="0" smtClean="0">
                <a:latin typeface="Times New Roman" pitchFamily="18" charset="0"/>
                <a:cs typeface="Times New Roman" pitchFamily="18" charset="0"/>
              </a:rPr>
              <a:t>As its static method so </a:t>
            </a:r>
            <a:r>
              <a:rPr lang="en-US" sz="1800" i="1" dirty="0" smtClean="0">
                <a:latin typeface="Times New Roman" pitchFamily="18" charset="0"/>
                <a:cs typeface="Times New Roman" pitchFamily="18" charset="0"/>
              </a:rPr>
              <a:t>this</a:t>
            </a:r>
            <a:r>
              <a:rPr lang="en-US" sz="1800" dirty="0" smtClean="0">
                <a:latin typeface="Times New Roman" pitchFamily="18" charset="0"/>
                <a:cs typeface="Times New Roman" pitchFamily="18" charset="0"/>
              </a:rPr>
              <a:t> is not available inside this method.</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static </a:t>
            </a:r>
            <a:r>
              <a:rPr lang="en-US" sz="1800" dirty="0" err="1">
                <a:latin typeface="Times New Roman" pitchFamily="18" charset="0"/>
                <a:cs typeface="Times New Roman" pitchFamily="18" charset="0"/>
              </a:rPr>
              <a:t>getDerivedStateFromProps</a:t>
            </a:r>
            <a:r>
              <a:rPr lang="en-US" sz="1800" dirty="0">
                <a:latin typeface="Times New Roman" pitchFamily="18" charset="0"/>
                <a:cs typeface="Times New Roman" pitchFamily="18" charset="0"/>
              </a:rPr>
              <a:t>(props, state</a:t>
            </a:r>
            <a:r>
              <a:rPr lang="en-US" sz="1800" dirty="0" smtClean="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4975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render( )</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render() method is the only required method in a class </a:t>
            </a:r>
            <a:r>
              <a:rPr lang="en-US" sz="1400" dirty="0" smtClean="0">
                <a:latin typeface="Times New Roman" pitchFamily="18" charset="0"/>
                <a:cs typeface="Times New Roman" pitchFamily="18" charset="0"/>
              </a:rPr>
              <a:t>component. It examines </a:t>
            </a:r>
            <a:r>
              <a:rPr lang="en-US" sz="1400" dirty="0" err="1">
                <a:latin typeface="Times New Roman" pitchFamily="18" charset="0"/>
                <a:cs typeface="Times New Roman" pitchFamily="18" charset="0"/>
              </a:rPr>
              <a:t>this.props</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this.state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one of the following types:</a:t>
            </a:r>
          </a:p>
          <a:p>
            <a:pPr marL="0" indent="0">
              <a:buNone/>
            </a:pPr>
            <a:r>
              <a:rPr lang="en-US" sz="1400" dirty="0" smtClean="0">
                <a:latin typeface="Times New Roman" pitchFamily="18" charset="0"/>
                <a:cs typeface="Times New Roman" pitchFamily="18" charset="0"/>
              </a:rPr>
              <a:t>React elements – These are </a:t>
            </a:r>
            <a:r>
              <a:rPr lang="en-US" sz="1400" dirty="0">
                <a:latin typeface="Times New Roman" pitchFamily="18" charset="0"/>
                <a:cs typeface="Times New Roman" pitchFamily="18" charset="0"/>
              </a:rPr>
              <a:t>created via </a:t>
            </a:r>
            <a:r>
              <a:rPr lang="en-US" sz="1400" dirty="0" smtClean="0">
                <a:latin typeface="Times New Roman" pitchFamily="18" charset="0"/>
                <a:cs typeface="Times New Roman" pitchFamily="18" charset="0"/>
              </a:rPr>
              <a:t>JSX(Not required). </a:t>
            </a:r>
          </a:p>
          <a:p>
            <a:pPr marL="0" indent="0">
              <a:buNone/>
            </a:pPr>
            <a:r>
              <a:rPr lang="en-US" sz="1400" dirty="0" smtClean="0">
                <a:latin typeface="Times New Roman" pitchFamily="18" charset="0"/>
                <a:cs typeface="Times New Roman" pitchFamily="18" charset="0"/>
              </a:rPr>
              <a:t>For </a:t>
            </a:r>
            <a:r>
              <a:rPr lang="en-US" sz="1400" dirty="0">
                <a:latin typeface="Times New Roman" pitchFamily="18" charset="0"/>
                <a:cs typeface="Times New Roman" pitchFamily="18" charset="0"/>
              </a:rPr>
              <a:t>example, &lt;div /&gt; and </a:t>
            </a:r>
            <a:r>
              <a:rPr lang="en-US" sz="1400" dirty="0" smtClean="0">
                <a:latin typeface="Times New Roman" pitchFamily="18" charset="0"/>
                <a:cs typeface="Times New Roman" pitchFamily="18" charset="0"/>
              </a:rPr>
              <a:t>&lt;App  </a:t>
            </a:r>
            <a:r>
              <a:rPr lang="en-US" sz="1400" dirty="0">
                <a:latin typeface="Times New Roman" pitchFamily="18" charset="0"/>
                <a:cs typeface="Times New Roman" pitchFamily="18" charset="0"/>
              </a:rPr>
              <a:t>/&gt; are React elements that instruct React to render a DOM node, or another user-defined component, respectively</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Arrays </a:t>
            </a:r>
            <a:r>
              <a:rPr lang="en-US" sz="1400" dirty="0">
                <a:latin typeface="Times New Roman" pitchFamily="18" charset="0"/>
                <a:cs typeface="Times New Roman" pitchFamily="18" charset="0"/>
              </a:rPr>
              <a:t>and </a:t>
            </a:r>
            <a:r>
              <a:rPr lang="en-US" sz="1400" dirty="0" smtClean="0">
                <a:latin typeface="Times New Roman" pitchFamily="18" charset="0"/>
                <a:cs typeface="Times New Roman" pitchFamily="18" charset="0"/>
              </a:rPr>
              <a:t>fragments -  It is used to return </a:t>
            </a:r>
            <a:r>
              <a:rPr lang="en-US" sz="1400" dirty="0">
                <a:latin typeface="Times New Roman" pitchFamily="18" charset="0"/>
                <a:cs typeface="Times New Roman" pitchFamily="18" charset="0"/>
              </a:rPr>
              <a:t>multiple elements from render</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Portals – It is used to render </a:t>
            </a:r>
            <a:r>
              <a:rPr lang="en-US" sz="1400" dirty="0">
                <a:latin typeface="Times New Roman" pitchFamily="18" charset="0"/>
                <a:cs typeface="Times New Roman" pitchFamily="18" charset="0"/>
              </a:rPr>
              <a:t>children into a different DOM </a:t>
            </a:r>
            <a:r>
              <a:rPr lang="en-US" sz="1400" dirty="0" err="1">
                <a:latin typeface="Times New Roman" pitchFamily="18" charset="0"/>
                <a:cs typeface="Times New Roman" pitchFamily="18" charset="0"/>
              </a:rPr>
              <a:t>subtree</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String </a:t>
            </a:r>
            <a:r>
              <a:rPr lang="en-US" sz="1400" dirty="0">
                <a:latin typeface="Times New Roman" pitchFamily="18" charset="0"/>
                <a:cs typeface="Times New Roman" pitchFamily="18" charset="0"/>
              </a:rPr>
              <a:t>and </a:t>
            </a:r>
            <a:r>
              <a:rPr lang="en-US" sz="1400" dirty="0" smtClean="0">
                <a:latin typeface="Times New Roman" pitchFamily="18" charset="0"/>
                <a:cs typeface="Times New Roman" pitchFamily="18" charset="0"/>
              </a:rPr>
              <a:t>numbers - </a:t>
            </a:r>
            <a:r>
              <a:rPr lang="en-US" sz="1400" dirty="0">
                <a:latin typeface="Times New Roman" pitchFamily="18" charset="0"/>
                <a:cs typeface="Times New Roman" pitchFamily="18" charset="0"/>
              </a:rPr>
              <a:t>These are rendered as text nodes in the DOM.</a:t>
            </a:r>
          </a:p>
          <a:p>
            <a:pPr marL="0" indent="0">
              <a:buNone/>
            </a:pPr>
            <a:r>
              <a:rPr lang="en-US" sz="1400" dirty="0">
                <a:latin typeface="Times New Roman" pitchFamily="18" charset="0"/>
                <a:cs typeface="Times New Roman" pitchFamily="18" charset="0"/>
              </a:rPr>
              <a:t>Booleans or </a:t>
            </a:r>
            <a:r>
              <a:rPr lang="en-US" sz="1400" dirty="0" smtClean="0">
                <a:latin typeface="Times New Roman" pitchFamily="18" charset="0"/>
                <a:cs typeface="Times New Roman" pitchFamily="18" charset="0"/>
              </a:rPr>
              <a:t>null -  It renders nothing</a:t>
            </a:r>
            <a:r>
              <a:rPr lang="en-US" sz="1400" dirty="0">
                <a:latin typeface="Times New Roman" pitchFamily="18" charset="0"/>
                <a:cs typeface="Times New Roman" pitchFamily="18" charset="0"/>
              </a:rPr>
              <a:t>. (Mostly exists to support return test &amp;&amp; &lt;Child /&gt; pattern, where </a:t>
            </a:r>
            <a:r>
              <a:rPr lang="en-US" sz="1400" dirty="0" smtClean="0">
                <a:latin typeface="Times New Roman" pitchFamily="18" charset="0"/>
                <a:cs typeface="Times New Roman" pitchFamily="18" charset="0"/>
              </a:rPr>
              <a:t>test </a:t>
            </a:r>
            <a:r>
              <a:rPr lang="en-US" sz="1400" dirty="0">
                <a:latin typeface="Times New Roman" pitchFamily="18" charset="0"/>
                <a:cs typeface="Times New Roman" pitchFamily="18" charset="0"/>
              </a:rPr>
              <a:t>is </a:t>
            </a:r>
            <a:r>
              <a:rPr lang="en-US" sz="1400" dirty="0" err="1">
                <a:latin typeface="Times New Roman" pitchFamily="18" charset="0"/>
                <a:cs typeface="Times New Roman" pitchFamily="18" charset="0"/>
              </a:rPr>
              <a:t>boolean</a:t>
            </a:r>
            <a:r>
              <a:rPr lang="en-US" sz="1400" dirty="0" smtClean="0">
                <a:latin typeface="Times New Roman" pitchFamily="18" charset="0"/>
                <a:cs typeface="Times New Roman" pitchFamily="18" charset="0"/>
              </a:rPr>
              <a:t>.)</a:t>
            </a:r>
          </a:p>
          <a:p>
            <a:pPr marL="0" indent="0">
              <a:buNone/>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Note - The render() function should be pure, meaning that it does not modify component state, it returns the same result each time it’s invoked, and it does not directly interact with the browser.</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7294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err="1">
                <a:latin typeface="Times New Roman" pitchFamily="18" charset="0"/>
                <a:cs typeface="Times New Roman" pitchFamily="18" charset="0"/>
              </a:rPr>
              <a:t>componentDidMount</a:t>
            </a:r>
            <a:r>
              <a:rPr lang="en-US" sz="3600" b="1" u="sng" dirty="0" smtClean="0">
                <a:latin typeface="Times New Roman" pitchFamily="18" charset="0"/>
                <a:cs typeface="Times New Roman" pitchFamily="18" charset="0"/>
              </a:rPr>
              <a:t>( )</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err="1">
                <a:latin typeface="Times New Roman" pitchFamily="18" charset="0"/>
                <a:cs typeface="Times New Roman" pitchFamily="18" charset="0"/>
              </a:rPr>
              <a:t>componentDidMount</a:t>
            </a:r>
            <a:r>
              <a:rPr lang="en-US" sz="1800" dirty="0">
                <a:latin typeface="Times New Roman" pitchFamily="18" charset="0"/>
                <a:cs typeface="Times New Roman" pitchFamily="18" charset="0"/>
              </a:rPr>
              <a:t>() is invoked immediately after a component is mounted (inserted into the tree), after the render() method has taken place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This method is executed once in a lifecycle of a component and after the first render.</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Initialization </a:t>
            </a:r>
            <a:r>
              <a:rPr lang="en-US" sz="1800" dirty="0">
                <a:latin typeface="Times New Roman" pitchFamily="18" charset="0"/>
                <a:cs typeface="Times New Roman" pitchFamily="18" charset="0"/>
              </a:rPr>
              <a:t>that requires DOM nodes should go here.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where AJAX requests and DOM or state updates should occur. This method is also used for integration with other JavaScript frameworks and any functions with delayed execution such as </a:t>
            </a:r>
            <a:r>
              <a:rPr lang="en-US" sz="1800" dirty="0" err="1">
                <a:latin typeface="Times New Roman" pitchFamily="18" charset="0"/>
                <a:cs typeface="Times New Roman" pitchFamily="18" charset="0"/>
              </a:rPr>
              <a:t>setTimeout</a:t>
            </a:r>
            <a:r>
              <a:rPr lang="en-US" sz="1800" dirty="0">
                <a:latin typeface="Times New Roman" pitchFamily="18" charset="0"/>
                <a:cs typeface="Times New Roman" pitchFamily="18" charset="0"/>
              </a:rPr>
              <a:t> or </a:t>
            </a:r>
            <a:r>
              <a:rPr lang="en-US" sz="1800" dirty="0" err="1">
                <a:latin typeface="Times New Roman" pitchFamily="18" charset="0"/>
                <a:cs typeface="Times New Roman" pitchFamily="18" charset="0"/>
              </a:rPr>
              <a:t>setInterval</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API calls should be made in </a:t>
            </a:r>
            <a:r>
              <a:rPr lang="en-US" sz="1800" dirty="0" err="1">
                <a:latin typeface="Times New Roman" pitchFamily="18" charset="0"/>
                <a:cs typeface="Times New Roman" pitchFamily="18" charset="0"/>
              </a:rPr>
              <a:t>componentDidMount</a:t>
            </a:r>
            <a:r>
              <a:rPr lang="en-US" sz="1800" dirty="0">
                <a:latin typeface="Times New Roman" pitchFamily="18" charset="0"/>
                <a:cs typeface="Times New Roman" pitchFamily="18" charset="0"/>
              </a:rPr>
              <a:t> method always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a:t>
            </a:r>
          </a:p>
          <a:p>
            <a:pPr marL="0" indent="0">
              <a:buNone/>
            </a:pPr>
            <a:r>
              <a:rPr lang="en-US" sz="1800" dirty="0" err="1" smtClean="0">
                <a:latin typeface="Times New Roman" pitchFamily="18" charset="0"/>
                <a:cs typeface="Times New Roman" pitchFamily="18" charset="0"/>
              </a:rPr>
              <a:t>componentDidMount</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294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Updating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IN" sz="1800" dirty="0">
                <a:latin typeface="Times New Roman" pitchFamily="18" charset="0"/>
                <a:cs typeface="Times New Roman" pitchFamily="18" charset="0"/>
              </a:rPr>
              <a:t>Updating – Updating is the process of changing state or </a:t>
            </a:r>
            <a:r>
              <a:rPr lang="en-IN" sz="1800" dirty="0" err="1">
                <a:latin typeface="Times New Roman" pitchFamily="18" charset="0"/>
                <a:cs typeface="Times New Roman" pitchFamily="18" charset="0"/>
              </a:rPr>
              <a:t>porps</a:t>
            </a:r>
            <a:r>
              <a:rPr lang="en-IN" sz="1800" dirty="0">
                <a:latin typeface="Times New Roman" pitchFamily="18" charset="0"/>
                <a:cs typeface="Times New Roman" pitchFamily="18" charset="0"/>
              </a:rPr>
              <a:t> of component and update changes to nodes already in the DOM</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An update can be caused by changes to props or state. These methods are called in the following order when a component is being re-rendered:</a:t>
            </a:r>
          </a:p>
          <a:p>
            <a:r>
              <a:rPr lang="en-US" sz="1800" dirty="0" smtClean="0">
                <a:latin typeface="Times New Roman" pitchFamily="18" charset="0"/>
                <a:cs typeface="Times New Roman" pitchFamily="18" charset="0"/>
              </a:rPr>
              <a:t>static </a:t>
            </a:r>
            <a:r>
              <a:rPr lang="en-US" sz="1800" dirty="0" err="1">
                <a:latin typeface="Times New Roman" pitchFamily="18" charset="0"/>
                <a:cs typeface="Times New Roman" pitchFamily="18" charset="0"/>
              </a:rPr>
              <a:t>getDerivedStateFromProps</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shouldComponentUpdate</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render()</a:t>
            </a:r>
          </a:p>
          <a:p>
            <a:r>
              <a:rPr lang="en-US" sz="1800" dirty="0" err="1">
                <a:latin typeface="Times New Roman" pitchFamily="18" charset="0"/>
                <a:cs typeface="Times New Roman" pitchFamily="18" charset="0"/>
              </a:rPr>
              <a:t>getSnapshotBeforeUpdate</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componentDidUpdate</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21394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5" presetClass="emph" presetSubtype="0" nodeType="clickEffect">
                                  <p:stCondLst>
                                    <p:cond delay="0"/>
                                  </p:stCondLst>
                                  <p:iterate type="lt">
                                    <p:tmAbs val="25"/>
                                  </p:iterate>
                                  <p:childTnLst>
                                    <p:set>
                                      <p:cBhvr override="childStyle">
                                        <p:cTn id="41" dur="indefinite"/>
                                        <p:tgtEl>
                                          <p:spTgt spid="3">
                                            <p:txEl>
                                              <p:pRg st="4" end="4"/>
                                            </p:txEl>
                                          </p:spTgt>
                                        </p:tgtEl>
                                        <p:attrNameLst>
                                          <p:attrName>style.fontWeight</p:attrName>
                                        </p:attrNameLst>
                                      </p:cBhvr>
                                      <p:to>
                                        <p:strVal val="bold"/>
                                      </p:to>
                                    </p:set>
                                  </p:childTnLst>
                                </p:cTn>
                              </p:par>
                            </p:childTnLst>
                          </p:cTn>
                        </p:par>
                      </p:childTnLst>
                    </p:cTn>
                  </p:par>
                  <p:par>
                    <p:cTn id="42" fill="hold">
                      <p:stCondLst>
                        <p:cond delay="indefinite"/>
                      </p:stCondLst>
                      <p:childTnLst>
                        <p:par>
                          <p:cTn id="43" fill="hold">
                            <p:stCondLst>
                              <p:cond delay="0"/>
                            </p:stCondLst>
                            <p:childTnLst>
                              <p:par>
                                <p:cTn id="44" presetID="15" presetClass="emph" presetSubtype="0" nodeType="clickEffect">
                                  <p:stCondLst>
                                    <p:cond delay="0"/>
                                  </p:stCondLst>
                                  <p:iterate type="lt">
                                    <p:tmAbs val="25"/>
                                  </p:iterate>
                                  <p:childTnLst>
                                    <p:set>
                                      <p:cBhvr override="childStyle">
                                        <p:cTn id="45"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1384</Words>
  <Application>Microsoft Office PowerPoint</Application>
  <PresentationFormat>On-screen Show (16:9)</PresentationFormat>
  <Paragraphs>142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Lifecyle Methods</vt:lpstr>
      <vt:lpstr>Lifecyle Methods</vt:lpstr>
      <vt:lpstr>Mounting</vt:lpstr>
      <vt:lpstr>constructor ( )</vt:lpstr>
      <vt:lpstr>constructor ( )</vt:lpstr>
      <vt:lpstr>static getDerivedStateFromProps( )</vt:lpstr>
      <vt:lpstr>render( )</vt:lpstr>
      <vt:lpstr>componentDidMount( )</vt:lpstr>
      <vt:lpstr>Updating</vt:lpstr>
      <vt:lpstr>static getDerivedStateFromProps( )</vt:lpstr>
      <vt:lpstr>shouldComponentUpdate()</vt:lpstr>
      <vt:lpstr>render()</vt:lpstr>
      <vt:lpstr>getSnapshotBeforeUpdate()</vt:lpstr>
      <vt:lpstr>componentDidUpdate()</vt:lpstr>
      <vt:lpstr>Error Handling</vt:lpstr>
      <vt:lpstr>static getDerivedStateFromError()</vt:lpstr>
      <vt:lpstr>componentDidCatch()</vt:lpstr>
      <vt:lpstr>Unmounting</vt:lpstr>
      <vt:lpstr>componentWillUnmount()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Lifecyle Methods</dc:title>
  <dc:creator>RK</dc:creator>
  <cp:lastModifiedBy>RK</cp:lastModifiedBy>
  <cp:revision>67</cp:revision>
  <dcterms:created xsi:type="dcterms:W3CDTF">2006-08-16T00:00:00Z</dcterms:created>
  <dcterms:modified xsi:type="dcterms:W3CDTF">2019-02-21T18:17:22Z</dcterms:modified>
</cp:coreProperties>
</file>