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58" r:id="rId4"/>
    <p:sldId id="262" r:id="rId5"/>
    <p:sldId id="264" r:id="rId6"/>
    <p:sldId id="260" r:id="rId7"/>
    <p:sldId id="263" r:id="rId8"/>
    <p:sldId id="265" r:id="rId9"/>
    <p:sldId id="269" r:id="rId10"/>
    <p:sldId id="266" r:id="rId11"/>
    <p:sldId id="267" r:id="rId12"/>
    <p:sldId id="268" r:id="rId13"/>
    <p:sldId id="270" r:id="rId14"/>
    <p:sldId id="271" r:id="rId15"/>
    <p:sldId id="272"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6" d="100"/>
          <a:sy n="156" d="100"/>
        </p:scale>
        <p:origin x="-346"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3/18/2019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Hooks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4038600"/>
          </a:xfrm>
        </p:spPr>
        <p:txBody>
          <a:bodyPr>
            <a:normAutofit/>
          </a:bodyPr>
          <a:lstStyle/>
          <a:p>
            <a:pPr marL="0" indent="0">
              <a:buNone/>
            </a:pPr>
            <a:r>
              <a:rPr lang="en-US" sz="1800" dirty="0">
                <a:latin typeface="Times New Roman" pitchFamily="18" charset="0"/>
                <a:cs typeface="Times New Roman" pitchFamily="18" charset="0"/>
              </a:rPr>
              <a:t>Hooks are functions that let you “hook into” React state and lifecycle features from function components. </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Hooks allow </a:t>
            </a:r>
            <a:r>
              <a:rPr lang="en-US" sz="1800" dirty="0">
                <a:latin typeface="Times New Roman" pitchFamily="18" charset="0"/>
                <a:cs typeface="Times New Roman" pitchFamily="18" charset="0"/>
              </a:rPr>
              <a:t>you </a:t>
            </a:r>
            <a:r>
              <a:rPr lang="en-US" sz="1800" dirty="0" smtClean="0">
                <a:latin typeface="Times New Roman" pitchFamily="18" charset="0"/>
                <a:cs typeface="Times New Roman" pitchFamily="18" charset="0"/>
              </a:rPr>
              <a:t>to use </a:t>
            </a:r>
            <a:r>
              <a:rPr lang="en-US" sz="1800" dirty="0">
                <a:latin typeface="Times New Roman" pitchFamily="18" charset="0"/>
                <a:cs typeface="Times New Roman" pitchFamily="18" charset="0"/>
              </a:rPr>
              <a:t>React without </a:t>
            </a:r>
            <a:r>
              <a:rPr lang="en-US" sz="1800" dirty="0" smtClean="0">
                <a:latin typeface="Times New Roman" pitchFamily="18" charset="0"/>
                <a:cs typeface="Times New Roman" pitchFamily="18" charset="0"/>
              </a:rPr>
              <a:t>classes. It means you can use </a:t>
            </a:r>
            <a:r>
              <a:rPr lang="en-US" sz="1800" dirty="0">
                <a:latin typeface="Times New Roman" pitchFamily="18" charset="0"/>
                <a:cs typeface="Times New Roman" pitchFamily="18" charset="0"/>
              </a:rPr>
              <a:t>state and other React features without writing a class</a:t>
            </a:r>
            <a:r>
              <a:rPr lang="en-US" sz="1800" dirty="0" smtClean="0">
                <a:latin typeface="Times New Roman" pitchFamily="18" charset="0"/>
                <a:cs typeface="Times New Roman" pitchFamily="18" charset="0"/>
              </a:rPr>
              <a:t>. </a:t>
            </a:r>
          </a:p>
          <a:p>
            <a:pPr marL="0" indent="0">
              <a:buNone/>
            </a:pPr>
            <a:r>
              <a:rPr lang="en-US" sz="1800" dirty="0" smtClean="0">
                <a:latin typeface="Times New Roman" pitchFamily="18" charset="0"/>
                <a:cs typeface="Times New Roman" pitchFamily="18" charset="0"/>
              </a:rPr>
              <a:t>React </a:t>
            </a:r>
            <a:r>
              <a:rPr lang="en-US" sz="1800" dirty="0">
                <a:latin typeface="Times New Roman" pitchFamily="18" charset="0"/>
                <a:cs typeface="Times New Roman" pitchFamily="18" charset="0"/>
              </a:rPr>
              <a:t>provides a few built-in Hooks like </a:t>
            </a:r>
            <a:r>
              <a:rPr lang="en-US" sz="1800" dirty="0" err="1" smtClean="0">
                <a:latin typeface="Times New Roman" pitchFamily="18" charset="0"/>
                <a:cs typeface="Times New Roman" pitchFamily="18" charset="0"/>
              </a:rPr>
              <a:t>useState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useEffect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etc</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Hooks </a:t>
            </a:r>
            <a:r>
              <a:rPr lang="en-US" sz="1800" dirty="0">
                <a:latin typeface="Times New Roman" pitchFamily="18" charset="0"/>
                <a:cs typeface="Times New Roman" pitchFamily="18" charset="0"/>
              </a:rPr>
              <a:t>are a new addition in React 16.8. </a:t>
            </a: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r>
              <a:rPr lang="en-US" sz="1800" b="1" u="sng" dirty="0" smtClean="0">
                <a:latin typeface="Times New Roman" pitchFamily="18" charset="0"/>
                <a:cs typeface="Times New Roman" pitchFamily="18" charset="0"/>
              </a:rPr>
              <a:t>When use Hooks </a:t>
            </a:r>
          </a:p>
          <a:p>
            <a:pPr marL="0" indent="0">
              <a:buNone/>
            </a:pPr>
            <a:r>
              <a:rPr lang="en-US" sz="1800" dirty="0">
                <a:latin typeface="Times New Roman" pitchFamily="18" charset="0"/>
                <a:cs typeface="Times New Roman" pitchFamily="18" charset="0"/>
              </a:rPr>
              <a:t>If you write a function component and realize you need to add some state to </a:t>
            </a:r>
            <a:r>
              <a:rPr lang="en-US" sz="1800" dirty="0" smtClean="0">
                <a:latin typeface="Times New Roman" pitchFamily="18" charset="0"/>
                <a:cs typeface="Times New Roman" pitchFamily="18" charset="0"/>
              </a:rPr>
              <a:t>it.</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64894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What does </a:t>
            </a:r>
            <a:r>
              <a:rPr lang="en-US" sz="4000" b="1" u="sng" dirty="0" err="1" smtClean="0">
                <a:latin typeface="Times New Roman" pitchFamily="18" charset="0"/>
                <a:cs typeface="Times New Roman" pitchFamily="18" charset="0"/>
              </a:rPr>
              <a:t>useEffect</a:t>
            </a:r>
            <a:r>
              <a:rPr lang="en-US" sz="4000" b="1" u="sng" dirty="0" smtClean="0">
                <a:latin typeface="Times New Roman" pitchFamily="18" charset="0"/>
                <a:cs typeface="Times New Roman" pitchFamily="18" charset="0"/>
              </a:rPr>
              <a:t> do ?</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a:latin typeface="Times New Roman" pitchFamily="18" charset="0"/>
                <a:cs typeface="Times New Roman" pitchFamily="18" charset="0"/>
              </a:rPr>
              <a:t>By using this Hook, you tell React that your component needs to do something after render. React will remember the function you passed and call it later after performing the DOM updates. In this effect, we set the document title, we could also perform data fetching or call some other imperative API.</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57238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200" b="1" u="sng" dirty="0" smtClean="0">
                <a:latin typeface="Times New Roman" pitchFamily="18" charset="0"/>
                <a:cs typeface="Times New Roman" pitchFamily="18" charset="0"/>
              </a:rPr>
              <a:t>Why is </a:t>
            </a:r>
            <a:r>
              <a:rPr lang="en-US" sz="3200" b="1" u="sng" dirty="0" err="1" smtClean="0">
                <a:latin typeface="Times New Roman" pitchFamily="18" charset="0"/>
                <a:cs typeface="Times New Roman" pitchFamily="18" charset="0"/>
              </a:rPr>
              <a:t>useEffect</a:t>
            </a:r>
            <a:r>
              <a:rPr lang="en-US" sz="3200" b="1" u="sng" dirty="0" smtClean="0">
                <a:latin typeface="Times New Roman" pitchFamily="18" charset="0"/>
                <a:cs typeface="Times New Roman" pitchFamily="18" charset="0"/>
              </a:rPr>
              <a:t> called inside a Component</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800" dirty="0">
                <a:latin typeface="Times New Roman" pitchFamily="18" charset="0"/>
                <a:cs typeface="Times New Roman" pitchFamily="18" charset="0"/>
              </a:rPr>
              <a:t>Placing </a:t>
            </a:r>
            <a:r>
              <a:rPr lang="en-US" sz="2800" dirty="0" err="1">
                <a:latin typeface="Times New Roman" pitchFamily="18" charset="0"/>
                <a:cs typeface="Times New Roman" pitchFamily="18" charset="0"/>
              </a:rPr>
              <a:t>useEffect</a:t>
            </a:r>
            <a:r>
              <a:rPr lang="en-US" sz="2800" dirty="0">
                <a:latin typeface="Times New Roman" pitchFamily="18" charset="0"/>
                <a:cs typeface="Times New Roman" pitchFamily="18" charset="0"/>
              </a:rPr>
              <a:t> inside the component lets us access the state variable or any props right from the effect.</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259929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200" b="1" u="sng" dirty="0" smtClean="0">
                <a:latin typeface="Times New Roman" pitchFamily="18" charset="0"/>
                <a:cs typeface="Times New Roman" pitchFamily="18" charset="0"/>
              </a:rPr>
              <a:t>Does </a:t>
            </a:r>
            <a:r>
              <a:rPr lang="en-US" sz="3200" b="1" u="sng" dirty="0" err="1" smtClean="0">
                <a:latin typeface="Times New Roman" pitchFamily="18" charset="0"/>
                <a:cs typeface="Times New Roman" pitchFamily="18" charset="0"/>
              </a:rPr>
              <a:t>useEffect</a:t>
            </a:r>
            <a:r>
              <a:rPr lang="en-US" sz="3200" b="1" u="sng" dirty="0" smtClean="0">
                <a:latin typeface="Times New Roman" pitchFamily="18" charset="0"/>
                <a:cs typeface="Times New Roman" pitchFamily="18" charset="0"/>
              </a:rPr>
              <a:t> run after every Render</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800" dirty="0">
                <a:latin typeface="Times New Roman" pitchFamily="18" charset="0"/>
                <a:cs typeface="Times New Roman" pitchFamily="18" charset="0"/>
              </a:rPr>
              <a:t>Yes! By default, it runs both after the first render and after every update.</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183372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Custom Hook</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A custom Hook is a JavaScript </a:t>
            </a:r>
            <a:r>
              <a:rPr lang="en-US" sz="2000" dirty="0" smtClean="0">
                <a:latin typeface="Times New Roman" pitchFamily="18" charset="0"/>
                <a:cs typeface="Times New Roman" pitchFamily="18" charset="0"/>
              </a:rPr>
              <a:t>function, when </a:t>
            </a:r>
            <a:r>
              <a:rPr lang="en-US" sz="2000" dirty="0">
                <a:latin typeface="Times New Roman" pitchFamily="18" charset="0"/>
                <a:cs typeface="Times New Roman" pitchFamily="18" charset="0"/>
              </a:rPr>
              <a:t>we want to share logic between two JavaScript functions, we extract it to a third function</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Building your own Hooks lets you extract component logic into reusable functions</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You can write custom Hooks that cover a wide range of use cases like form handling, animation, declarative subscriptions, timers, and </a:t>
            </a:r>
            <a:r>
              <a:rPr lang="en-US" sz="2000" dirty="0" smtClean="0">
                <a:latin typeface="Times New Roman" pitchFamily="18" charset="0"/>
                <a:cs typeface="Times New Roman" pitchFamily="18" charset="0"/>
              </a:rPr>
              <a:t>many more.</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27613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Creating Custom Hook</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a:latin typeface="Times New Roman" pitchFamily="18" charset="0"/>
                <a:cs typeface="Times New Roman" pitchFamily="18" charset="0"/>
              </a:rPr>
              <a:t>A custom Hook is a JavaScript function whose name starts with ”use” and that may call other Hooks.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Ex:- </a:t>
            </a:r>
          </a:p>
          <a:p>
            <a:pPr marL="0" indent="0">
              <a:buNone/>
            </a:pPr>
            <a:r>
              <a:rPr lang="en-US" sz="2400" dirty="0" smtClean="0">
                <a:latin typeface="Times New Roman" pitchFamily="18" charset="0"/>
                <a:cs typeface="Times New Roman" pitchFamily="18" charset="0"/>
              </a:rPr>
              <a:t>function </a:t>
            </a:r>
            <a:r>
              <a:rPr lang="en-US" sz="2400" dirty="0" err="1" smtClean="0">
                <a:latin typeface="Times New Roman" pitchFamily="18" charset="0"/>
                <a:cs typeface="Times New Roman" pitchFamily="18" charset="0"/>
              </a:rPr>
              <a:t>useSomething</a:t>
            </a:r>
            <a:r>
              <a:rPr lang="en-US" sz="2400" dirty="0" smtClean="0">
                <a:latin typeface="Times New Roman" pitchFamily="18" charset="0"/>
                <a:cs typeface="Times New Roman" pitchFamily="18" charset="0"/>
              </a:rPr>
              <a:t>( ) {</a:t>
            </a:r>
          </a:p>
          <a:p>
            <a:pPr marL="0" indent="0">
              <a:buNone/>
            </a:pPr>
            <a:r>
              <a:rPr lang="en-US" sz="2400" dirty="0" smtClean="0">
                <a:latin typeface="Times New Roman" pitchFamily="18" charset="0"/>
                <a:cs typeface="Times New Roman" pitchFamily="18" charset="0"/>
              </a:rPr>
              <a:t>	return </a:t>
            </a:r>
          </a:p>
          <a:p>
            <a:pPr marL="0" indent="0">
              <a:buNone/>
            </a:pPr>
            <a:r>
              <a:rPr lang="en-US"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872137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Using Custom Hook</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a:latin typeface="Times New Roman" pitchFamily="18" charset="0"/>
                <a:cs typeface="Times New Roman" pitchFamily="18" charset="0"/>
              </a:rPr>
              <a:t>A custom Hook is a JavaScript function whose name starts with ”use” and that may call other Hooks.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Ex:- </a:t>
            </a:r>
          </a:p>
          <a:p>
            <a:pPr marL="0" indent="0">
              <a:buNone/>
            </a:pPr>
            <a:r>
              <a:rPr lang="en-US" sz="2400" dirty="0" err="1" smtClean="0">
                <a:latin typeface="Times New Roman" pitchFamily="18" charset="0"/>
                <a:cs typeface="Times New Roman" pitchFamily="18" charset="0"/>
              </a:rPr>
              <a:t>const</a:t>
            </a:r>
            <a:r>
              <a:rPr lang="en-US" sz="2400" dirty="0" smtClean="0">
                <a:latin typeface="Times New Roman" pitchFamily="18" charset="0"/>
                <a:cs typeface="Times New Roman" pitchFamily="18" charset="0"/>
              </a:rPr>
              <a:t> data = </a:t>
            </a:r>
            <a:r>
              <a:rPr lang="en-US" sz="2400" dirty="0" err="1" smtClean="0">
                <a:latin typeface="Times New Roman" pitchFamily="18" charset="0"/>
                <a:cs typeface="Times New Roman" pitchFamily="18" charset="0"/>
              </a:rPr>
              <a:t>useSomething</a:t>
            </a:r>
            <a:r>
              <a:rPr lang="en-US" sz="2400"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55096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Rules of Hooks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rmAutofit/>
          </a:bodyPr>
          <a:lstStyle/>
          <a:p>
            <a:r>
              <a:rPr lang="en-US" sz="2000" dirty="0" smtClean="0">
                <a:latin typeface="Times New Roman" pitchFamily="18" charset="0"/>
                <a:cs typeface="Times New Roman" pitchFamily="18" charset="0"/>
              </a:rPr>
              <a:t>Only call </a:t>
            </a:r>
            <a:r>
              <a:rPr lang="en-US" sz="2000" dirty="0">
                <a:latin typeface="Times New Roman" pitchFamily="18" charset="0"/>
                <a:cs typeface="Times New Roman" pitchFamily="18" charset="0"/>
              </a:rPr>
              <a:t>Hooks at the </a:t>
            </a:r>
            <a:r>
              <a:rPr lang="en-US" sz="2000" dirty="0" smtClean="0">
                <a:latin typeface="Times New Roman" pitchFamily="18" charset="0"/>
                <a:cs typeface="Times New Roman" pitchFamily="18" charset="0"/>
              </a:rPr>
              <a:t>top level – We should not </a:t>
            </a:r>
            <a:r>
              <a:rPr lang="en-US" sz="2000" dirty="0">
                <a:latin typeface="Times New Roman" pitchFamily="18" charset="0"/>
                <a:cs typeface="Times New Roman" pitchFamily="18" charset="0"/>
              </a:rPr>
              <a:t>call Hooks inside loops, conditions, or nested functions. Instead, always use Hooks at the top level of your React function</a:t>
            </a:r>
            <a:r>
              <a:rPr lang="en-US" sz="2000" dirty="0" smtClean="0">
                <a:latin typeface="Times New Roman" pitchFamily="18" charset="0"/>
                <a:cs typeface="Times New Roman" pitchFamily="18" charset="0"/>
              </a:rPr>
              <a:t>.</a:t>
            </a:r>
          </a:p>
          <a:p>
            <a:pPr marL="0" indent="0">
              <a:buNone/>
            </a:pPr>
            <a:endParaRPr lang="en-US" sz="900" dirty="0">
              <a:latin typeface="Times New Roman" pitchFamily="18" charset="0"/>
              <a:cs typeface="Times New Roman" pitchFamily="18" charset="0"/>
            </a:endParaRPr>
          </a:p>
          <a:p>
            <a:r>
              <a:rPr lang="en-US" sz="2000" dirty="0">
                <a:latin typeface="Times New Roman" pitchFamily="18" charset="0"/>
                <a:cs typeface="Times New Roman" pitchFamily="18" charset="0"/>
              </a:rPr>
              <a:t>Only </a:t>
            </a:r>
            <a:r>
              <a:rPr lang="en-US" sz="2000" dirty="0" smtClean="0">
                <a:latin typeface="Times New Roman" pitchFamily="18" charset="0"/>
                <a:cs typeface="Times New Roman" pitchFamily="18" charset="0"/>
              </a:rPr>
              <a:t>call </a:t>
            </a:r>
            <a:r>
              <a:rPr lang="en-US" sz="2000" dirty="0">
                <a:latin typeface="Times New Roman" pitchFamily="18" charset="0"/>
                <a:cs typeface="Times New Roman" pitchFamily="18" charset="0"/>
              </a:rPr>
              <a:t>Hooks from React </a:t>
            </a:r>
            <a:r>
              <a:rPr lang="en-US" sz="2000" dirty="0" smtClean="0">
                <a:latin typeface="Times New Roman" pitchFamily="18" charset="0"/>
                <a:cs typeface="Times New Roman" pitchFamily="18" charset="0"/>
              </a:rPr>
              <a:t>functions – We should not </a:t>
            </a:r>
            <a:r>
              <a:rPr lang="en-US" sz="2000" dirty="0">
                <a:latin typeface="Times New Roman" pitchFamily="18" charset="0"/>
                <a:cs typeface="Times New Roman" pitchFamily="18" charset="0"/>
              </a:rPr>
              <a:t>call Hooks from regular JavaScript functions. Instead, </a:t>
            </a:r>
            <a:r>
              <a:rPr lang="en-US" sz="2000" dirty="0" smtClean="0">
                <a:latin typeface="Times New Roman" pitchFamily="18" charset="0"/>
                <a:cs typeface="Times New Roman" pitchFamily="18" charset="0"/>
              </a:rPr>
              <a:t>call </a:t>
            </a:r>
            <a:r>
              <a:rPr lang="en-US" sz="2000" dirty="0">
                <a:latin typeface="Times New Roman" pitchFamily="18" charset="0"/>
                <a:cs typeface="Times New Roman" pitchFamily="18" charset="0"/>
              </a:rPr>
              <a:t>Hooks from React function </a:t>
            </a:r>
            <a:r>
              <a:rPr lang="en-US" sz="2000" dirty="0" smtClean="0">
                <a:latin typeface="Times New Roman" pitchFamily="18" charset="0"/>
                <a:cs typeface="Times New Roman" pitchFamily="18" charset="0"/>
              </a:rPr>
              <a:t>components or call </a:t>
            </a:r>
            <a:r>
              <a:rPr lang="en-US" sz="2000" dirty="0">
                <a:latin typeface="Times New Roman" pitchFamily="18" charset="0"/>
                <a:cs typeface="Times New Roman" pitchFamily="18" charset="0"/>
              </a:rPr>
              <a:t>Hooks from custom </a:t>
            </a:r>
            <a:r>
              <a:rPr lang="en-US" sz="2000" dirty="0" smtClean="0">
                <a:latin typeface="Times New Roman" pitchFamily="18" charset="0"/>
                <a:cs typeface="Times New Roman" pitchFamily="18" charset="0"/>
              </a:rPr>
              <a:t>Hooks</a:t>
            </a:r>
          </a:p>
          <a:p>
            <a:pPr marL="0" indent="0">
              <a:buNone/>
            </a:pPr>
            <a:endParaRPr lang="en-US" sz="900" dirty="0">
              <a:latin typeface="Times New Roman" pitchFamily="18" charset="0"/>
              <a:cs typeface="Times New Roman" pitchFamily="18" charset="0"/>
            </a:endParaRPr>
          </a:p>
          <a:p>
            <a:r>
              <a:rPr lang="en-US" sz="2000" dirty="0">
                <a:latin typeface="Times New Roman" pitchFamily="18" charset="0"/>
                <a:cs typeface="Times New Roman" pitchFamily="18" charset="0"/>
              </a:rPr>
              <a:t>React relies on the order in which Hooks are called. </a:t>
            </a:r>
            <a:endParaRPr lang="en-US" sz="2000" dirty="0" smtClean="0">
              <a:latin typeface="Times New Roman" pitchFamily="18" charset="0"/>
              <a:cs typeface="Times New Roman" pitchFamily="18" charset="0"/>
            </a:endParaRPr>
          </a:p>
          <a:p>
            <a:pPr marL="0" indent="0">
              <a:buNone/>
            </a:pPr>
            <a:endParaRPr lang="en-US" sz="9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Hooks don’t work inside classes.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82014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Declaring State </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810000"/>
          </a:xfrm>
        </p:spPr>
        <p:txBody>
          <a:bodyPr>
            <a:normAutofit/>
          </a:bodyPr>
          <a:lstStyle/>
          <a:p>
            <a:pPr marL="0" indent="0">
              <a:buNone/>
            </a:pPr>
            <a:r>
              <a:rPr lang="en-US" sz="1800" dirty="0" err="1" smtClean="0">
                <a:latin typeface="Times New Roman" pitchFamily="18" charset="0"/>
                <a:cs typeface="Times New Roman" pitchFamily="18" charset="0"/>
              </a:rPr>
              <a:t>useState</a:t>
            </a:r>
            <a:r>
              <a:rPr lang="en-US" sz="1800" dirty="0" smtClean="0">
                <a:latin typeface="Times New Roman" pitchFamily="18" charset="0"/>
                <a:cs typeface="Times New Roman" pitchFamily="18" charset="0"/>
              </a:rPr>
              <a:t> ( ) </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useState</a:t>
            </a:r>
            <a:r>
              <a:rPr lang="en-US" sz="1800" dirty="0">
                <a:latin typeface="Times New Roman" pitchFamily="18" charset="0"/>
                <a:cs typeface="Times New Roman" pitchFamily="18" charset="0"/>
              </a:rPr>
              <a:t> is a Hook that </a:t>
            </a:r>
            <a:r>
              <a:rPr lang="en-US" sz="1800" dirty="0" smtClean="0">
                <a:latin typeface="Times New Roman" pitchFamily="18" charset="0"/>
                <a:cs typeface="Times New Roman" pitchFamily="18" charset="0"/>
              </a:rPr>
              <a:t>allows </a:t>
            </a:r>
            <a:r>
              <a:rPr lang="en-US" sz="1800" dirty="0">
                <a:latin typeface="Times New Roman" pitchFamily="18" charset="0"/>
                <a:cs typeface="Times New Roman" pitchFamily="18" charset="0"/>
              </a:rPr>
              <a:t>you add React state to function components. We call it inside a function component to add some local state to it. </a:t>
            </a:r>
            <a:endParaRPr lang="en-US" sz="1800" dirty="0" smtClean="0">
              <a:latin typeface="Times New Roman" pitchFamily="18" charset="0"/>
              <a:cs typeface="Times New Roman" pitchFamily="18" charset="0"/>
            </a:endParaRPr>
          </a:p>
          <a:p>
            <a:pPr marL="0" indent="0">
              <a:buNone/>
            </a:pPr>
            <a:r>
              <a:rPr lang="en-US" sz="1800" dirty="0" err="1">
                <a:latin typeface="Times New Roman" pitchFamily="18" charset="0"/>
                <a:cs typeface="Times New Roman" pitchFamily="18" charset="0"/>
              </a:rPr>
              <a:t>useState</a:t>
            </a:r>
            <a:r>
              <a:rPr lang="en-US" sz="1800" dirty="0">
                <a:latin typeface="Times New Roman" pitchFamily="18" charset="0"/>
                <a:cs typeface="Times New Roman" pitchFamily="18" charset="0"/>
              </a:rPr>
              <a:t> returns a </a:t>
            </a:r>
            <a:r>
              <a:rPr lang="en-US" sz="1800" dirty="0" smtClean="0">
                <a:latin typeface="Times New Roman" pitchFamily="18" charset="0"/>
                <a:cs typeface="Times New Roman" pitchFamily="18" charset="0"/>
              </a:rPr>
              <a:t>pair - </a:t>
            </a:r>
            <a:r>
              <a:rPr lang="en-US" sz="1800" dirty="0">
                <a:latin typeface="Times New Roman" pitchFamily="18" charset="0"/>
                <a:cs typeface="Times New Roman" pitchFamily="18" charset="0"/>
              </a:rPr>
              <a:t>the current state value and a function that lets you update it. </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React </a:t>
            </a:r>
            <a:r>
              <a:rPr lang="en-US" sz="1800" dirty="0">
                <a:latin typeface="Times New Roman" pitchFamily="18" charset="0"/>
                <a:cs typeface="Times New Roman" pitchFamily="18" charset="0"/>
              </a:rPr>
              <a:t>will preserve this state between re-renders. </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You </a:t>
            </a:r>
            <a:r>
              <a:rPr lang="en-US" sz="1800" dirty="0">
                <a:latin typeface="Times New Roman" pitchFamily="18" charset="0"/>
                <a:cs typeface="Times New Roman" pitchFamily="18" charset="0"/>
              </a:rPr>
              <a:t>can call this function from an event handler or somewhere else. </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Ex:- </a:t>
            </a:r>
          </a:p>
          <a:p>
            <a:pPr marL="0" indent="0">
              <a:buNone/>
            </a:pPr>
            <a:r>
              <a:rPr lang="en-US" sz="1800" dirty="0">
                <a:latin typeface="Times New Roman" pitchFamily="18" charset="0"/>
                <a:cs typeface="Times New Roman" pitchFamily="18" charset="0"/>
              </a:rPr>
              <a:t>import React, { </a:t>
            </a:r>
            <a:r>
              <a:rPr lang="en-US" sz="1800" dirty="0" err="1">
                <a:latin typeface="Times New Roman" pitchFamily="18" charset="0"/>
                <a:cs typeface="Times New Roman" pitchFamily="18" charset="0"/>
              </a:rPr>
              <a:t>useState</a:t>
            </a:r>
            <a:r>
              <a:rPr lang="en-US" sz="1800" dirty="0">
                <a:latin typeface="Times New Roman" pitchFamily="18" charset="0"/>
                <a:cs typeface="Times New Roman" pitchFamily="18" charset="0"/>
              </a:rPr>
              <a:t> } from 'react</a:t>
            </a:r>
            <a:r>
              <a:rPr lang="en-US" sz="1800" dirty="0" smtClean="0">
                <a:latin typeface="Times New Roman" pitchFamily="18" charset="0"/>
                <a:cs typeface="Times New Roman" pitchFamily="18" charset="0"/>
              </a:rPr>
              <a:t>';</a:t>
            </a:r>
          </a:p>
          <a:p>
            <a:pPr marL="0" indent="0">
              <a:buNone/>
            </a:pPr>
            <a:endParaRPr lang="en-US" sz="1800" dirty="0" smtClean="0">
              <a:latin typeface="Times New Roman" pitchFamily="18" charset="0"/>
              <a:cs typeface="Times New Roman" pitchFamily="18" charset="0"/>
            </a:endParaRPr>
          </a:p>
        </p:txBody>
      </p:sp>
      <p:sp>
        <p:nvSpPr>
          <p:cNvPr id="4" name="TextBox 3"/>
          <p:cNvSpPr txBox="1"/>
          <p:nvPr/>
        </p:nvSpPr>
        <p:spPr>
          <a:xfrm>
            <a:off x="5105400" y="2583418"/>
            <a:ext cx="359027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latin typeface="Times New Roman" pitchFamily="18" charset="0"/>
                <a:cs typeface="Times New Roman" pitchFamily="18" charset="0"/>
              </a:rPr>
              <a:t>importing </a:t>
            </a:r>
            <a:r>
              <a:rPr lang="en-US" dirty="0" err="1" smtClean="0">
                <a:latin typeface="Times New Roman" pitchFamily="18" charset="0"/>
                <a:cs typeface="Times New Roman" pitchFamily="18" charset="0"/>
              </a:rPr>
              <a:t>useState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Hook from React</a:t>
            </a:r>
            <a:endParaRPr lang="en-IN" dirty="0">
              <a:latin typeface="Times New Roman" pitchFamily="18" charset="0"/>
              <a:cs typeface="Times New Roman" pitchFamily="18" charset="0"/>
            </a:endParaRPr>
          </a:p>
        </p:txBody>
      </p:sp>
      <p:cxnSp>
        <p:nvCxnSpPr>
          <p:cNvPr id="6" name="Straight Arrow Connector 5"/>
          <p:cNvCxnSpPr/>
          <p:nvPr/>
        </p:nvCxnSpPr>
        <p:spPr>
          <a:xfrm flipH="1">
            <a:off x="2590800" y="2647950"/>
            <a:ext cx="251460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214879" y="3257550"/>
            <a:ext cx="246792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latin typeface="Times New Roman" pitchFamily="18" charset="0"/>
                <a:cs typeface="Times New Roman" pitchFamily="18" charset="0"/>
              </a:rPr>
              <a:t>Declaring State Variable</a:t>
            </a:r>
            <a:endParaRPr lang="en-IN" dirty="0">
              <a:latin typeface="Times New Roman" pitchFamily="18" charset="0"/>
              <a:cs typeface="Times New Roman" pitchFamily="18" charset="0"/>
            </a:endParaRPr>
          </a:p>
        </p:txBody>
      </p:sp>
      <p:cxnSp>
        <p:nvCxnSpPr>
          <p:cNvPr id="9" name="Straight Arrow Connector 8"/>
          <p:cNvCxnSpPr/>
          <p:nvPr/>
        </p:nvCxnSpPr>
        <p:spPr>
          <a:xfrm flipH="1" flipV="1">
            <a:off x="4843279" y="3409950"/>
            <a:ext cx="1371600" cy="322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57200" y="3181350"/>
            <a:ext cx="4450321" cy="369332"/>
          </a:xfrm>
          <a:prstGeom prst="rect">
            <a:avLst/>
          </a:prstGeom>
        </p:spPr>
        <p:txBody>
          <a:bodyPr wrap="none">
            <a:spAutoFit/>
          </a:bodyPr>
          <a:lstStyle/>
          <a:p>
            <a:r>
              <a:rPr lang="en-IN" dirty="0" err="1">
                <a:latin typeface="Times New Roman" pitchFamily="18" charset="0"/>
                <a:cs typeface="Times New Roman" pitchFamily="18" charset="0"/>
              </a:rPr>
              <a:t>const</a:t>
            </a:r>
            <a:r>
              <a:rPr lang="en-IN" dirty="0">
                <a:latin typeface="Times New Roman" pitchFamily="18" charset="0"/>
                <a:cs typeface="Times New Roman" pitchFamily="18" charset="0"/>
              </a:rPr>
              <a:t> </a:t>
            </a:r>
            <a:r>
              <a:rPr lang="en-IN" dirty="0" err="1" smtClean="0">
                <a:latin typeface="Times New Roman" pitchFamily="18" charset="0"/>
                <a:cs typeface="Times New Roman" pitchFamily="18" charset="0"/>
              </a:rPr>
              <a:t>nameStateVariable</a:t>
            </a:r>
            <a:r>
              <a:rPr lang="en-IN" dirty="0" smtClean="0">
                <a:latin typeface="Times New Roman" pitchFamily="18" charset="0"/>
                <a:cs typeface="Times New Roman" pitchFamily="18" charset="0"/>
              </a:rPr>
              <a:t> = </a:t>
            </a:r>
            <a:r>
              <a:rPr lang="en-IN" dirty="0" err="1">
                <a:latin typeface="Times New Roman" pitchFamily="18" charset="0"/>
                <a:cs typeface="Times New Roman" pitchFamily="18" charset="0"/>
              </a:rPr>
              <a:t>useState</a:t>
            </a:r>
            <a:r>
              <a:rPr lang="en-IN" dirty="0">
                <a:latin typeface="Times New Roman" pitchFamily="18" charset="0"/>
                <a:cs typeface="Times New Roman" pitchFamily="18" charset="0"/>
              </a:rPr>
              <a:t>(“Rahul”);</a:t>
            </a:r>
          </a:p>
        </p:txBody>
      </p:sp>
      <p:sp>
        <p:nvSpPr>
          <p:cNvPr id="11" name="Rectangle 10"/>
          <p:cNvSpPr/>
          <p:nvPr/>
        </p:nvSpPr>
        <p:spPr>
          <a:xfrm>
            <a:off x="457200" y="3181350"/>
            <a:ext cx="1928733" cy="369332"/>
          </a:xfrm>
          <a:prstGeom prst="rect">
            <a:avLst/>
          </a:prstGeom>
        </p:spPr>
        <p:txBody>
          <a:bodyPr wrap="none">
            <a:spAutoFit/>
          </a:bodyPr>
          <a:lstStyle/>
          <a:p>
            <a:r>
              <a:rPr lang="en-IN" dirty="0" err="1">
                <a:latin typeface="Times New Roman" pitchFamily="18" charset="0"/>
                <a:cs typeface="Times New Roman" pitchFamily="18" charset="0"/>
              </a:rPr>
              <a:t>useState</a:t>
            </a:r>
            <a:r>
              <a:rPr lang="en-IN" dirty="0">
                <a:latin typeface="Times New Roman" pitchFamily="18" charset="0"/>
                <a:cs typeface="Times New Roman" pitchFamily="18" charset="0"/>
              </a:rPr>
              <a:t>(“Rahul”);</a:t>
            </a:r>
          </a:p>
        </p:txBody>
      </p:sp>
      <p:sp>
        <p:nvSpPr>
          <p:cNvPr id="12" name="Rectangle 11"/>
          <p:cNvSpPr/>
          <p:nvPr/>
        </p:nvSpPr>
        <p:spPr>
          <a:xfrm>
            <a:off x="457200" y="3486150"/>
            <a:ext cx="4296369" cy="369332"/>
          </a:xfrm>
          <a:prstGeom prst="rect">
            <a:avLst/>
          </a:prstGeom>
        </p:spPr>
        <p:txBody>
          <a:bodyPr wrap="none">
            <a:spAutoFit/>
          </a:bodyPr>
          <a:lstStyle/>
          <a:p>
            <a:r>
              <a:rPr lang="en-IN" dirty="0" err="1">
                <a:latin typeface="Times New Roman" pitchFamily="18" charset="0"/>
                <a:cs typeface="Times New Roman" pitchFamily="18" charset="0"/>
              </a:rPr>
              <a:t>const</a:t>
            </a:r>
            <a:r>
              <a:rPr lang="en-IN" dirty="0">
                <a:latin typeface="Times New Roman" pitchFamily="18" charset="0"/>
                <a:cs typeface="Times New Roman" pitchFamily="18" charset="0"/>
              </a:rPr>
              <a:t> [name, </a:t>
            </a:r>
            <a:r>
              <a:rPr lang="en-IN" dirty="0" err="1">
                <a:latin typeface="Times New Roman" pitchFamily="18" charset="0"/>
                <a:cs typeface="Times New Roman" pitchFamily="18" charset="0"/>
              </a:rPr>
              <a:t>setName</a:t>
            </a:r>
            <a:r>
              <a:rPr lang="en-IN" dirty="0">
                <a:latin typeface="Times New Roman" pitchFamily="18" charset="0"/>
                <a:cs typeface="Times New Roman" pitchFamily="18" charset="0"/>
              </a:rPr>
              <a:t>] = </a:t>
            </a:r>
            <a:r>
              <a:rPr lang="en-IN" dirty="0" err="1">
                <a:latin typeface="Times New Roman" pitchFamily="18" charset="0"/>
                <a:cs typeface="Times New Roman" pitchFamily="18" charset="0"/>
              </a:rPr>
              <a:t>useState</a:t>
            </a:r>
            <a:r>
              <a:rPr lang="en-IN" dirty="0">
                <a:latin typeface="Times New Roman" pitchFamily="18" charset="0"/>
                <a:cs typeface="Times New Roman" pitchFamily="18" charset="0"/>
              </a:rPr>
              <a:t>(“Rahul”);</a:t>
            </a:r>
          </a:p>
        </p:txBody>
      </p:sp>
    </p:spTree>
    <p:extLst>
      <p:ext uri="{BB962C8B-B14F-4D97-AF65-F5344CB8AC3E}">
        <p14:creationId xmlns:p14="http://schemas.microsoft.com/office/powerpoint/2010/main" val="156447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500"/>
                                        <p:tgtEl>
                                          <p:spTgt spid="8"/>
                                        </p:tgtEl>
                                      </p:cBhvr>
                                    </p:animEffect>
                                  </p:childTnLst>
                                </p:cTn>
                              </p:par>
                              <p:par>
                                <p:cTn id="65" presetID="10" presetClass="entr" presetSubtype="0" fill="hold" nodeType="with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fade">
                                      <p:cBhvr>
                                        <p:cTn id="7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8" grpId="0" animBg="1"/>
      <p:bldP spid="10" grpId="0"/>
      <p:bldP spid="11" grpId="0"/>
      <p:bldP spid="11" grpId="1"/>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Declaring State </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10000"/>
          </a:xfrm>
        </p:spPr>
        <p:txBody>
          <a:bodyPr>
            <a:noAutofit/>
          </a:bodyPr>
          <a:lstStyle/>
          <a:p>
            <a:pPr marL="0" indent="0">
              <a:buNone/>
            </a:pPr>
            <a:r>
              <a:rPr lang="en-IN" sz="1800" dirty="0" err="1" smtClean="0">
                <a:latin typeface="Times New Roman" pitchFamily="18" charset="0"/>
                <a:cs typeface="Times New Roman" pitchFamily="18" charset="0"/>
              </a:rPr>
              <a:t>const</a:t>
            </a:r>
            <a:r>
              <a:rPr lang="en-IN" sz="1800" dirty="0" smtClean="0">
                <a:latin typeface="Times New Roman" pitchFamily="18" charset="0"/>
                <a:cs typeface="Times New Roman" pitchFamily="18" charset="0"/>
              </a:rPr>
              <a:t> [name, </a:t>
            </a:r>
            <a:r>
              <a:rPr lang="en-IN" sz="1800" dirty="0" err="1" smtClean="0">
                <a:latin typeface="Times New Roman" pitchFamily="18" charset="0"/>
                <a:cs typeface="Times New Roman" pitchFamily="18" charset="0"/>
              </a:rPr>
              <a:t>setName</a:t>
            </a: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useState</a:t>
            </a:r>
            <a:r>
              <a:rPr lang="en-IN" sz="1800" dirty="0" smtClean="0">
                <a:latin typeface="Times New Roman" pitchFamily="18" charset="0"/>
                <a:cs typeface="Times New Roman" pitchFamily="18" charset="0"/>
              </a:rPr>
              <a:t>(“Rahul”);</a:t>
            </a: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When </a:t>
            </a:r>
            <a:r>
              <a:rPr lang="en-US" sz="1800" dirty="0">
                <a:latin typeface="Times New Roman" pitchFamily="18" charset="0"/>
                <a:cs typeface="Times New Roman" pitchFamily="18" charset="0"/>
              </a:rPr>
              <a:t>we declare a state variable with </a:t>
            </a:r>
            <a:r>
              <a:rPr lang="en-US" sz="1800" dirty="0" err="1">
                <a:latin typeface="Times New Roman" pitchFamily="18" charset="0"/>
                <a:cs typeface="Times New Roman" pitchFamily="18" charset="0"/>
              </a:rPr>
              <a:t>useState</a:t>
            </a:r>
            <a:r>
              <a:rPr lang="en-US" sz="1800" dirty="0">
                <a:latin typeface="Times New Roman" pitchFamily="18" charset="0"/>
                <a:cs typeface="Times New Roman" pitchFamily="18" charset="0"/>
              </a:rPr>
              <a:t>, it returns a pair </a:t>
            </a:r>
            <a:r>
              <a:rPr lang="en-US" sz="1800" dirty="0" smtClean="0">
                <a:latin typeface="Times New Roman" pitchFamily="18" charset="0"/>
                <a:cs typeface="Times New Roman" pitchFamily="18" charset="0"/>
              </a:rPr>
              <a:t>- an </a:t>
            </a:r>
            <a:r>
              <a:rPr lang="en-US" sz="1800" dirty="0">
                <a:latin typeface="Times New Roman" pitchFamily="18" charset="0"/>
                <a:cs typeface="Times New Roman" pitchFamily="18" charset="0"/>
              </a:rPr>
              <a:t>array with two </a:t>
            </a:r>
            <a:r>
              <a:rPr lang="en-US" sz="1800" dirty="0" smtClean="0">
                <a:latin typeface="Times New Roman" pitchFamily="18" charset="0"/>
                <a:cs typeface="Times New Roman" pitchFamily="18" charset="0"/>
              </a:rPr>
              <a:t>items. So, by writing square </a:t>
            </a:r>
            <a:r>
              <a:rPr lang="en-US" sz="1800" dirty="0">
                <a:latin typeface="Times New Roman" pitchFamily="18" charset="0"/>
                <a:cs typeface="Times New Roman" pitchFamily="18" charset="0"/>
              </a:rPr>
              <a:t>bracket </a:t>
            </a:r>
            <a:r>
              <a:rPr lang="en-US" sz="1800" dirty="0" smtClean="0">
                <a:latin typeface="Times New Roman" pitchFamily="18" charset="0"/>
                <a:cs typeface="Times New Roman" pitchFamily="18" charset="0"/>
              </a:rPr>
              <a:t>we </a:t>
            </a:r>
            <a:r>
              <a:rPr lang="en-US" sz="1800" dirty="0">
                <a:latin typeface="Times New Roman" pitchFamily="18" charset="0"/>
                <a:cs typeface="Times New Roman" pitchFamily="18" charset="0"/>
              </a:rPr>
              <a:t>are doing Array </a:t>
            </a:r>
            <a:r>
              <a:rPr lang="en-US" sz="1800" dirty="0" err="1">
                <a:latin typeface="Times New Roman" pitchFamily="18" charset="0"/>
                <a:cs typeface="Times New Roman" pitchFamily="18" charset="0"/>
              </a:rPr>
              <a:t>Destructuring</a:t>
            </a:r>
            <a:r>
              <a:rPr lang="en-US" sz="1800" dirty="0">
                <a:latin typeface="Times New Roman" pitchFamily="18" charset="0"/>
                <a:cs typeface="Times New Roman" pitchFamily="18" charset="0"/>
              </a:rPr>
              <a:t>. </a:t>
            </a:r>
          </a:p>
          <a:p>
            <a:pPr marL="0" indent="0">
              <a:buNone/>
            </a:pPr>
            <a:r>
              <a:rPr lang="en-IN" sz="1800" dirty="0" err="1" smtClean="0">
                <a:latin typeface="Times New Roman" pitchFamily="18" charset="0"/>
                <a:cs typeface="Times New Roman" pitchFamily="18" charset="0"/>
              </a:rPr>
              <a:t>const</a:t>
            </a:r>
            <a:r>
              <a:rPr lang="en-IN" sz="1800" dirty="0" smtClean="0">
                <a:latin typeface="Times New Roman" pitchFamily="18" charset="0"/>
                <a:cs typeface="Times New Roman" pitchFamily="18" charset="0"/>
              </a:rPr>
              <a:t> </a:t>
            </a:r>
            <a:r>
              <a:rPr lang="en-IN" sz="1800" dirty="0" err="1" smtClean="0">
                <a:solidFill>
                  <a:srgbClr val="FF0000"/>
                </a:solidFill>
                <a:latin typeface="Times New Roman" pitchFamily="18" charset="0"/>
                <a:cs typeface="Times New Roman" pitchFamily="18" charset="0"/>
              </a:rPr>
              <a:t>nameStateVariable</a:t>
            </a: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 </a:t>
            </a:r>
            <a:r>
              <a:rPr lang="en-IN" sz="1800" dirty="0" err="1" smtClean="0">
                <a:latin typeface="Times New Roman" pitchFamily="18" charset="0"/>
                <a:cs typeface="Times New Roman" pitchFamily="18" charset="0"/>
              </a:rPr>
              <a:t>useState</a:t>
            </a:r>
            <a:r>
              <a:rPr lang="en-IN" sz="1800" dirty="0" smtClean="0">
                <a:latin typeface="Times New Roman" pitchFamily="18" charset="0"/>
                <a:cs typeface="Times New Roman" pitchFamily="18" charset="0"/>
              </a:rPr>
              <a:t>(“Rahul”);</a:t>
            </a:r>
          </a:p>
          <a:p>
            <a:r>
              <a:rPr lang="en-US" sz="1800" dirty="0">
                <a:latin typeface="Times New Roman" pitchFamily="18" charset="0"/>
                <a:cs typeface="Times New Roman" pitchFamily="18" charset="0"/>
              </a:rPr>
              <a:t>The first item is the current </a:t>
            </a:r>
            <a:r>
              <a:rPr lang="en-US" sz="1800" dirty="0" smtClean="0">
                <a:latin typeface="Times New Roman" pitchFamily="18" charset="0"/>
                <a:cs typeface="Times New Roman" pitchFamily="18" charset="0"/>
              </a:rPr>
              <a:t>value.</a:t>
            </a:r>
          </a:p>
          <a:p>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second is a function that lets us update it</a:t>
            </a:r>
            <a:r>
              <a:rPr lang="en-US" sz="1800" dirty="0" smtClean="0">
                <a:latin typeface="Times New Roman" pitchFamily="18" charset="0"/>
                <a:cs typeface="Times New Roman" pitchFamily="18" charset="0"/>
              </a:rPr>
              <a:t>.</a:t>
            </a:r>
          </a:p>
          <a:p>
            <a:pPr marL="0" indent="0">
              <a:buNone/>
            </a:pPr>
            <a:r>
              <a:rPr lang="en-IN" sz="1800" dirty="0" err="1" smtClean="0">
                <a:latin typeface="Times New Roman" pitchFamily="18" charset="0"/>
                <a:cs typeface="Times New Roman" pitchFamily="18" charset="0"/>
              </a:rPr>
              <a:t>const</a:t>
            </a:r>
            <a:r>
              <a:rPr lang="en-IN" sz="1800" dirty="0" smtClean="0">
                <a:latin typeface="Times New Roman" pitchFamily="18" charset="0"/>
                <a:cs typeface="Times New Roman" pitchFamily="18" charset="0"/>
              </a:rPr>
              <a:t> name </a:t>
            </a:r>
            <a:r>
              <a:rPr lang="en-IN" sz="1800" dirty="0">
                <a:latin typeface="Times New Roman" pitchFamily="18" charset="0"/>
                <a:cs typeface="Times New Roman" pitchFamily="18" charset="0"/>
              </a:rPr>
              <a:t>= </a:t>
            </a:r>
            <a:r>
              <a:rPr lang="en-IN" sz="1800" dirty="0" err="1" smtClean="0">
                <a:solidFill>
                  <a:srgbClr val="FF0000"/>
                </a:solidFill>
                <a:latin typeface="Times New Roman" pitchFamily="18" charset="0"/>
                <a:cs typeface="Times New Roman" pitchFamily="18" charset="0"/>
              </a:rPr>
              <a:t>nameStateVariable</a:t>
            </a:r>
            <a:r>
              <a:rPr lang="en-IN" sz="1800" dirty="0" smtClean="0">
                <a:solidFill>
                  <a:srgbClr val="FF0000"/>
                </a:solidFill>
                <a:latin typeface="Times New Roman" pitchFamily="18" charset="0"/>
                <a:cs typeface="Times New Roman" pitchFamily="18" charset="0"/>
              </a:rPr>
              <a:t>[0</a:t>
            </a:r>
            <a:r>
              <a:rPr lang="en-IN" sz="1800" dirty="0">
                <a:solidFill>
                  <a:srgbClr val="FF0000"/>
                </a:solidFill>
                <a:latin typeface="Times New Roman" pitchFamily="18" charset="0"/>
                <a:cs typeface="Times New Roman" pitchFamily="18" charset="0"/>
              </a:rPr>
              <a:t>]; </a:t>
            </a:r>
            <a:r>
              <a:rPr lang="en-IN" sz="1800" dirty="0" smtClean="0">
                <a:latin typeface="Times New Roman" pitchFamily="18" charset="0"/>
                <a:cs typeface="Times New Roman" pitchFamily="18" charset="0"/>
              </a:rPr>
              <a:t>		// </a:t>
            </a:r>
            <a:r>
              <a:rPr lang="en-IN" sz="1800" dirty="0">
                <a:latin typeface="Times New Roman" pitchFamily="18" charset="0"/>
                <a:cs typeface="Times New Roman" pitchFamily="18" charset="0"/>
              </a:rPr>
              <a:t>First item </a:t>
            </a:r>
            <a:r>
              <a:rPr lang="en-IN" sz="1800" dirty="0" smtClean="0">
                <a:latin typeface="Times New Roman" pitchFamily="18" charset="0"/>
                <a:cs typeface="Times New Roman" pitchFamily="18" charset="0"/>
              </a:rPr>
              <a:t>of Array</a:t>
            </a:r>
            <a:endParaRPr lang="en-IN" sz="1800" dirty="0">
              <a:latin typeface="Times New Roman" pitchFamily="18" charset="0"/>
              <a:cs typeface="Times New Roman" pitchFamily="18" charset="0"/>
            </a:endParaRPr>
          </a:p>
          <a:p>
            <a:pPr marL="0" indent="0">
              <a:buNone/>
            </a:pPr>
            <a:r>
              <a:rPr lang="en-IN" sz="1800" dirty="0" err="1" smtClean="0">
                <a:latin typeface="Times New Roman" pitchFamily="18" charset="0"/>
                <a:cs typeface="Times New Roman" pitchFamily="18" charset="0"/>
              </a:rPr>
              <a:t>const</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setName</a:t>
            </a: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 </a:t>
            </a:r>
            <a:r>
              <a:rPr lang="en-IN" sz="1800" dirty="0" err="1" smtClean="0">
                <a:solidFill>
                  <a:srgbClr val="FF0000"/>
                </a:solidFill>
                <a:latin typeface="Times New Roman" pitchFamily="18" charset="0"/>
                <a:cs typeface="Times New Roman" pitchFamily="18" charset="0"/>
              </a:rPr>
              <a:t>nameStateVariable</a:t>
            </a:r>
            <a:r>
              <a:rPr lang="en-IN" sz="1800" dirty="0" smtClean="0">
                <a:solidFill>
                  <a:srgbClr val="FF0000"/>
                </a:solidFill>
                <a:latin typeface="Times New Roman" pitchFamily="18" charset="0"/>
                <a:cs typeface="Times New Roman" pitchFamily="18" charset="0"/>
              </a:rPr>
              <a:t>[1</a:t>
            </a:r>
            <a:r>
              <a:rPr lang="en-IN" sz="1800" dirty="0">
                <a:solidFill>
                  <a:srgbClr val="FF0000"/>
                </a:solidFill>
                <a:latin typeface="Times New Roman" pitchFamily="18" charset="0"/>
                <a:cs typeface="Times New Roman" pitchFamily="18" charset="0"/>
              </a:rPr>
              <a:t>]</a:t>
            </a:r>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	// </a:t>
            </a:r>
            <a:r>
              <a:rPr lang="en-IN" sz="1800" dirty="0">
                <a:latin typeface="Times New Roman" pitchFamily="18" charset="0"/>
                <a:cs typeface="Times New Roman" pitchFamily="18" charset="0"/>
              </a:rPr>
              <a:t>Second item </a:t>
            </a:r>
            <a:r>
              <a:rPr lang="en-US" sz="1800" dirty="0" smtClean="0">
                <a:latin typeface="Times New Roman" pitchFamily="18" charset="0"/>
                <a:cs typeface="Times New Roman" pitchFamily="18" charset="0"/>
              </a:rPr>
              <a:t>of Array</a:t>
            </a:r>
          </a:p>
        </p:txBody>
      </p:sp>
      <p:sp>
        <p:nvSpPr>
          <p:cNvPr id="4" name="TextBox 3"/>
          <p:cNvSpPr txBox="1"/>
          <p:nvPr/>
        </p:nvSpPr>
        <p:spPr>
          <a:xfrm>
            <a:off x="6019800" y="977185"/>
            <a:ext cx="246792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latin typeface="Times New Roman" pitchFamily="18" charset="0"/>
                <a:cs typeface="Times New Roman" pitchFamily="18" charset="0"/>
              </a:rPr>
              <a:t>Declaring State Variable</a:t>
            </a:r>
            <a:endParaRPr lang="en-IN" dirty="0">
              <a:latin typeface="Times New Roman" pitchFamily="18" charset="0"/>
              <a:cs typeface="Times New Roman" pitchFamily="18" charset="0"/>
            </a:endParaRPr>
          </a:p>
        </p:txBody>
      </p:sp>
      <p:cxnSp>
        <p:nvCxnSpPr>
          <p:cNvPr id="6" name="Straight Arrow Connector 5"/>
          <p:cNvCxnSpPr/>
          <p:nvPr/>
        </p:nvCxnSpPr>
        <p:spPr>
          <a:xfrm flipH="1" flipV="1">
            <a:off x="4648200" y="1129585"/>
            <a:ext cx="1371600" cy="322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457200" y="4259818"/>
            <a:ext cx="7696200" cy="338554"/>
          </a:xfrm>
          <a:prstGeom prst="rect">
            <a:avLst/>
          </a:prstGeom>
        </p:spPr>
        <p:txBody>
          <a:bodyPr wrap="square">
            <a:spAutoFit/>
          </a:bodyPr>
          <a:lstStyle/>
          <a:p>
            <a:r>
              <a:rPr lang="en-US" sz="1600" dirty="0" smtClean="0">
                <a:latin typeface="Times New Roman" pitchFamily="18" charset="0"/>
                <a:cs typeface="Times New Roman" pitchFamily="18" charset="0"/>
              </a:rPr>
              <a:t>Note - you </a:t>
            </a:r>
            <a:r>
              <a:rPr lang="en-US" sz="1600" dirty="0">
                <a:latin typeface="Times New Roman" pitchFamily="18" charset="0"/>
                <a:cs typeface="Times New Roman" pitchFamily="18" charset="0"/>
              </a:rPr>
              <a:t>can call </a:t>
            </a:r>
            <a:r>
              <a:rPr lang="en-US" sz="1600" dirty="0" err="1">
                <a:latin typeface="Times New Roman" pitchFamily="18" charset="0"/>
                <a:cs typeface="Times New Roman" pitchFamily="18" charset="0"/>
              </a:rPr>
              <a:t>useState</a:t>
            </a:r>
            <a:r>
              <a:rPr lang="en-US" sz="1600" dirty="0">
                <a:latin typeface="Times New Roman" pitchFamily="18" charset="0"/>
                <a:cs typeface="Times New Roman" pitchFamily="18" charset="0"/>
              </a:rPr>
              <a:t> as many times as you want. </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95974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500"/>
                                        <p:tgtEl>
                                          <p:spTgt spid="3">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42950"/>
            <a:ext cx="8229600" cy="3394472"/>
          </a:xfrm>
        </p:spPr>
        <p:txBody>
          <a:bodyPr>
            <a:normAutofit/>
          </a:bodyPr>
          <a:lstStyle/>
          <a:p>
            <a:pPr marL="0" indent="0">
              <a:buNone/>
            </a:pPr>
            <a:r>
              <a:rPr lang="en-US" sz="2000" dirty="0" smtClean="0"/>
              <a:t>function App () {</a:t>
            </a:r>
          </a:p>
          <a:p>
            <a:pPr marL="0" indent="0">
              <a:buNone/>
            </a:pPr>
            <a:r>
              <a:rPr lang="en-US" sz="2000" dirty="0" err="1" smtClean="0"/>
              <a:t>const</a:t>
            </a:r>
            <a:r>
              <a:rPr lang="en-US" sz="2000" dirty="0" smtClean="0"/>
              <a:t> </a:t>
            </a:r>
            <a:r>
              <a:rPr lang="en-IN" sz="2000" dirty="0" err="1">
                <a:latin typeface="Times New Roman" pitchFamily="18" charset="0"/>
                <a:cs typeface="Times New Roman" pitchFamily="18" charset="0"/>
              </a:rPr>
              <a:t>nameStateVariable</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useState</a:t>
            </a:r>
            <a:r>
              <a:rPr lang="en-IN" sz="2000" dirty="0">
                <a:latin typeface="Times New Roman" pitchFamily="18" charset="0"/>
                <a:cs typeface="Times New Roman" pitchFamily="18" charset="0"/>
              </a:rPr>
              <a:t>(“Rahul</a:t>
            </a:r>
            <a:r>
              <a:rPr lang="en-IN" sz="2000" dirty="0" smtClean="0">
                <a:latin typeface="Times New Roman" pitchFamily="18" charset="0"/>
                <a:cs typeface="Times New Roman" pitchFamily="18" charset="0"/>
              </a:rPr>
              <a:t>”);</a:t>
            </a:r>
            <a:endParaRPr lang="en-US" sz="2000" dirty="0" smtClean="0"/>
          </a:p>
          <a:p>
            <a:pPr marL="0" indent="0">
              <a:buNone/>
            </a:pPr>
            <a:r>
              <a:rPr lang="en-IN" sz="2000" dirty="0" err="1">
                <a:cs typeface="Times New Roman" pitchFamily="18" charset="0"/>
              </a:rPr>
              <a:t>const</a:t>
            </a:r>
            <a:r>
              <a:rPr lang="en-IN" sz="2000" dirty="0">
                <a:cs typeface="Times New Roman" pitchFamily="18" charset="0"/>
              </a:rPr>
              <a:t> [name, </a:t>
            </a:r>
            <a:r>
              <a:rPr lang="en-IN" sz="2000" dirty="0" err="1">
                <a:cs typeface="Times New Roman" pitchFamily="18" charset="0"/>
              </a:rPr>
              <a:t>setName</a:t>
            </a:r>
            <a:r>
              <a:rPr lang="en-IN" sz="2000" dirty="0">
                <a:cs typeface="Times New Roman" pitchFamily="18" charset="0"/>
              </a:rPr>
              <a:t>] = </a:t>
            </a:r>
            <a:r>
              <a:rPr lang="en-IN" sz="2000" dirty="0" err="1">
                <a:cs typeface="Times New Roman" pitchFamily="18" charset="0"/>
              </a:rPr>
              <a:t>useState</a:t>
            </a:r>
            <a:r>
              <a:rPr lang="en-IN" sz="2000" dirty="0">
                <a:cs typeface="Times New Roman" pitchFamily="18" charset="0"/>
              </a:rPr>
              <a:t>(“Rahul”);</a:t>
            </a:r>
          </a:p>
          <a:p>
            <a:pPr marL="0" indent="0">
              <a:buNone/>
            </a:pPr>
            <a:r>
              <a:rPr lang="en-IN" sz="2000" dirty="0" err="1">
                <a:cs typeface="Times New Roman" pitchFamily="18" charset="0"/>
              </a:rPr>
              <a:t>const</a:t>
            </a:r>
            <a:r>
              <a:rPr lang="en-IN" sz="2000" dirty="0">
                <a:cs typeface="Times New Roman" pitchFamily="18" charset="0"/>
              </a:rPr>
              <a:t> </a:t>
            </a:r>
            <a:r>
              <a:rPr lang="en-IN" sz="2000" dirty="0" smtClean="0">
                <a:cs typeface="Times New Roman" pitchFamily="18" charset="0"/>
              </a:rPr>
              <a:t>[roll, </a:t>
            </a:r>
            <a:r>
              <a:rPr lang="en-IN" sz="2000" dirty="0" err="1" smtClean="0">
                <a:cs typeface="Times New Roman" pitchFamily="18" charset="0"/>
              </a:rPr>
              <a:t>setRoll</a:t>
            </a:r>
            <a:r>
              <a:rPr lang="en-IN" sz="2000" dirty="0" smtClean="0">
                <a:cs typeface="Times New Roman" pitchFamily="18" charset="0"/>
              </a:rPr>
              <a:t>] </a:t>
            </a:r>
            <a:r>
              <a:rPr lang="en-IN" sz="2000" dirty="0">
                <a:cs typeface="Times New Roman" pitchFamily="18" charset="0"/>
              </a:rPr>
              <a:t>= </a:t>
            </a:r>
            <a:r>
              <a:rPr lang="en-IN" sz="2000" dirty="0" err="1" smtClean="0">
                <a:cs typeface="Times New Roman" pitchFamily="18" charset="0"/>
              </a:rPr>
              <a:t>useState</a:t>
            </a:r>
            <a:r>
              <a:rPr lang="en-IN" sz="2000" dirty="0" smtClean="0">
                <a:cs typeface="Times New Roman" pitchFamily="18" charset="0"/>
              </a:rPr>
              <a:t>(101);</a:t>
            </a:r>
          </a:p>
          <a:p>
            <a:pPr marL="0" indent="0">
              <a:buNone/>
            </a:pPr>
            <a:r>
              <a:rPr lang="en-IN" sz="2000" dirty="0" err="1">
                <a:cs typeface="Times New Roman" pitchFamily="18" charset="0"/>
              </a:rPr>
              <a:t>const</a:t>
            </a:r>
            <a:r>
              <a:rPr lang="en-IN" sz="2000" dirty="0">
                <a:cs typeface="Times New Roman" pitchFamily="18" charset="0"/>
              </a:rPr>
              <a:t> </a:t>
            </a:r>
            <a:r>
              <a:rPr lang="en-IN" sz="2000" dirty="0" smtClean="0">
                <a:cs typeface="Times New Roman" pitchFamily="18" charset="0"/>
              </a:rPr>
              <a:t>[subject, </a:t>
            </a:r>
            <a:r>
              <a:rPr lang="en-IN" sz="2000" dirty="0" err="1" smtClean="0">
                <a:cs typeface="Times New Roman" pitchFamily="18" charset="0"/>
              </a:rPr>
              <a:t>setSubject</a:t>
            </a:r>
            <a:r>
              <a:rPr lang="en-IN" sz="2000" dirty="0" smtClean="0">
                <a:cs typeface="Times New Roman" pitchFamily="18" charset="0"/>
              </a:rPr>
              <a:t>] </a:t>
            </a:r>
            <a:r>
              <a:rPr lang="en-IN" sz="2000" dirty="0">
                <a:cs typeface="Times New Roman" pitchFamily="18" charset="0"/>
              </a:rPr>
              <a:t>= </a:t>
            </a:r>
            <a:r>
              <a:rPr lang="en-IN" sz="2000" dirty="0" err="1">
                <a:cs typeface="Times New Roman" pitchFamily="18" charset="0"/>
              </a:rPr>
              <a:t>useState</a:t>
            </a:r>
            <a:r>
              <a:rPr lang="en-IN" sz="2000" dirty="0" smtClean="0">
                <a:cs typeface="Times New Roman" pitchFamily="18" charset="0"/>
              </a:rPr>
              <a:t>( [  {sub: “Math”}  ] );</a:t>
            </a:r>
            <a:endParaRPr lang="en-US" sz="2000" dirty="0" smtClean="0"/>
          </a:p>
          <a:p>
            <a:pPr marL="0" indent="0">
              <a:buNone/>
            </a:pPr>
            <a:r>
              <a:rPr lang="en-US" sz="2000" dirty="0" smtClean="0"/>
              <a:t>}</a:t>
            </a:r>
            <a:endParaRPr lang="en-IN" sz="2000" dirty="0"/>
          </a:p>
        </p:txBody>
      </p:sp>
    </p:spTree>
    <p:extLst>
      <p:ext uri="{BB962C8B-B14F-4D97-AF65-F5344CB8AC3E}">
        <p14:creationId xmlns:p14="http://schemas.microsoft.com/office/powerpoint/2010/main" val="64593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5078"/>
            <a:ext cx="8229600" cy="3394472"/>
          </a:xfrm>
        </p:spPr>
        <p:txBody>
          <a:bodyPr>
            <a:normAutofit/>
          </a:bodyPr>
          <a:lstStyle/>
          <a:p>
            <a:pPr marL="0" indent="0">
              <a:buNone/>
            </a:pPr>
            <a:r>
              <a:rPr lang="en-US" sz="2400" b="1" u="sng" dirty="0">
                <a:latin typeface="Times New Roman" pitchFamily="18" charset="0"/>
                <a:cs typeface="Times New Roman" pitchFamily="18" charset="0"/>
              </a:rPr>
              <a:t>Accessing State</a:t>
            </a:r>
            <a:endParaRPr lang="en-US" sz="24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a function, we can use </a:t>
            </a:r>
            <a:r>
              <a:rPr lang="en-US" sz="2000" dirty="0" smtClean="0">
                <a:latin typeface="Times New Roman" pitchFamily="18" charset="0"/>
                <a:cs typeface="Times New Roman" pitchFamily="18" charset="0"/>
              </a:rPr>
              <a:t>state variable directly.</a:t>
            </a:r>
          </a:p>
          <a:p>
            <a:pPr marL="0" indent="0">
              <a:buNone/>
            </a:pPr>
            <a:r>
              <a:rPr lang="en-US" sz="2000" dirty="0" smtClean="0">
                <a:latin typeface="Times New Roman" pitchFamily="18" charset="0"/>
                <a:cs typeface="Times New Roman" pitchFamily="18" charset="0"/>
              </a:rPr>
              <a:t>Ex: - </a:t>
            </a:r>
            <a:endParaRPr lang="en-US" sz="2000" dirty="0">
              <a:latin typeface="Times New Roman" pitchFamily="18" charset="0"/>
              <a:cs typeface="Times New Roman" pitchFamily="18" charset="0"/>
            </a:endParaRPr>
          </a:p>
          <a:p>
            <a:pPr marL="0" indent="0">
              <a:buNone/>
            </a:pPr>
            <a:r>
              <a:rPr lang="en-US" sz="2000" dirty="0" smtClean="0">
                <a:cs typeface="Times New Roman" pitchFamily="18" charset="0"/>
              </a:rPr>
              <a:t>&lt;h1&gt; </a:t>
            </a:r>
            <a:r>
              <a:rPr lang="en-US" sz="2000" dirty="0" smtClean="0">
                <a:latin typeface="Times New Roman" pitchFamily="18" charset="0"/>
                <a:cs typeface="Times New Roman" pitchFamily="18" charset="0"/>
              </a:rPr>
              <a:t>Your Name is {name} </a:t>
            </a:r>
            <a:r>
              <a:rPr lang="en-US" sz="2000" dirty="0" smtClean="0">
                <a:cs typeface="Times New Roman" pitchFamily="18" charset="0"/>
              </a:rPr>
              <a:t>&lt;/h1&gt;</a:t>
            </a:r>
          </a:p>
          <a:p>
            <a:pPr marL="0" indent="0">
              <a:buNone/>
            </a:pPr>
            <a:endParaRPr lang="en-US" sz="2400" dirty="0">
              <a:cs typeface="Times New Roman" pitchFamily="18" charset="0"/>
            </a:endParaRPr>
          </a:p>
          <a:p>
            <a:pPr marL="0" indent="0">
              <a:buNone/>
            </a:pPr>
            <a:r>
              <a:rPr lang="en-US" sz="2400" b="1" u="sng" dirty="0">
                <a:latin typeface="Times New Roman" pitchFamily="18" charset="0"/>
                <a:cs typeface="Times New Roman" pitchFamily="18" charset="0"/>
              </a:rPr>
              <a:t>Updating State</a:t>
            </a:r>
            <a:endParaRPr lang="en-IN" sz="2400" dirty="0">
              <a:cs typeface="Times New Roman" pitchFamily="18" charset="0"/>
            </a:endParaRPr>
          </a:p>
          <a:p>
            <a:pPr marL="0" indent="0">
              <a:buNone/>
            </a:pPr>
            <a:r>
              <a:rPr lang="en-US" sz="2000" dirty="0" smtClean="0">
                <a:latin typeface="Times New Roman" pitchFamily="18" charset="0"/>
                <a:cs typeface="Times New Roman" pitchFamily="18" charset="0"/>
              </a:rPr>
              <a:t>Ex:- </a:t>
            </a:r>
          </a:p>
          <a:p>
            <a:pPr marL="0" indent="0">
              <a:buNone/>
            </a:pPr>
            <a:r>
              <a:rPr lang="en-US" sz="2000" dirty="0" err="1" smtClean="0">
                <a:latin typeface="Times New Roman" pitchFamily="18" charset="0"/>
                <a:cs typeface="Times New Roman" pitchFamily="18" charset="0"/>
              </a:rPr>
              <a:t>setName</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GeekyShows</a:t>
            </a:r>
            <a:r>
              <a:rPr lang="en-US" sz="2000"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marL="0" indent="0">
              <a:buNone/>
            </a:pPr>
            <a:endParaRPr lang="en-US" sz="2400" dirty="0">
              <a:cs typeface="Times New Roman" pitchFamily="18" charset="0"/>
            </a:endParaRPr>
          </a:p>
        </p:txBody>
      </p:sp>
    </p:spTree>
    <p:extLst>
      <p:ext uri="{BB962C8B-B14F-4D97-AF65-F5344CB8AC3E}">
        <p14:creationId xmlns:p14="http://schemas.microsoft.com/office/powerpoint/2010/main" val="372544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Effect Hooks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1800" dirty="0">
                <a:latin typeface="Times New Roman" pitchFamily="18" charset="0"/>
                <a:cs typeface="Times New Roman" pitchFamily="18" charset="0"/>
              </a:rPr>
              <a:t>The Effect Hook lets you perform side effects in function components. Data fetching, setting up a subscription, and manually changing the DOM in React components are all examples of side effects.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18649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err="1" smtClean="0">
                <a:latin typeface="Times New Roman" pitchFamily="18" charset="0"/>
                <a:cs typeface="Times New Roman" pitchFamily="18" charset="0"/>
              </a:rPr>
              <a:t>useEffect</a:t>
            </a:r>
            <a:r>
              <a:rPr lang="en-US" sz="4000" b="1" u="sng" dirty="0" smtClean="0">
                <a:latin typeface="Times New Roman" pitchFamily="18" charset="0"/>
                <a:cs typeface="Times New Roman" pitchFamily="18" charset="0"/>
              </a:rPr>
              <a:t> ( )</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516868"/>
          </a:xfrm>
        </p:spPr>
        <p:txBody>
          <a:bodyPr>
            <a:normAutofit/>
          </a:bodyPr>
          <a:lstStyle/>
          <a:p>
            <a:pPr marL="0" indent="0">
              <a:buNone/>
            </a:pPr>
            <a:r>
              <a:rPr lang="en-US" sz="1800" dirty="0" err="1">
                <a:latin typeface="Times New Roman" pitchFamily="18" charset="0"/>
                <a:cs typeface="Times New Roman" pitchFamily="18" charset="0"/>
              </a:rPr>
              <a:t>useEffect</a:t>
            </a:r>
            <a:r>
              <a:rPr lang="en-US" sz="1800" dirty="0">
                <a:latin typeface="Times New Roman" pitchFamily="18" charset="0"/>
                <a:cs typeface="Times New Roman" pitchFamily="18" charset="0"/>
              </a:rPr>
              <a:t> is a hook for encapsulating code that has ‘side effects,’ </a:t>
            </a:r>
            <a:r>
              <a:rPr lang="en-US" sz="1800" dirty="0" smtClean="0">
                <a:latin typeface="Times New Roman" pitchFamily="18" charset="0"/>
                <a:cs typeface="Times New Roman" pitchFamily="18" charset="0"/>
              </a:rPr>
              <a:t> if </a:t>
            </a:r>
            <a:r>
              <a:rPr lang="en-US" sz="1800" dirty="0">
                <a:latin typeface="Times New Roman" pitchFamily="18" charset="0"/>
                <a:cs typeface="Times New Roman" pitchFamily="18" charset="0"/>
              </a:rPr>
              <a:t>you’re familiar with React class lifecycle methods, you can think of </a:t>
            </a:r>
            <a:r>
              <a:rPr lang="en-US" sz="1800" dirty="0" err="1">
                <a:latin typeface="Times New Roman" pitchFamily="18" charset="0"/>
                <a:cs typeface="Times New Roman" pitchFamily="18" charset="0"/>
              </a:rPr>
              <a:t>useEffect</a:t>
            </a:r>
            <a:r>
              <a:rPr lang="en-US" sz="1800" dirty="0">
                <a:latin typeface="Times New Roman" pitchFamily="18" charset="0"/>
                <a:cs typeface="Times New Roman" pitchFamily="18" charset="0"/>
              </a:rPr>
              <a:t> Hook as </a:t>
            </a:r>
            <a:r>
              <a:rPr lang="en-US" sz="1800" dirty="0" err="1">
                <a:latin typeface="Times New Roman" pitchFamily="18" charset="0"/>
                <a:cs typeface="Times New Roman" pitchFamily="18" charset="0"/>
              </a:rPr>
              <a:t>componentDidMount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componentDidUpdate</a:t>
            </a:r>
            <a:r>
              <a:rPr lang="en-US" sz="1800" dirty="0">
                <a:latin typeface="Times New Roman" pitchFamily="18" charset="0"/>
                <a:cs typeface="Times New Roman" pitchFamily="18" charset="0"/>
              </a:rPr>
              <a:t>, and </a:t>
            </a:r>
            <a:r>
              <a:rPr lang="en-US" sz="1800" dirty="0" err="1">
                <a:latin typeface="Times New Roman" pitchFamily="18" charset="0"/>
                <a:cs typeface="Times New Roman" pitchFamily="18" charset="0"/>
              </a:rPr>
              <a:t>componentWillUnmount</a:t>
            </a:r>
            <a:r>
              <a:rPr lang="en-US" sz="1800" dirty="0">
                <a:latin typeface="Times New Roman" pitchFamily="18" charset="0"/>
                <a:cs typeface="Times New Roman" pitchFamily="18" charset="0"/>
              </a:rPr>
              <a:t> combined</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Ex:- </a:t>
            </a:r>
          </a:p>
          <a:p>
            <a:pPr marL="0" indent="0">
              <a:buNone/>
            </a:pPr>
            <a:r>
              <a:rPr lang="en-US" sz="1800" dirty="0">
                <a:latin typeface="Times New Roman" pitchFamily="18" charset="0"/>
                <a:cs typeface="Times New Roman" pitchFamily="18" charset="0"/>
              </a:rPr>
              <a:t>import React, { </a:t>
            </a:r>
            <a:r>
              <a:rPr lang="en-US" sz="1800" dirty="0" err="1" smtClean="0">
                <a:latin typeface="Times New Roman" pitchFamily="18" charset="0"/>
                <a:cs typeface="Times New Roman" pitchFamily="18" charset="0"/>
              </a:rPr>
              <a:t>useState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useEffect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from 'react';</a:t>
            </a:r>
          </a:p>
          <a:p>
            <a:pPr marL="0" indent="0">
              <a:buNone/>
            </a:pPr>
            <a:r>
              <a:rPr lang="en-US" sz="1800" dirty="0" err="1" smtClean="0">
                <a:latin typeface="Times New Roman" pitchFamily="18" charset="0"/>
                <a:cs typeface="Times New Roman" pitchFamily="18" charset="0"/>
              </a:rPr>
              <a:t>useEffect</a:t>
            </a:r>
            <a:r>
              <a:rPr lang="en-US" sz="1800" dirty="0" smtClean="0">
                <a:latin typeface="Times New Roman" pitchFamily="18" charset="0"/>
                <a:cs typeface="Times New Roman" pitchFamily="18" charset="0"/>
              </a:rPr>
              <a:t>(Function)</a:t>
            </a:r>
          </a:p>
          <a:p>
            <a:pPr marL="0" indent="0">
              <a:buNone/>
            </a:pPr>
            <a:r>
              <a:rPr lang="en-US" sz="1800" dirty="0" err="1" smtClean="0">
                <a:latin typeface="Times New Roman" pitchFamily="18" charset="0"/>
                <a:cs typeface="Times New Roman" pitchFamily="18" charset="0"/>
              </a:rPr>
              <a:t>useEffect</a:t>
            </a:r>
            <a:r>
              <a:rPr lang="en-US" sz="1800" dirty="0" smtClean="0">
                <a:latin typeface="Times New Roman" pitchFamily="18" charset="0"/>
                <a:cs typeface="Times New Roman" pitchFamily="18" charset="0"/>
              </a:rPr>
              <a:t>(Function, Array)</a:t>
            </a:r>
          </a:p>
          <a:p>
            <a:r>
              <a:rPr lang="en-US" sz="1800" dirty="0">
                <a:latin typeface="Times New Roman" pitchFamily="18" charset="0"/>
                <a:cs typeface="Times New Roman" pitchFamily="18" charset="0"/>
              </a:rPr>
              <a:t>The function passed to </a:t>
            </a:r>
            <a:r>
              <a:rPr lang="en-US" sz="1800" dirty="0" err="1">
                <a:latin typeface="Times New Roman" pitchFamily="18" charset="0"/>
                <a:cs typeface="Times New Roman" pitchFamily="18" charset="0"/>
              </a:rPr>
              <a:t>useEffect</a:t>
            </a:r>
            <a:r>
              <a:rPr lang="en-US" sz="1800" dirty="0">
                <a:latin typeface="Times New Roman" pitchFamily="18" charset="0"/>
                <a:cs typeface="Times New Roman" pitchFamily="18" charset="0"/>
              </a:rPr>
              <a:t> will run after the render is committed to the screen. </a:t>
            </a:r>
          </a:p>
          <a:p>
            <a:r>
              <a:rPr lang="en-US" sz="1800" dirty="0" smtClean="0">
                <a:latin typeface="Times New Roman" pitchFamily="18" charset="0"/>
                <a:cs typeface="Times New Roman" pitchFamily="18" charset="0"/>
              </a:rPr>
              <a:t>Second </a:t>
            </a:r>
            <a:r>
              <a:rPr lang="en-US" sz="1800" dirty="0">
                <a:latin typeface="Times New Roman" pitchFamily="18" charset="0"/>
                <a:cs typeface="Times New Roman" pitchFamily="18" charset="0"/>
              </a:rPr>
              <a:t>argument to </a:t>
            </a:r>
            <a:r>
              <a:rPr lang="en-US" sz="1800" dirty="0" err="1">
                <a:latin typeface="Times New Roman" pitchFamily="18" charset="0"/>
                <a:cs typeface="Times New Roman" pitchFamily="18" charset="0"/>
              </a:rPr>
              <a:t>useEffect</a:t>
            </a:r>
            <a:r>
              <a:rPr lang="en-US" sz="1800" dirty="0">
                <a:latin typeface="Times New Roman" pitchFamily="18" charset="0"/>
                <a:cs typeface="Times New Roman" pitchFamily="18" charset="0"/>
              </a:rPr>
              <a:t> that is the array of values that the effect depends on.</a:t>
            </a:r>
            <a:endParaRPr lang="en-IN" sz="1800" dirty="0">
              <a:latin typeface="Times New Roman" pitchFamily="18" charset="0"/>
              <a:cs typeface="Times New Roman" pitchFamily="18" charset="0"/>
            </a:endParaRPr>
          </a:p>
        </p:txBody>
      </p:sp>
      <p:sp>
        <p:nvSpPr>
          <p:cNvPr id="4" name="TextBox 3"/>
          <p:cNvSpPr txBox="1"/>
          <p:nvPr/>
        </p:nvSpPr>
        <p:spPr>
          <a:xfrm>
            <a:off x="4576293" y="2724150"/>
            <a:ext cx="368145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latin typeface="Times New Roman" pitchFamily="18" charset="0"/>
                <a:cs typeface="Times New Roman" pitchFamily="18" charset="0"/>
              </a:rPr>
              <a:t>importing </a:t>
            </a:r>
            <a:r>
              <a:rPr lang="en-US" dirty="0" err="1" smtClean="0">
                <a:latin typeface="Times New Roman" pitchFamily="18" charset="0"/>
                <a:cs typeface="Times New Roman" pitchFamily="18" charset="0"/>
              </a:rPr>
              <a:t>useEffect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Hook from React</a:t>
            </a:r>
            <a:endParaRPr lang="en-IN" dirty="0">
              <a:latin typeface="Times New Roman" pitchFamily="18" charset="0"/>
              <a:cs typeface="Times New Roman" pitchFamily="18" charset="0"/>
            </a:endParaRPr>
          </a:p>
        </p:txBody>
      </p:sp>
      <p:cxnSp>
        <p:nvCxnSpPr>
          <p:cNvPr id="5" name="Straight Arrow Connector 4"/>
          <p:cNvCxnSpPr/>
          <p:nvPr/>
        </p:nvCxnSpPr>
        <p:spPr>
          <a:xfrm flipH="1" flipV="1">
            <a:off x="3352800" y="2495550"/>
            <a:ext cx="1219200" cy="4132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457200" y="4248150"/>
            <a:ext cx="7543800" cy="369332"/>
          </a:xfrm>
          <a:prstGeom prst="rect">
            <a:avLst/>
          </a:prstGeom>
        </p:spPr>
        <p:txBody>
          <a:bodyPr wrap="square">
            <a:spAutoFit/>
          </a:bodyPr>
          <a:lstStyle/>
          <a:p>
            <a:r>
              <a:rPr lang="en-US" dirty="0">
                <a:latin typeface="Times New Roman" pitchFamily="18" charset="0"/>
                <a:cs typeface="Times New Roman" pitchFamily="18" charset="0"/>
              </a:rPr>
              <a:t>Note - you can call </a:t>
            </a:r>
            <a:r>
              <a:rPr lang="en-US" dirty="0" err="1" smtClean="0">
                <a:latin typeface="Times New Roman" pitchFamily="18" charset="0"/>
                <a:cs typeface="Times New Roman" pitchFamily="18" charset="0"/>
              </a:rPr>
              <a:t>useEffect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as many times as you want.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57258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500"/>
                                        <p:tgtEl>
                                          <p:spTgt spid="3">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err="1" smtClean="0">
                <a:latin typeface="Times New Roman" pitchFamily="18" charset="0"/>
                <a:cs typeface="Times New Roman" pitchFamily="18" charset="0"/>
              </a:rPr>
              <a:t>useEffect</a:t>
            </a:r>
            <a:r>
              <a:rPr lang="en-US" sz="4000" b="1" u="sng" dirty="0" smtClean="0">
                <a:latin typeface="Times New Roman" pitchFamily="18" charset="0"/>
                <a:cs typeface="Times New Roman" pitchFamily="18" charset="0"/>
              </a:rPr>
              <a:t> ( )</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1800" dirty="0" err="1">
                <a:latin typeface="Times New Roman" pitchFamily="18" charset="0"/>
                <a:cs typeface="Times New Roman" pitchFamily="18" charset="0"/>
              </a:rPr>
              <a:t>useEffect</a:t>
            </a:r>
            <a:r>
              <a:rPr lang="en-US" sz="1800" dirty="0">
                <a:latin typeface="Times New Roman" pitchFamily="18" charset="0"/>
                <a:cs typeface="Times New Roman" pitchFamily="18" charset="0"/>
              </a:rPr>
              <a:t>(()</a:t>
            </a:r>
            <a:r>
              <a:rPr lang="en-US" sz="1800" dirty="0">
                <a:cs typeface="Times New Roman" pitchFamily="18" charset="0"/>
              </a:rPr>
              <a:t> =&gt; </a:t>
            </a:r>
            <a:r>
              <a:rPr lang="en-US" sz="1800" dirty="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    console.log(“Hello </a:t>
            </a:r>
            <a:r>
              <a:rPr lang="en-US" sz="1800" dirty="0" err="1" smtClean="0">
                <a:latin typeface="Times New Roman" pitchFamily="18" charset="0"/>
                <a:cs typeface="Times New Roman" pitchFamily="18" charset="0"/>
              </a:rPr>
              <a:t>useEffect</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a:p>
            <a:pPr marL="0" indent="0">
              <a:buNone/>
            </a:pPr>
            <a:r>
              <a:rPr lang="en-US" sz="1800" dirty="0" err="1">
                <a:latin typeface="Times New Roman" pitchFamily="18" charset="0"/>
                <a:cs typeface="Times New Roman" pitchFamily="18" charset="0"/>
              </a:rPr>
              <a:t>useEffect</a:t>
            </a:r>
            <a:r>
              <a:rPr lang="en-US" sz="1800" dirty="0">
                <a:latin typeface="Times New Roman" pitchFamily="18" charset="0"/>
                <a:cs typeface="Times New Roman" pitchFamily="18" charset="0"/>
              </a:rPr>
              <a:t>(()</a:t>
            </a:r>
            <a:r>
              <a:rPr lang="en-US" sz="1800" dirty="0">
                <a:cs typeface="Times New Roman" pitchFamily="18" charset="0"/>
              </a:rPr>
              <a:t> =&gt; </a:t>
            </a:r>
            <a:r>
              <a:rPr lang="en-US" sz="1800" dirty="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console.log(“Hello </a:t>
            </a:r>
            <a:r>
              <a:rPr lang="en-US" sz="1800" dirty="0" err="1" smtClean="0">
                <a:latin typeface="Times New Roman" pitchFamily="18" charset="0"/>
                <a:cs typeface="Times New Roman" pitchFamily="18" charset="0"/>
              </a:rPr>
              <a:t>useEffect</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[count]);</a:t>
            </a:r>
          </a:p>
          <a:p>
            <a:pPr marL="0" indent="0">
              <a:buNone/>
            </a:pPr>
            <a:endParaRPr lang="en-US" sz="1800" dirty="0" smtClean="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29983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TotalTime>
  <Words>883</Words>
  <Application>Microsoft Office PowerPoint</Application>
  <PresentationFormat>On-screen Show (16:9)</PresentationFormat>
  <Paragraphs>93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Hooks</vt:lpstr>
      <vt:lpstr>Rules of Hooks</vt:lpstr>
      <vt:lpstr>Declaring State </vt:lpstr>
      <vt:lpstr>Declaring State </vt:lpstr>
      <vt:lpstr>PowerPoint Presentation</vt:lpstr>
      <vt:lpstr>PowerPoint Presentation</vt:lpstr>
      <vt:lpstr>Effect Hooks</vt:lpstr>
      <vt:lpstr>useEffect ( )</vt:lpstr>
      <vt:lpstr>useEffect ( )</vt:lpstr>
      <vt:lpstr>What does useEffect do ?</vt:lpstr>
      <vt:lpstr>Why is useEffect called inside a Component</vt:lpstr>
      <vt:lpstr>Does useEffect run after every Render</vt:lpstr>
      <vt:lpstr>Custom Hook</vt:lpstr>
      <vt:lpstr>Creating Custom Hook</vt:lpstr>
      <vt:lpstr>Using Custom Hook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Hooks</dc:title>
  <dc:creator>RK</dc:creator>
  <cp:lastModifiedBy>RK</cp:lastModifiedBy>
  <cp:revision>61</cp:revision>
  <dcterms:created xsi:type="dcterms:W3CDTF">2006-08-16T00:00:00Z</dcterms:created>
  <dcterms:modified xsi:type="dcterms:W3CDTF">2019-03-18T16:31:11Z</dcterms:modified>
</cp:coreProperties>
</file>